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82" r:id="rId5"/>
    <p:sldId id="271" r:id="rId6"/>
    <p:sldId id="261" r:id="rId7"/>
    <p:sldId id="263" r:id="rId8"/>
    <p:sldId id="274" r:id="rId9"/>
    <p:sldId id="279" r:id="rId10"/>
    <p:sldId id="284" r:id="rId11"/>
    <p:sldId id="285" r:id="rId12"/>
    <p:sldId id="269" r:id="rId13"/>
    <p:sldId id="262" r:id="rId14"/>
    <p:sldId id="286" r:id="rId15"/>
    <p:sldId id="266" r:id="rId16"/>
    <p:sldId id="267" r:id="rId17"/>
    <p:sldId id="287" r:id="rId18"/>
    <p:sldId id="288" r:id="rId19"/>
    <p:sldId id="290"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3664" autoAdjust="0"/>
  </p:normalViewPr>
  <p:slideViewPr>
    <p:cSldViewPr snapToGrid="0">
      <p:cViewPr varScale="1">
        <p:scale>
          <a:sx n="81" d="100"/>
          <a:sy n="81" d="100"/>
        </p:scale>
        <p:origin x="504" y="62"/>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Sales</c:v>
                </c:pt>
              </c:strCache>
            </c:strRef>
          </c:tx>
          <c:spPr>
            <a:solidFill>
              <a:schemeClr val="accent1"/>
            </a:solidFill>
            <a:ln w="25400">
              <a:noFill/>
            </a:ln>
            <a:effectLst/>
            <a:sp3d/>
          </c:spPr>
          <c:invertIfNegative val="0"/>
          <c:dPt>
            <c:idx val="0"/>
            <c:invertIfNegative val="0"/>
            <c:bubble3D val="0"/>
            <c:spPr>
              <a:solidFill>
                <a:schemeClr val="accent1"/>
              </a:solidFill>
              <a:ln w="25400">
                <a:noFill/>
              </a:ln>
              <a:effectLst/>
              <a:sp3d/>
            </c:spPr>
            <c:extLst>
              <c:ext xmlns:c16="http://schemas.microsoft.com/office/drawing/2014/chart" uri="{C3380CC4-5D6E-409C-BE32-E72D297353CC}">
                <c16:uniqueId val="{00000001-8977-41F5-BB0D-967B7AAD907B}"/>
              </c:ext>
            </c:extLst>
          </c:dPt>
          <c:dPt>
            <c:idx val="1"/>
            <c:invertIfNegative val="0"/>
            <c:bubble3D val="0"/>
            <c:spPr>
              <a:solidFill>
                <a:schemeClr val="tx1">
                  <a:lumMod val="65000"/>
                  <a:lumOff val="35000"/>
                </a:schemeClr>
              </a:solidFill>
              <a:ln w="25400">
                <a:noFill/>
              </a:ln>
              <a:effectLst/>
              <a:sp3d/>
            </c:spPr>
            <c:extLst>
              <c:ext xmlns:c16="http://schemas.microsoft.com/office/drawing/2014/chart" uri="{C3380CC4-5D6E-409C-BE32-E72D297353CC}">
                <c16:uniqueId val="{00000003-D2DC-4534-BF48-1807F396D637}"/>
              </c:ext>
            </c:extLst>
          </c:dPt>
          <c:dPt>
            <c:idx val="2"/>
            <c:invertIfNegative val="0"/>
            <c:bubble3D val="0"/>
            <c:spPr>
              <a:solidFill>
                <a:schemeClr val="accent1"/>
              </a:solidFill>
              <a:ln w="25400">
                <a:noFill/>
              </a:ln>
              <a:effectLst/>
              <a:sp3d/>
            </c:spPr>
            <c:extLst>
              <c:ext xmlns:c16="http://schemas.microsoft.com/office/drawing/2014/chart" uri="{C3380CC4-5D6E-409C-BE32-E72D297353CC}">
                <c16:uniqueId val="{00000005-D2DC-4534-BF48-1807F396D637}"/>
              </c:ext>
            </c:extLst>
          </c:dPt>
          <c:dPt>
            <c:idx val="3"/>
            <c:invertIfNegative val="0"/>
            <c:bubble3D val="0"/>
            <c:spPr>
              <a:solidFill>
                <a:schemeClr val="accent1"/>
              </a:solidFill>
              <a:ln w="25400">
                <a:noFill/>
              </a:ln>
              <a:effectLst/>
              <a:sp3d/>
            </c:spPr>
            <c:extLst>
              <c:ext xmlns:c16="http://schemas.microsoft.com/office/drawing/2014/chart" uri="{C3380CC4-5D6E-409C-BE32-E72D297353CC}">
                <c16:uniqueId val="{00000002-8977-41F5-BB0D-967B7AAD907B}"/>
              </c:ext>
            </c:extLst>
          </c:dPt>
          <c:dPt>
            <c:idx val="4"/>
            <c:invertIfNegative val="0"/>
            <c:bubble3D val="0"/>
            <c:spPr>
              <a:solidFill>
                <a:schemeClr val="accent1"/>
              </a:solidFill>
              <a:ln w="25400">
                <a:noFill/>
              </a:ln>
              <a:effectLst/>
              <a:sp3d/>
            </c:spPr>
            <c:extLst>
              <c:ext xmlns:c16="http://schemas.microsoft.com/office/drawing/2014/chart" uri="{C3380CC4-5D6E-409C-BE32-E72D297353CC}">
                <c16:uniqueId val="{00000009-B5B2-4617-B797-E06D33056D19}"/>
              </c:ext>
            </c:extLst>
          </c:dPt>
          <c:dPt>
            <c:idx val="5"/>
            <c:invertIfNegative val="0"/>
            <c:bubble3D val="0"/>
            <c:spPr>
              <a:solidFill>
                <a:schemeClr val="accent1"/>
              </a:solidFill>
              <a:ln w="25400">
                <a:noFill/>
              </a:ln>
              <a:effectLst/>
              <a:sp3d/>
            </c:spPr>
            <c:extLst>
              <c:ext xmlns:c16="http://schemas.microsoft.com/office/drawing/2014/chart" uri="{C3380CC4-5D6E-409C-BE32-E72D297353CC}">
                <c16:uniqueId val="{0000000B-B5B2-4617-B797-E06D33056D19}"/>
              </c:ext>
            </c:extLst>
          </c:dPt>
          <c:dPt>
            <c:idx val="6"/>
            <c:invertIfNegative val="0"/>
            <c:bubble3D val="0"/>
            <c:spPr>
              <a:solidFill>
                <a:schemeClr val="accent1"/>
              </a:solidFill>
              <a:ln w="25400">
                <a:noFill/>
              </a:ln>
              <a:effectLst/>
              <a:sp3d/>
            </c:spPr>
            <c:extLst>
              <c:ext xmlns:c16="http://schemas.microsoft.com/office/drawing/2014/chart" uri="{C3380CC4-5D6E-409C-BE32-E72D297353CC}">
                <c16:uniqueId val="{0000000D-B5B2-4617-B797-E06D33056D1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GOOGLE</c:v>
                </c:pt>
                <c:pt idx="1">
                  <c:v>BING</c:v>
                </c:pt>
                <c:pt idx="2">
                  <c:v>BAIDU</c:v>
                </c:pt>
                <c:pt idx="3">
                  <c:v>YAHOO!</c:v>
                </c:pt>
                <c:pt idx="4">
                  <c:v>DUCKDUCKGO</c:v>
                </c:pt>
                <c:pt idx="5">
                  <c:v>ECOSIA</c:v>
                </c:pt>
                <c:pt idx="6">
                  <c:v>NAVER</c:v>
                </c:pt>
              </c:strCache>
            </c:strRef>
          </c:cat>
          <c:val>
            <c:numRef>
              <c:f>Sheet1!$B$2:$B$8</c:f>
              <c:numCache>
                <c:formatCode>0.00%</c:formatCode>
                <c:ptCount val="7"/>
                <c:pt idx="0">
                  <c:v>0.91420000000000001</c:v>
                </c:pt>
                <c:pt idx="1">
                  <c:v>3.1399999999999997E-2</c:v>
                </c:pt>
                <c:pt idx="2">
                  <c:v>1.7500000000000002E-2</c:v>
                </c:pt>
                <c:pt idx="3">
                  <c:v>1.5299999999999999E-2</c:v>
                </c:pt>
                <c:pt idx="4">
                  <c:v>6.6E-3</c:v>
                </c:pt>
                <c:pt idx="5">
                  <c:v>1.2999999999999999E-3</c:v>
                </c:pt>
              </c:numCache>
            </c:numRef>
          </c:val>
          <c:extLst>
            <c:ext xmlns:c16="http://schemas.microsoft.com/office/drawing/2014/chart" uri="{C3380CC4-5D6E-409C-BE32-E72D297353CC}">
              <c16:uniqueId val="{00000000-8977-41F5-BB0D-967B7AAD907B}"/>
            </c:ext>
          </c:extLst>
        </c:ser>
        <c:dLbls>
          <c:showLegendKey val="0"/>
          <c:showVal val="1"/>
          <c:showCatName val="0"/>
          <c:showSerName val="0"/>
          <c:showPercent val="0"/>
          <c:showBubbleSize val="0"/>
        </c:dLbls>
        <c:gapWidth val="100"/>
        <c:shape val="box"/>
        <c:axId val="112974047"/>
        <c:axId val="112957823"/>
        <c:axId val="0"/>
      </c:bar3DChart>
      <c:catAx>
        <c:axId val="11297404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957823"/>
        <c:crosses val="autoZero"/>
        <c:auto val="1"/>
        <c:lblAlgn val="ctr"/>
        <c:lblOffset val="100"/>
        <c:noMultiLvlLbl val="0"/>
      </c:catAx>
      <c:valAx>
        <c:axId val="11295782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974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8/21/2023</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8/21/2023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Chào</a:t>
            </a:r>
            <a:r>
              <a:rPr lang="en-US" baseline="0" smtClean="0"/>
              <a:t> thầy và các bạn ^^</a:t>
            </a:r>
            <a:endParaRPr lang="en-US" baseline="0"/>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10</a:t>
            </a:fld>
            <a:endParaRPr lang="en-US" noProof="0" dirty="0"/>
          </a:p>
        </p:txBody>
      </p:sp>
    </p:spTree>
    <p:extLst>
      <p:ext uri="{BB962C8B-B14F-4D97-AF65-F5344CB8AC3E}">
        <p14:creationId xmlns:p14="http://schemas.microsoft.com/office/powerpoint/2010/main" val="1534193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11</a:t>
            </a:fld>
            <a:endParaRPr lang="en-US" noProof="0" dirty="0"/>
          </a:p>
        </p:txBody>
      </p:sp>
    </p:spTree>
    <p:extLst>
      <p:ext uri="{BB962C8B-B14F-4D97-AF65-F5344CB8AC3E}">
        <p14:creationId xmlns:p14="http://schemas.microsoft.com/office/powerpoint/2010/main" val="1766626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12</a:t>
            </a:fld>
            <a:endParaRPr lang="en-US" noProof="0" dirty="0"/>
          </a:p>
        </p:txBody>
      </p:sp>
    </p:spTree>
    <p:extLst>
      <p:ext uri="{BB962C8B-B14F-4D97-AF65-F5344CB8AC3E}">
        <p14:creationId xmlns:p14="http://schemas.microsoft.com/office/powerpoint/2010/main" val="77221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13</a:t>
            </a:fld>
            <a:endParaRPr lang="en-US" noProof="0" dirty="0"/>
          </a:p>
        </p:txBody>
      </p:sp>
    </p:spTree>
    <p:extLst>
      <p:ext uri="{BB962C8B-B14F-4D97-AF65-F5344CB8AC3E}">
        <p14:creationId xmlns:p14="http://schemas.microsoft.com/office/powerpoint/2010/main" val="2827347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14</a:t>
            </a:fld>
            <a:endParaRPr lang="en-US" noProof="0" dirty="0"/>
          </a:p>
        </p:txBody>
      </p:sp>
    </p:spTree>
    <p:extLst>
      <p:ext uri="{BB962C8B-B14F-4D97-AF65-F5344CB8AC3E}">
        <p14:creationId xmlns:p14="http://schemas.microsoft.com/office/powerpoint/2010/main" val="70366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15</a:t>
            </a:fld>
            <a:endParaRPr lang="en-US" noProof="0" dirty="0"/>
          </a:p>
        </p:txBody>
      </p:sp>
    </p:spTree>
    <p:extLst>
      <p:ext uri="{BB962C8B-B14F-4D97-AF65-F5344CB8AC3E}">
        <p14:creationId xmlns:p14="http://schemas.microsoft.com/office/powerpoint/2010/main" val="3906665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16</a:t>
            </a:fld>
            <a:endParaRPr lang="en-US" noProof="0" dirty="0"/>
          </a:p>
        </p:txBody>
      </p:sp>
    </p:spTree>
    <p:extLst>
      <p:ext uri="{BB962C8B-B14F-4D97-AF65-F5344CB8AC3E}">
        <p14:creationId xmlns:p14="http://schemas.microsoft.com/office/powerpoint/2010/main" val="122731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17</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thuyết trình hôm nay của chúng em gồm 3 phần </a:t>
            </a:r>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81747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78339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19241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62706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3102510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248151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smtClean="0"/>
              <a:t>Click to edit Master title style</a:t>
            </a:r>
            <a:endParaRPr lang="en-US" noProof="0"/>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1.sv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datareportal.com/reports/digital-2022-worlds-top-websites"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3.xml"/><Relationship Id="rId5" Type="http://schemas.openxmlformats.org/officeDocument/2006/relationships/image" Target="../media/image51.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6.png"/><Relationship Id="rId7"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14.png"/><Relationship Id="rId5"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33.svg"/><Relationship Id="rId5" Type="http://schemas.openxmlformats.org/officeDocument/2006/relationships/image" Target="../media/image17.png"/><Relationship Id="rId4" Type="http://schemas.openxmlformats.org/officeDocument/2006/relationships/image" Target="../media/image3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a:xfrm>
            <a:off x="0" y="0"/>
            <a:ext cx="12320336" cy="6858000"/>
          </a:xfrm>
        </p:spPr>
      </p:pic>
      <p:sp>
        <p:nvSpPr>
          <p:cNvPr id="28" name="Rectangle 27">
            <a:extLst>
              <a:ext uri="{FF2B5EF4-FFF2-40B4-BE49-F238E27FC236}">
                <a16:creationId xmlns:a16="http://schemas.microsoft.com/office/drawing/2014/main" id="{E93CFE69-79B0-440B-949E-DA17AD834A10}"/>
              </a:ext>
              <a:ext uri="{C183D7F6-B498-43B3-948B-1728B52AA6E4}">
                <adec:decorative xmlns="" xmlns:adec="http://schemas.microsoft.com/office/drawing/2017/decorative" val="1"/>
              </a:ext>
            </a:extLst>
          </p:cNvPr>
          <p:cNvSpPr/>
          <p:nvPr/>
        </p:nvSpPr>
        <p:spPr>
          <a:xfrm>
            <a:off x="6336000" y="0"/>
            <a:ext cx="4662200"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170152F-4BDD-EA4D-B3D1-E9A87974CFC0}"/>
              </a:ext>
            </a:extLst>
          </p:cNvPr>
          <p:cNvSpPr txBox="1"/>
          <p:nvPr/>
        </p:nvSpPr>
        <p:spPr bwMode="gray">
          <a:xfrm>
            <a:off x="7085662" y="1013592"/>
            <a:ext cx="3162873" cy="883640"/>
          </a:xfrm>
          <a:prstGeom prst="rect">
            <a:avLst/>
          </a:prstGeom>
          <a:noFill/>
        </p:spPr>
        <p:txBody>
          <a:bodyPr wrap="square" rtlCol="0">
            <a:spAutoFit/>
          </a:bodyPr>
          <a:lstStyle/>
          <a:p>
            <a:pPr algn="ctr">
              <a:lnSpc>
                <a:spcPct val="90000"/>
              </a:lnSpc>
            </a:pPr>
            <a:r>
              <a:rPr lang="en-US" sz="2000" b="1" noProof="1" smtClean="0">
                <a:gradFill>
                  <a:gsLst>
                    <a:gs pos="0">
                      <a:schemeClr val="accent1"/>
                    </a:gs>
                    <a:gs pos="51300">
                      <a:schemeClr val="accent2"/>
                    </a:gs>
                    <a:gs pos="100000">
                      <a:schemeClr val="accent3"/>
                    </a:gs>
                  </a:gsLst>
                  <a:lin ang="0" scaled="0"/>
                </a:gradFill>
              </a:rPr>
              <a:t>KHAI PHÁ DỮ LIỆU</a:t>
            </a:r>
          </a:p>
          <a:p>
            <a:pPr algn="ctr">
              <a:lnSpc>
                <a:spcPct val="200000"/>
              </a:lnSpc>
            </a:pPr>
            <a:r>
              <a:rPr lang="en-US" sz="2000" b="1" noProof="1" smtClean="0">
                <a:gradFill>
                  <a:gsLst>
                    <a:gs pos="0">
                      <a:schemeClr val="accent1"/>
                    </a:gs>
                    <a:gs pos="51300">
                      <a:schemeClr val="accent2"/>
                    </a:gs>
                    <a:gs pos="100000">
                      <a:schemeClr val="accent3"/>
                    </a:gs>
                  </a:gsLst>
                  <a:lin ang="0" scaled="0"/>
                </a:gradFill>
              </a:rPr>
              <a:t>Nhóm 6</a:t>
            </a:r>
            <a:endParaRPr lang="en-US" sz="2000" b="1" noProof="1">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495097" y="2132628"/>
            <a:ext cx="4344005" cy="2041948"/>
          </a:xfrm>
        </p:spPr>
        <p:txBody>
          <a:bodyPr/>
          <a:lstStyle/>
          <a:p>
            <a:pPr algn="ctr">
              <a:lnSpc>
                <a:spcPct val="150000"/>
              </a:lnSpc>
            </a:pPr>
            <a:r>
              <a:rPr lang="en-US" sz="4000" b="1" spc="-150">
                <a:latin typeface="+mn-lt"/>
                <a:cs typeface="Arial" panose="020B0604020202020204" pitchFamily="34" charset="0"/>
              </a:rPr>
              <a:t>Ứ</a:t>
            </a:r>
            <a:r>
              <a:rPr lang="en-US" sz="4000" b="1" spc="-150" smtClean="0">
                <a:latin typeface="+mn-lt"/>
                <a:cs typeface="Arial" panose="020B0604020202020204" pitchFamily="34" charset="0"/>
              </a:rPr>
              <a:t>ng dụng của khai phá dữ liệu</a:t>
            </a:r>
            <a:endParaRPr lang="en-US" sz="4000" b="1" spc="-150" dirty="0">
              <a:latin typeface="+mn-lt"/>
              <a:cs typeface="Arial" panose="020B0604020202020204" pitchFamily="34" charset="0"/>
            </a:endParaRP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6539896" y="23770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8"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50983" y="5048565"/>
            <a:ext cx="218900" cy="218900"/>
          </a:xfrm>
          <a:prstGeom prst="rect">
            <a:avLst/>
          </a:prstGeom>
        </p:spPr>
      </p:pic>
      <p:sp>
        <p:nvSpPr>
          <p:cNvPr id="9"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6874457" y="5072070"/>
            <a:ext cx="3206053" cy="247650"/>
          </a:xfrm>
        </p:spPr>
        <p:txBody>
          <a:bodyPr/>
          <a:lstStyle/>
          <a:p>
            <a:endParaRPr lang="en-US" sz="1400" dirty="0"/>
          </a:p>
        </p:txBody>
      </p:sp>
      <p:pic>
        <p:nvPicPr>
          <p:cNvPr id="10"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76383" y="4691882"/>
            <a:ext cx="218900" cy="218900"/>
          </a:xfrm>
          <a:prstGeom prst="rect">
            <a:avLst/>
          </a:prstGeom>
        </p:spPr>
      </p:pic>
      <p:sp>
        <p:nvSpPr>
          <p:cNvPr id="11" name="Subtitle 2">
            <a:extLst>
              <a:ext uri="{FF2B5EF4-FFF2-40B4-BE49-F238E27FC236}">
                <a16:creationId xmlns:a16="http://schemas.microsoft.com/office/drawing/2014/main" id="{565124A8-7554-4DB8-896F-F9946B9CF1F9}"/>
              </a:ext>
            </a:extLst>
          </p:cNvPr>
          <p:cNvSpPr txBox="1">
            <a:spLocks/>
          </p:cNvSpPr>
          <p:nvPr/>
        </p:nvSpPr>
        <p:spPr bwMode="gray">
          <a:xfrm>
            <a:off x="6899857" y="4715387"/>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12"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39895" y="5413291"/>
            <a:ext cx="218900" cy="218900"/>
          </a:xfrm>
          <a:prstGeom prst="rect">
            <a:avLst/>
          </a:prstGeom>
        </p:spPr>
      </p:pic>
      <p:sp>
        <p:nvSpPr>
          <p:cNvPr id="13" name="Subtitle 2">
            <a:extLst>
              <a:ext uri="{FF2B5EF4-FFF2-40B4-BE49-F238E27FC236}">
                <a16:creationId xmlns:a16="http://schemas.microsoft.com/office/drawing/2014/main" id="{565124A8-7554-4DB8-896F-F9946B9CF1F9}"/>
              </a:ext>
            </a:extLst>
          </p:cNvPr>
          <p:cNvSpPr txBox="1">
            <a:spLocks/>
          </p:cNvSpPr>
          <p:nvPr/>
        </p:nvSpPr>
        <p:spPr bwMode="gray">
          <a:xfrm>
            <a:off x="6863369" y="5436796"/>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14"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39895" y="5793454"/>
            <a:ext cx="218900" cy="218900"/>
          </a:xfrm>
          <a:prstGeom prst="rect">
            <a:avLst/>
          </a:prstGeom>
        </p:spPr>
      </p:pic>
      <p:sp>
        <p:nvSpPr>
          <p:cNvPr id="15" name="Subtitle 2">
            <a:extLst>
              <a:ext uri="{FF2B5EF4-FFF2-40B4-BE49-F238E27FC236}">
                <a16:creationId xmlns:a16="http://schemas.microsoft.com/office/drawing/2014/main" id="{565124A8-7554-4DB8-896F-F9946B9CF1F9}"/>
              </a:ext>
            </a:extLst>
          </p:cNvPr>
          <p:cNvSpPr txBox="1">
            <a:spLocks/>
          </p:cNvSpPr>
          <p:nvPr/>
        </p:nvSpPr>
        <p:spPr bwMode="gray">
          <a:xfrm>
            <a:off x="6863369" y="5816959"/>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17"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39895" y="6217803"/>
            <a:ext cx="218900" cy="218900"/>
          </a:xfrm>
          <a:prstGeom prst="rect">
            <a:avLst/>
          </a:prstGeom>
        </p:spPr>
      </p:pic>
      <p:sp>
        <p:nvSpPr>
          <p:cNvPr id="18" name="Subtitle 2">
            <a:extLst>
              <a:ext uri="{FF2B5EF4-FFF2-40B4-BE49-F238E27FC236}">
                <a16:creationId xmlns:a16="http://schemas.microsoft.com/office/drawing/2014/main" id="{565124A8-7554-4DB8-896F-F9946B9CF1F9}"/>
              </a:ext>
            </a:extLst>
          </p:cNvPr>
          <p:cNvSpPr txBox="1">
            <a:spLocks/>
          </p:cNvSpPr>
          <p:nvPr/>
        </p:nvSpPr>
        <p:spPr bwMode="gray">
          <a:xfrm>
            <a:off x="6863369" y="6241308"/>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4195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wrist with a smart watch">
            <a:extLst>
              <a:ext uri="{FF2B5EF4-FFF2-40B4-BE49-F238E27FC236}">
                <a16:creationId xmlns:a16="http://schemas.microsoft.com/office/drawing/2014/main" id="{8B618502-6263-424A-824A-C269440BC60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2000" y="0"/>
            <a:ext cx="5472000" cy="4388584"/>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gray">
          <a:xfrm>
            <a:off x="680727" y="4316552"/>
            <a:ext cx="4974545" cy="1343025"/>
          </a:xfrm>
        </p:spPr>
        <p:txBody>
          <a:bodyPr/>
          <a:lstStyle/>
          <a:p>
            <a:r>
              <a:rPr lang="en-US" b="1" smtClean="0">
                <a:latin typeface="+mn-lt"/>
              </a:rPr>
              <a:t>III. Công cụ tìm kiếm</a:t>
            </a:r>
            <a:endParaRPr lang="en-US" b="1" dirty="0">
              <a:latin typeface="+mn-lt"/>
            </a:endParaRP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gray">
          <a:xfrm>
            <a:off x="680728" y="5974049"/>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3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272079" y="1524191"/>
            <a:ext cx="420690" cy="420690"/>
          </a:xfrm>
          <a:prstGeom prst="rect">
            <a:avLst/>
          </a:prstGeom>
        </p:spPr>
      </p:pic>
      <p:sp>
        <p:nvSpPr>
          <p:cNvPr id="29" name="Text Placeholder 7">
            <a:extLst>
              <a:ext uri="{FF2B5EF4-FFF2-40B4-BE49-F238E27FC236}">
                <a16:creationId xmlns:a16="http://schemas.microsoft.com/office/drawing/2014/main" id="{4B353756-1A24-435F-9F00-9485171661F1}"/>
              </a:ext>
            </a:extLst>
          </p:cNvPr>
          <p:cNvSpPr txBox="1">
            <a:spLocks/>
          </p:cNvSpPr>
          <p:nvPr/>
        </p:nvSpPr>
        <p:spPr>
          <a:xfrm>
            <a:off x="6272079" y="372925"/>
            <a:ext cx="2946349" cy="735800"/>
          </a:xfrm>
          <a:prstGeom prst="rect">
            <a:avLst/>
          </a:prstGeom>
        </p:spPr>
        <p:txBody>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smtClean="0">
                <a:solidFill>
                  <a:schemeClr val="accent1"/>
                </a:solidFill>
              </a:rPr>
              <a:t>1: Định nghĩa</a:t>
            </a:r>
            <a:endParaRPr lang="en-US" sz="2800" b="1" dirty="0">
              <a:solidFill>
                <a:schemeClr val="accent1"/>
              </a:solidFill>
            </a:endParaRPr>
          </a:p>
        </p:txBody>
      </p:sp>
      <p:sp>
        <p:nvSpPr>
          <p:cNvPr id="37" name="Rectangle 36"/>
          <p:cNvSpPr/>
          <p:nvPr/>
        </p:nvSpPr>
        <p:spPr>
          <a:xfrm>
            <a:off x="6836165" y="1524191"/>
            <a:ext cx="4822004" cy="1338828"/>
          </a:xfrm>
          <a:prstGeom prst="rect">
            <a:avLst/>
          </a:prstGeom>
        </p:spPr>
        <p:txBody>
          <a:bodyPr wrap="square">
            <a:spAutoFit/>
          </a:bodyPr>
          <a:lstStyle/>
          <a:p>
            <a:pPr>
              <a:lnSpc>
                <a:spcPct val="150000"/>
              </a:lnSpc>
            </a:pPr>
            <a:r>
              <a:rPr lang="vi-VN">
                <a:solidFill>
                  <a:srgbClr val="303134"/>
                </a:solidFill>
              </a:rPr>
              <a:t>Công cụ tìm kiếm Web (Web Search Engine) là một máy chủ máy tính chuyên dụng để tìm kiếm thông tin trên Web</a:t>
            </a:r>
            <a:endParaRPr lang="vi-VN"/>
          </a:p>
        </p:txBody>
      </p:sp>
      <p:sp>
        <p:nvSpPr>
          <p:cNvPr id="38" name="Rectangle 37"/>
          <p:cNvSpPr/>
          <p:nvPr/>
        </p:nvSpPr>
        <p:spPr>
          <a:xfrm>
            <a:off x="6836165" y="3924026"/>
            <a:ext cx="4822004" cy="1338828"/>
          </a:xfrm>
          <a:prstGeom prst="rect">
            <a:avLst/>
          </a:prstGeom>
        </p:spPr>
        <p:txBody>
          <a:bodyPr wrap="square">
            <a:spAutoFit/>
          </a:bodyPr>
          <a:lstStyle/>
          <a:p>
            <a:pPr>
              <a:lnSpc>
                <a:spcPct val="150000"/>
              </a:lnSpc>
            </a:pPr>
            <a:r>
              <a:rPr lang="vi-VN">
                <a:solidFill>
                  <a:srgbClr val="303134"/>
                </a:solidFill>
              </a:rPr>
              <a:t>Kết quả tìm kiếm của truy vấn người dùng thường được trả về dưới dạng danh sách (đôi khi được gọi là lần truy cập)</a:t>
            </a:r>
            <a:endParaRPr lang="vi-VN"/>
          </a:p>
        </p:txBody>
      </p:sp>
      <p:pic>
        <p:nvPicPr>
          <p:cNvPr id="40"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272079" y="3967894"/>
            <a:ext cx="420690" cy="420690"/>
          </a:xfrm>
          <a:prstGeom prst="rect">
            <a:avLst/>
          </a:prstGeom>
        </p:spPr>
      </p:pic>
    </p:spTree>
    <p:extLst>
      <p:ext uri="{BB962C8B-B14F-4D97-AF65-F5344CB8AC3E}">
        <p14:creationId xmlns:p14="http://schemas.microsoft.com/office/powerpoint/2010/main" val="5909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anim calcmode="lin" valueType="num">
                                      <p:cBhvr>
                                        <p:cTn id="25" dur="1000" fill="hold"/>
                                        <p:tgtEl>
                                          <p:spTgt spid="38"/>
                                        </p:tgtEl>
                                        <p:attrNameLst>
                                          <p:attrName>ppt_x</p:attrName>
                                        </p:attrNameLst>
                                      </p:cBhvr>
                                      <p:tavLst>
                                        <p:tav tm="0">
                                          <p:val>
                                            <p:strVal val="#ppt_x"/>
                                          </p:val>
                                        </p:tav>
                                        <p:tav tm="100000">
                                          <p:val>
                                            <p:strVal val="#ppt_x"/>
                                          </p:val>
                                        </p:tav>
                                      </p:tavLst>
                                    </p:anim>
                                    <p:anim calcmode="lin" valueType="num">
                                      <p:cBhvr>
                                        <p:cTn id="2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wrist with a smart watch">
            <a:extLst>
              <a:ext uri="{FF2B5EF4-FFF2-40B4-BE49-F238E27FC236}">
                <a16:creationId xmlns:a16="http://schemas.microsoft.com/office/drawing/2014/main" id="{8B618502-6263-424A-824A-C269440BC60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2000" y="0"/>
            <a:ext cx="5472000" cy="4388584"/>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gray">
          <a:xfrm>
            <a:off x="680727" y="4316552"/>
            <a:ext cx="4974545" cy="1343025"/>
          </a:xfrm>
        </p:spPr>
        <p:txBody>
          <a:bodyPr/>
          <a:lstStyle/>
          <a:p>
            <a:r>
              <a:rPr lang="en-US" b="1" smtClean="0">
                <a:latin typeface="+mn-lt"/>
              </a:rPr>
              <a:t>III. Công cụ tìm kiếm</a:t>
            </a:r>
            <a:endParaRPr lang="en-US" b="1" dirty="0">
              <a:latin typeface="+mn-lt"/>
            </a:endParaRP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gray">
          <a:xfrm>
            <a:off x="680728" y="5974049"/>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3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272079" y="1103501"/>
            <a:ext cx="420690" cy="420690"/>
          </a:xfrm>
          <a:prstGeom prst="rect">
            <a:avLst/>
          </a:prstGeom>
        </p:spPr>
      </p:pic>
      <p:sp>
        <p:nvSpPr>
          <p:cNvPr id="29" name="Text Placeholder 7">
            <a:extLst>
              <a:ext uri="{FF2B5EF4-FFF2-40B4-BE49-F238E27FC236}">
                <a16:creationId xmlns:a16="http://schemas.microsoft.com/office/drawing/2014/main" id="{4B353756-1A24-435F-9F00-9485171661F1}"/>
              </a:ext>
            </a:extLst>
          </p:cNvPr>
          <p:cNvSpPr txBox="1">
            <a:spLocks/>
          </p:cNvSpPr>
          <p:nvPr/>
        </p:nvSpPr>
        <p:spPr>
          <a:xfrm>
            <a:off x="6272079" y="372925"/>
            <a:ext cx="2946349" cy="735800"/>
          </a:xfrm>
          <a:prstGeom prst="rect">
            <a:avLst/>
          </a:prstGeom>
        </p:spPr>
        <p:txBody>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smtClean="0">
                <a:solidFill>
                  <a:schemeClr val="accent1"/>
                </a:solidFill>
              </a:rPr>
              <a:t>1: Định nghĩa</a:t>
            </a:r>
            <a:endParaRPr lang="en-US" sz="2800" b="1" dirty="0">
              <a:solidFill>
                <a:schemeClr val="accent1"/>
              </a:solidFill>
            </a:endParaRPr>
          </a:p>
        </p:txBody>
      </p:sp>
      <p:sp>
        <p:nvSpPr>
          <p:cNvPr id="37" name="Rectangle 36"/>
          <p:cNvSpPr/>
          <p:nvPr/>
        </p:nvSpPr>
        <p:spPr>
          <a:xfrm>
            <a:off x="6949996" y="2439194"/>
            <a:ext cx="4822004" cy="1282402"/>
          </a:xfrm>
          <a:prstGeom prst="rect">
            <a:avLst/>
          </a:prstGeom>
        </p:spPr>
        <p:txBody>
          <a:bodyPr wrap="square">
            <a:spAutoFit/>
          </a:bodyPr>
          <a:lstStyle/>
          <a:p>
            <a:pPr>
              <a:lnSpc>
                <a:spcPct val="150000"/>
              </a:lnSpc>
            </a:pPr>
            <a:r>
              <a:rPr lang="vi-VN"/>
              <a:t>Công cụ tìm kiếm (Search Engines) khác với web directories ở chỗ các thư mục web được duy trì bởi người biên tập</a:t>
            </a:r>
          </a:p>
        </p:txBody>
      </p:sp>
      <p:sp>
        <p:nvSpPr>
          <p:cNvPr id="38" name="Rectangle 37"/>
          <p:cNvSpPr/>
          <p:nvPr/>
        </p:nvSpPr>
        <p:spPr>
          <a:xfrm>
            <a:off x="6949996" y="4543521"/>
            <a:ext cx="4822004" cy="1282402"/>
          </a:xfrm>
          <a:prstGeom prst="rect">
            <a:avLst/>
          </a:prstGeom>
        </p:spPr>
        <p:txBody>
          <a:bodyPr wrap="square">
            <a:spAutoFit/>
          </a:bodyPr>
          <a:lstStyle/>
          <a:p>
            <a:pPr>
              <a:lnSpc>
                <a:spcPct val="150000"/>
              </a:lnSpc>
            </a:pPr>
            <a:r>
              <a:rPr lang="vi-VN"/>
              <a:t>Trong khi các công cụ tìm kiếm hoạt động theo thuật toán hoặc bởi sự kết hợp của đầu vào của con người và thuật toán </a:t>
            </a:r>
          </a:p>
        </p:txBody>
      </p:sp>
      <p:pic>
        <p:nvPicPr>
          <p:cNvPr id="40"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282142" y="2534898"/>
            <a:ext cx="420690" cy="420690"/>
          </a:xfrm>
          <a:prstGeom prst="rect">
            <a:avLst/>
          </a:prstGeom>
        </p:spPr>
      </p:pic>
      <p:pic>
        <p:nvPicPr>
          <p:cNvPr id="41"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282142" y="4588640"/>
            <a:ext cx="420690" cy="420690"/>
          </a:xfrm>
          <a:prstGeom prst="rect">
            <a:avLst/>
          </a:prstGeom>
        </p:spPr>
      </p:pic>
      <p:sp>
        <p:nvSpPr>
          <p:cNvPr id="13" name="Rectangle 12"/>
          <p:cNvSpPr/>
          <p:nvPr/>
        </p:nvSpPr>
        <p:spPr>
          <a:xfrm>
            <a:off x="6949996" y="976424"/>
            <a:ext cx="4822004" cy="923330"/>
          </a:xfrm>
          <a:prstGeom prst="rect">
            <a:avLst/>
          </a:prstGeom>
        </p:spPr>
        <p:txBody>
          <a:bodyPr wrap="square">
            <a:spAutoFit/>
          </a:bodyPr>
          <a:lstStyle/>
          <a:p>
            <a:pPr>
              <a:lnSpc>
                <a:spcPct val="150000"/>
              </a:lnSpc>
            </a:pPr>
            <a:r>
              <a:rPr lang="vi-VN">
                <a:solidFill>
                  <a:srgbClr val="303134"/>
                </a:solidFill>
              </a:rPr>
              <a:t>Các lần truy cập có thể bao gồm các trang web, hình ảnh và các loại tệp khác</a:t>
            </a:r>
            <a:endParaRPr lang="vi-VN"/>
          </a:p>
        </p:txBody>
      </p:sp>
    </p:spTree>
    <p:extLst>
      <p:ext uri="{BB962C8B-B14F-4D97-AF65-F5344CB8AC3E}">
        <p14:creationId xmlns:p14="http://schemas.microsoft.com/office/powerpoint/2010/main" val="62365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anim calcmode="lin" valueType="num">
                                      <p:cBhvr>
                                        <p:cTn id="32" dur="1000" fill="hold"/>
                                        <p:tgtEl>
                                          <p:spTgt spid="41"/>
                                        </p:tgtEl>
                                        <p:attrNameLst>
                                          <p:attrName>ppt_x</p:attrName>
                                        </p:attrNameLst>
                                      </p:cBhvr>
                                      <p:tavLst>
                                        <p:tav tm="0">
                                          <p:val>
                                            <p:strVal val="#ppt_x"/>
                                          </p:val>
                                        </p:tav>
                                        <p:tav tm="100000">
                                          <p:val>
                                            <p:strVal val="#ppt_x"/>
                                          </p:val>
                                        </p:tav>
                                      </p:tavLst>
                                    </p:anim>
                                    <p:anim calcmode="lin" valueType="num">
                                      <p:cBhvr>
                                        <p:cTn id="33" dur="1000" fill="hold"/>
                                        <p:tgtEl>
                                          <p:spTgt spid="4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29"/>
          </p:nvPr>
        </p:nvSpPr>
        <p:spPr>
          <a:xfrm>
            <a:off x="8912759" y="3061415"/>
            <a:ext cx="2313155" cy="2370728"/>
          </a:xfrm>
        </p:spPr>
        <p:txBody>
          <a:bodyPr/>
          <a:lstStyle/>
          <a:p>
            <a:r>
              <a:rPr lang="vi-VN" smtClean="0"/>
              <a:t>Searching </a:t>
            </a:r>
            <a:endParaRPr lang="vi-VN"/>
          </a:p>
        </p:txBody>
      </p:sp>
      <p:sp>
        <p:nvSpPr>
          <p:cNvPr id="3" name="Text Placeholder 2" title="Opportunity Graph Circles">
            <a:extLst>
              <a:ext uri="{FF2B5EF4-FFF2-40B4-BE49-F238E27FC236}">
                <a16:creationId xmlns:a16="http://schemas.microsoft.com/office/drawing/2014/main" id="{7AA1A6A7-6F19-4288-85D6-5B84C5AFEDD7}"/>
              </a:ext>
            </a:extLst>
          </p:cNvPr>
          <p:cNvSpPr>
            <a:spLocks noGrp="1"/>
          </p:cNvSpPr>
          <p:nvPr>
            <p:ph type="body" sz="quarter" idx="28"/>
          </p:nvPr>
        </p:nvSpPr>
        <p:spPr>
          <a:xfrm>
            <a:off x="4956320" y="2879466"/>
            <a:ext cx="3186151" cy="3100437"/>
          </a:xfrm>
        </p:spPr>
        <p:txBody>
          <a:bodyPr/>
          <a:lstStyle/>
          <a:p>
            <a:r>
              <a:rPr lang="vi-VN" dirty="0"/>
              <a:t>Indexing </a:t>
            </a:r>
            <a:endParaRPr lang="en-US" dirty="0"/>
          </a:p>
        </p:txBody>
      </p:sp>
      <p:sp>
        <p:nvSpPr>
          <p:cNvPr id="2" name="Text Placeholder 1" title="Opportunity Graph Circles">
            <a:extLst>
              <a:ext uri="{FF2B5EF4-FFF2-40B4-BE49-F238E27FC236}">
                <a16:creationId xmlns:a16="http://schemas.microsoft.com/office/drawing/2014/main" id="{53193EEC-42F5-4A40-BD02-0CE3C0DAE85F}"/>
              </a:ext>
            </a:extLst>
          </p:cNvPr>
          <p:cNvSpPr>
            <a:spLocks noGrp="1"/>
          </p:cNvSpPr>
          <p:nvPr>
            <p:ph type="body" sz="quarter" idx="27"/>
          </p:nvPr>
        </p:nvSpPr>
        <p:spPr>
          <a:xfrm>
            <a:off x="392696" y="2427437"/>
            <a:ext cx="3987757" cy="3913146"/>
          </a:xfrm>
        </p:spPr>
        <p:txBody>
          <a:bodyPr/>
          <a:lstStyle/>
          <a:p>
            <a:r>
              <a:rPr lang="en-US" smtClean="0"/>
              <a:t>(</a:t>
            </a:r>
            <a:r>
              <a:rPr lang="vi-VN" smtClean="0"/>
              <a:t>Crawling</a:t>
            </a:r>
            <a:r>
              <a:rPr lang="en-US" smtClean="0"/>
              <a:t>)</a:t>
            </a:r>
            <a:endParaRPr lang="en-US" dirty="0"/>
          </a:p>
        </p:txBody>
      </p:sp>
      <p:sp>
        <p:nvSpPr>
          <p:cNvPr id="5" name="Title 4">
            <a:extLst>
              <a:ext uri="{FF2B5EF4-FFF2-40B4-BE49-F238E27FC236}">
                <a16:creationId xmlns:a16="http://schemas.microsoft.com/office/drawing/2014/main" id="{95385A3C-2778-4B23-9530-DFD5A61DA5B0}"/>
              </a:ext>
            </a:extLst>
          </p:cNvPr>
          <p:cNvSpPr>
            <a:spLocks noGrp="1"/>
          </p:cNvSpPr>
          <p:nvPr>
            <p:ph type="title"/>
          </p:nvPr>
        </p:nvSpPr>
        <p:spPr>
          <a:xfrm>
            <a:off x="4342340" y="444851"/>
            <a:ext cx="4682260" cy="432000"/>
          </a:xfrm>
        </p:spPr>
        <p:txBody>
          <a:bodyPr/>
          <a:lstStyle/>
          <a:p>
            <a:r>
              <a:rPr lang="en-US" b="1" smtClean="0">
                <a:solidFill>
                  <a:schemeClr val="accent1"/>
                </a:solidFill>
                <a:latin typeface="+mn-lt"/>
              </a:rPr>
              <a:t>2. Cơ chế hoạt động</a:t>
            </a:r>
            <a:endParaRPr lang="en-US" b="1" dirty="0">
              <a:solidFill>
                <a:schemeClr val="accent1"/>
              </a:solidFill>
              <a:latin typeface="+mn-lt"/>
            </a:endParaRPr>
          </a:p>
        </p:txBody>
      </p:sp>
      <p:sp>
        <p:nvSpPr>
          <p:cNvPr id="7" name="Text Placeholder 6">
            <a:extLst>
              <a:ext uri="{FF2B5EF4-FFF2-40B4-BE49-F238E27FC236}">
                <a16:creationId xmlns:a16="http://schemas.microsoft.com/office/drawing/2014/main" id="{12397EA2-CB56-4B2A-B8D7-9EBF17AF910D}"/>
              </a:ext>
            </a:extLst>
          </p:cNvPr>
          <p:cNvSpPr>
            <a:spLocks noGrp="1"/>
          </p:cNvSpPr>
          <p:nvPr>
            <p:ph type="body" sz="quarter" idx="30"/>
          </p:nvPr>
        </p:nvSpPr>
        <p:spPr>
          <a:xfrm>
            <a:off x="814477" y="2879466"/>
            <a:ext cx="3146696" cy="1440000"/>
          </a:xfrm>
        </p:spPr>
        <p:txBody>
          <a:bodyPr/>
          <a:lstStyle/>
          <a:p>
            <a:pPr>
              <a:lnSpc>
                <a:spcPct val="150000"/>
              </a:lnSpc>
            </a:pPr>
            <a:r>
              <a:rPr lang="en-US" sz="2800" b="1" smtClean="0">
                <a:latin typeface="+mn-lt"/>
              </a:rPr>
              <a:t>Thu nhập thông tin</a:t>
            </a:r>
            <a:endParaRPr lang="en-US" sz="2800" b="1" dirty="0">
              <a:solidFill>
                <a:schemeClr val="tx1">
                  <a:lumMod val="75000"/>
                  <a:lumOff val="25000"/>
                </a:schemeClr>
              </a:solidFill>
              <a:latin typeface="+mn-lt"/>
            </a:endParaRPr>
          </a:p>
        </p:txBody>
      </p:sp>
      <p:cxnSp>
        <p:nvCxnSpPr>
          <p:cNvPr id="16" name="Straight Connector 15">
            <a:extLst>
              <a:ext uri="{FF2B5EF4-FFF2-40B4-BE49-F238E27FC236}">
                <a16:creationId xmlns:a16="http://schemas.microsoft.com/office/drawing/2014/main" id="{A03BE848-3222-4622-8610-FFB9FFFD4138}"/>
              </a:ext>
              <a:ext uri="{C183D7F6-B498-43B3-948B-1728B52AA6E4}">
                <adec:decorative xmlns="" xmlns:adec="http://schemas.microsoft.com/office/drawing/2017/decorative" val="1"/>
              </a:ext>
            </a:extLst>
          </p:cNvPr>
          <p:cNvCxnSpPr>
            <a:cxnSpLocks/>
          </p:cNvCxnSpPr>
          <p:nvPr/>
        </p:nvCxnSpPr>
        <p:spPr>
          <a:xfrm flipV="1">
            <a:off x="1214151" y="4926088"/>
            <a:ext cx="2347348" cy="2069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BE0CA0B1-C78D-4347-B915-9C13669BE542}"/>
              </a:ext>
            </a:extLst>
          </p:cNvPr>
          <p:cNvSpPr>
            <a:spLocks noGrp="1"/>
          </p:cNvSpPr>
          <p:nvPr>
            <p:ph type="body" sz="quarter" idx="31"/>
          </p:nvPr>
        </p:nvSpPr>
        <p:spPr>
          <a:xfrm>
            <a:off x="5084661" y="3324289"/>
            <a:ext cx="2740939" cy="724321"/>
          </a:xfrm>
        </p:spPr>
        <p:txBody>
          <a:bodyPr/>
          <a:lstStyle/>
          <a:p>
            <a:r>
              <a:rPr lang="en-US" sz="2800" b="1" smtClean="0">
                <a:solidFill>
                  <a:schemeClr val="tx1">
                    <a:lumMod val="75000"/>
                    <a:lumOff val="25000"/>
                  </a:schemeClr>
                </a:solidFill>
                <a:latin typeface="+mn-lt"/>
              </a:rPr>
              <a:t>Lập chỉ mục</a:t>
            </a:r>
            <a:endParaRPr lang="en-US" sz="2800" b="1" dirty="0">
              <a:solidFill>
                <a:schemeClr val="tx1">
                  <a:lumMod val="75000"/>
                  <a:lumOff val="25000"/>
                </a:schemeClr>
              </a:solidFill>
              <a:latin typeface="+mn-lt"/>
            </a:endParaRPr>
          </a:p>
        </p:txBody>
      </p:sp>
      <p:cxnSp>
        <p:nvCxnSpPr>
          <p:cNvPr id="17" name="Straight Connector 16">
            <a:extLst>
              <a:ext uri="{FF2B5EF4-FFF2-40B4-BE49-F238E27FC236}">
                <a16:creationId xmlns:a16="http://schemas.microsoft.com/office/drawing/2014/main" id="{2BE6D00D-52E6-45D5-93DA-8687991C2967}"/>
              </a:ext>
              <a:ext uri="{C183D7F6-B498-43B3-948B-1728B52AA6E4}">
                <adec:decorative xmlns="" xmlns:adec="http://schemas.microsoft.com/office/drawing/2017/decorative" val="1"/>
              </a:ext>
            </a:extLst>
          </p:cNvPr>
          <p:cNvCxnSpPr>
            <a:cxnSpLocks/>
          </p:cNvCxnSpPr>
          <p:nvPr/>
        </p:nvCxnSpPr>
        <p:spPr>
          <a:xfrm>
            <a:off x="5740797" y="4830458"/>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5243970A-31CF-49C9-9A24-2B1182462365}"/>
              </a:ext>
            </a:extLst>
          </p:cNvPr>
          <p:cNvSpPr>
            <a:spLocks noGrp="1"/>
          </p:cNvSpPr>
          <p:nvPr>
            <p:ph type="body" sz="quarter" idx="32"/>
          </p:nvPr>
        </p:nvSpPr>
        <p:spPr>
          <a:xfrm>
            <a:off x="8829237" y="3208675"/>
            <a:ext cx="2530016" cy="710492"/>
          </a:xfrm>
        </p:spPr>
        <p:txBody>
          <a:bodyPr/>
          <a:lstStyle/>
          <a:p>
            <a:r>
              <a:rPr lang="en-US" sz="2800" b="1" smtClean="0">
                <a:solidFill>
                  <a:schemeClr val="tx1">
                    <a:lumMod val="75000"/>
                    <a:lumOff val="25000"/>
                  </a:schemeClr>
                </a:solidFill>
                <a:latin typeface="+mn-lt"/>
              </a:rPr>
              <a:t>Tìm kiếm</a:t>
            </a:r>
            <a:endParaRPr lang="en-US" sz="2800" b="1" dirty="0">
              <a:solidFill>
                <a:schemeClr val="tx1">
                  <a:lumMod val="75000"/>
                  <a:lumOff val="25000"/>
                </a:schemeClr>
              </a:solidFill>
              <a:latin typeface="+mn-lt"/>
            </a:endParaRPr>
          </a:p>
        </p:txBody>
      </p:sp>
      <p:cxnSp>
        <p:nvCxnSpPr>
          <p:cNvPr id="18" name="Straight Connector 17">
            <a:extLst>
              <a:ext uri="{FF2B5EF4-FFF2-40B4-BE49-F238E27FC236}">
                <a16:creationId xmlns:a16="http://schemas.microsoft.com/office/drawing/2014/main" id="{258409DB-08AB-499E-AEE2-60288B07CC14}"/>
              </a:ext>
              <a:ext uri="{C183D7F6-B498-43B3-948B-1728B52AA6E4}">
                <adec:decorative xmlns="" xmlns:adec="http://schemas.microsoft.com/office/drawing/2017/decorative" val="1"/>
              </a:ext>
            </a:extLst>
          </p:cNvPr>
          <p:cNvCxnSpPr>
            <a:cxnSpLocks/>
          </p:cNvCxnSpPr>
          <p:nvPr/>
        </p:nvCxnSpPr>
        <p:spPr>
          <a:xfrm>
            <a:off x="9550497" y="4596542"/>
            <a:ext cx="1161391" cy="56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7177" y="1019359"/>
            <a:ext cx="10704423" cy="1408078"/>
          </a:xfrm>
          <a:prstGeom prst="rect">
            <a:avLst/>
          </a:prstGeom>
        </p:spPr>
        <p:txBody>
          <a:bodyPr wrap="square">
            <a:spAutoFit/>
          </a:bodyPr>
          <a:lstStyle/>
          <a:p>
            <a:pPr>
              <a:lnSpc>
                <a:spcPct val="150000"/>
              </a:lnSpc>
            </a:pPr>
            <a:r>
              <a:rPr lang="vi-VN" sz="1900">
                <a:solidFill>
                  <a:srgbClr val="303134"/>
                </a:solidFill>
              </a:rPr>
              <a:t>Các công cụ tìm kiếm web (Web search engines) về cơ bản là các ứng dụng khai thác dữ liệu rất lớn. Dữ liệu khác nhau, kỹ thuật khai thác được sử dụng trong tất cả các khía cạnh của công cụ tìm </a:t>
            </a:r>
            <a:r>
              <a:rPr lang="vi-VN" sz="1900" smtClean="0">
                <a:solidFill>
                  <a:srgbClr val="303134"/>
                </a:solidFill>
              </a:rPr>
              <a:t>kiếm theo từ.</a:t>
            </a:r>
            <a:endParaRPr lang="vi-VN" sz="1900"/>
          </a:p>
        </p:txBody>
      </p:sp>
    </p:spTree>
    <p:extLst>
      <p:ext uri="{BB962C8B-B14F-4D97-AF65-F5344CB8AC3E}">
        <p14:creationId xmlns:p14="http://schemas.microsoft.com/office/powerpoint/2010/main" val="1066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animEffect transition="in" filter="fade">
                                      <p:cBhvr>
                                        <p:cTn id="13" dur="500"/>
                                        <p:tgtEl>
                                          <p:spTgt spid="2">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bg/>
                                          </p:spTgt>
                                        </p:tgtEl>
                                        <p:attrNameLst>
                                          <p:attrName>style.visibility</p:attrName>
                                        </p:attrNameLst>
                                      </p:cBhvr>
                                      <p:to>
                                        <p:strVal val="visible"/>
                                      </p:to>
                                    </p:set>
                                    <p:animEffect transition="in" filter="fade">
                                      <p:cBhvr>
                                        <p:cTn id="27" dur="500"/>
                                        <p:tgtEl>
                                          <p:spTgt spid="3">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500"/>
                                        <p:tgtEl>
                                          <p:spTgt spid="3">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bg/>
                                          </p:spTgt>
                                        </p:tgtEl>
                                        <p:attrNameLst>
                                          <p:attrName>style.visibility</p:attrName>
                                        </p:attrNameLst>
                                      </p:cBhvr>
                                      <p:to>
                                        <p:strVal val="visible"/>
                                      </p:to>
                                    </p:set>
                                    <p:animEffect transition="in" filter="fade">
                                      <p:cBhvr>
                                        <p:cTn id="41" dur="500"/>
                                        <p:tgtEl>
                                          <p:spTgt spid="15">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xEl>
                                              <p:pRg st="0" end="0"/>
                                            </p:txEl>
                                          </p:spTgt>
                                        </p:tgtEl>
                                        <p:attrNameLst>
                                          <p:attrName>style.visibility</p:attrName>
                                        </p:attrNameLst>
                                      </p:cBhvr>
                                      <p:to>
                                        <p:strVal val="visible"/>
                                      </p:to>
                                    </p:set>
                                    <p:animEffect transition="in" filter="fade">
                                      <p:cBhvr>
                                        <p:cTn id="44" dur="500"/>
                                        <p:tgtEl>
                                          <p:spTgt spid="15">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animBg="1"/>
      <p:bldP spid="3" grpId="0" uiExpand="1" build="p" animBg="1"/>
      <p:bldP spid="2" grpId="0" uiExpand="1" build="p" animBg="1"/>
      <p:bldP spid="7" grpId="0" build="p"/>
      <p:bldP spid="8" grpId="0" build="p"/>
      <p:bldP spid="9" grpId="0" build="p"/>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a:xfrm>
            <a:off x="432000" y="548958"/>
            <a:ext cx="11340000" cy="432000"/>
          </a:xfrm>
        </p:spPr>
        <p:txBody>
          <a:bodyPr/>
          <a:lstStyle/>
          <a:p>
            <a:r>
              <a:rPr lang="en-US" b="1" smtClean="0">
                <a:solidFill>
                  <a:schemeClr val="accent1"/>
                </a:solidFill>
                <a:latin typeface="+mn-lt"/>
              </a:rPr>
              <a:t>3. </a:t>
            </a:r>
            <a:r>
              <a:rPr lang="vi-VN" b="1" smtClean="0">
                <a:solidFill>
                  <a:schemeClr val="accent1"/>
                </a:solidFill>
                <a:latin typeface="+mn-lt"/>
              </a:rPr>
              <a:t>Các </a:t>
            </a:r>
            <a:r>
              <a:rPr lang="vi-VN" b="1">
                <a:solidFill>
                  <a:schemeClr val="accent1"/>
                </a:solidFill>
                <a:latin typeface="+mn-lt"/>
              </a:rPr>
              <a:t>thách thức đối với việc khai thác dữ liệu</a:t>
            </a:r>
            <a:endParaRPr lang="en-US" dirty="0">
              <a:solidFill>
                <a:schemeClr val="accent1"/>
              </a:solidFill>
              <a:latin typeface="+mn-lt"/>
            </a:endParaRPr>
          </a:p>
        </p:txBody>
      </p:sp>
      <p:sp>
        <p:nvSpPr>
          <p:cNvPr id="3" name="Text Placeholder 2">
            <a:extLst>
              <a:ext uri="{FF2B5EF4-FFF2-40B4-BE49-F238E27FC236}">
                <a16:creationId xmlns:a16="http://schemas.microsoft.com/office/drawing/2014/main" id="{498972A2-6CA7-4004-B499-2828DE6F4C96}"/>
              </a:ext>
            </a:extLst>
          </p:cNvPr>
          <p:cNvSpPr>
            <a:spLocks noGrp="1"/>
          </p:cNvSpPr>
          <p:nvPr>
            <p:ph type="body" idx="1"/>
          </p:nvPr>
        </p:nvSpPr>
        <p:spPr>
          <a:xfrm>
            <a:off x="432000" y="1273580"/>
            <a:ext cx="5001237" cy="1216012"/>
          </a:xfrm>
        </p:spPr>
        <p:txBody>
          <a:bodyPr/>
          <a:lstStyle/>
          <a:p>
            <a:r>
              <a:rPr lang="en-US" smtClean="0">
                <a:latin typeface="+mn-lt"/>
              </a:rPr>
              <a:t>Đầu tiên: </a:t>
            </a:r>
            <a:r>
              <a:rPr lang="en-US" sz="1800" b="0">
                <a:latin typeface="+mn-lt"/>
              </a:rPr>
              <a:t>P</a:t>
            </a:r>
            <a:r>
              <a:rPr lang="vi-VN" sz="1800" b="0">
                <a:latin typeface="+mn-lt"/>
              </a:rPr>
              <a:t>hải xử lý dữ liệu lớn không ngừng tăng lên</a:t>
            </a:r>
            <a:r>
              <a:rPr lang="en-US" sz="1800">
                <a:latin typeface="+mn-lt"/>
              </a:rPr>
              <a:t> </a:t>
            </a:r>
            <a:endParaRPr lang="en-US">
              <a:latin typeface="+mn-lt"/>
            </a:endParaRPr>
          </a:p>
          <a:p>
            <a:endParaRPr lang="en-US" dirty="0">
              <a:latin typeface="+mn-lt"/>
            </a:endParaRPr>
          </a:p>
        </p:txBody>
      </p:sp>
      <p:sp>
        <p:nvSpPr>
          <p:cNvPr id="4" name="Content Placeholder 3">
            <a:extLst>
              <a:ext uri="{FF2B5EF4-FFF2-40B4-BE49-F238E27FC236}">
                <a16:creationId xmlns:a16="http://schemas.microsoft.com/office/drawing/2014/main" id="{EB9EACD0-6CBC-4E24-A0A1-D81FC464DF8A}"/>
              </a:ext>
            </a:extLst>
          </p:cNvPr>
          <p:cNvSpPr>
            <a:spLocks noGrp="1"/>
          </p:cNvSpPr>
          <p:nvPr>
            <p:ph sz="half" idx="2"/>
          </p:nvPr>
        </p:nvSpPr>
        <p:spPr>
          <a:xfrm>
            <a:off x="432000" y="2467607"/>
            <a:ext cx="5472000" cy="3868486"/>
          </a:xfrm>
        </p:spPr>
        <p:txBody>
          <a:bodyPr/>
          <a:lstStyle/>
          <a:p>
            <a:pPr>
              <a:lnSpc>
                <a:spcPct val="150000"/>
              </a:lnSpc>
            </a:pPr>
            <a:r>
              <a:rPr lang="vi-VN" smtClean="0"/>
              <a:t>Thông </a:t>
            </a:r>
            <a:r>
              <a:rPr lang="vi-VN"/>
              <a:t>thường, dữ liệu đó không thể được xử lý bằng một hoặc một vài máy</a:t>
            </a:r>
            <a:r>
              <a:rPr lang="vi-VN" smtClean="0"/>
              <a:t>.</a:t>
            </a:r>
            <a:endParaRPr lang="en-US" dirty="0"/>
          </a:p>
          <a:p>
            <a:pPr>
              <a:lnSpc>
                <a:spcPct val="150000"/>
              </a:lnSpc>
            </a:pPr>
            <a:r>
              <a:rPr lang="vi-VN"/>
              <a:t>Thay vào đó, các công cụ tìm kiếm thường cần sử dụng các đám mây máy tính, bao gồm hàng nghìn hoặc thậm chí hàng trăm nghìn máy tính cùng hợp tác khai thác lượng dữ liệu khổng lồ.</a:t>
            </a:r>
          </a:p>
        </p:txBody>
      </p:sp>
      <p:sp>
        <p:nvSpPr>
          <p:cNvPr id="5" name="Text Placeholder 4">
            <a:extLst>
              <a:ext uri="{FF2B5EF4-FFF2-40B4-BE49-F238E27FC236}">
                <a16:creationId xmlns:a16="http://schemas.microsoft.com/office/drawing/2014/main" id="{C57F63FE-3B6C-47EC-8AB1-F9478EA4F9A4}"/>
              </a:ext>
            </a:extLst>
          </p:cNvPr>
          <p:cNvSpPr>
            <a:spLocks noGrp="1"/>
          </p:cNvSpPr>
          <p:nvPr>
            <p:ph type="body" sz="quarter" idx="3"/>
          </p:nvPr>
        </p:nvSpPr>
        <p:spPr>
          <a:xfrm>
            <a:off x="6312700" y="1496721"/>
            <a:ext cx="5459300" cy="455122"/>
          </a:xfrm>
        </p:spPr>
        <p:txBody>
          <a:bodyPr/>
          <a:lstStyle/>
          <a:p>
            <a:r>
              <a:rPr lang="vi-VN">
                <a:latin typeface="+mn-lt"/>
              </a:rPr>
              <a:t>Thứ </a:t>
            </a:r>
            <a:r>
              <a:rPr lang="vi-VN" smtClean="0">
                <a:latin typeface="+mn-lt"/>
              </a:rPr>
              <a:t>hai</a:t>
            </a:r>
            <a:r>
              <a:rPr lang="en-US" smtClean="0">
                <a:latin typeface="+mn-lt"/>
              </a:rPr>
              <a:t>:</a:t>
            </a:r>
            <a:r>
              <a:rPr lang="vi-VN" sz="1800" b="0" smtClean="0">
                <a:latin typeface="+mn-lt"/>
              </a:rPr>
              <a:t> </a:t>
            </a:r>
            <a:r>
              <a:rPr lang="vi-VN" sz="1800" b="0">
                <a:latin typeface="+mn-lt"/>
              </a:rPr>
              <a:t>các công cụ tìm kiếm web (Web search engines) thường phải xử lý dữ liệu trực tuyến.</a:t>
            </a:r>
            <a:endParaRPr lang="en-US" dirty="0">
              <a:latin typeface="+mn-lt"/>
            </a:endParaRPr>
          </a:p>
        </p:txBody>
      </p:sp>
      <p:sp>
        <p:nvSpPr>
          <p:cNvPr id="6" name="Content Placeholder 5">
            <a:extLst>
              <a:ext uri="{FF2B5EF4-FFF2-40B4-BE49-F238E27FC236}">
                <a16:creationId xmlns:a16="http://schemas.microsoft.com/office/drawing/2014/main" id="{48CDD73D-7C2C-40BB-AE73-DED62B7377F6}"/>
              </a:ext>
            </a:extLst>
          </p:cNvPr>
          <p:cNvSpPr>
            <a:spLocks noGrp="1"/>
          </p:cNvSpPr>
          <p:nvPr>
            <p:ph sz="quarter" idx="4"/>
          </p:nvPr>
        </p:nvSpPr>
        <p:spPr>
          <a:xfrm>
            <a:off x="6245944" y="2467607"/>
            <a:ext cx="5736056" cy="3868486"/>
          </a:xfrm>
        </p:spPr>
        <p:txBody>
          <a:bodyPr/>
          <a:lstStyle/>
          <a:p>
            <a:pPr>
              <a:lnSpc>
                <a:spcPct val="150000"/>
              </a:lnSpc>
            </a:pPr>
            <a:r>
              <a:rPr lang="vi-VN"/>
              <a:t>Để làm điều này, có thể tạo một bộ phận loại truy vấn chỉ định truy vấn tìm kiếm cho các danh mục được xác định trước dựa trên chủ đề truy </a:t>
            </a:r>
            <a:r>
              <a:rPr lang="vi-VN" smtClean="0"/>
              <a:t>vấn</a:t>
            </a:r>
            <a:endParaRPr lang="en-US" smtClean="0"/>
          </a:p>
          <a:p>
            <a:pPr>
              <a:lnSpc>
                <a:spcPct val="150000"/>
              </a:lnSpc>
            </a:pPr>
            <a:r>
              <a:rPr lang="vi-VN"/>
              <a:t>Cho dù một mô hình được xây dựng ngoại tuyến, ứng dụng của mô hình trực tuyến phải đủ nhanh để trả lời các truy vấn của người dùng trong thời gian </a:t>
            </a:r>
            <a:r>
              <a:rPr lang="vi-VN" smtClean="0"/>
              <a:t>thực</a:t>
            </a:r>
            <a:endParaRPr lang="en-US" smtClean="0"/>
          </a:p>
        </p:txBody>
      </p:sp>
    </p:spTree>
    <p:extLst>
      <p:ext uri="{BB962C8B-B14F-4D97-AF65-F5344CB8AC3E}">
        <p14:creationId xmlns:p14="http://schemas.microsoft.com/office/powerpoint/2010/main" val="304649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a:xfrm>
            <a:off x="432000" y="548958"/>
            <a:ext cx="11340000" cy="432000"/>
          </a:xfrm>
        </p:spPr>
        <p:txBody>
          <a:bodyPr/>
          <a:lstStyle/>
          <a:p>
            <a:r>
              <a:rPr lang="en-US" b="1" smtClean="0">
                <a:solidFill>
                  <a:schemeClr val="accent1"/>
                </a:solidFill>
                <a:latin typeface="+mn-lt"/>
              </a:rPr>
              <a:t>3. </a:t>
            </a:r>
            <a:r>
              <a:rPr lang="vi-VN" b="1" smtClean="0">
                <a:solidFill>
                  <a:schemeClr val="accent1"/>
                </a:solidFill>
                <a:latin typeface="+mn-lt"/>
              </a:rPr>
              <a:t>Các </a:t>
            </a:r>
            <a:r>
              <a:rPr lang="vi-VN" b="1">
                <a:solidFill>
                  <a:schemeClr val="accent1"/>
                </a:solidFill>
                <a:latin typeface="+mn-lt"/>
              </a:rPr>
              <a:t>thách thức đối với việc khai thác dữ liệu</a:t>
            </a:r>
            <a:endParaRPr lang="en-US" dirty="0">
              <a:solidFill>
                <a:schemeClr val="accent1"/>
              </a:solidFill>
              <a:latin typeface="+mn-lt"/>
            </a:endParaRPr>
          </a:p>
        </p:txBody>
      </p:sp>
      <p:sp>
        <p:nvSpPr>
          <p:cNvPr id="5" name="Text Placeholder 4">
            <a:extLst>
              <a:ext uri="{FF2B5EF4-FFF2-40B4-BE49-F238E27FC236}">
                <a16:creationId xmlns:a16="http://schemas.microsoft.com/office/drawing/2014/main" id="{C57F63FE-3B6C-47EC-8AB1-F9478EA4F9A4}"/>
              </a:ext>
            </a:extLst>
          </p:cNvPr>
          <p:cNvSpPr>
            <a:spLocks noGrp="1"/>
          </p:cNvSpPr>
          <p:nvPr>
            <p:ph type="body" sz="quarter" idx="3"/>
          </p:nvPr>
        </p:nvSpPr>
        <p:spPr>
          <a:xfrm>
            <a:off x="444700" y="1579597"/>
            <a:ext cx="5459300" cy="455122"/>
          </a:xfrm>
        </p:spPr>
        <p:txBody>
          <a:bodyPr/>
          <a:lstStyle/>
          <a:p>
            <a:r>
              <a:rPr lang="vi-VN">
                <a:latin typeface="+mn-lt"/>
              </a:rPr>
              <a:t>Thứ </a:t>
            </a:r>
            <a:r>
              <a:rPr lang="vi-VN" smtClean="0">
                <a:latin typeface="+mn-lt"/>
              </a:rPr>
              <a:t>hai</a:t>
            </a:r>
            <a:r>
              <a:rPr lang="en-US" smtClean="0">
                <a:latin typeface="+mn-lt"/>
              </a:rPr>
              <a:t>:</a:t>
            </a:r>
            <a:r>
              <a:rPr lang="vi-VN" sz="1800" b="0" smtClean="0">
                <a:latin typeface="+mn-lt"/>
              </a:rPr>
              <a:t> </a:t>
            </a:r>
            <a:r>
              <a:rPr lang="vi-VN" sz="1800" b="0">
                <a:latin typeface="+mn-lt"/>
              </a:rPr>
              <a:t>các công cụ tìm kiếm web (Web search engines) thường phải xử lý dữ liệu trực tuyến.</a:t>
            </a:r>
            <a:endParaRPr lang="en-US" dirty="0">
              <a:latin typeface="+mn-lt"/>
            </a:endParaRPr>
          </a:p>
        </p:txBody>
      </p:sp>
      <p:sp>
        <p:nvSpPr>
          <p:cNvPr id="6" name="Content Placeholder 5">
            <a:extLst>
              <a:ext uri="{FF2B5EF4-FFF2-40B4-BE49-F238E27FC236}">
                <a16:creationId xmlns:a16="http://schemas.microsoft.com/office/drawing/2014/main" id="{48CDD73D-7C2C-40BB-AE73-DED62B7377F6}"/>
              </a:ext>
            </a:extLst>
          </p:cNvPr>
          <p:cNvSpPr>
            <a:spLocks noGrp="1"/>
          </p:cNvSpPr>
          <p:nvPr>
            <p:ph sz="quarter" idx="4"/>
          </p:nvPr>
        </p:nvSpPr>
        <p:spPr>
          <a:xfrm>
            <a:off x="274581" y="2382548"/>
            <a:ext cx="4637662" cy="3868486"/>
          </a:xfrm>
        </p:spPr>
        <p:txBody>
          <a:bodyPr/>
          <a:lstStyle/>
          <a:p>
            <a:pPr>
              <a:lnSpc>
                <a:spcPct val="150000"/>
              </a:lnSpc>
            </a:pPr>
            <a:r>
              <a:rPr lang="vi-VN" smtClean="0"/>
              <a:t>Một thách thức khác là duy trì và cập nhật từng bước một mô hình trên các luồng dữ liệu phát triển nhanh.</a:t>
            </a:r>
          </a:p>
          <a:p>
            <a:pPr>
              <a:lnSpc>
                <a:spcPct val="150000"/>
              </a:lnSpc>
            </a:pPr>
            <a:r>
              <a:rPr lang="vi-VN" smtClean="0"/>
              <a:t>Hầu </a:t>
            </a:r>
            <a:r>
              <a:rPr lang="vi-VN"/>
              <a:t>hết các phương pháp đào tạo mô hình hiện có là ngoại tuyến và tĩnh và do đó không thể được sử dụng trong trường hợp như </a:t>
            </a:r>
            <a:r>
              <a:rPr lang="vi-VN" smtClean="0"/>
              <a:t>vậy</a:t>
            </a:r>
            <a:r>
              <a:rPr lang="vi-VN"/>
              <a:t/>
            </a:r>
            <a:br>
              <a:rPr lang="vi-VN"/>
            </a:br>
            <a:endParaRPr lang="en-US" dirty="0"/>
          </a:p>
        </p:txBody>
      </p:sp>
      <p:sp>
        <p:nvSpPr>
          <p:cNvPr id="9" name="Rectangle 8"/>
          <p:cNvSpPr/>
          <p:nvPr/>
        </p:nvSpPr>
        <p:spPr>
          <a:xfrm>
            <a:off x="6096000" y="1388388"/>
            <a:ext cx="5854995" cy="677108"/>
          </a:xfrm>
          <a:prstGeom prst="rect">
            <a:avLst/>
          </a:prstGeom>
        </p:spPr>
        <p:txBody>
          <a:bodyPr wrap="square">
            <a:spAutoFit/>
          </a:bodyPr>
          <a:lstStyle/>
          <a:p>
            <a:r>
              <a:rPr lang="vi-VN" sz="2000" b="1">
                <a:solidFill>
                  <a:srgbClr val="303134"/>
                </a:solidFill>
              </a:rPr>
              <a:t>Thứ </a:t>
            </a:r>
            <a:r>
              <a:rPr lang="vi-VN" sz="2000" b="1" smtClean="0">
                <a:solidFill>
                  <a:srgbClr val="303134"/>
                </a:solidFill>
              </a:rPr>
              <a:t>ba</a:t>
            </a:r>
            <a:r>
              <a:rPr lang="en-US" b="1" smtClean="0">
                <a:solidFill>
                  <a:srgbClr val="303134"/>
                </a:solidFill>
              </a:rPr>
              <a:t>:</a:t>
            </a:r>
            <a:r>
              <a:rPr lang="vi-VN" i="1" smtClean="0">
                <a:solidFill>
                  <a:srgbClr val="303134"/>
                </a:solidFill>
              </a:rPr>
              <a:t> </a:t>
            </a:r>
            <a:r>
              <a:rPr lang="vi-VN">
                <a:solidFill>
                  <a:srgbClr val="303134"/>
                </a:solidFill>
              </a:rPr>
              <a:t>các công cụ tìm kiếm web thường phải đối mặt với các truy vấn chỉ được hỏi số lần nhỏ.</a:t>
            </a:r>
            <a:endParaRPr lang="vi-VN"/>
          </a:p>
        </p:txBody>
      </p:sp>
      <p:sp>
        <p:nvSpPr>
          <p:cNvPr id="11" name="Content Placeholder 5">
            <a:extLst>
              <a:ext uri="{FF2B5EF4-FFF2-40B4-BE49-F238E27FC236}">
                <a16:creationId xmlns:a16="http://schemas.microsoft.com/office/drawing/2014/main" id="{48CDD73D-7C2C-40BB-AE73-DED62B7377F6}"/>
              </a:ext>
            </a:extLst>
          </p:cNvPr>
          <p:cNvSpPr>
            <a:spLocks noGrp="1"/>
          </p:cNvSpPr>
          <p:nvPr>
            <p:ph sz="quarter" idx="4"/>
          </p:nvPr>
        </p:nvSpPr>
        <p:spPr>
          <a:xfrm>
            <a:off x="5603361" y="2318757"/>
            <a:ext cx="6422065" cy="3868486"/>
          </a:xfrm>
        </p:spPr>
        <p:txBody>
          <a:bodyPr/>
          <a:lstStyle/>
          <a:p>
            <a:pPr>
              <a:lnSpc>
                <a:spcPct val="150000"/>
              </a:lnSpc>
            </a:pPr>
            <a:r>
              <a:rPr lang="vi-VN"/>
              <a:t> Giả sử 1 công cụ tìm kiếm muốn cung cấp các đề xuất ngữ </a:t>
            </a:r>
            <a:r>
              <a:rPr lang="vi-VN" smtClean="0"/>
              <a:t>cảnh.</a:t>
            </a:r>
            <a:r>
              <a:rPr lang="en-US" smtClean="0"/>
              <a:t> </a:t>
            </a:r>
            <a:r>
              <a:rPr lang="vi-VN" smtClean="0"/>
              <a:t>Nghĩa </a:t>
            </a:r>
            <a:r>
              <a:rPr lang="vi-VN"/>
              <a:t>là, khi người dùng đặt ra 1 truy vấn, công cụ sẽ cố gắng suy gia ngữ cảnh của truy vấn bằng cách sử dụng lịch sử truy vấn của họ để trả về nhiều câu trả lời trong thời gian chưa đến 1s.</a:t>
            </a:r>
          </a:p>
          <a:p>
            <a:pPr>
              <a:lnSpc>
                <a:spcPct val="150000"/>
              </a:lnSpc>
            </a:pPr>
            <a:r>
              <a:rPr lang="vi-VN" smtClean="0"/>
              <a:t>Mặc </a:t>
            </a:r>
            <a:r>
              <a:rPr lang="vi-VN"/>
              <a:t>dù mặc dù số truy vấn được hỏi có thể rất lớn tuy nhiên hầu hết các truy vấn chỉ được hỏi 1 vài lần. Việc dữ liệu bị sai lệch nghiêm trọng như vậy là thách thức đối với nhiều hoạt động khai thác dữ liệu và phương pháp học máy</a:t>
            </a:r>
            <a:r>
              <a:rPr lang="vi-VN" smtClean="0"/>
              <a:t>.</a:t>
            </a:r>
            <a:r>
              <a:rPr lang="vi-VN"/>
              <a:t/>
            </a:r>
            <a:br>
              <a:rPr lang="vi-VN"/>
            </a:br>
            <a:endParaRPr lang="en-US" dirty="0"/>
          </a:p>
        </p:txBody>
      </p:sp>
    </p:spTree>
    <p:extLst>
      <p:ext uri="{BB962C8B-B14F-4D97-AF65-F5344CB8AC3E}">
        <p14:creationId xmlns:p14="http://schemas.microsoft.com/office/powerpoint/2010/main" val="330376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up)">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wipe(up)">
                                      <p:cBhvr>
                                        <p:cTn id="3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9" grpId="0"/>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09A8-D7EE-4527-9928-C4753E23331A}"/>
              </a:ext>
            </a:extLst>
          </p:cNvPr>
          <p:cNvSpPr>
            <a:spLocks noGrp="1"/>
          </p:cNvSpPr>
          <p:nvPr>
            <p:ph type="title"/>
          </p:nvPr>
        </p:nvSpPr>
        <p:spPr/>
        <p:txBody>
          <a:bodyPr/>
          <a:lstStyle/>
          <a:p>
            <a:r>
              <a:rPr lang="en-US" b="1" smtClean="0">
                <a:solidFill>
                  <a:schemeClr val="accent1"/>
                </a:solidFill>
                <a:latin typeface="+mn-lt"/>
              </a:rPr>
              <a:t>4. </a:t>
            </a:r>
            <a:r>
              <a:rPr lang="vi-VN" b="1">
                <a:solidFill>
                  <a:schemeClr val="accent1"/>
                </a:solidFill>
                <a:latin typeface="+mn-lt"/>
              </a:rPr>
              <a:t>Một số Search Engine phổ biến trên thế giới</a:t>
            </a:r>
            <a:endParaRPr lang="en-US" b="1" dirty="0">
              <a:solidFill>
                <a:schemeClr val="accent1"/>
              </a:solidFill>
              <a:latin typeface="+mn-lt"/>
            </a:endParaRPr>
          </a:p>
        </p:txBody>
      </p:sp>
      <p:graphicFrame>
        <p:nvGraphicFramePr>
          <p:cNvPr id="7" name="Chart 6" title="Funding Chart">
            <a:extLst>
              <a:ext uri="{FF2B5EF4-FFF2-40B4-BE49-F238E27FC236}">
                <a16:creationId xmlns:a16="http://schemas.microsoft.com/office/drawing/2014/main" id="{26288BC2-6AF8-4570-8104-88EB29611ED9}"/>
              </a:ext>
            </a:extLst>
          </p:cNvPr>
          <p:cNvGraphicFramePr/>
          <p:nvPr>
            <p:extLst>
              <p:ext uri="{D42A27DB-BD31-4B8C-83A1-F6EECF244321}">
                <p14:modId xmlns:p14="http://schemas.microsoft.com/office/powerpoint/2010/main" val="1042416180"/>
              </p:ext>
            </p:extLst>
          </p:nvPr>
        </p:nvGraphicFramePr>
        <p:xfrm>
          <a:off x="2229492" y="965772"/>
          <a:ext cx="6839972" cy="53995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1000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3CFE69-79B0-440B-949E-DA17AD834A10}"/>
              </a:ext>
              <a:ext uri="{C183D7F6-B498-43B3-948B-1728B52AA6E4}">
                <adec:decorative xmlns="" xmlns:adec="http://schemas.microsoft.com/office/drawing/2017/decorative" val="1"/>
              </a:ext>
            </a:extLst>
          </p:cNvPr>
          <p:cNvSpPr/>
          <p:nvPr/>
        </p:nvSpPr>
        <p:spPr>
          <a:xfrm>
            <a:off x="-650426" y="-342181"/>
            <a:ext cx="6537518" cy="160045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372D59F-E459-41DB-985E-2CF08A5D0B6A}"/>
              </a:ext>
            </a:extLst>
          </p:cNvPr>
          <p:cNvSpPr txBox="1">
            <a:spLocks/>
          </p:cNvSpPr>
          <p:nvPr/>
        </p:nvSpPr>
        <p:spPr>
          <a:xfrm>
            <a:off x="1048856" y="384394"/>
            <a:ext cx="4242335" cy="41699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3600" b="1" smtClean="0">
                <a:solidFill>
                  <a:schemeClr val="bg1"/>
                </a:solidFill>
                <a:latin typeface="+mn-lt"/>
              </a:rPr>
              <a:t>Tài liệu tham khảo</a:t>
            </a:r>
            <a:endParaRPr lang="en-US" sz="3600" b="1" dirty="0">
              <a:solidFill>
                <a:schemeClr val="bg1"/>
              </a:solidFill>
              <a:latin typeface="+mn-lt"/>
            </a:endParaRPr>
          </a:p>
        </p:txBody>
      </p:sp>
      <p:sp>
        <p:nvSpPr>
          <p:cNvPr id="4" name="Rectangle 3"/>
          <p:cNvSpPr/>
          <p:nvPr/>
        </p:nvSpPr>
        <p:spPr>
          <a:xfrm>
            <a:off x="874194" y="1950305"/>
            <a:ext cx="10355459" cy="369332"/>
          </a:xfrm>
          <a:prstGeom prst="rect">
            <a:avLst/>
          </a:prstGeom>
        </p:spPr>
        <p:txBody>
          <a:bodyPr wrap="square">
            <a:spAutoFit/>
          </a:bodyPr>
          <a:lstStyle/>
          <a:p>
            <a:pPr marL="457200"/>
            <a:r>
              <a:rPr lang="en-US" b="1">
                <a:solidFill>
                  <a:schemeClr val="accent1"/>
                </a:solidFill>
                <a:hlinkClick r:id="rId3"/>
              </a:rPr>
              <a:t>Digital 2022: The World’s Top Websites — DataReportal – Global Digital </a:t>
            </a:r>
            <a:r>
              <a:rPr lang="en-US" b="1" smtClean="0">
                <a:solidFill>
                  <a:schemeClr val="accent1"/>
                </a:solidFill>
                <a:hlinkClick r:id="rId3"/>
              </a:rPr>
              <a:t>Insights</a:t>
            </a:r>
            <a:endParaRPr lang="en-US" b="1">
              <a:solidFill>
                <a:schemeClr val="accent1"/>
              </a:solidFill>
            </a:endParaRPr>
          </a:p>
        </p:txBody>
      </p:sp>
      <p:sp>
        <p:nvSpPr>
          <p:cNvPr id="8" name="Rectangle 7"/>
          <p:cNvSpPr/>
          <p:nvPr/>
        </p:nvSpPr>
        <p:spPr>
          <a:xfrm>
            <a:off x="1413140" y="4379829"/>
            <a:ext cx="9441950" cy="646331"/>
          </a:xfrm>
          <a:prstGeom prst="rect">
            <a:avLst/>
          </a:prstGeom>
        </p:spPr>
        <p:txBody>
          <a:bodyPr wrap="square">
            <a:spAutoFit/>
          </a:bodyPr>
          <a:lstStyle/>
          <a:p>
            <a:r>
              <a:rPr lang="vi-VN" b="1">
                <a:solidFill>
                  <a:schemeClr val="accent1"/>
                </a:solidFill>
              </a:rPr>
              <a:t>https://www.netsuite.com/portal/resource/articles/business-strategy/business-intelligence-examples.shtml</a:t>
            </a:r>
          </a:p>
        </p:txBody>
      </p:sp>
      <p:sp>
        <p:nvSpPr>
          <p:cNvPr id="9" name="Rectangle 8"/>
          <p:cNvSpPr/>
          <p:nvPr/>
        </p:nvSpPr>
        <p:spPr>
          <a:xfrm>
            <a:off x="1413140" y="3242347"/>
            <a:ext cx="9816513" cy="369332"/>
          </a:xfrm>
          <a:prstGeom prst="rect">
            <a:avLst/>
          </a:prstGeom>
        </p:spPr>
        <p:txBody>
          <a:bodyPr wrap="square">
            <a:spAutoFit/>
          </a:bodyPr>
          <a:lstStyle/>
          <a:p>
            <a:r>
              <a:rPr lang="vi-VN" b="1">
                <a:solidFill>
                  <a:schemeClr val="accent2">
                    <a:lumMod val="75000"/>
                  </a:schemeClr>
                </a:solidFill>
              </a:rPr>
              <a:t>[1] 2011 Data Mining - Concepts and Techniques (3rd Ed).pdf</a:t>
            </a:r>
          </a:p>
        </p:txBody>
      </p:sp>
    </p:spTree>
    <p:extLst>
      <p:ext uri="{BB962C8B-B14F-4D97-AF65-F5344CB8AC3E}">
        <p14:creationId xmlns:p14="http://schemas.microsoft.com/office/powerpoint/2010/main" val="1942840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 xmlns:adec="http://schemas.microsoft.com/office/drawing/2017/decorative" val="1"/>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5C12D97-9EB3-9E46-86D3-3A2CA06C20D2}"/>
              </a:ext>
            </a:extLst>
          </p:cNvPr>
          <p:cNvSpPr txBox="1"/>
          <p:nvPr/>
        </p:nvSpPr>
        <p:spPr bwMode="gray">
          <a:xfrm>
            <a:off x="7234574" y="1085068"/>
            <a:ext cx="2983941" cy="341632"/>
          </a:xfrm>
          <a:prstGeom prst="rect">
            <a:avLst/>
          </a:prstGeom>
          <a:noFill/>
        </p:spPr>
        <p:txBody>
          <a:bodyPr wrap="square" rtlCol="0">
            <a:spAutoFit/>
          </a:bodyPr>
          <a:lstStyle/>
          <a:p>
            <a:pPr>
              <a:lnSpc>
                <a:spcPct val="90000"/>
              </a:lnSpc>
            </a:pPr>
            <a:r>
              <a:rPr lang="en-US" b="1" smtClean="0">
                <a:gradFill>
                  <a:gsLst>
                    <a:gs pos="0">
                      <a:schemeClr val="accent1"/>
                    </a:gs>
                    <a:gs pos="51300">
                      <a:schemeClr val="accent2"/>
                    </a:gs>
                    <a:gs pos="100000">
                      <a:schemeClr val="accent3"/>
                    </a:gs>
                  </a:gsLst>
                  <a:lin ang="0" scaled="0"/>
                </a:gradFill>
              </a:rPr>
              <a:t>NHÓM 6_CNTT4</a:t>
            </a:r>
            <a:endParaRPr lang="en-US" b="1" dirty="0">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576383" y="1432961"/>
            <a:ext cx="3571782" cy="2387600"/>
          </a:xfrm>
        </p:spPr>
        <p:txBody>
          <a:bodyPr/>
          <a:lstStyle/>
          <a:p>
            <a:pPr algn="ctr"/>
            <a:r>
              <a:rPr lang="en-US"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6539895" y="4344792"/>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1"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576383" y="4827303"/>
            <a:ext cx="218900" cy="218900"/>
          </a:xfrm>
          <a:prstGeom prst="rect">
            <a:avLst/>
          </a:prstGeom>
        </p:spPr>
      </p:pic>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6899857" y="4850808"/>
            <a:ext cx="3206053" cy="247650"/>
          </a:xfrm>
        </p:spPr>
        <p:txBody>
          <a:bodyPr/>
          <a:lstStyle/>
          <a:p>
            <a:r>
              <a:rPr lang="en-US" smtClean="0"/>
              <a:t>Bùi Văn Hùng</a:t>
            </a:r>
            <a:endParaRPr lang="en-US" dirty="0"/>
          </a:p>
        </p:txBody>
      </p:sp>
      <p:pic>
        <p:nvPicPr>
          <p:cNvPr id="15"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576383" y="4470620"/>
            <a:ext cx="218900" cy="218900"/>
          </a:xfrm>
          <a:prstGeom prst="rect">
            <a:avLst/>
          </a:prstGeom>
        </p:spPr>
      </p:pic>
      <p:sp>
        <p:nvSpPr>
          <p:cNvPr id="20" name="Subtitle 2">
            <a:extLst>
              <a:ext uri="{FF2B5EF4-FFF2-40B4-BE49-F238E27FC236}">
                <a16:creationId xmlns:a16="http://schemas.microsoft.com/office/drawing/2014/main" id="{565124A8-7554-4DB8-896F-F9946B9CF1F9}"/>
              </a:ext>
            </a:extLst>
          </p:cNvPr>
          <p:cNvSpPr txBox="1">
            <a:spLocks/>
          </p:cNvSpPr>
          <p:nvPr/>
        </p:nvSpPr>
        <p:spPr bwMode="gray">
          <a:xfrm>
            <a:off x="6899857" y="4494125"/>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Nguyễn Thị Ngũ</a:t>
            </a:r>
            <a:endParaRPr lang="en-US" dirty="0"/>
          </a:p>
        </p:txBody>
      </p:sp>
      <p:pic>
        <p:nvPicPr>
          <p:cNvPr id="24"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539895" y="5192029"/>
            <a:ext cx="218900" cy="218900"/>
          </a:xfrm>
          <a:prstGeom prst="rect">
            <a:avLst/>
          </a:prstGeom>
        </p:spPr>
      </p:pic>
      <p:sp>
        <p:nvSpPr>
          <p:cNvPr id="27" name="Subtitle 2">
            <a:extLst>
              <a:ext uri="{FF2B5EF4-FFF2-40B4-BE49-F238E27FC236}">
                <a16:creationId xmlns:a16="http://schemas.microsoft.com/office/drawing/2014/main" id="{565124A8-7554-4DB8-896F-F9946B9CF1F9}"/>
              </a:ext>
            </a:extLst>
          </p:cNvPr>
          <p:cNvSpPr txBox="1">
            <a:spLocks/>
          </p:cNvSpPr>
          <p:nvPr/>
        </p:nvSpPr>
        <p:spPr bwMode="gray">
          <a:xfrm>
            <a:off x="6863369" y="5215534"/>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Ngô Trung Hiếu</a:t>
            </a:r>
            <a:endParaRPr lang="en-US" dirty="0"/>
          </a:p>
        </p:txBody>
      </p:sp>
      <p:pic>
        <p:nvPicPr>
          <p:cNvPr id="28"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539895" y="5572192"/>
            <a:ext cx="218900" cy="218900"/>
          </a:xfrm>
          <a:prstGeom prst="rect">
            <a:avLst/>
          </a:prstGeom>
        </p:spPr>
      </p:pic>
      <p:sp>
        <p:nvSpPr>
          <p:cNvPr id="29" name="Subtitle 2">
            <a:extLst>
              <a:ext uri="{FF2B5EF4-FFF2-40B4-BE49-F238E27FC236}">
                <a16:creationId xmlns:a16="http://schemas.microsoft.com/office/drawing/2014/main" id="{565124A8-7554-4DB8-896F-F9946B9CF1F9}"/>
              </a:ext>
            </a:extLst>
          </p:cNvPr>
          <p:cNvSpPr txBox="1">
            <a:spLocks/>
          </p:cNvSpPr>
          <p:nvPr/>
        </p:nvSpPr>
        <p:spPr bwMode="gray">
          <a:xfrm>
            <a:off x="6863369" y="5595697"/>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Đào Nhật Tân</a:t>
            </a:r>
            <a:endParaRPr lang="en-US" dirty="0"/>
          </a:p>
        </p:txBody>
      </p:sp>
      <p:pic>
        <p:nvPicPr>
          <p:cNvPr id="30"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539895" y="5996541"/>
            <a:ext cx="218900" cy="218900"/>
          </a:xfrm>
          <a:prstGeom prst="rect">
            <a:avLst/>
          </a:prstGeom>
        </p:spPr>
      </p:pic>
      <p:sp>
        <p:nvSpPr>
          <p:cNvPr id="31" name="Subtitle 2">
            <a:extLst>
              <a:ext uri="{FF2B5EF4-FFF2-40B4-BE49-F238E27FC236}">
                <a16:creationId xmlns:a16="http://schemas.microsoft.com/office/drawing/2014/main" id="{565124A8-7554-4DB8-896F-F9946B9CF1F9}"/>
              </a:ext>
            </a:extLst>
          </p:cNvPr>
          <p:cNvSpPr txBox="1">
            <a:spLocks/>
          </p:cNvSpPr>
          <p:nvPr/>
        </p:nvSpPr>
        <p:spPr bwMode="gray">
          <a:xfrm>
            <a:off x="6863369" y="6020046"/>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Đoàn Huy Tuấn Hải</a:t>
            </a:r>
            <a:endParaRPr lang="en-US" dirty="0"/>
          </a:p>
        </p:txBody>
      </p:sp>
    </p:spTree>
    <p:extLst>
      <p:ext uri="{BB962C8B-B14F-4D97-AF65-F5344CB8AC3E}">
        <p14:creationId xmlns:p14="http://schemas.microsoft.com/office/powerpoint/2010/main" val="168567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E93CFE69-79B0-440B-949E-DA17AD834A10}"/>
              </a:ext>
              <a:ext uri="{C183D7F6-B498-43B3-948B-1728B52AA6E4}">
                <adec:decorative xmlns="" xmlns:adec="http://schemas.microsoft.com/office/drawing/2017/decorative" val="1"/>
              </a:ext>
            </a:extLst>
          </p:cNvPr>
          <p:cNvSpPr/>
          <p:nvPr/>
        </p:nvSpPr>
        <p:spPr>
          <a:xfrm>
            <a:off x="-650426" y="-342181"/>
            <a:ext cx="6537518" cy="160045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34F0970F-3033-4EF3-B593-8ECF1F1BC18B}"/>
              </a:ext>
            </a:extLst>
          </p:cNvPr>
          <p:cNvSpPr>
            <a:spLocks noGrp="1"/>
          </p:cNvSpPr>
          <p:nvPr>
            <p:ph type="body" sz="quarter" idx="35"/>
          </p:nvPr>
        </p:nvSpPr>
        <p:spPr>
          <a:xfrm>
            <a:off x="1661151" y="4171551"/>
            <a:ext cx="377825" cy="201776"/>
          </a:xfrm>
        </p:spPr>
        <p:txBody>
          <a:bodyPr/>
          <a:lstStyle/>
          <a:p>
            <a:r>
              <a:rPr lang="en-US" sz="2000" b="1" smtClean="0">
                <a:solidFill>
                  <a:schemeClr val="tx1">
                    <a:lumMod val="75000"/>
                    <a:lumOff val="25000"/>
                  </a:schemeClr>
                </a:solidFill>
              </a:rPr>
              <a:t>01</a:t>
            </a:r>
            <a:endParaRPr lang="en-US" sz="2000" b="1" dirty="0">
              <a:solidFill>
                <a:schemeClr val="tx1">
                  <a:lumMod val="75000"/>
                  <a:lumOff val="25000"/>
                </a:schemeClr>
              </a:solidFill>
            </a:endParaRPr>
          </a:p>
        </p:txBody>
      </p:sp>
      <p:cxnSp>
        <p:nvCxnSpPr>
          <p:cNvPr id="71" name="Straight Arrow Connector 70">
            <a:extLst>
              <a:ext uri="{FF2B5EF4-FFF2-40B4-BE49-F238E27FC236}">
                <a16:creationId xmlns:a16="http://schemas.microsoft.com/office/drawing/2014/main" id="{BBE1F329-A8D2-4C03-9053-8D69618651CB}"/>
              </a:ext>
              <a:ext uri="{C183D7F6-B498-43B3-948B-1728B52AA6E4}">
                <adec:decorative xmlns="" xmlns:adec="http://schemas.microsoft.com/office/drawing/2017/decorative" val="1"/>
              </a:ext>
            </a:extLst>
          </p:cNvPr>
          <p:cNvCxnSpPr>
            <a:cxnSpLocks/>
          </p:cNvCxnSpPr>
          <p:nvPr/>
        </p:nvCxnSpPr>
        <p:spPr>
          <a:xfrm flipH="1">
            <a:off x="1863287" y="2630045"/>
            <a:ext cx="1" cy="940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 Placeholder 30">
            <a:extLst>
              <a:ext uri="{FF2B5EF4-FFF2-40B4-BE49-F238E27FC236}">
                <a16:creationId xmlns:a16="http://schemas.microsoft.com/office/drawing/2014/main" id="{0FBB9E34-9406-4432-A2AA-735C161D6F11}"/>
              </a:ext>
            </a:extLst>
          </p:cNvPr>
          <p:cNvSpPr>
            <a:spLocks noGrp="1"/>
          </p:cNvSpPr>
          <p:nvPr>
            <p:ph type="body" sz="quarter" idx="59"/>
          </p:nvPr>
        </p:nvSpPr>
        <p:spPr>
          <a:xfrm>
            <a:off x="4424136" y="4937480"/>
            <a:ext cx="2498198" cy="1079154"/>
          </a:xfrm>
        </p:spPr>
        <p:txBody>
          <a:bodyPr/>
          <a:lstStyle/>
          <a:p>
            <a:r>
              <a:rPr lang="en-US" sz="2800" b="1" smtClean="0">
                <a:solidFill>
                  <a:schemeClr val="tx1">
                    <a:lumMod val="75000"/>
                    <a:lumOff val="25000"/>
                  </a:schemeClr>
                </a:solidFill>
              </a:rPr>
              <a:t>Kinh doanh thông minh</a:t>
            </a:r>
            <a:endParaRPr lang="en-US" sz="2800" b="1" dirty="0">
              <a:solidFill>
                <a:schemeClr val="tx1">
                  <a:lumMod val="75000"/>
                  <a:lumOff val="25000"/>
                </a:schemeClr>
              </a:solidFill>
            </a:endParaRPr>
          </a:p>
        </p:txBody>
      </p:sp>
      <p:grpSp>
        <p:nvGrpSpPr>
          <p:cNvPr id="102" name="Group 101">
            <a:extLst>
              <a:ext uri="{FF2B5EF4-FFF2-40B4-BE49-F238E27FC236}">
                <a16:creationId xmlns:a16="http://schemas.microsoft.com/office/drawing/2014/main" id="{AFD09076-D1F6-4F08-8939-1F1577E5A1AC}"/>
              </a:ext>
              <a:ext uri="{C183D7F6-B498-43B3-948B-1728B52AA6E4}">
                <adec:decorative xmlns="" xmlns:adec="http://schemas.microsoft.com/office/drawing/2017/decorative" val="1"/>
              </a:ext>
            </a:extLst>
          </p:cNvPr>
          <p:cNvGrpSpPr/>
          <p:nvPr/>
        </p:nvGrpSpPr>
        <p:grpSpPr>
          <a:xfrm flipV="1">
            <a:off x="1842113" y="3704705"/>
            <a:ext cx="45719" cy="268420"/>
            <a:chOff x="620712" y="3799174"/>
            <a:chExt cx="10856346" cy="154901"/>
          </a:xfrm>
        </p:grpSpPr>
        <p:cxnSp>
          <p:nvCxnSpPr>
            <p:cNvPr id="103" name="Straight Connector 102">
              <a:extLst>
                <a:ext uri="{FF2B5EF4-FFF2-40B4-BE49-F238E27FC236}">
                  <a16:creationId xmlns:a16="http://schemas.microsoft.com/office/drawing/2014/main" id="{1851F931-A22B-44AA-B078-8F13276740C5}"/>
                </a:ext>
              </a:extLst>
            </p:cNvPr>
            <p:cNvCxnSpPr/>
            <p:nvPr/>
          </p:nvCxnSpPr>
          <p:spPr>
            <a:xfrm>
              <a:off x="62071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53A16F3-2319-4900-94E3-2D1EE11FE250}"/>
                </a:ext>
              </a:extLst>
            </p:cNvPr>
            <p:cNvCxnSpPr/>
            <p:nvPr/>
          </p:nvCxnSpPr>
          <p:spPr>
            <a:xfrm>
              <a:off x="109272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4FC807E-B2A8-4953-AA5C-6D49F5FE3128}"/>
                </a:ext>
              </a:extLst>
            </p:cNvPr>
            <p:cNvCxnSpPr/>
            <p:nvPr/>
          </p:nvCxnSpPr>
          <p:spPr>
            <a:xfrm>
              <a:off x="156474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2129982-9661-4201-A7A9-D830435CAF7C}"/>
                </a:ext>
              </a:extLst>
            </p:cNvPr>
            <p:cNvCxnSpPr/>
            <p:nvPr/>
          </p:nvCxnSpPr>
          <p:spPr>
            <a:xfrm>
              <a:off x="203675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EC9CA8C-382D-4780-857E-7923D6612296}"/>
                </a:ext>
              </a:extLst>
            </p:cNvPr>
            <p:cNvCxnSpPr/>
            <p:nvPr/>
          </p:nvCxnSpPr>
          <p:spPr>
            <a:xfrm>
              <a:off x="250877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5124F5F-0D19-4683-ABFD-3276BD8C0D2A}"/>
                </a:ext>
              </a:extLst>
            </p:cNvPr>
            <p:cNvCxnSpPr/>
            <p:nvPr/>
          </p:nvCxnSpPr>
          <p:spPr>
            <a:xfrm>
              <a:off x="298078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3740EF7-5BAA-4406-9463-F2DBFE3F1764}"/>
                </a:ext>
              </a:extLst>
            </p:cNvPr>
            <p:cNvCxnSpPr/>
            <p:nvPr/>
          </p:nvCxnSpPr>
          <p:spPr>
            <a:xfrm>
              <a:off x="345280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E722C75-9D4B-4ACF-8624-346EBA52AB0C}"/>
                </a:ext>
              </a:extLst>
            </p:cNvPr>
            <p:cNvCxnSpPr/>
            <p:nvPr/>
          </p:nvCxnSpPr>
          <p:spPr>
            <a:xfrm>
              <a:off x="392481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D341D20-3335-4187-B094-E72F119FBFA6}"/>
                </a:ext>
              </a:extLst>
            </p:cNvPr>
            <p:cNvCxnSpPr/>
            <p:nvPr/>
          </p:nvCxnSpPr>
          <p:spPr>
            <a:xfrm>
              <a:off x="439683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BA093FB-4616-49E8-A8CB-7A95CC81F7BF}"/>
                </a:ext>
              </a:extLst>
            </p:cNvPr>
            <p:cNvCxnSpPr/>
            <p:nvPr/>
          </p:nvCxnSpPr>
          <p:spPr>
            <a:xfrm>
              <a:off x="486884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237583E-E0FF-431F-AEFC-A3E007B41FEF}"/>
                </a:ext>
              </a:extLst>
            </p:cNvPr>
            <p:cNvCxnSpPr/>
            <p:nvPr/>
          </p:nvCxnSpPr>
          <p:spPr>
            <a:xfrm>
              <a:off x="534086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8CC9F1D-9948-435E-B101-CE530C3C415D}"/>
                </a:ext>
              </a:extLst>
            </p:cNvPr>
            <p:cNvCxnSpPr/>
            <p:nvPr/>
          </p:nvCxnSpPr>
          <p:spPr>
            <a:xfrm>
              <a:off x="581287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DED2865-67EC-4583-B0BC-2A7549CA14FE}"/>
                </a:ext>
              </a:extLst>
            </p:cNvPr>
            <p:cNvCxnSpPr/>
            <p:nvPr/>
          </p:nvCxnSpPr>
          <p:spPr>
            <a:xfrm>
              <a:off x="628489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8E72E4E-F5B7-469D-9C2A-54960B3814DA}"/>
                </a:ext>
              </a:extLst>
            </p:cNvPr>
            <p:cNvCxnSpPr/>
            <p:nvPr/>
          </p:nvCxnSpPr>
          <p:spPr>
            <a:xfrm>
              <a:off x="675690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2A5CFE2-8B3A-4FE1-B4D5-A3C1CDD0D60B}"/>
                </a:ext>
              </a:extLst>
            </p:cNvPr>
            <p:cNvCxnSpPr/>
            <p:nvPr/>
          </p:nvCxnSpPr>
          <p:spPr>
            <a:xfrm>
              <a:off x="722892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8945B65-A1FD-4893-8E5B-694EBE6ABE48}"/>
                </a:ext>
              </a:extLst>
            </p:cNvPr>
            <p:cNvCxnSpPr/>
            <p:nvPr/>
          </p:nvCxnSpPr>
          <p:spPr>
            <a:xfrm>
              <a:off x="770093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9559BBA-B1D3-41F3-BCBE-CB4BB933EEA0}"/>
                </a:ext>
              </a:extLst>
            </p:cNvPr>
            <p:cNvCxnSpPr/>
            <p:nvPr/>
          </p:nvCxnSpPr>
          <p:spPr>
            <a:xfrm>
              <a:off x="817295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F8D889-DFE8-4946-8A9F-E89EBA86CE55}"/>
                </a:ext>
              </a:extLst>
            </p:cNvPr>
            <p:cNvCxnSpPr/>
            <p:nvPr/>
          </p:nvCxnSpPr>
          <p:spPr>
            <a:xfrm>
              <a:off x="864496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99FC3E1-760C-485D-A894-659E36DBFBA0}"/>
                </a:ext>
              </a:extLst>
            </p:cNvPr>
            <p:cNvCxnSpPr/>
            <p:nvPr/>
          </p:nvCxnSpPr>
          <p:spPr>
            <a:xfrm>
              <a:off x="911698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C2AD8BF-2DAB-46F3-9334-006C0E601416}"/>
                </a:ext>
              </a:extLst>
            </p:cNvPr>
            <p:cNvCxnSpPr/>
            <p:nvPr/>
          </p:nvCxnSpPr>
          <p:spPr>
            <a:xfrm>
              <a:off x="958899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3ECD0E7-AEC7-4FC2-AD8C-FD1309F9C4A9}"/>
                </a:ext>
              </a:extLst>
            </p:cNvPr>
            <p:cNvCxnSpPr/>
            <p:nvPr/>
          </p:nvCxnSpPr>
          <p:spPr>
            <a:xfrm>
              <a:off x="1006101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7C5386D-5D43-4282-AB46-61FD65332554}"/>
                </a:ext>
              </a:extLst>
            </p:cNvPr>
            <p:cNvCxnSpPr/>
            <p:nvPr/>
          </p:nvCxnSpPr>
          <p:spPr>
            <a:xfrm>
              <a:off x="1053302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0974A3F-6B41-4413-8B89-13F538C736F8}"/>
                </a:ext>
              </a:extLst>
            </p:cNvPr>
            <p:cNvCxnSpPr/>
            <p:nvPr/>
          </p:nvCxnSpPr>
          <p:spPr>
            <a:xfrm>
              <a:off x="1100504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ABC7720-8A37-473F-B4FC-E67552008163}"/>
                </a:ext>
              </a:extLst>
            </p:cNvPr>
            <p:cNvCxnSpPr/>
            <p:nvPr/>
          </p:nvCxnSpPr>
          <p:spPr>
            <a:xfrm>
              <a:off x="1147705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372D59F-E459-41DB-985E-2CF08A5D0B6A}"/>
              </a:ext>
            </a:extLst>
          </p:cNvPr>
          <p:cNvSpPr>
            <a:spLocks noGrp="1"/>
          </p:cNvSpPr>
          <p:nvPr>
            <p:ph type="title"/>
          </p:nvPr>
        </p:nvSpPr>
        <p:spPr>
          <a:xfrm>
            <a:off x="1644757" y="322749"/>
            <a:ext cx="2352297" cy="432000"/>
          </a:xfrm>
        </p:spPr>
        <p:txBody>
          <a:bodyPr/>
          <a:lstStyle/>
          <a:p>
            <a:r>
              <a:rPr lang="en-US" sz="3600" b="1" smtClean="0">
                <a:solidFill>
                  <a:schemeClr val="bg1"/>
                </a:solidFill>
                <a:latin typeface="+mn-lt"/>
              </a:rPr>
              <a:t>Nội dung</a:t>
            </a:r>
            <a:endParaRPr lang="en-US" sz="3600" b="1" dirty="0">
              <a:solidFill>
                <a:schemeClr val="bg1"/>
              </a:solidFill>
              <a:latin typeface="+mn-lt"/>
            </a:endParaRPr>
          </a:p>
        </p:txBody>
      </p:sp>
      <p:sp>
        <p:nvSpPr>
          <p:cNvPr id="153" name="Text Placeholder 30">
            <a:extLst>
              <a:ext uri="{FF2B5EF4-FFF2-40B4-BE49-F238E27FC236}">
                <a16:creationId xmlns:a16="http://schemas.microsoft.com/office/drawing/2014/main" id="{0FBB9E34-9406-4432-A2AA-735C161D6F11}"/>
              </a:ext>
            </a:extLst>
          </p:cNvPr>
          <p:cNvSpPr>
            <a:spLocks noGrp="1"/>
          </p:cNvSpPr>
          <p:nvPr>
            <p:ph type="body" sz="quarter" idx="59"/>
          </p:nvPr>
        </p:nvSpPr>
        <p:spPr>
          <a:xfrm>
            <a:off x="734519" y="1663904"/>
            <a:ext cx="2293428" cy="1042796"/>
          </a:xfrm>
        </p:spPr>
        <p:txBody>
          <a:bodyPr/>
          <a:lstStyle/>
          <a:p>
            <a:pPr>
              <a:lnSpc>
                <a:spcPct val="200000"/>
              </a:lnSpc>
            </a:pPr>
            <a:r>
              <a:rPr lang="en-US" sz="2800" b="1" smtClean="0">
                <a:solidFill>
                  <a:schemeClr val="tx1">
                    <a:lumMod val="75000"/>
                    <a:lumOff val="25000"/>
                  </a:schemeClr>
                </a:solidFill>
              </a:rPr>
              <a:t>Tổng quan</a:t>
            </a:r>
            <a:endParaRPr lang="en-US" sz="2800" b="1" dirty="0">
              <a:solidFill>
                <a:schemeClr val="tx1">
                  <a:lumMod val="75000"/>
                  <a:lumOff val="25000"/>
                </a:schemeClr>
              </a:solidFill>
            </a:endParaRPr>
          </a:p>
        </p:txBody>
      </p:sp>
      <p:sp>
        <p:nvSpPr>
          <p:cNvPr id="154" name="Text Placeholder 30">
            <a:extLst>
              <a:ext uri="{FF2B5EF4-FFF2-40B4-BE49-F238E27FC236}">
                <a16:creationId xmlns:a16="http://schemas.microsoft.com/office/drawing/2014/main" id="{0FBB9E34-9406-4432-A2AA-735C161D6F11}"/>
              </a:ext>
            </a:extLst>
          </p:cNvPr>
          <p:cNvSpPr>
            <a:spLocks noGrp="1"/>
          </p:cNvSpPr>
          <p:nvPr>
            <p:ph type="body" sz="quarter" idx="59"/>
          </p:nvPr>
        </p:nvSpPr>
        <p:spPr>
          <a:xfrm>
            <a:off x="8199618" y="1543983"/>
            <a:ext cx="2563317" cy="1042797"/>
          </a:xfrm>
        </p:spPr>
        <p:txBody>
          <a:bodyPr/>
          <a:lstStyle/>
          <a:p>
            <a:r>
              <a:rPr lang="en-US" sz="2800" b="1" smtClean="0">
                <a:solidFill>
                  <a:schemeClr val="tx1">
                    <a:lumMod val="75000"/>
                    <a:lumOff val="25000"/>
                  </a:schemeClr>
                </a:solidFill>
              </a:rPr>
              <a:t>Công cụ tìm kiếm</a:t>
            </a:r>
            <a:endParaRPr lang="en-US" sz="2800" b="1" dirty="0">
              <a:solidFill>
                <a:schemeClr val="tx1">
                  <a:lumMod val="75000"/>
                  <a:lumOff val="25000"/>
                </a:schemeClr>
              </a:solidFill>
            </a:endParaRPr>
          </a:p>
        </p:txBody>
      </p:sp>
      <p:sp>
        <p:nvSpPr>
          <p:cNvPr id="156" name="Text Placeholder 6">
            <a:extLst>
              <a:ext uri="{FF2B5EF4-FFF2-40B4-BE49-F238E27FC236}">
                <a16:creationId xmlns:a16="http://schemas.microsoft.com/office/drawing/2014/main" id="{34F0970F-3033-4EF3-B593-8ECF1F1BC18B}"/>
              </a:ext>
            </a:extLst>
          </p:cNvPr>
          <p:cNvSpPr>
            <a:spLocks noGrp="1"/>
          </p:cNvSpPr>
          <p:nvPr>
            <p:ph type="body" sz="quarter" idx="35"/>
          </p:nvPr>
        </p:nvSpPr>
        <p:spPr>
          <a:xfrm>
            <a:off x="5500224" y="3263538"/>
            <a:ext cx="377825" cy="201776"/>
          </a:xfrm>
        </p:spPr>
        <p:txBody>
          <a:bodyPr/>
          <a:lstStyle/>
          <a:p>
            <a:r>
              <a:rPr lang="en-US" sz="2000" b="1" smtClean="0">
                <a:solidFill>
                  <a:schemeClr val="tx1">
                    <a:lumMod val="75000"/>
                    <a:lumOff val="25000"/>
                  </a:schemeClr>
                </a:solidFill>
              </a:rPr>
              <a:t>02</a:t>
            </a:r>
          </a:p>
        </p:txBody>
      </p:sp>
      <p:cxnSp>
        <p:nvCxnSpPr>
          <p:cNvPr id="157" name="Straight Arrow Connector 156">
            <a:extLst>
              <a:ext uri="{FF2B5EF4-FFF2-40B4-BE49-F238E27FC236}">
                <a16:creationId xmlns:a16="http://schemas.microsoft.com/office/drawing/2014/main" id="{BBE1F329-A8D2-4C03-9053-8D69618651CB}"/>
              </a:ext>
              <a:ext uri="{C183D7F6-B498-43B3-948B-1728B52AA6E4}">
                <adec:decorative xmlns="" xmlns:adec="http://schemas.microsoft.com/office/drawing/2017/decorative" val="1"/>
              </a:ext>
            </a:extLst>
          </p:cNvPr>
          <p:cNvCxnSpPr>
            <a:cxnSpLocks/>
          </p:cNvCxnSpPr>
          <p:nvPr/>
        </p:nvCxnSpPr>
        <p:spPr>
          <a:xfrm flipH="1" flipV="1">
            <a:off x="5694410" y="4092543"/>
            <a:ext cx="18581" cy="75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8" name="Group 157">
            <a:extLst>
              <a:ext uri="{FF2B5EF4-FFF2-40B4-BE49-F238E27FC236}">
                <a16:creationId xmlns:a16="http://schemas.microsoft.com/office/drawing/2014/main" id="{AFD09076-D1F6-4F08-8939-1F1577E5A1AC}"/>
              </a:ext>
              <a:ext uri="{C183D7F6-B498-43B3-948B-1728B52AA6E4}">
                <adec:decorative xmlns="" xmlns:adec="http://schemas.microsoft.com/office/drawing/2017/decorative" val="1"/>
              </a:ext>
            </a:extLst>
          </p:cNvPr>
          <p:cNvGrpSpPr/>
          <p:nvPr/>
        </p:nvGrpSpPr>
        <p:grpSpPr>
          <a:xfrm flipV="1">
            <a:off x="5673235" y="3704705"/>
            <a:ext cx="45719" cy="268420"/>
            <a:chOff x="620712" y="3799174"/>
            <a:chExt cx="10856346" cy="154901"/>
          </a:xfrm>
        </p:grpSpPr>
        <p:cxnSp>
          <p:nvCxnSpPr>
            <p:cNvPr id="159" name="Straight Connector 158">
              <a:extLst>
                <a:ext uri="{FF2B5EF4-FFF2-40B4-BE49-F238E27FC236}">
                  <a16:creationId xmlns:a16="http://schemas.microsoft.com/office/drawing/2014/main" id="{1851F931-A22B-44AA-B078-8F13276740C5}"/>
                </a:ext>
              </a:extLst>
            </p:cNvPr>
            <p:cNvCxnSpPr/>
            <p:nvPr/>
          </p:nvCxnSpPr>
          <p:spPr>
            <a:xfrm>
              <a:off x="62071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53A16F3-2319-4900-94E3-2D1EE11FE250}"/>
                </a:ext>
              </a:extLst>
            </p:cNvPr>
            <p:cNvCxnSpPr/>
            <p:nvPr/>
          </p:nvCxnSpPr>
          <p:spPr>
            <a:xfrm>
              <a:off x="109272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4FC807E-B2A8-4953-AA5C-6D49F5FE3128}"/>
                </a:ext>
              </a:extLst>
            </p:cNvPr>
            <p:cNvCxnSpPr/>
            <p:nvPr/>
          </p:nvCxnSpPr>
          <p:spPr>
            <a:xfrm>
              <a:off x="156474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2129982-9661-4201-A7A9-D830435CAF7C}"/>
                </a:ext>
              </a:extLst>
            </p:cNvPr>
            <p:cNvCxnSpPr/>
            <p:nvPr/>
          </p:nvCxnSpPr>
          <p:spPr>
            <a:xfrm>
              <a:off x="203675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EC9CA8C-382D-4780-857E-7923D6612296}"/>
                </a:ext>
              </a:extLst>
            </p:cNvPr>
            <p:cNvCxnSpPr/>
            <p:nvPr/>
          </p:nvCxnSpPr>
          <p:spPr>
            <a:xfrm>
              <a:off x="250877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5124F5F-0D19-4683-ABFD-3276BD8C0D2A}"/>
                </a:ext>
              </a:extLst>
            </p:cNvPr>
            <p:cNvCxnSpPr/>
            <p:nvPr/>
          </p:nvCxnSpPr>
          <p:spPr>
            <a:xfrm>
              <a:off x="298078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3740EF7-5BAA-4406-9463-F2DBFE3F1764}"/>
                </a:ext>
              </a:extLst>
            </p:cNvPr>
            <p:cNvCxnSpPr/>
            <p:nvPr/>
          </p:nvCxnSpPr>
          <p:spPr>
            <a:xfrm>
              <a:off x="345280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E722C75-9D4B-4ACF-8624-346EBA52AB0C}"/>
                </a:ext>
              </a:extLst>
            </p:cNvPr>
            <p:cNvCxnSpPr/>
            <p:nvPr/>
          </p:nvCxnSpPr>
          <p:spPr>
            <a:xfrm>
              <a:off x="392481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D341D20-3335-4187-B094-E72F119FBFA6}"/>
                </a:ext>
              </a:extLst>
            </p:cNvPr>
            <p:cNvCxnSpPr/>
            <p:nvPr/>
          </p:nvCxnSpPr>
          <p:spPr>
            <a:xfrm>
              <a:off x="439683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BA093FB-4616-49E8-A8CB-7A95CC81F7BF}"/>
                </a:ext>
              </a:extLst>
            </p:cNvPr>
            <p:cNvCxnSpPr/>
            <p:nvPr/>
          </p:nvCxnSpPr>
          <p:spPr>
            <a:xfrm>
              <a:off x="486884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237583E-E0FF-431F-AEFC-A3E007B41FEF}"/>
                </a:ext>
              </a:extLst>
            </p:cNvPr>
            <p:cNvCxnSpPr/>
            <p:nvPr/>
          </p:nvCxnSpPr>
          <p:spPr>
            <a:xfrm>
              <a:off x="534086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8CC9F1D-9948-435E-B101-CE530C3C415D}"/>
                </a:ext>
              </a:extLst>
            </p:cNvPr>
            <p:cNvCxnSpPr/>
            <p:nvPr/>
          </p:nvCxnSpPr>
          <p:spPr>
            <a:xfrm>
              <a:off x="581287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DED2865-67EC-4583-B0BC-2A7549CA14FE}"/>
                </a:ext>
              </a:extLst>
            </p:cNvPr>
            <p:cNvCxnSpPr/>
            <p:nvPr/>
          </p:nvCxnSpPr>
          <p:spPr>
            <a:xfrm>
              <a:off x="628489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8E72E4E-F5B7-469D-9C2A-54960B3814DA}"/>
                </a:ext>
              </a:extLst>
            </p:cNvPr>
            <p:cNvCxnSpPr/>
            <p:nvPr/>
          </p:nvCxnSpPr>
          <p:spPr>
            <a:xfrm>
              <a:off x="675690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2A5CFE2-8B3A-4FE1-B4D5-A3C1CDD0D60B}"/>
                </a:ext>
              </a:extLst>
            </p:cNvPr>
            <p:cNvCxnSpPr/>
            <p:nvPr/>
          </p:nvCxnSpPr>
          <p:spPr>
            <a:xfrm>
              <a:off x="722892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8945B65-A1FD-4893-8E5B-694EBE6ABE48}"/>
                </a:ext>
              </a:extLst>
            </p:cNvPr>
            <p:cNvCxnSpPr/>
            <p:nvPr/>
          </p:nvCxnSpPr>
          <p:spPr>
            <a:xfrm>
              <a:off x="770093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9559BBA-B1D3-41F3-BCBE-CB4BB933EEA0}"/>
                </a:ext>
              </a:extLst>
            </p:cNvPr>
            <p:cNvCxnSpPr/>
            <p:nvPr/>
          </p:nvCxnSpPr>
          <p:spPr>
            <a:xfrm>
              <a:off x="817295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3F8D889-DFE8-4946-8A9F-E89EBA86CE55}"/>
                </a:ext>
              </a:extLst>
            </p:cNvPr>
            <p:cNvCxnSpPr/>
            <p:nvPr/>
          </p:nvCxnSpPr>
          <p:spPr>
            <a:xfrm>
              <a:off x="864496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99FC3E1-760C-485D-A894-659E36DBFBA0}"/>
                </a:ext>
              </a:extLst>
            </p:cNvPr>
            <p:cNvCxnSpPr/>
            <p:nvPr/>
          </p:nvCxnSpPr>
          <p:spPr>
            <a:xfrm>
              <a:off x="911698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C2AD8BF-2DAB-46F3-9334-006C0E601416}"/>
                </a:ext>
              </a:extLst>
            </p:cNvPr>
            <p:cNvCxnSpPr/>
            <p:nvPr/>
          </p:nvCxnSpPr>
          <p:spPr>
            <a:xfrm>
              <a:off x="958899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3ECD0E7-AEC7-4FC2-AD8C-FD1309F9C4A9}"/>
                </a:ext>
              </a:extLst>
            </p:cNvPr>
            <p:cNvCxnSpPr/>
            <p:nvPr/>
          </p:nvCxnSpPr>
          <p:spPr>
            <a:xfrm>
              <a:off x="1006101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7C5386D-5D43-4282-AB46-61FD65332554}"/>
                </a:ext>
              </a:extLst>
            </p:cNvPr>
            <p:cNvCxnSpPr/>
            <p:nvPr/>
          </p:nvCxnSpPr>
          <p:spPr>
            <a:xfrm>
              <a:off x="1053302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0974A3F-6B41-4413-8B89-13F538C736F8}"/>
                </a:ext>
              </a:extLst>
            </p:cNvPr>
            <p:cNvCxnSpPr/>
            <p:nvPr/>
          </p:nvCxnSpPr>
          <p:spPr>
            <a:xfrm>
              <a:off x="1100504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ABC7720-8A37-473F-B4FC-E67552008163}"/>
                </a:ext>
              </a:extLst>
            </p:cNvPr>
            <p:cNvCxnSpPr/>
            <p:nvPr/>
          </p:nvCxnSpPr>
          <p:spPr>
            <a:xfrm>
              <a:off x="1147705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83" name="Text Placeholder 6">
            <a:extLst>
              <a:ext uri="{FF2B5EF4-FFF2-40B4-BE49-F238E27FC236}">
                <a16:creationId xmlns:a16="http://schemas.microsoft.com/office/drawing/2014/main" id="{34F0970F-3033-4EF3-B593-8ECF1F1BC18B}"/>
              </a:ext>
            </a:extLst>
          </p:cNvPr>
          <p:cNvSpPr>
            <a:spLocks noGrp="1"/>
          </p:cNvSpPr>
          <p:nvPr>
            <p:ph type="body" sz="quarter" idx="35"/>
          </p:nvPr>
        </p:nvSpPr>
        <p:spPr>
          <a:xfrm>
            <a:off x="9357433" y="4171551"/>
            <a:ext cx="377825" cy="201776"/>
          </a:xfrm>
        </p:spPr>
        <p:txBody>
          <a:bodyPr/>
          <a:lstStyle/>
          <a:p>
            <a:r>
              <a:rPr lang="en-US" sz="2000" b="1" smtClean="0">
                <a:solidFill>
                  <a:schemeClr val="tx1">
                    <a:lumMod val="75000"/>
                    <a:lumOff val="25000"/>
                  </a:schemeClr>
                </a:solidFill>
              </a:rPr>
              <a:t>03</a:t>
            </a:r>
          </a:p>
        </p:txBody>
      </p:sp>
      <p:cxnSp>
        <p:nvCxnSpPr>
          <p:cNvPr id="184" name="Straight Arrow Connector 183">
            <a:extLst>
              <a:ext uri="{FF2B5EF4-FFF2-40B4-BE49-F238E27FC236}">
                <a16:creationId xmlns:a16="http://schemas.microsoft.com/office/drawing/2014/main" id="{BBE1F329-A8D2-4C03-9053-8D69618651CB}"/>
              </a:ext>
              <a:ext uri="{C183D7F6-B498-43B3-948B-1728B52AA6E4}">
                <adec:decorative xmlns="" xmlns:adec="http://schemas.microsoft.com/office/drawing/2017/decorative" val="1"/>
              </a:ext>
            </a:extLst>
          </p:cNvPr>
          <p:cNvCxnSpPr>
            <a:cxnSpLocks/>
          </p:cNvCxnSpPr>
          <p:nvPr/>
        </p:nvCxnSpPr>
        <p:spPr>
          <a:xfrm flipH="1">
            <a:off x="9559569" y="2630045"/>
            <a:ext cx="1" cy="940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AFD09076-D1F6-4F08-8939-1F1577E5A1AC}"/>
              </a:ext>
              <a:ext uri="{C183D7F6-B498-43B3-948B-1728B52AA6E4}">
                <adec:decorative xmlns="" xmlns:adec="http://schemas.microsoft.com/office/drawing/2017/decorative" val="1"/>
              </a:ext>
            </a:extLst>
          </p:cNvPr>
          <p:cNvGrpSpPr/>
          <p:nvPr/>
        </p:nvGrpSpPr>
        <p:grpSpPr>
          <a:xfrm flipV="1">
            <a:off x="9538395" y="3704705"/>
            <a:ext cx="45719" cy="268420"/>
            <a:chOff x="620712" y="3799174"/>
            <a:chExt cx="10856346" cy="154901"/>
          </a:xfrm>
        </p:grpSpPr>
        <p:cxnSp>
          <p:nvCxnSpPr>
            <p:cNvPr id="186" name="Straight Connector 185">
              <a:extLst>
                <a:ext uri="{FF2B5EF4-FFF2-40B4-BE49-F238E27FC236}">
                  <a16:creationId xmlns:a16="http://schemas.microsoft.com/office/drawing/2014/main" id="{1851F931-A22B-44AA-B078-8F13276740C5}"/>
                </a:ext>
              </a:extLst>
            </p:cNvPr>
            <p:cNvCxnSpPr/>
            <p:nvPr/>
          </p:nvCxnSpPr>
          <p:spPr>
            <a:xfrm>
              <a:off x="62071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53A16F3-2319-4900-94E3-2D1EE11FE250}"/>
                </a:ext>
              </a:extLst>
            </p:cNvPr>
            <p:cNvCxnSpPr/>
            <p:nvPr/>
          </p:nvCxnSpPr>
          <p:spPr>
            <a:xfrm>
              <a:off x="109272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4FC807E-B2A8-4953-AA5C-6D49F5FE3128}"/>
                </a:ext>
              </a:extLst>
            </p:cNvPr>
            <p:cNvCxnSpPr/>
            <p:nvPr/>
          </p:nvCxnSpPr>
          <p:spPr>
            <a:xfrm>
              <a:off x="156474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129982-9661-4201-A7A9-D830435CAF7C}"/>
                </a:ext>
              </a:extLst>
            </p:cNvPr>
            <p:cNvCxnSpPr/>
            <p:nvPr/>
          </p:nvCxnSpPr>
          <p:spPr>
            <a:xfrm>
              <a:off x="203675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EC9CA8C-382D-4780-857E-7923D6612296}"/>
                </a:ext>
              </a:extLst>
            </p:cNvPr>
            <p:cNvCxnSpPr/>
            <p:nvPr/>
          </p:nvCxnSpPr>
          <p:spPr>
            <a:xfrm>
              <a:off x="250877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5124F5F-0D19-4683-ABFD-3276BD8C0D2A}"/>
                </a:ext>
              </a:extLst>
            </p:cNvPr>
            <p:cNvCxnSpPr/>
            <p:nvPr/>
          </p:nvCxnSpPr>
          <p:spPr>
            <a:xfrm>
              <a:off x="298078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3740EF7-5BAA-4406-9463-F2DBFE3F1764}"/>
                </a:ext>
              </a:extLst>
            </p:cNvPr>
            <p:cNvCxnSpPr/>
            <p:nvPr/>
          </p:nvCxnSpPr>
          <p:spPr>
            <a:xfrm>
              <a:off x="345280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E722C75-9D4B-4ACF-8624-346EBA52AB0C}"/>
                </a:ext>
              </a:extLst>
            </p:cNvPr>
            <p:cNvCxnSpPr/>
            <p:nvPr/>
          </p:nvCxnSpPr>
          <p:spPr>
            <a:xfrm>
              <a:off x="392481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D341D20-3335-4187-B094-E72F119FBFA6}"/>
                </a:ext>
              </a:extLst>
            </p:cNvPr>
            <p:cNvCxnSpPr/>
            <p:nvPr/>
          </p:nvCxnSpPr>
          <p:spPr>
            <a:xfrm>
              <a:off x="439683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BA093FB-4616-49E8-A8CB-7A95CC81F7BF}"/>
                </a:ext>
              </a:extLst>
            </p:cNvPr>
            <p:cNvCxnSpPr/>
            <p:nvPr/>
          </p:nvCxnSpPr>
          <p:spPr>
            <a:xfrm>
              <a:off x="486884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37583E-E0FF-431F-AEFC-A3E007B41FEF}"/>
                </a:ext>
              </a:extLst>
            </p:cNvPr>
            <p:cNvCxnSpPr/>
            <p:nvPr/>
          </p:nvCxnSpPr>
          <p:spPr>
            <a:xfrm>
              <a:off x="534086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8CC9F1D-9948-435E-B101-CE530C3C415D}"/>
                </a:ext>
              </a:extLst>
            </p:cNvPr>
            <p:cNvCxnSpPr/>
            <p:nvPr/>
          </p:nvCxnSpPr>
          <p:spPr>
            <a:xfrm>
              <a:off x="581287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DED2865-67EC-4583-B0BC-2A7549CA14FE}"/>
                </a:ext>
              </a:extLst>
            </p:cNvPr>
            <p:cNvCxnSpPr/>
            <p:nvPr/>
          </p:nvCxnSpPr>
          <p:spPr>
            <a:xfrm>
              <a:off x="628489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8E72E4E-F5B7-469D-9C2A-54960B3814DA}"/>
                </a:ext>
              </a:extLst>
            </p:cNvPr>
            <p:cNvCxnSpPr/>
            <p:nvPr/>
          </p:nvCxnSpPr>
          <p:spPr>
            <a:xfrm>
              <a:off x="675690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2A5CFE2-8B3A-4FE1-B4D5-A3C1CDD0D60B}"/>
                </a:ext>
              </a:extLst>
            </p:cNvPr>
            <p:cNvCxnSpPr/>
            <p:nvPr/>
          </p:nvCxnSpPr>
          <p:spPr>
            <a:xfrm>
              <a:off x="722892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D8945B65-A1FD-4893-8E5B-694EBE6ABE48}"/>
                </a:ext>
              </a:extLst>
            </p:cNvPr>
            <p:cNvCxnSpPr/>
            <p:nvPr/>
          </p:nvCxnSpPr>
          <p:spPr>
            <a:xfrm>
              <a:off x="770093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9559BBA-B1D3-41F3-BCBE-CB4BB933EEA0}"/>
                </a:ext>
              </a:extLst>
            </p:cNvPr>
            <p:cNvCxnSpPr/>
            <p:nvPr/>
          </p:nvCxnSpPr>
          <p:spPr>
            <a:xfrm>
              <a:off x="817295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3F8D889-DFE8-4946-8A9F-E89EBA86CE55}"/>
                </a:ext>
              </a:extLst>
            </p:cNvPr>
            <p:cNvCxnSpPr/>
            <p:nvPr/>
          </p:nvCxnSpPr>
          <p:spPr>
            <a:xfrm>
              <a:off x="864496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99FC3E1-760C-485D-A894-659E36DBFBA0}"/>
                </a:ext>
              </a:extLst>
            </p:cNvPr>
            <p:cNvCxnSpPr/>
            <p:nvPr/>
          </p:nvCxnSpPr>
          <p:spPr>
            <a:xfrm>
              <a:off x="911698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C2AD8BF-2DAB-46F3-9334-006C0E601416}"/>
                </a:ext>
              </a:extLst>
            </p:cNvPr>
            <p:cNvCxnSpPr/>
            <p:nvPr/>
          </p:nvCxnSpPr>
          <p:spPr>
            <a:xfrm>
              <a:off x="958899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3ECD0E7-AEC7-4FC2-AD8C-FD1309F9C4A9}"/>
                </a:ext>
              </a:extLst>
            </p:cNvPr>
            <p:cNvCxnSpPr/>
            <p:nvPr/>
          </p:nvCxnSpPr>
          <p:spPr>
            <a:xfrm>
              <a:off x="1006101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7C5386D-5D43-4282-AB46-61FD65332554}"/>
                </a:ext>
              </a:extLst>
            </p:cNvPr>
            <p:cNvCxnSpPr/>
            <p:nvPr/>
          </p:nvCxnSpPr>
          <p:spPr>
            <a:xfrm>
              <a:off x="1053302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70974A3F-6B41-4413-8B89-13F538C736F8}"/>
                </a:ext>
              </a:extLst>
            </p:cNvPr>
            <p:cNvCxnSpPr/>
            <p:nvPr/>
          </p:nvCxnSpPr>
          <p:spPr>
            <a:xfrm>
              <a:off x="1100504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ABC7720-8A37-473F-B4FC-E67552008163}"/>
                </a:ext>
              </a:extLst>
            </p:cNvPr>
            <p:cNvCxnSpPr/>
            <p:nvPr/>
          </p:nvCxnSpPr>
          <p:spPr>
            <a:xfrm>
              <a:off x="1147705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804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
                                            <p:bg/>
                                          </p:spTgt>
                                        </p:tgtEl>
                                        <p:attrNameLst>
                                          <p:attrName>style.visibility</p:attrName>
                                        </p:attrNameLst>
                                      </p:cBhvr>
                                      <p:to>
                                        <p:strVal val="visible"/>
                                      </p:to>
                                    </p:set>
                                    <p:anim calcmode="lin" valueType="num">
                                      <p:cBhvr additive="base">
                                        <p:cTn id="7" dur="500" fill="hold"/>
                                        <p:tgtEl>
                                          <p:spTgt spid="153">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
                                            <p:bg/>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3">
                                            <p:txEl>
                                              <p:pRg st="0" end="0"/>
                                            </p:txEl>
                                          </p:spTgt>
                                        </p:tgtEl>
                                        <p:attrNameLst>
                                          <p:attrName>style.visibility</p:attrName>
                                        </p:attrNameLst>
                                      </p:cBhvr>
                                      <p:to>
                                        <p:strVal val="visible"/>
                                      </p:to>
                                    </p:set>
                                    <p:anim calcmode="lin" valueType="num">
                                      <p:cBhvr additive="base">
                                        <p:cTn id="23" dur="500" fill="hold"/>
                                        <p:tgtEl>
                                          <p:spTgt spid="153">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1">
                                            <p:bg/>
                                          </p:spTgt>
                                        </p:tgtEl>
                                        <p:attrNameLst>
                                          <p:attrName>style.visibility</p:attrName>
                                        </p:attrNameLst>
                                      </p:cBhvr>
                                      <p:to>
                                        <p:strVal val="visible"/>
                                      </p:to>
                                    </p:set>
                                    <p:animEffect transition="in" filter="fade">
                                      <p:cBhvr>
                                        <p:cTn id="29" dur="1000"/>
                                        <p:tgtEl>
                                          <p:spTgt spid="31">
                                            <p:bg/>
                                          </p:spTgt>
                                        </p:tgtEl>
                                      </p:cBhvr>
                                    </p:animEffect>
                                    <p:anim calcmode="lin" valueType="num">
                                      <p:cBhvr>
                                        <p:cTn id="30" dur="1000" fill="hold"/>
                                        <p:tgtEl>
                                          <p:spTgt spid="31">
                                            <p:bg/>
                                          </p:spTgt>
                                        </p:tgtEl>
                                        <p:attrNameLst>
                                          <p:attrName>ppt_x</p:attrName>
                                        </p:attrNameLst>
                                      </p:cBhvr>
                                      <p:tavLst>
                                        <p:tav tm="0">
                                          <p:val>
                                            <p:strVal val="#ppt_x"/>
                                          </p:val>
                                        </p:tav>
                                        <p:tav tm="100000">
                                          <p:val>
                                            <p:strVal val="#ppt_x"/>
                                          </p:val>
                                        </p:tav>
                                      </p:tavLst>
                                    </p:anim>
                                    <p:anim calcmode="lin" valueType="num">
                                      <p:cBhvr>
                                        <p:cTn id="31" dur="1000" fill="hold"/>
                                        <p:tgtEl>
                                          <p:spTgt spid="31">
                                            <p:bg/>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6">
                                            <p:txEl>
                                              <p:pRg st="0" end="0"/>
                                            </p:txEl>
                                          </p:spTgt>
                                        </p:tgtEl>
                                        <p:attrNameLst>
                                          <p:attrName>style.visibility</p:attrName>
                                        </p:attrNameLst>
                                      </p:cBhvr>
                                      <p:to>
                                        <p:strVal val="visible"/>
                                      </p:to>
                                    </p:set>
                                    <p:animEffect transition="in" filter="fade">
                                      <p:cBhvr>
                                        <p:cTn id="34" dur="1000"/>
                                        <p:tgtEl>
                                          <p:spTgt spid="156">
                                            <p:txEl>
                                              <p:pRg st="0" end="0"/>
                                            </p:txEl>
                                          </p:spTgt>
                                        </p:tgtEl>
                                      </p:cBhvr>
                                    </p:animEffect>
                                    <p:anim calcmode="lin" valueType="num">
                                      <p:cBhvr>
                                        <p:cTn id="35" dur="1000" fill="hold"/>
                                        <p:tgtEl>
                                          <p:spTgt spid="156">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56">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8"/>
                                        </p:tgtEl>
                                        <p:attrNameLst>
                                          <p:attrName>style.visibility</p:attrName>
                                        </p:attrNameLst>
                                      </p:cBhvr>
                                      <p:to>
                                        <p:strVal val="visible"/>
                                      </p:to>
                                    </p:set>
                                    <p:animEffect transition="in" filter="fade">
                                      <p:cBhvr>
                                        <p:cTn id="39" dur="1000"/>
                                        <p:tgtEl>
                                          <p:spTgt spid="158"/>
                                        </p:tgtEl>
                                      </p:cBhvr>
                                    </p:animEffect>
                                    <p:anim calcmode="lin" valueType="num">
                                      <p:cBhvr>
                                        <p:cTn id="40" dur="1000" fill="hold"/>
                                        <p:tgtEl>
                                          <p:spTgt spid="158"/>
                                        </p:tgtEl>
                                        <p:attrNameLst>
                                          <p:attrName>ppt_x</p:attrName>
                                        </p:attrNameLst>
                                      </p:cBhvr>
                                      <p:tavLst>
                                        <p:tav tm="0">
                                          <p:val>
                                            <p:strVal val="#ppt_x"/>
                                          </p:val>
                                        </p:tav>
                                        <p:tav tm="100000">
                                          <p:val>
                                            <p:strVal val="#ppt_x"/>
                                          </p:val>
                                        </p:tav>
                                      </p:tavLst>
                                    </p:anim>
                                    <p:anim calcmode="lin" valueType="num">
                                      <p:cBhvr>
                                        <p:cTn id="41" dur="1000" fill="hold"/>
                                        <p:tgtEl>
                                          <p:spTgt spid="15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57"/>
                                        </p:tgtEl>
                                        <p:attrNameLst>
                                          <p:attrName>style.visibility</p:attrName>
                                        </p:attrNameLst>
                                      </p:cBhvr>
                                      <p:to>
                                        <p:strVal val="visible"/>
                                      </p:to>
                                    </p:set>
                                    <p:animEffect transition="in" filter="fade">
                                      <p:cBhvr>
                                        <p:cTn id="44" dur="1000"/>
                                        <p:tgtEl>
                                          <p:spTgt spid="157"/>
                                        </p:tgtEl>
                                      </p:cBhvr>
                                    </p:animEffect>
                                    <p:anim calcmode="lin" valueType="num">
                                      <p:cBhvr>
                                        <p:cTn id="45" dur="1000" fill="hold"/>
                                        <p:tgtEl>
                                          <p:spTgt spid="157"/>
                                        </p:tgtEl>
                                        <p:attrNameLst>
                                          <p:attrName>ppt_x</p:attrName>
                                        </p:attrNameLst>
                                      </p:cBhvr>
                                      <p:tavLst>
                                        <p:tav tm="0">
                                          <p:val>
                                            <p:strVal val="#ppt_x"/>
                                          </p:val>
                                        </p:tav>
                                        <p:tav tm="100000">
                                          <p:val>
                                            <p:strVal val="#ppt_x"/>
                                          </p:val>
                                        </p:tav>
                                      </p:tavLst>
                                    </p:anim>
                                    <p:anim calcmode="lin" valueType="num">
                                      <p:cBhvr>
                                        <p:cTn id="46" dur="1000" fill="hold"/>
                                        <p:tgtEl>
                                          <p:spTgt spid="15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1">
                                            <p:txEl>
                                              <p:pRg st="0" end="0"/>
                                            </p:txEl>
                                          </p:spTgt>
                                        </p:tgtEl>
                                        <p:attrNameLst>
                                          <p:attrName>style.visibility</p:attrName>
                                        </p:attrNameLst>
                                      </p:cBhvr>
                                      <p:to>
                                        <p:strVal val="visible"/>
                                      </p:to>
                                    </p:set>
                                    <p:animEffect transition="in" filter="fade">
                                      <p:cBhvr>
                                        <p:cTn id="49" dur="1000"/>
                                        <p:tgtEl>
                                          <p:spTgt spid="31">
                                            <p:txEl>
                                              <p:pRg st="0" end="0"/>
                                            </p:txEl>
                                          </p:spTgt>
                                        </p:tgtEl>
                                      </p:cBhvr>
                                    </p:animEffect>
                                    <p:anim calcmode="lin" valueType="num">
                                      <p:cBhvr>
                                        <p:cTn id="50"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83">
                                            <p:txEl>
                                              <p:pRg st="0" end="0"/>
                                            </p:txEl>
                                          </p:spTgt>
                                        </p:tgtEl>
                                        <p:attrNameLst>
                                          <p:attrName>style.visibility</p:attrName>
                                        </p:attrNameLst>
                                      </p:cBhvr>
                                      <p:to>
                                        <p:strVal val="visible"/>
                                      </p:to>
                                    </p:set>
                                    <p:anim calcmode="lin" valueType="num">
                                      <p:cBhvr additive="base">
                                        <p:cTn id="56" dur="500" fill="hold"/>
                                        <p:tgtEl>
                                          <p:spTgt spid="183">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183">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0"/>
                                  </p:stCondLst>
                                  <p:childTnLst>
                                    <p:set>
                                      <p:cBhvr>
                                        <p:cTn id="59" dur="1" fill="hold">
                                          <p:stCondLst>
                                            <p:cond delay="0"/>
                                          </p:stCondLst>
                                        </p:cTn>
                                        <p:tgtEl>
                                          <p:spTgt spid="184"/>
                                        </p:tgtEl>
                                        <p:attrNameLst>
                                          <p:attrName>style.visibility</p:attrName>
                                        </p:attrNameLst>
                                      </p:cBhvr>
                                      <p:to>
                                        <p:strVal val="visible"/>
                                      </p:to>
                                    </p:set>
                                    <p:anim calcmode="lin" valueType="num">
                                      <p:cBhvr additive="base">
                                        <p:cTn id="60" dur="500" fill="hold"/>
                                        <p:tgtEl>
                                          <p:spTgt spid="184"/>
                                        </p:tgtEl>
                                        <p:attrNameLst>
                                          <p:attrName>ppt_x</p:attrName>
                                        </p:attrNameLst>
                                      </p:cBhvr>
                                      <p:tavLst>
                                        <p:tav tm="0">
                                          <p:val>
                                            <p:strVal val="1+#ppt_w/2"/>
                                          </p:val>
                                        </p:tav>
                                        <p:tav tm="100000">
                                          <p:val>
                                            <p:strVal val="#ppt_x"/>
                                          </p:val>
                                        </p:tav>
                                      </p:tavLst>
                                    </p:anim>
                                    <p:anim calcmode="lin" valueType="num">
                                      <p:cBhvr additive="base">
                                        <p:cTn id="61" dur="500" fill="hold"/>
                                        <p:tgtEl>
                                          <p:spTgt spid="184"/>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0"/>
                                  </p:stCondLst>
                                  <p:childTnLst>
                                    <p:set>
                                      <p:cBhvr>
                                        <p:cTn id="63" dur="1" fill="hold">
                                          <p:stCondLst>
                                            <p:cond delay="0"/>
                                          </p:stCondLst>
                                        </p:cTn>
                                        <p:tgtEl>
                                          <p:spTgt spid="185"/>
                                        </p:tgtEl>
                                        <p:attrNameLst>
                                          <p:attrName>style.visibility</p:attrName>
                                        </p:attrNameLst>
                                      </p:cBhvr>
                                      <p:to>
                                        <p:strVal val="visible"/>
                                      </p:to>
                                    </p:set>
                                    <p:anim calcmode="lin" valueType="num">
                                      <p:cBhvr additive="base">
                                        <p:cTn id="64" dur="500" fill="hold"/>
                                        <p:tgtEl>
                                          <p:spTgt spid="185"/>
                                        </p:tgtEl>
                                        <p:attrNameLst>
                                          <p:attrName>ppt_x</p:attrName>
                                        </p:attrNameLst>
                                      </p:cBhvr>
                                      <p:tavLst>
                                        <p:tav tm="0">
                                          <p:val>
                                            <p:strVal val="1+#ppt_w/2"/>
                                          </p:val>
                                        </p:tav>
                                        <p:tav tm="100000">
                                          <p:val>
                                            <p:strVal val="#ppt_x"/>
                                          </p:val>
                                        </p:tav>
                                      </p:tavLst>
                                    </p:anim>
                                    <p:anim calcmode="lin" valueType="num">
                                      <p:cBhvr additive="base">
                                        <p:cTn id="65" dur="500" fill="hold"/>
                                        <p:tgtEl>
                                          <p:spTgt spid="18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154">
                                            <p:bg/>
                                          </p:spTgt>
                                        </p:tgtEl>
                                        <p:attrNameLst>
                                          <p:attrName>style.visibility</p:attrName>
                                        </p:attrNameLst>
                                      </p:cBhvr>
                                      <p:to>
                                        <p:strVal val="visible"/>
                                      </p:to>
                                    </p:set>
                                    <p:anim calcmode="lin" valueType="num">
                                      <p:cBhvr additive="base">
                                        <p:cTn id="68" dur="500" fill="hold"/>
                                        <p:tgtEl>
                                          <p:spTgt spid="154">
                                            <p:bg/>
                                          </p:spTgt>
                                        </p:tgtEl>
                                        <p:attrNameLst>
                                          <p:attrName>ppt_x</p:attrName>
                                        </p:attrNameLst>
                                      </p:cBhvr>
                                      <p:tavLst>
                                        <p:tav tm="0">
                                          <p:val>
                                            <p:strVal val="1+#ppt_w/2"/>
                                          </p:val>
                                        </p:tav>
                                        <p:tav tm="100000">
                                          <p:val>
                                            <p:strVal val="#ppt_x"/>
                                          </p:val>
                                        </p:tav>
                                      </p:tavLst>
                                    </p:anim>
                                    <p:anim calcmode="lin" valueType="num">
                                      <p:cBhvr additive="base">
                                        <p:cTn id="69" dur="500" fill="hold"/>
                                        <p:tgtEl>
                                          <p:spTgt spid="154">
                                            <p:bg/>
                                          </p:spTgt>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54">
                                            <p:txEl>
                                              <p:pRg st="0" end="0"/>
                                            </p:txEl>
                                          </p:spTgt>
                                        </p:tgtEl>
                                        <p:attrNameLst>
                                          <p:attrName>style.visibility</p:attrName>
                                        </p:attrNameLst>
                                      </p:cBhvr>
                                      <p:to>
                                        <p:strVal val="visible"/>
                                      </p:to>
                                    </p:set>
                                    <p:anim calcmode="lin" valueType="num">
                                      <p:cBhvr additive="base">
                                        <p:cTn id="72" dur="500" fill="hold"/>
                                        <p:tgtEl>
                                          <p:spTgt spid="154">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15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1" grpId="0" uiExpand="1" build="p" animBg="1"/>
      <p:bldP spid="153" grpId="0" uiExpand="1" build="p" animBg="1"/>
      <p:bldP spid="154" grpId="0" uiExpand="1" build="p" animBg="1"/>
      <p:bldP spid="156" grpId="0" build="p"/>
      <p:bldP spid="18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ltGray"/>
        <p:txBody>
          <a:bodyPr/>
          <a:lstStyle/>
          <a:p>
            <a:r>
              <a:rPr lang="en-US" smtClean="0"/>
              <a:t>I. T</a:t>
            </a:r>
            <a:r>
              <a:rPr lang="en-US" b="1" smtClean="0">
                <a:latin typeface="+mn-lt"/>
              </a:rPr>
              <a:t>Ổ</a:t>
            </a:r>
            <a:r>
              <a:rPr lang="en-US" smtClean="0"/>
              <a:t>NG QUAN</a:t>
            </a:r>
            <a:endParaRPr lang="en-US" dirty="0"/>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lt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1AC9E886-BD82-4757-912B-F7589A22164F}"/>
              </a:ext>
            </a:extLst>
          </p:cNvPr>
          <p:cNvSpPr>
            <a:spLocks noGrp="1"/>
          </p:cNvSpPr>
          <p:nvPr>
            <p:ph idx="1"/>
          </p:nvPr>
        </p:nvSpPr>
        <p:spPr bwMode="gray">
          <a:xfrm>
            <a:off x="1667047" y="5770866"/>
            <a:ext cx="3716611" cy="414177"/>
          </a:xfrm>
        </p:spPr>
        <p:txBody>
          <a:bodyPr/>
          <a:lstStyle/>
          <a:p>
            <a:r>
              <a:rPr lang="en-US" smtClean="0"/>
              <a:t>Khai phá dữ liệu là gì?</a:t>
            </a:r>
            <a:endParaRPr lang="en-US" dirty="0"/>
          </a:p>
        </p:txBody>
      </p:sp>
      <p:pic>
        <p:nvPicPr>
          <p:cNvPr id="29" name="Graphic 28" descr="Pencil" title="Placeholder Icon">
            <a:extLst>
              <a:ext uri="{FF2B5EF4-FFF2-40B4-BE49-F238E27FC236}">
                <a16:creationId xmlns:a16="http://schemas.microsoft.com/office/drawing/2014/main" id="{87645AAE-99D6-4DF7-BBA8-ACD6942E164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6196077" y="719191"/>
            <a:ext cx="309416" cy="309416"/>
          </a:xfrm>
          <a:prstGeom prst="rect">
            <a:avLst/>
          </a:prstGeom>
        </p:spPr>
      </p:pic>
      <p:cxnSp>
        <p:nvCxnSpPr>
          <p:cNvPr id="20" name="Straight Connector 19">
            <a:extLst>
              <a:ext uri="{FF2B5EF4-FFF2-40B4-BE49-F238E27FC236}">
                <a16:creationId xmlns:a16="http://schemas.microsoft.com/office/drawing/2014/main" id="{59D2C94E-1924-4389-B84A-2828D610B220}"/>
              </a:ext>
              <a:ext uri="{C183D7F6-B498-43B3-948B-1728B52AA6E4}">
                <adec:decorative xmlns="" xmlns:adec="http://schemas.microsoft.com/office/drawing/2017/decorative" val="1"/>
              </a:ext>
            </a:extLst>
          </p:cNvPr>
          <p:cNvCxnSpPr>
            <a:cxnSpLocks/>
          </p:cNvCxnSpPr>
          <p:nvPr/>
        </p:nvCxnSpPr>
        <p:spPr>
          <a:xfrm>
            <a:off x="7125394" y="2697200"/>
            <a:ext cx="419154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4"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12"/>
          </p:nvPr>
        </p:nvPicPr>
        <p:blipFill rotWithShape="1">
          <a:blip r:embed="rId8" cstate="screen">
            <a:extLst>
              <a:ext uri="{28A0092B-C50C-407E-A947-70E740481C1C}">
                <a14:useLocalDpi xmlns:a14="http://schemas.microsoft.com/office/drawing/2010/main"/>
              </a:ext>
            </a:extLst>
          </a:blip>
          <a:srcRect t="16057" b="16057"/>
          <a:stretch/>
        </p:blipFill>
        <p:spPr>
          <a:xfrm>
            <a:off x="431800" y="-63516"/>
            <a:ext cx="5475840" cy="3717281"/>
          </a:xfrm>
        </p:spPr>
      </p:pic>
      <p:sp>
        <p:nvSpPr>
          <p:cNvPr id="21" name="Rectangle 20"/>
          <p:cNvSpPr/>
          <p:nvPr/>
        </p:nvSpPr>
        <p:spPr>
          <a:xfrm>
            <a:off x="6196077" y="640475"/>
            <a:ext cx="5755518" cy="1409617"/>
          </a:xfrm>
          <a:prstGeom prst="rect">
            <a:avLst/>
          </a:prstGeom>
        </p:spPr>
        <p:txBody>
          <a:bodyPr wrap="square">
            <a:spAutoFit/>
          </a:bodyPr>
          <a:lstStyle/>
          <a:p>
            <a:pPr marL="457200">
              <a:lnSpc>
                <a:spcPct val="107000"/>
              </a:lnSpc>
              <a:spcAft>
                <a:spcPts val="800"/>
              </a:spcAft>
            </a:pPr>
            <a:r>
              <a:rPr lang="en-US" sz="2000" smtClean="0">
                <a:ea typeface="Calibri" panose="020F0502020204030204" pitchFamily="34" charset="0"/>
                <a:cs typeface="Times New Roman" panose="02020603050405020304" pitchFamily="18" charset="0"/>
              </a:rPr>
              <a:t>Khai </a:t>
            </a:r>
            <a:r>
              <a:rPr lang="en-US" sz="2000">
                <a:ea typeface="Calibri" panose="020F0502020204030204" pitchFamily="34" charset="0"/>
                <a:cs typeface="Times New Roman" panose="02020603050405020304" pitchFamily="18" charset="0"/>
              </a:rPr>
              <a:t>phá dữ liệu là một ngành học có tính </a:t>
            </a:r>
            <a:r>
              <a:rPr lang="en-US" sz="2000" smtClean="0">
                <a:ea typeface="Calibri" panose="020F0502020204030204" pitchFamily="34" charset="0"/>
                <a:cs typeface="Times New Roman" panose="02020603050405020304" pitchFamily="18" charset="0"/>
              </a:rPr>
              <a:t>ứng </a:t>
            </a:r>
            <a:r>
              <a:rPr lang="en-US" sz="2000">
                <a:ea typeface="Calibri" panose="020F0502020204030204" pitchFamily="34" charset="0"/>
                <a:cs typeface="Times New Roman" panose="02020603050405020304" pitchFamily="18" charset="0"/>
              </a:rPr>
              <a:t>dụng, áp dụng vào thực tiễn cao, </a:t>
            </a:r>
            <a:r>
              <a:rPr lang="en-US" sz="2000" smtClean="0">
                <a:ea typeface="Calibri" panose="020F0502020204030204" pitchFamily="34" charset="0"/>
                <a:cs typeface="Times New Roman" panose="02020603050405020304" pitchFamily="18" charset="0"/>
              </a:rPr>
              <a:t>khai </a:t>
            </a:r>
            <a:r>
              <a:rPr lang="en-US" sz="2000">
                <a:ea typeface="Calibri" panose="020F0502020204030204" pitchFamily="34" charset="0"/>
                <a:cs typeface="Times New Roman" panose="02020603050405020304" pitchFamily="18" charset="0"/>
              </a:rPr>
              <a:t>thác dữ liệu đã đạt được thành </a:t>
            </a:r>
            <a:r>
              <a:rPr lang="en-US" sz="2000" smtClean="0">
                <a:ea typeface="Calibri" panose="020F0502020204030204" pitchFamily="34" charset="0"/>
                <a:cs typeface="Times New Roman" panose="02020603050405020304" pitchFamily="18" charset="0"/>
              </a:rPr>
              <a:t>công </a:t>
            </a:r>
            <a:r>
              <a:rPr lang="en-US" sz="2000">
                <a:ea typeface="Calibri" panose="020F0502020204030204" pitchFamily="34" charset="0"/>
                <a:cs typeface="Times New Roman" panose="02020603050405020304" pitchFamily="18" charset="0"/>
              </a:rPr>
              <a:t>lớn trong nhiều các ứng dụng</a:t>
            </a:r>
            <a:r>
              <a:rPr lang="en-US" sz="2000" smtClean="0">
                <a:ea typeface="Calibri" panose="020F0502020204030204" pitchFamily="34" charset="0"/>
                <a:cs typeface="Times New Roman" panose="02020603050405020304" pitchFamily="18" charset="0"/>
              </a:rPr>
              <a:t>.</a:t>
            </a:r>
          </a:p>
        </p:txBody>
      </p:sp>
      <p:pic>
        <p:nvPicPr>
          <p:cNvPr id="26" name="Graphic 28" descr="Pencil" title="Placeholder Icon">
            <a:extLst>
              <a:ext uri="{FF2B5EF4-FFF2-40B4-BE49-F238E27FC236}">
                <a16:creationId xmlns:a16="http://schemas.microsoft.com/office/drawing/2014/main" id="{87645AAE-99D6-4DF7-BBA8-ACD6942E164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6196077" y="3172219"/>
            <a:ext cx="256780" cy="256780"/>
          </a:xfrm>
          <a:prstGeom prst="rect">
            <a:avLst/>
          </a:prstGeom>
        </p:spPr>
      </p:pic>
      <p:sp>
        <p:nvSpPr>
          <p:cNvPr id="34" name="Rectangle 33"/>
          <p:cNvSpPr/>
          <p:nvPr/>
        </p:nvSpPr>
        <p:spPr>
          <a:xfrm>
            <a:off x="6588214" y="3013501"/>
            <a:ext cx="5265904" cy="707886"/>
          </a:xfrm>
          <a:prstGeom prst="rect">
            <a:avLst/>
          </a:prstGeom>
        </p:spPr>
        <p:txBody>
          <a:bodyPr wrap="square">
            <a:spAutoFit/>
          </a:bodyPr>
          <a:lstStyle/>
          <a:p>
            <a:r>
              <a:rPr lang="en-US" sz="2000" smtClean="0">
                <a:cs typeface="Times New Roman" panose="02020603050405020304" pitchFamily="18" charset="0"/>
              </a:rPr>
              <a:t>Hai </a:t>
            </a:r>
            <a:r>
              <a:rPr lang="en-US" sz="2000">
                <a:cs typeface="Times New Roman" panose="02020603050405020304" pitchFamily="18" charset="0"/>
              </a:rPr>
              <a:t>ứng dụng rất thành công và phổ biến của khai thác dữ </a:t>
            </a:r>
            <a:r>
              <a:rPr lang="en-US" sz="2000" smtClean="0">
                <a:cs typeface="Times New Roman" panose="02020603050405020304" pitchFamily="18" charset="0"/>
              </a:rPr>
              <a:t>liệu:</a:t>
            </a:r>
            <a:endParaRPr lang="vi-VN" sz="2000">
              <a:cs typeface="Times New Roman" panose="02020603050405020304" pitchFamily="18" charset="0"/>
            </a:endParaRPr>
          </a:p>
        </p:txBody>
      </p:sp>
      <p:cxnSp>
        <p:nvCxnSpPr>
          <p:cNvPr id="45" name="Straight Arrow Connector 44"/>
          <p:cNvCxnSpPr/>
          <p:nvPr/>
        </p:nvCxnSpPr>
        <p:spPr>
          <a:xfrm flipH="1">
            <a:off x="7993295" y="3904430"/>
            <a:ext cx="707091" cy="1109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9537700" y="3904430"/>
            <a:ext cx="798102" cy="1109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9941958" y="5137220"/>
            <a:ext cx="1559916" cy="707886"/>
          </a:xfrm>
          <a:prstGeom prst="rect">
            <a:avLst/>
          </a:prstGeom>
        </p:spPr>
        <p:txBody>
          <a:bodyPr wrap="square">
            <a:spAutoFit/>
          </a:bodyPr>
          <a:lstStyle/>
          <a:p>
            <a:r>
              <a:rPr lang="en-US" sz="2000">
                <a:cs typeface="Times New Roman" panose="02020603050405020304" pitchFamily="18" charset="0"/>
              </a:rPr>
              <a:t>Các công cụ tìm kiếm.</a:t>
            </a:r>
            <a:endParaRPr lang="vi-VN" sz="2000">
              <a:cs typeface="Times New Roman" panose="02020603050405020304" pitchFamily="18" charset="0"/>
            </a:endParaRPr>
          </a:p>
        </p:txBody>
      </p:sp>
      <p:sp>
        <p:nvSpPr>
          <p:cNvPr id="50" name="Rectangle 49"/>
          <p:cNvSpPr/>
          <p:nvPr/>
        </p:nvSpPr>
        <p:spPr>
          <a:xfrm>
            <a:off x="6767853" y="5166151"/>
            <a:ext cx="1789910" cy="707886"/>
          </a:xfrm>
          <a:prstGeom prst="rect">
            <a:avLst/>
          </a:prstGeom>
        </p:spPr>
        <p:txBody>
          <a:bodyPr wrap="square">
            <a:spAutoFit/>
          </a:bodyPr>
          <a:lstStyle/>
          <a:p>
            <a:r>
              <a:rPr lang="en-US" sz="2000">
                <a:cs typeface="Times New Roman" panose="02020603050405020304" pitchFamily="18" charset="0"/>
              </a:rPr>
              <a:t>Kinh doanh thông minh</a:t>
            </a:r>
          </a:p>
        </p:txBody>
      </p:sp>
    </p:spTree>
    <p:extLst>
      <p:ext uri="{BB962C8B-B14F-4D97-AF65-F5344CB8AC3E}">
        <p14:creationId xmlns:p14="http://schemas.microsoft.com/office/powerpoint/2010/main" val="41267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circle(in)">
                                      <p:cBhvr>
                                        <p:cTn id="23" dur="750"/>
                                        <p:tgtEl>
                                          <p:spTgt spid="45"/>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circle(in)">
                                      <p:cBhvr>
                                        <p:cTn id="26" dur="75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circle(in)">
                                      <p:cBhvr>
                                        <p:cTn id="31" dur="750"/>
                                        <p:tgtEl>
                                          <p:spTgt spid="4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circle(in)">
                                      <p:cBhvr>
                                        <p:cTn id="34"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4" grpId="0"/>
      <p:bldP spid="49"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a:xfrm>
            <a:off x="432000" y="421601"/>
            <a:ext cx="11340000" cy="432000"/>
          </a:xfrm>
        </p:spPr>
        <p:txBody>
          <a:bodyPr/>
          <a:lstStyle/>
          <a:p>
            <a:r>
              <a:rPr lang="en-US" smtClean="0"/>
              <a:t>II. KINH DOANH THÔNG MINH</a:t>
            </a:r>
            <a:endParaRPr lang="en-US" dirty="0"/>
          </a:p>
        </p:txBody>
      </p:sp>
      <p:sp>
        <p:nvSpPr>
          <p:cNvPr id="5" name="Text Placeholder 4">
            <a:extLst>
              <a:ext uri="{FF2B5EF4-FFF2-40B4-BE49-F238E27FC236}">
                <a16:creationId xmlns:a16="http://schemas.microsoft.com/office/drawing/2014/main" id="{B3873866-C6DF-4447-8D2F-8A88CF14E6CB}"/>
              </a:ext>
            </a:extLst>
          </p:cNvPr>
          <p:cNvSpPr>
            <a:spLocks noGrp="1"/>
          </p:cNvSpPr>
          <p:nvPr>
            <p:ph type="body" sz="quarter" idx="12"/>
          </p:nvPr>
        </p:nvSpPr>
        <p:spPr>
          <a:xfrm>
            <a:off x="5455578" y="2208943"/>
            <a:ext cx="6593824" cy="2383605"/>
          </a:xfrm>
        </p:spPr>
        <p:txBody>
          <a:bodyPr/>
          <a:lstStyle/>
          <a:p>
            <a:pPr>
              <a:lnSpc>
                <a:spcPct val="150000"/>
              </a:lnSpc>
            </a:pPr>
            <a:r>
              <a:rPr lang="en-US" sz="2400">
                <a:cs typeface="Times New Roman" panose="02020603050405020304" pitchFamily="18" charset="0"/>
              </a:rPr>
              <a:t>Business intelligence (BI</a:t>
            </a:r>
            <a:r>
              <a:rPr lang="en-US" sz="2400" smtClean="0">
                <a:cs typeface="Times New Roman" panose="02020603050405020304" pitchFamily="18" charset="0"/>
              </a:rPr>
              <a:t>): </a:t>
            </a:r>
            <a:r>
              <a:rPr lang="en-US" sz="2400">
                <a:cs typeface="Times New Roman" panose="02020603050405020304" pitchFamily="18" charset="0"/>
              </a:rPr>
              <a:t>Công nghệ kinh doanh thông minh cung cấp góc nhìn mang tính lịch sử, hiện tại và các quan điểm dự báo về hoạt động kinh doanh.</a:t>
            </a:r>
            <a:endParaRPr lang="en-US" sz="2400" dirty="0">
              <a:cs typeface="Times New Roman" panose="02020603050405020304" pitchFamily="18" charset="0"/>
            </a:endParaRPr>
          </a:p>
        </p:txBody>
      </p:sp>
      <p:pic>
        <p:nvPicPr>
          <p:cNvPr id="1026" name="Picture 2" descr="Kinh doanh thông minh là gì? Bạn đã biết vận dụng BI đúng cá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31" y="1952088"/>
            <a:ext cx="5027557" cy="2537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rotWithShape="1">
          <a:blip r:embed="rId3" cstate="screen">
            <a:extLst>
              <a:ext uri="{28A0092B-C50C-407E-A947-70E740481C1C}">
                <a14:useLocalDpi xmlns:a14="http://schemas.microsoft.com/office/drawing/2010/main"/>
              </a:ext>
            </a:extLst>
          </a:blip>
          <a:srcRect/>
          <a:stretch/>
        </p:blipFill>
        <p:spPr>
          <a:xfrm>
            <a:off x="10165550" y="4159408"/>
            <a:ext cx="909286" cy="910015"/>
          </a:xfrm>
        </p:spPr>
      </p:pic>
      <p:pic>
        <p:nvPicPr>
          <p:cNvPr id="39" name="Picture Placeholder 38" descr="Woman looking puzzled while looking at a screen">
            <a:extLst>
              <a:ext uri="{FF2B5EF4-FFF2-40B4-BE49-F238E27FC236}">
                <a16:creationId xmlns:a16="http://schemas.microsoft.com/office/drawing/2014/main" id="{0DDAC36A-574D-4761-9BCF-874D3C265750}"/>
              </a:ext>
            </a:extLst>
          </p:cNvPr>
          <p:cNvPicPr>
            <a:picLocks noGrp="1" noChangeAspect="1"/>
          </p:cNvPicPr>
          <p:nvPr>
            <p:ph type="pic" sz="quarter" idx="42"/>
          </p:nvPr>
        </p:nvPicPr>
        <p:blipFill rotWithShape="1">
          <a:blip r:embed="rId4" cstate="screen">
            <a:extLst>
              <a:ext uri="{28A0092B-C50C-407E-A947-70E740481C1C}">
                <a14:useLocalDpi xmlns:a14="http://schemas.microsoft.com/office/drawing/2010/main"/>
              </a:ext>
            </a:extLst>
          </a:blip>
          <a:srcRect/>
          <a:stretch/>
        </p:blipFill>
        <p:spPr>
          <a:xfrm>
            <a:off x="490051" y="1469594"/>
            <a:ext cx="924207" cy="924948"/>
          </a:xfrm>
        </p:spPr>
      </p:pic>
      <p:pic>
        <p:nvPicPr>
          <p:cNvPr id="43" name="Picture Placeholder 42" descr="Desk from top with someone tapping on a mobile phone">
            <a:extLst>
              <a:ext uri="{FF2B5EF4-FFF2-40B4-BE49-F238E27FC236}">
                <a16:creationId xmlns:a16="http://schemas.microsoft.com/office/drawing/2014/main" id="{3A7E12C8-81B9-4B69-8557-9B66C1AD1251}"/>
              </a:ext>
            </a:extLst>
          </p:cNvPr>
          <p:cNvPicPr>
            <a:picLocks noGrp="1" noChangeAspect="1"/>
          </p:cNvPicPr>
          <p:nvPr>
            <p:ph type="pic" sz="quarter" idx="43"/>
          </p:nvPr>
        </p:nvPicPr>
        <p:blipFill rotWithShape="1">
          <a:blip r:embed="rId5" cstate="screen">
            <a:extLst>
              <a:ext uri="{28A0092B-C50C-407E-A947-70E740481C1C}">
                <a14:useLocalDpi xmlns:a14="http://schemas.microsoft.com/office/drawing/2010/main"/>
              </a:ext>
            </a:extLst>
          </a:blip>
          <a:srcRect/>
          <a:stretch/>
        </p:blipFill>
        <p:spPr>
          <a:xfrm>
            <a:off x="10073144" y="1842646"/>
            <a:ext cx="910712" cy="911442"/>
          </a:xfrm>
        </p:spPr>
      </p:pic>
      <p:pic>
        <p:nvPicPr>
          <p:cNvPr id="71" name="Picture Placeholder 70" descr="Microchip pins">
            <a:extLst>
              <a:ext uri="{FF2B5EF4-FFF2-40B4-BE49-F238E27FC236}">
                <a16:creationId xmlns:a16="http://schemas.microsoft.com/office/drawing/2014/main" id="{C698E7AD-8D61-4952-9F38-6E6313EE4B05}"/>
              </a:ext>
            </a:extLst>
          </p:cNvPr>
          <p:cNvPicPr>
            <a:picLocks noGrp="1" noChangeAspect="1"/>
          </p:cNvPicPr>
          <p:nvPr>
            <p:ph type="pic" sz="quarter" idx="44"/>
          </p:nvPr>
        </p:nvPicPr>
        <p:blipFill>
          <a:blip r:embed="rId6" cstate="screen">
            <a:extLst>
              <a:ext uri="{28A0092B-C50C-407E-A947-70E740481C1C}">
                <a14:useLocalDpi xmlns:a14="http://schemas.microsoft.com/office/drawing/2010/main"/>
              </a:ext>
            </a:extLst>
          </a:blip>
          <a:srcRect/>
          <a:stretch>
            <a:fillRect/>
          </a:stretch>
        </p:blipFill>
        <p:spPr>
          <a:xfrm>
            <a:off x="465673" y="5089417"/>
            <a:ext cx="972961" cy="973741"/>
          </a:xfrm>
        </p:spPr>
      </p:pic>
      <p:pic>
        <p:nvPicPr>
          <p:cNvPr id="63" name="Picture Placeholder 62" descr="Tablet with screenshot of analytics">
            <a:extLst>
              <a:ext uri="{FF2B5EF4-FFF2-40B4-BE49-F238E27FC236}">
                <a16:creationId xmlns:a16="http://schemas.microsoft.com/office/drawing/2014/main" id="{DA70A5B7-C485-42A2-BB9D-2180002A6220}"/>
              </a:ext>
            </a:extLst>
          </p:cNvPr>
          <p:cNvPicPr>
            <a:picLocks noGrp="1" noChangeAspect="1"/>
          </p:cNvPicPr>
          <p:nvPr>
            <p:ph type="pic" sz="quarter" idx="45"/>
          </p:nvPr>
        </p:nvPicPr>
        <p:blipFill>
          <a:blip r:embed="rId7" cstate="screen">
            <a:extLst>
              <a:ext uri="{28A0092B-C50C-407E-A947-70E740481C1C}">
                <a14:useLocalDpi xmlns:a14="http://schemas.microsoft.com/office/drawing/2010/main"/>
              </a:ext>
            </a:extLst>
          </a:blip>
          <a:srcRect/>
          <a:stretch>
            <a:fillRect/>
          </a:stretch>
        </p:blipFill>
        <p:spPr>
          <a:xfrm>
            <a:off x="490051" y="3043291"/>
            <a:ext cx="937827" cy="938579"/>
          </a:xfrm>
        </p:spPr>
      </p:pic>
      <p:sp>
        <p:nvSpPr>
          <p:cNvPr id="15" name="Rectangle 14"/>
          <p:cNvSpPr/>
          <p:nvPr/>
        </p:nvSpPr>
        <p:spPr>
          <a:xfrm>
            <a:off x="2761426" y="351444"/>
            <a:ext cx="5853382" cy="830997"/>
          </a:xfrm>
          <a:prstGeom prst="rect">
            <a:avLst/>
          </a:prstGeom>
        </p:spPr>
        <p:txBody>
          <a:bodyPr wrap="square">
            <a:spAutoFit/>
          </a:bodyPr>
          <a:lstStyle/>
          <a:p>
            <a:pPr algn="ctr" fontAlgn="base"/>
            <a:r>
              <a:rPr lang="vi-VN" sz="2400" b="1" smtClean="0">
                <a:solidFill>
                  <a:srgbClr val="303134"/>
                </a:solidFill>
                <a:latin typeface="Arial" panose="020B0604020202020204" pitchFamily="34" charset="0"/>
              </a:rPr>
              <a:t>Nếu không có khai thác dữ liệu, nhiều doanh nghiệp sẽ:</a:t>
            </a:r>
            <a:endParaRPr lang="vi-VN" sz="2400" b="1">
              <a:solidFill>
                <a:srgbClr val="303134"/>
              </a:solidFill>
              <a:latin typeface="Arial" panose="020B0604020202020204" pitchFamily="34" charset="0"/>
            </a:endParaRPr>
          </a:p>
        </p:txBody>
      </p:sp>
      <p:sp>
        <p:nvSpPr>
          <p:cNvPr id="45" name="Isosceles Triangle 44">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16777041" flipH="1">
            <a:off x="1937653" y="1098892"/>
            <a:ext cx="390346" cy="1098045"/>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41" name="Rectangle 40"/>
          <p:cNvSpPr/>
          <p:nvPr/>
        </p:nvSpPr>
        <p:spPr>
          <a:xfrm>
            <a:off x="2220035" y="1469594"/>
            <a:ext cx="6845207" cy="6204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smtClean="0">
                <a:solidFill>
                  <a:srgbClr val="303134"/>
                </a:solidFill>
                <a:latin typeface="Arial" panose="020B0604020202020204" pitchFamily="34" charset="0"/>
              </a:rPr>
              <a:t>Không thể phân </a:t>
            </a:r>
            <a:r>
              <a:rPr lang="vi-VN" sz="2000">
                <a:solidFill>
                  <a:srgbClr val="303134"/>
                </a:solidFill>
                <a:latin typeface="Arial" panose="020B0604020202020204" pitchFamily="34" charset="0"/>
              </a:rPr>
              <a:t>tích thị trường một cách hiệu quả</a:t>
            </a:r>
            <a:endParaRPr lang="vi-VN" sz="2000"/>
          </a:p>
        </p:txBody>
      </p:sp>
      <p:sp>
        <p:nvSpPr>
          <p:cNvPr id="47" name="Isosceles Triangle 46">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4108599" flipH="1">
            <a:off x="9128379" y="1636664"/>
            <a:ext cx="333477" cy="1362042"/>
          </a:xfrm>
          <a:prstGeom prst="triangle">
            <a:avLst>
              <a:gd name="adj" fmla="val 59587"/>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42" name="Rectangle 41"/>
          <p:cNvSpPr/>
          <p:nvPr/>
        </p:nvSpPr>
        <p:spPr>
          <a:xfrm>
            <a:off x="2707338" y="2342186"/>
            <a:ext cx="6589457" cy="717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solidFill>
                  <a:srgbClr val="303134"/>
                </a:solidFill>
                <a:latin typeface="Arial" panose="020B0604020202020204" pitchFamily="34" charset="0"/>
              </a:rPr>
              <a:t>So sánh phản hồi của khách hàng về các sản phẩm tương đồng</a:t>
            </a:r>
            <a:endParaRPr lang="vi-VN"/>
          </a:p>
        </p:txBody>
      </p:sp>
      <p:sp>
        <p:nvSpPr>
          <p:cNvPr id="49" name="Isosceles Triangle 48">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17714500" flipH="1">
            <a:off x="1951069" y="2583234"/>
            <a:ext cx="436651" cy="1433727"/>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44" name="Rectangle 43"/>
          <p:cNvSpPr/>
          <p:nvPr/>
        </p:nvSpPr>
        <p:spPr>
          <a:xfrm>
            <a:off x="2154611" y="3401329"/>
            <a:ext cx="6910632" cy="576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rgbClr val="303134"/>
                </a:solidFill>
                <a:latin typeface="Arial" panose="020B0604020202020204" pitchFamily="34" charset="0"/>
              </a:rPr>
              <a:t>Nghiên cứu điểm mạnh, điểm yếu của đối thủ cạnh tranh</a:t>
            </a:r>
            <a:endParaRPr lang="vi-VN" sz="2000"/>
          </a:p>
        </p:txBody>
      </p:sp>
      <p:sp>
        <p:nvSpPr>
          <p:cNvPr id="46" name="Rectangle 45"/>
          <p:cNvSpPr/>
          <p:nvPr/>
        </p:nvSpPr>
        <p:spPr>
          <a:xfrm>
            <a:off x="2706740" y="4271990"/>
            <a:ext cx="6684658" cy="6459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fontAlgn="base"/>
            <a:r>
              <a:rPr lang="vi-VN">
                <a:solidFill>
                  <a:srgbClr val="303134"/>
                </a:solidFill>
                <a:latin typeface="Arial" panose="020B0604020202020204" pitchFamily="34" charset="0"/>
              </a:rPr>
              <a:t>Giữ chân những khách hàng có giá trị cao</a:t>
            </a:r>
          </a:p>
        </p:txBody>
      </p:sp>
      <p:sp>
        <p:nvSpPr>
          <p:cNvPr id="51" name="Isosceles Triangle 50">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4108599" flipH="1">
            <a:off x="9395741" y="3971647"/>
            <a:ext cx="354686" cy="951934"/>
          </a:xfrm>
          <a:prstGeom prst="triangle">
            <a:avLst>
              <a:gd name="adj" fmla="val 59587"/>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53" name="Isosceles Triangle 52">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17714500" flipH="1">
            <a:off x="1880491" y="4855488"/>
            <a:ext cx="436651" cy="1259251"/>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48" name="Rectangle 47"/>
          <p:cNvSpPr/>
          <p:nvPr/>
        </p:nvSpPr>
        <p:spPr>
          <a:xfrm>
            <a:off x="2220037" y="5295087"/>
            <a:ext cx="6845205" cy="6435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fontAlgn="base"/>
            <a:r>
              <a:rPr lang="vi-VN" sz="2000">
                <a:solidFill>
                  <a:srgbClr val="303134"/>
                </a:solidFill>
                <a:latin typeface="Arial" panose="020B0604020202020204" pitchFamily="34" charset="0"/>
              </a:rPr>
              <a:t>Đưa ra các quyết định kinh doanh sáng suốt</a:t>
            </a:r>
          </a:p>
        </p:txBody>
      </p:sp>
    </p:spTree>
    <p:extLst>
      <p:ext uri="{BB962C8B-B14F-4D97-AF65-F5344CB8AC3E}">
        <p14:creationId xmlns:p14="http://schemas.microsoft.com/office/powerpoint/2010/main" val="374517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1" grpId="0" animBg="1"/>
      <p:bldP spid="47" grpId="0" animBg="1"/>
      <p:bldP spid="42" grpId="0" animBg="1"/>
      <p:bldP spid="49" grpId="0" animBg="1"/>
      <p:bldP spid="44" grpId="0" animBg="1"/>
      <p:bldP spid="46" grpId="0" animBg="1"/>
      <p:bldP spid="51" grpId="0" animBg="1"/>
      <p:bldP spid="53"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26" title="Testimonial Shadow">
            <a:extLst>
              <a:ext uri="{FF2B5EF4-FFF2-40B4-BE49-F238E27FC236}">
                <a16:creationId xmlns:a16="http://schemas.microsoft.com/office/drawing/2014/main" id="{63CF5A3D-E6FE-4E24-987B-114B6983A76B}"/>
              </a:ext>
            </a:extLst>
          </p:cNvPr>
          <p:cNvSpPr txBox="1">
            <a:spLocks/>
          </p:cNvSpPr>
          <p:nvPr/>
        </p:nvSpPr>
        <p:spPr>
          <a:xfrm flipV="1">
            <a:off x="681877" y="1332477"/>
            <a:ext cx="6872557" cy="2127747"/>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0" name="Text Placeholder 26" title="Testimonial Shadow">
            <a:extLst>
              <a:ext uri="{FF2B5EF4-FFF2-40B4-BE49-F238E27FC236}">
                <a16:creationId xmlns:a16="http://schemas.microsoft.com/office/drawing/2014/main" id="{4B367AF3-30A3-4850-8D68-8ED32F11F31D}"/>
              </a:ext>
            </a:extLst>
          </p:cNvPr>
          <p:cNvSpPr txBox="1">
            <a:spLocks/>
          </p:cNvSpPr>
          <p:nvPr/>
        </p:nvSpPr>
        <p:spPr>
          <a:xfrm flipH="1" flipV="1">
            <a:off x="3703263" y="4876523"/>
            <a:ext cx="8027561" cy="788765"/>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4" name="Isosceles Triangle 33">
            <a:extLst>
              <a:ext uri="{FF2B5EF4-FFF2-40B4-BE49-F238E27FC236}">
                <a16:creationId xmlns:a16="http://schemas.microsoft.com/office/drawing/2014/main" id="{B5E8079C-614A-4548-BFAF-AC4A1BC8C9D5}"/>
              </a:ext>
              <a:ext uri="{C183D7F6-B498-43B3-948B-1728B52AA6E4}">
                <adec:decorative xmlns="" xmlns:adec="http://schemas.microsoft.com/office/drawing/2017/decorative" val="1"/>
              </a:ext>
            </a:extLst>
          </p:cNvPr>
          <p:cNvSpPr/>
          <p:nvPr/>
        </p:nvSpPr>
        <p:spPr>
          <a:xfrm rot="16401772">
            <a:off x="2479205" y="3515323"/>
            <a:ext cx="405979" cy="2528539"/>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29" name="Text Placeholder 28" title="Testimonial Text">
            <a:extLst>
              <a:ext uri="{FF2B5EF4-FFF2-40B4-BE49-F238E27FC236}">
                <a16:creationId xmlns:a16="http://schemas.microsoft.com/office/drawing/2014/main" id="{44354466-168C-4056-96E7-4D2ABD373072}"/>
              </a:ext>
            </a:extLst>
          </p:cNvPr>
          <p:cNvSpPr>
            <a:spLocks noGrp="1"/>
          </p:cNvSpPr>
          <p:nvPr>
            <p:ph type="body" sz="quarter" idx="37"/>
          </p:nvPr>
        </p:nvSpPr>
        <p:spPr>
          <a:xfrm>
            <a:off x="3754598" y="4633862"/>
            <a:ext cx="7773827" cy="743071"/>
          </a:xfrm>
        </p:spPr>
        <p:txBody>
          <a:bodyPr/>
          <a:lstStyle/>
          <a:p>
            <a:r>
              <a:rPr lang="en-US">
                <a:solidFill>
                  <a:schemeClr val="tx1">
                    <a:lumMod val="75000"/>
                    <a:lumOff val="25000"/>
                  </a:schemeClr>
                </a:solidFill>
              </a:rPr>
              <a:t>K</a:t>
            </a:r>
            <a:r>
              <a:rPr lang="en-US" smtClean="0">
                <a:solidFill>
                  <a:schemeClr val="tx1">
                    <a:lumMod val="75000"/>
                    <a:lumOff val="25000"/>
                  </a:schemeClr>
                </a:solidFill>
              </a:rPr>
              <a:t>hai thác dữ liệu là cốt lõi của kinh doanh</a:t>
            </a:r>
            <a:endParaRPr lang="en-US" dirty="0">
              <a:solidFill>
                <a:schemeClr val="tx1">
                  <a:lumMod val="75000"/>
                  <a:lumOff val="25000"/>
                </a:schemeClr>
              </a:solidFill>
            </a:endParaRPr>
          </a:p>
        </p:txBody>
      </p:sp>
      <p:sp>
        <p:nvSpPr>
          <p:cNvPr id="33" name="Isosceles Triangle 32">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4567021" flipH="1">
            <a:off x="8949650" y="335997"/>
            <a:ext cx="722858" cy="3623501"/>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5" name="Text Placeholder 4" title="Testimonial Text">
            <a:extLst>
              <a:ext uri="{FF2B5EF4-FFF2-40B4-BE49-F238E27FC236}">
                <a16:creationId xmlns:a16="http://schemas.microsoft.com/office/drawing/2014/main" id="{D3659FA1-93D3-46F2-9245-9BB2309C53A4}"/>
              </a:ext>
            </a:extLst>
          </p:cNvPr>
          <p:cNvSpPr>
            <a:spLocks noGrp="1"/>
          </p:cNvSpPr>
          <p:nvPr>
            <p:ph type="body" sz="quarter" idx="34"/>
          </p:nvPr>
        </p:nvSpPr>
        <p:spPr>
          <a:xfrm>
            <a:off x="881472" y="1308944"/>
            <a:ext cx="6893960" cy="1780055"/>
          </a:xfrm>
        </p:spPr>
        <p:txBody>
          <a:bodyPr/>
          <a:lstStyle/>
          <a:p>
            <a:pPr fontAlgn="base"/>
            <a:r>
              <a:rPr lang="vi-VN">
                <a:solidFill>
                  <a:srgbClr val="000000"/>
                </a:solidFill>
              </a:rPr>
              <a:t>Việc các doanh nghiệp </a:t>
            </a:r>
            <a:r>
              <a:rPr lang="vi-VN">
                <a:solidFill>
                  <a:srgbClr val="303134"/>
                </a:solidFill>
              </a:rPr>
              <a:t>hiểu rõ về bối cảnh thương mại của tổ chức của họ, chẳng hạn như khách hàng, thị trường, nguồn cung cấp và nguồn lực, đối thủ cạnh tranh là vô cùng quan trọng.</a:t>
            </a:r>
            <a:endParaRPr lang="vi-VN">
              <a:solidFill>
                <a:srgbClr val="000000"/>
              </a:solidFill>
            </a:endParaRPr>
          </a:p>
        </p:txBody>
      </p:sp>
      <p:grpSp>
        <p:nvGrpSpPr>
          <p:cNvPr id="49" name="Group 48" title="Quotation Marks">
            <a:extLst>
              <a:ext uri="{FF2B5EF4-FFF2-40B4-BE49-F238E27FC236}">
                <a16:creationId xmlns:a16="http://schemas.microsoft.com/office/drawing/2014/main" id="{B69163A1-AB25-42A7-A1B5-A6FD081577FF}"/>
              </a:ext>
            </a:extLst>
          </p:cNvPr>
          <p:cNvGrpSpPr/>
          <p:nvPr/>
        </p:nvGrpSpPr>
        <p:grpSpPr>
          <a:xfrm>
            <a:off x="4377347" y="4680526"/>
            <a:ext cx="7353477" cy="375868"/>
            <a:chOff x="8401320" y="1942266"/>
            <a:chExt cx="3358880" cy="432000"/>
          </a:xfrm>
        </p:grpSpPr>
        <p:sp>
          <p:nvSpPr>
            <p:cNvPr id="20" name="Title 1" title="Quotation Mark">
              <a:extLst>
                <a:ext uri="{FF2B5EF4-FFF2-40B4-BE49-F238E27FC236}">
                  <a16:creationId xmlns:a16="http://schemas.microsoft.com/office/drawing/2014/main" id="{22A46985-DF43-4382-9C8D-D5B6ADCE09BA}"/>
                </a:ext>
              </a:extLst>
            </p:cNvPr>
            <p:cNvSpPr txBox="1">
              <a:spLocks/>
            </p:cNvSpPr>
            <p:nvPr/>
          </p:nvSpPr>
          <p:spPr>
            <a:xfrm>
              <a:off x="840132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400" dirty="0">
                  <a:solidFill>
                    <a:schemeClr val="accent5"/>
                  </a:solidFill>
                </a:rPr>
                <a:t>“</a:t>
              </a:r>
            </a:p>
          </p:txBody>
        </p:sp>
        <p:sp>
          <p:nvSpPr>
            <p:cNvPr id="21" name="Title 1" title="Quotation Mark">
              <a:extLst>
                <a:ext uri="{FF2B5EF4-FFF2-40B4-BE49-F238E27FC236}">
                  <a16:creationId xmlns:a16="http://schemas.microsoft.com/office/drawing/2014/main" id="{55CC7758-72AC-4816-BE7C-F4EFBAB2C2D5}"/>
                </a:ext>
              </a:extLst>
            </p:cNvPr>
            <p:cNvSpPr txBox="1">
              <a:spLocks/>
            </p:cNvSpPr>
            <p:nvPr/>
          </p:nvSpPr>
          <p:spPr>
            <a:xfrm>
              <a:off x="1127678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400" dirty="0">
                  <a:solidFill>
                    <a:schemeClr val="accent5"/>
                  </a:solidFill>
                </a:rPr>
                <a:t>”</a:t>
              </a:r>
            </a:p>
          </p:txBody>
        </p:sp>
      </p:grpSp>
      <p:grpSp>
        <p:nvGrpSpPr>
          <p:cNvPr id="47" name="Group 46" title="Quotation Marks">
            <a:extLst>
              <a:ext uri="{FF2B5EF4-FFF2-40B4-BE49-F238E27FC236}">
                <a16:creationId xmlns:a16="http://schemas.microsoft.com/office/drawing/2014/main" id="{8A4B623C-7D54-49B8-88C2-371525C054A9}"/>
              </a:ext>
            </a:extLst>
          </p:cNvPr>
          <p:cNvGrpSpPr/>
          <p:nvPr/>
        </p:nvGrpSpPr>
        <p:grpSpPr>
          <a:xfrm>
            <a:off x="991231" y="1329973"/>
            <a:ext cx="7304693" cy="535419"/>
            <a:chOff x="-266888" y="1942266"/>
            <a:chExt cx="4208518" cy="4730428"/>
          </a:xfrm>
        </p:grpSpPr>
        <p:sp>
          <p:nvSpPr>
            <p:cNvPr id="13" name="Title 1" title="Quotation Mark">
              <a:extLst>
                <a:ext uri="{FF2B5EF4-FFF2-40B4-BE49-F238E27FC236}">
                  <a16:creationId xmlns:a16="http://schemas.microsoft.com/office/drawing/2014/main" id="{38226AF8-9F0B-4E81-AA01-3212E6D9C3F9}"/>
                </a:ext>
              </a:extLst>
            </p:cNvPr>
            <p:cNvSpPr txBox="1">
              <a:spLocks/>
            </p:cNvSpPr>
            <p:nvPr/>
          </p:nvSpPr>
          <p:spPr>
            <a:xfrm>
              <a:off x="-266888" y="1942266"/>
              <a:ext cx="1333054" cy="473042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sp>
          <p:nvSpPr>
            <p:cNvPr id="14" name="Title 1" title="Quotation Mark">
              <a:extLst>
                <a:ext uri="{FF2B5EF4-FFF2-40B4-BE49-F238E27FC236}">
                  <a16:creationId xmlns:a16="http://schemas.microsoft.com/office/drawing/2014/main" id="{F140743B-0061-458D-A004-A08E6D191697}"/>
                </a:ext>
              </a:extLst>
            </p:cNvPr>
            <p:cNvSpPr txBox="1">
              <a:spLocks/>
            </p:cNvSpPr>
            <p:nvPr/>
          </p:nvSpPr>
          <p:spPr>
            <a:xfrm>
              <a:off x="345821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grpSp>
      <p:pic>
        <p:nvPicPr>
          <p:cNvPr id="31"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11013625" y="1445910"/>
            <a:ext cx="514800" cy="514800"/>
          </a:xfrm>
          <a:prstGeom prst="rect">
            <a:avLst/>
          </a:prstGeom>
        </p:spPr>
      </p:pic>
      <p:pic>
        <p:nvPicPr>
          <p:cNvPr id="32" name="Graphic 31" descr="Lecturer" title="Placeholder Icon">
            <a:extLst>
              <a:ext uri="{FF2B5EF4-FFF2-40B4-BE49-F238E27FC236}">
                <a16:creationId xmlns:a16="http://schemas.microsoft.com/office/drawing/2014/main" id="{A67046E4-7EA7-414C-8B67-BE9C73705C8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616450" y="4541594"/>
            <a:ext cx="514800" cy="514800"/>
          </a:xfrm>
          <a:prstGeom prst="rect">
            <a:avLst/>
          </a:prstGeom>
        </p:spPr>
      </p:pic>
      <p:sp>
        <p:nvSpPr>
          <p:cNvPr id="41" name="Rectangle 40"/>
          <p:cNvSpPr/>
          <p:nvPr/>
        </p:nvSpPr>
        <p:spPr>
          <a:xfrm>
            <a:off x="3100474" y="390469"/>
            <a:ext cx="5853382" cy="523220"/>
          </a:xfrm>
          <a:prstGeom prst="rect">
            <a:avLst/>
          </a:prstGeom>
        </p:spPr>
        <p:txBody>
          <a:bodyPr wrap="square">
            <a:spAutoFit/>
          </a:bodyPr>
          <a:lstStyle/>
          <a:p>
            <a:pPr algn="ctr" fontAlgn="base"/>
            <a:r>
              <a:rPr lang="vi-VN" sz="2800" b="1" smtClean="0">
                <a:solidFill>
                  <a:srgbClr val="303134"/>
                </a:solidFill>
                <a:latin typeface="Arial" panose="020B0604020202020204" pitchFamily="34" charset="0"/>
              </a:rPr>
              <a:t>Tóm lại</a:t>
            </a:r>
            <a:endParaRPr lang="vi-VN" sz="2800" b="1">
              <a:solidFill>
                <a:srgbClr val="303134"/>
              </a:solidFill>
              <a:latin typeface="Arial" panose="020B0604020202020204" pitchFamily="34" charset="0"/>
            </a:endParaRPr>
          </a:p>
        </p:txBody>
      </p:sp>
    </p:spTree>
    <p:extLst>
      <p:ext uri="{BB962C8B-B14F-4D97-AF65-F5344CB8AC3E}">
        <p14:creationId xmlns:p14="http://schemas.microsoft.com/office/powerpoint/2010/main" val="281149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1000"/>
                                        <p:tgtEl>
                                          <p:spTgt spid="5">
                                            <p:bg/>
                                          </p:spTgt>
                                        </p:tgtEl>
                                      </p:cBhvr>
                                    </p:animEffect>
                                    <p:anim calcmode="lin" valueType="num">
                                      <p:cBhvr>
                                        <p:cTn id="13" dur="1000" fill="hold"/>
                                        <p:tgtEl>
                                          <p:spTgt spid="5">
                                            <p:bg/>
                                          </p:spTgt>
                                        </p:tgtEl>
                                        <p:attrNameLst>
                                          <p:attrName>ppt_x</p:attrName>
                                        </p:attrNameLst>
                                      </p:cBhvr>
                                      <p:tavLst>
                                        <p:tav tm="0">
                                          <p:val>
                                            <p:strVal val="#ppt_x"/>
                                          </p:val>
                                        </p:tav>
                                        <p:tav tm="100000">
                                          <p:val>
                                            <p:strVal val="#ppt_x"/>
                                          </p:val>
                                        </p:tav>
                                      </p:tavLst>
                                    </p:anim>
                                    <p:anim calcmode="lin" valueType="num">
                                      <p:cBhvr>
                                        <p:cTn id="14" dur="1000" fill="hold"/>
                                        <p:tgtEl>
                                          <p:spTgt spid="5">
                                            <p:bg/>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anim calcmode="lin" valueType="num">
                                      <p:cBhvr>
                                        <p:cTn id="23" dur="1000" fill="hold"/>
                                        <p:tgtEl>
                                          <p:spTgt spid="47"/>
                                        </p:tgtEl>
                                        <p:attrNameLst>
                                          <p:attrName>ppt_x</p:attrName>
                                        </p:attrNameLst>
                                      </p:cBhvr>
                                      <p:tavLst>
                                        <p:tav tm="0">
                                          <p:val>
                                            <p:strVal val="#ppt_x"/>
                                          </p:val>
                                        </p:tav>
                                        <p:tav tm="100000">
                                          <p:val>
                                            <p:strVal val="#ppt_x"/>
                                          </p:val>
                                        </p:tav>
                                      </p:tavLst>
                                    </p:anim>
                                    <p:anim calcmode="lin" valueType="num">
                                      <p:cBhvr>
                                        <p:cTn id="24" dur="1000" fill="hold"/>
                                        <p:tgtEl>
                                          <p:spTgt spid="4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1000"/>
                                        <p:tgtEl>
                                          <p:spTgt spid="34"/>
                                        </p:tgtEl>
                                      </p:cBhvr>
                                    </p:animEffect>
                                    <p:anim calcmode="lin" valueType="num">
                                      <p:cBhvr>
                                        <p:cTn id="45" dur="1000" fill="hold"/>
                                        <p:tgtEl>
                                          <p:spTgt spid="34"/>
                                        </p:tgtEl>
                                        <p:attrNameLst>
                                          <p:attrName>ppt_x</p:attrName>
                                        </p:attrNameLst>
                                      </p:cBhvr>
                                      <p:tavLst>
                                        <p:tav tm="0">
                                          <p:val>
                                            <p:strVal val="#ppt_x"/>
                                          </p:val>
                                        </p:tav>
                                        <p:tav tm="100000">
                                          <p:val>
                                            <p:strVal val="#ppt_x"/>
                                          </p:val>
                                        </p:tav>
                                      </p:tavLst>
                                    </p:anim>
                                    <p:anim calcmode="lin" valueType="num">
                                      <p:cBhvr>
                                        <p:cTn id="46" dur="1000" fill="hold"/>
                                        <p:tgtEl>
                                          <p:spTgt spid="3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bg/>
                                          </p:spTgt>
                                        </p:tgtEl>
                                        <p:attrNameLst>
                                          <p:attrName>style.visibility</p:attrName>
                                        </p:attrNameLst>
                                      </p:cBhvr>
                                      <p:to>
                                        <p:strVal val="visible"/>
                                      </p:to>
                                    </p:set>
                                    <p:animEffect transition="in" filter="fade">
                                      <p:cBhvr>
                                        <p:cTn id="49" dur="1000"/>
                                        <p:tgtEl>
                                          <p:spTgt spid="29">
                                            <p:bg/>
                                          </p:spTgt>
                                        </p:tgtEl>
                                      </p:cBhvr>
                                    </p:animEffect>
                                    <p:anim calcmode="lin" valueType="num">
                                      <p:cBhvr>
                                        <p:cTn id="50" dur="1000" fill="hold"/>
                                        <p:tgtEl>
                                          <p:spTgt spid="29">
                                            <p:bg/>
                                          </p:spTgt>
                                        </p:tgtEl>
                                        <p:attrNameLst>
                                          <p:attrName>ppt_x</p:attrName>
                                        </p:attrNameLst>
                                      </p:cBhvr>
                                      <p:tavLst>
                                        <p:tav tm="0">
                                          <p:val>
                                            <p:strVal val="#ppt_x"/>
                                          </p:val>
                                        </p:tav>
                                        <p:tav tm="100000">
                                          <p:val>
                                            <p:strVal val="#ppt_x"/>
                                          </p:val>
                                        </p:tav>
                                      </p:tavLst>
                                    </p:anim>
                                    <p:anim calcmode="lin" valueType="num">
                                      <p:cBhvr>
                                        <p:cTn id="51" dur="1000" fill="hold"/>
                                        <p:tgtEl>
                                          <p:spTgt spid="29">
                                            <p:bg/>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9">
                                            <p:txEl>
                                              <p:pRg st="0" end="0"/>
                                            </p:txEl>
                                          </p:spTgt>
                                        </p:tgtEl>
                                        <p:attrNameLst>
                                          <p:attrName>style.visibility</p:attrName>
                                        </p:attrNameLst>
                                      </p:cBhvr>
                                      <p:to>
                                        <p:strVal val="visible"/>
                                      </p:to>
                                    </p:set>
                                    <p:animEffect transition="in" filter="fade">
                                      <p:cBhvr>
                                        <p:cTn id="54" dur="1000"/>
                                        <p:tgtEl>
                                          <p:spTgt spid="29">
                                            <p:txEl>
                                              <p:pRg st="0" end="0"/>
                                            </p:txEl>
                                          </p:spTgt>
                                        </p:tgtEl>
                                      </p:cBhvr>
                                    </p:animEffect>
                                    <p:anim calcmode="lin" valueType="num">
                                      <p:cBhvr>
                                        <p:cTn id="5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1000"/>
                                        <p:tgtEl>
                                          <p:spTgt spid="49"/>
                                        </p:tgtEl>
                                      </p:cBhvr>
                                    </p:animEffect>
                                    <p:anim calcmode="lin" valueType="num">
                                      <p:cBhvr>
                                        <p:cTn id="60" dur="1000" fill="hold"/>
                                        <p:tgtEl>
                                          <p:spTgt spid="49"/>
                                        </p:tgtEl>
                                        <p:attrNameLst>
                                          <p:attrName>ppt_x</p:attrName>
                                        </p:attrNameLst>
                                      </p:cBhvr>
                                      <p:tavLst>
                                        <p:tav tm="0">
                                          <p:val>
                                            <p:strVal val="#ppt_x"/>
                                          </p:val>
                                        </p:tav>
                                        <p:tav tm="100000">
                                          <p:val>
                                            <p:strVal val="#ppt_x"/>
                                          </p:val>
                                        </p:tav>
                                      </p:tavLst>
                                    </p:anim>
                                    <p:anim calcmode="lin" valueType="num">
                                      <p:cBhvr>
                                        <p:cTn id="61" dur="1000" fill="hold"/>
                                        <p:tgtEl>
                                          <p:spTgt spid="4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0" grpId="0" animBg="1"/>
      <p:bldP spid="34" grpId="0" animBg="1"/>
      <p:bldP spid="29" grpId="0" uiExpand="1" build="p" animBg="1"/>
      <p:bldP spid="33" grpId="0" animBg="1"/>
      <p:bldP spid="5"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26" title="Testimonial Shadow">
            <a:extLst>
              <a:ext uri="{FF2B5EF4-FFF2-40B4-BE49-F238E27FC236}">
                <a16:creationId xmlns:a16="http://schemas.microsoft.com/office/drawing/2014/main" id="{63CF5A3D-E6FE-4E24-987B-114B6983A76B}"/>
              </a:ext>
            </a:extLst>
          </p:cNvPr>
          <p:cNvSpPr txBox="1">
            <a:spLocks/>
          </p:cNvSpPr>
          <p:nvPr/>
        </p:nvSpPr>
        <p:spPr>
          <a:xfrm rot="10800000" flipV="1">
            <a:off x="4685021" y="3931626"/>
            <a:ext cx="6774987" cy="2165882"/>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3" name="Isosceles Triangle 32">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17619898" flipH="1">
            <a:off x="2847358" y="2577135"/>
            <a:ext cx="722858" cy="3319587"/>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5" name="Text Placeholder 4" title="Testimonial Text">
            <a:extLst>
              <a:ext uri="{FF2B5EF4-FFF2-40B4-BE49-F238E27FC236}">
                <a16:creationId xmlns:a16="http://schemas.microsoft.com/office/drawing/2014/main" id="{D3659FA1-93D3-46F2-9245-9BB2309C53A4}"/>
              </a:ext>
            </a:extLst>
          </p:cNvPr>
          <p:cNvSpPr>
            <a:spLocks noGrp="1"/>
          </p:cNvSpPr>
          <p:nvPr>
            <p:ph type="body" sz="quarter" idx="34"/>
          </p:nvPr>
        </p:nvSpPr>
        <p:spPr>
          <a:xfrm>
            <a:off x="4315146" y="3670561"/>
            <a:ext cx="6893960" cy="1780055"/>
          </a:xfrm>
        </p:spPr>
        <p:txBody>
          <a:bodyPr/>
          <a:lstStyle/>
          <a:p>
            <a:pPr lvl="0"/>
            <a:r>
              <a:rPr lang="en-US">
                <a:solidFill>
                  <a:schemeClr val="tx1">
                    <a:lumMod val="75000"/>
                    <a:lumOff val="25000"/>
                  </a:schemeClr>
                </a:solidFill>
              </a:rPr>
              <a:t>Kỹ thuật phân loại và dự đoán là cốt lõi của phân tích dự đoán trong kinh doanh thông minh, trong đó có nhiều ứng dụng trong việc phân tích thị trường, nguồn cung cấp và bán hàng. </a:t>
            </a:r>
            <a:endParaRPr lang="vi-VN">
              <a:solidFill>
                <a:schemeClr val="tx1">
                  <a:lumMod val="75000"/>
                  <a:lumOff val="25000"/>
                </a:schemeClr>
              </a:solidFill>
            </a:endParaRPr>
          </a:p>
        </p:txBody>
      </p:sp>
      <p:grpSp>
        <p:nvGrpSpPr>
          <p:cNvPr id="47" name="Group 46" title="Quotation Marks">
            <a:extLst>
              <a:ext uri="{FF2B5EF4-FFF2-40B4-BE49-F238E27FC236}">
                <a16:creationId xmlns:a16="http://schemas.microsoft.com/office/drawing/2014/main" id="{8A4B623C-7D54-49B8-88C2-371525C054A9}"/>
              </a:ext>
            </a:extLst>
          </p:cNvPr>
          <p:cNvGrpSpPr/>
          <p:nvPr/>
        </p:nvGrpSpPr>
        <p:grpSpPr>
          <a:xfrm>
            <a:off x="4424905" y="3691590"/>
            <a:ext cx="7304693" cy="535419"/>
            <a:chOff x="-266888" y="1942266"/>
            <a:chExt cx="4208518" cy="4730428"/>
          </a:xfrm>
        </p:grpSpPr>
        <p:sp>
          <p:nvSpPr>
            <p:cNvPr id="13" name="Title 1" title="Quotation Mark">
              <a:extLst>
                <a:ext uri="{FF2B5EF4-FFF2-40B4-BE49-F238E27FC236}">
                  <a16:creationId xmlns:a16="http://schemas.microsoft.com/office/drawing/2014/main" id="{38226AF8-9F0B-4E81-AA01-3212E6D9C3F9}"/>
                </a:ext>
              </a:extLst>
            </p:cNvPr>
            <p:cNvSpPr txBox="1">
              <a:spLocks/>
            </p:cNvSpPr>
            <p:nvPr/>
          </p:nvSpPr>
          <p:spPr>
            <a:xfrm>
              <a:off x="-266888" y="1942266"/>
              <a:ext cx="1333054" cy="473042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sp>
          <p:nvSpPr>
            <p:cNvPr id="14" name="Title 1" title="Quotation Mark">
              <a:extLst>
                <a:ext uri="{FF2B5EF4-FFF2-40B4-BE49-F238E27FC236}">
                  <a16:creationId xmlns:a16="http://schemas.microsoft.com/office/drawing/2014/main" id="{F140743B-0061-458D-A004-A08E6D191697}"/>
                </a:ext>
              </a:extLst>
            </p:cNvPr>
            <p:cNvSpPr txBox="1">
              <a:spLocks/>
            </p:cNvSpPr>
            <p:nvPr/>
          </p:nvSpPr>
          <p:spPr>
            <a:xfrm>
              <a:off x="345821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grpSp>
      <p:sp>
        <p:nvSpPr>
          <p:cNvPr id="3" name="Slide Number Placeholder 2">
            <a:extLst>
              <a:ext uri="{FF2B5EF4-FFF2-40B4-BE49-F238E27FC236}">
                <a16:creationId xmlns:a16="http://schemas.microsoft.com/office/drawing/2014/main" id="{9633E64F-4DBA-44B0-97B6-58474E70EB7F}"/>
              </a:ext>
            </a:extLst>
          </p:cNvPr>
          <p:cNvSpPr>
            <a:spLocks noGrp="1"/>
          </p:cNvSpPr>
          <p:nvPr>
            <p:ph type="sldNum" sz="quarter" idx="11"/>
          </p:nvPr>
        </p:nvSpPr>
        <p:spPr>
          <a:xfrm>
            <a:off x="11936386" y="9838028"/>
            <a:ext cx="420000" cy="421200"/>
          </a:xfrm>
        </p:spPr>
        <p:txBody>
          <a:bodyPr/>
          <a:lstStyle/>
          <a:p>
            <a:fld id="{4B73C415-D670-4716-A5EC-CC4D52CA2BAC}" type="slidenum">
              <a:rPr lang="en-US" smtClean="0"/>
              <a:pPr/>
              <a:t>7</a:t>
            </a:fld>
            <a:endParaRPr lang="en-US" dirty="0"/>
          </a:p>
        </p:txBody>
      </p:sp>
      <p:pic>
        <p:nvPicPr>
          <p:cNvPr id="31"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1086489" y="3365571"/>
            <a:ext cx="514800" cy="514800"/>
          </a:xfrm>
          <a:prstGeom prst="rect">
            <a:avLst/>
          </a:prstGeom>
        </p:spPr>
      </p:pic>
      <p:sp>
        <p:nvSpPr>
          <p:cNvPr id="30" name="Text Placeholder 26" title="Testimonial Shadow">
            <a:extLst>
              <a:ext uri="{FF2B5EF4-FFF2-40B4-BE49-F238E27FC236}">
                <a16:creationId xmlns:a16="http://schemas.microsoft.com/office/drawing/2014/main" id="{D26DBB43-1FE8-4F1C-AC2D-18197EAE4A86}"/>
              </a:ext>
            </a:extLst>
          </p:cNvPr>
          <p:cNvSpPr txBox="1">
            <a:spLocks/>
          </p:cNvSpPr>
          <p:nvPr/>
        </p:nvSpPr>
        <p:spPr>
          <a:xfrm flipV="1">
            <a:off x="780836" y="1263739"/>
            <a:ext cx="7558249" cy="1282991"/>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7" name="Isosceles Triangle 36">
            <a:extLst>
              <a:ext uri="{FF2B5EF4-FFF2-40B4-BE49-F238E27FC236}">
                <a16:creationId xmlns:a16="http://schemas.microsoft.com/office/drawing/2014/main" id="{8C60CF3E-F7CF-4588-94B7-06B17195A378}"/>
              </a:ext>
              <a:ext uri="{C183D7F6-B498-43B3-948B-1728B52AA6E4}">
                <adec:decorative xmlns="" xmlns:adec="http://schemas.microsoft.com/office/drawing/2017/decorative" val="1"/>
              </a:ext>
            </a:extLst>
          </p:cNvPr>
          <p:cNvSpPr/>
          <p:nvPr/>
        </p:nvSpPr>
        <p:spPr>
          <a:xfrm rot="16770736" flipV="1">
            <a:off x="9249242" y="172334"/>
            <a:ext cx="677070" cy="2898422"/>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39" name="Text Placeholder 26" title="Testimonial Text">
            <a:extLst>
              <a:ext uri="{FF2B5EF4-FFF2-40B4-BE49-F238E27FC236}">
                <a16:creationId xmlns:a16="http://schemas.microsoft.com/office/drawing/2014/main" id="{36D1E065-62B5-4D94-BE31-531E357C79F1}"/>
              </a:ext>
            </a:extLst>
          </p:cNvPr>
          <p:cNvSpPr>
            <a:spLocks noGrp="1"/>
          </p:cNvSpPr>
          <p:nvPr>
            <p:ph type="body" sz="quarter" idx="35"/>
          </p:nvPr>
        </p:nvSpPr>
        <p:spPr>
          <a:xfrm>
            <a:off x="1028357" y="910289"/>
            <a:ext cx="7503199" cy="1375376"/>
          </a:xfrm>
        </p:spPr>
        <p:txBody>
          <a:bodyPr/>
          <a:lstStyle/>
          <a:p>
            <a:r>
              <a:rPr lang="vi-VN"/>
              <a:t>Công nghệ kinh doanh thông minh cung cấp góc nhìn mang tính lịch sử, hiện tại và các quan điểm dự báo về hoạt động kinh doanh.</a:t>
            </a:r>
            <a:endParaRPr lang="en-US" dirty="0">
              <a:solidFill>
                <a:schemeClr val="tx1">
                  <a:lumMod val="75000"/>
                  <a:lumOff val="25000"/>
                </a:schemeClr>
              </a:solidFill>
            </a:endParaRPr>
          </a:p>
        </p:txBody>
      </p:sp>
      <p:grpSp>
        <p:nvGrpSpPr>
          <p:cNvPr id="41" name="Group 40" title="Quotation Marks">
            <a:extLst>
              <a:ext uri="{FF2B5EF4-FFF2-40B4-BE49-F238E27FC236}">
                <a16:creationId xmlns:a16="http://schemas.microsoft.com/office/drawing/2014/main" id="{50B17079-D53B-4A87-B8DC-90C7BF713900}"/>
              </a:ext>
            </a:extLst>
          </p:cNvPr>
          <p:cNvGrpSpPr/>
          <p:nvPr/>
        </p:nvGrpSpPr>
        <p:grpSpPr>
          <a:xfrm>
            <a:off x="1086489" y="958966"/>
            <a:ext cx="8009894" cy="432000"/>
            <a:chOff x="4468052" y="3707170"/>
            <a:chExt cx="3358880" cy="432000"/>
          </a:xfrm>
        </p:grpSpPr>
        <p:sp>
          <p:nvSpPr>
            <p:cNvPr id="42" name="Title 1" title="Quotation Mark">
              <a:extLst>
                <a:ext uri="{FF2B5EF4-FFF2-40B4-BE49-F238E27FC236}">
                  <a16:creationId xmlns:a16="http://schemas.microsoft.com/office/drawing/2014/main" id="{BC33B0C5-2D89-4449-B1AF-C794737CC261}"/>
                </a:ext>
              </a:extLst>
            </p:cNvPr>
            <p:cNvSpPr txBox="1">
              <a:spLocks/>
            </p:cNvSpPr>
            <p:nvPr/>
          </p:nvSpPr>
          <p:spPr>
            <a:xfrm>
              <a:off x="4468052"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400" dirty="0">
                  <a:solidFill>
                    <a:schemeClr val="accent3"/>
                  </a:solidFill>
                </a:rPr>
                <a:t>“</a:t>
              </a:r>
            </a:p>
          </p:txBody>
        </p:sp>
        <p:sp>
          <p:nvSpPr>
            <p:cNvPr id="43" name="Title 1" title="Quotation Mark">
              <a:extLst>
                <a:ext uri="{FF2B5EF4-FFF2-40B4-BE49-F238E27FC236}">
                  <a16:creationId xmlns:a16="http://schemas.microsoft.com/office/drawing/2014/main" id="{D179C67C-63D4-4501-A7BE-E51183200C7D}"/>
                </a:ext>
              </a:extLst>
            </p:cNvPr>
            <p:cNvSpPr txBox="1">
              <a:spLocks/>
            </p:cNvSpPr>
            <p:nvPr/>
          </p:nvSpPr>
          <p:spPr>
            <a:xfrm>
              <a:off x="7343517"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400" dirty="0">
                  <a:solidFill>
                    <a:schemeClr val="accent3"/>
                  </a:solidFill>
                </a:rPr>
                <a:t>”</a:t>
              </a:r>
            </a:p>
          </p:txBody>
        </p:sp>
      </p:grpSp>
      <p:pic>
        <p:nvPicPr>
          <p:cNvPr id="45" name="Graphic 29" descr="Megaphone" title="Placeholder Icon">
            <a:extLst>
              <a:ext uri="{FF2B5EF4-FFF2-40B4-BE49-F238E27FC236}">
                <a16:creationId xmlns:a16="http://schemas.microsoft.com/office/drawing/2014/main" id="{72D31FC8-7143-4EC0-8D99-6AE8BC0B8DF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11"/>
              </a:ext>
            </a:extLst>
          </a:blip>
          <a:stretch>
            <a:fillRect/>
          </a:stretch>
        </p:blipFill>
        <p:spPr>
          <a:xfrm rot="14706564">
            <a:off x="11202608" y="1705972"/>
            <a:ext cx="514800" cy="514800"/>
          </a:xfrm>
          <a:prstGeom prst="rect">
            <a:avLst/>
          </a:prstGeom>
        </p:spPr>
      </p:pic>
    </p:spTree>
    <p:extLst>
      <p:ext uri="{BB962C8B-B14F-4D97-AF65-F5344CB8AC3E}">
        <p14:creationId xmlns:p14="http://schemas.microsoft.com/office/powerpoint/2010/main" val="410628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bg/>
                                          </p:spTgt>
                                        </p:tgtEl>
                                        <p:attrNameLst>
                                          <p:attrName>style.visibility</p:attrName>
                                        </p:attrNameLst>
                                      </p:cBhvr>
                                      <p:to>
                                        <p:strVal val="visible"/>
                                      </p:to>
                                    </p:set>
                                    <p:animEffect transition="in" filter="fade">
                                      <p:cBhvr>
                                        <p:cTn id="17" dur="1000"/>
                                        <p:tgtEl>
                                          <p:spTgt spid="39">
                                            <p:bg/>
                                          </p:spTgt>
                                        </p:tgtEl>
                                      </p:cBhvr>
                                    </p:animEffect>
                                    <p:anim calcmode="lin" valueType="num">
                                      <p:cBhvr>
                                        <p:cTn id="18" dur="1000" fill="hold"/>
                                        <p:tgtEl>
                                          <p:spTgt spid="39">
                                            <p:bg/>
                                          </p:spTgt>
                                        </p:tgtEl>
                                        <p:attrNameLst>
                                          <p:attrName>ppt_x</p:attrName>
                                        </p:attrNameLst>
                                      </p:cBhvr>
                                      <p:tavLst>
                                        <p:tav tm="0">
                                          <p:val>
                                            <p:strVal val="#ppt_x"/>
                                          </p:val>
                                        </p:tav>
                                        <p:tav tm="100000">
                                          <p:val>
                                            <p:strVal val="#ppt_x"/>
                                          </p:val>
                                        </p:tav>
                                      </p:tavLst>
                                    </p:anim>
                                    <p:anim calcmode="lin" valueType="num">
                                      <p:cBhvr>
                                        <p:cTn id="19" dur="1000" fill="hold"/>
                                        <p:tgtEl>
                                          <p:spTgt spid="39">
                                            <p:bg/>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fade">
                                      <p:cBhvr>
                                        <p:cTn id="22" dur="1000"/>
                                        <p:tgtEl>
                                          <p:spTgt spid="39">
                                            <p:txEl>
                                              <p:pRg st="0" end="0"/>
                                            </p:txEl>
                                          </p:spTgt>
                                        </p:tgtEl>
                                      </p:cBhvr>
                                    </p:animEffect>
                                    <p:anim calcmode="lin" valueType="num">
                                      <p:cBhvr>
                                        <p:cTn id="23"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9">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1000"/>
                                        <p:tgtEl>
                                          <p:spTgt spid="44"/>
                                        </p:tgtEl>
                                      </p:cBhvr>
                                    </p:animEffect>
                                    <p:anim calcmode="lin" valueType="num">
                                      <p:cBhvr>
                                        <p:cTn id="40" dur="1000" fill="hold"/>
                                        <p:tgtEl>
                                          <p:spTgt spid="44"/>
                                        </p:tgtEl>
                                        <p:attrNameLst>
                                          <p:attrName>ppt_x</p:attrName>
                                        </p:attrNameLst>
                                      </p:cBhvr>
                                      <p:tavLst>
                                        <p:tav tm="0">
                                          <p:val>
                                            <p:strVal val="#ppt_x"/>
                                          </p:val>
                                        </p:tav>
                                        <p:tav tm="100000">
                                          <p:val>
                                            <p:strVal val="#ppt_x"/>
                                          </p:val>
                                        </p:tav>
                                      </p:tavLst>
                                    </p:anim>
                                    <p:anim calcmode="lin" valueType="num">
                                      <p:cBhvr>
                                        <p:cTn id="41" dur="1000" fill="hold"/>
                                        <p:tgtEl>
                                          <p:spTgt spid="4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anim calcmode="lin" valueType="num">
                                      <p:cBhvr>
                                        <p:cTn id="45" dur="1000" fill="hold"/>
                                        <p:tgtEl>
                                          <p:spTgt spid="33"/>
                                        </p:tgtEl>
                                        <p:attrNameLst>
                                          <p:attrName>ppt_x</p:attrName>
                                        </p:attrNameLst>
                                      </p:cBhvr>
                                      <p:tavLst>
                                        <p:tav tm="0">
                                          <p:val>
                                            <p:strVal val="#ppt_x"/>
                                          </p:val>
                                        </p:tav>
                                        <p:tav tm="100000">
                                          <p:val>
                                            <p:strVal val="#ppt_x"/>
                                          </p:val>
                                        </p:tav>
                                      </p:tavLst>
                                    </p:anim>
                                    <p:anim calcmode="lin" valueType="num">
                                      <p:cBhvr>
                                        <p:cTn id="46" dur="1000" fill="hold"/>
                                        <p:tgtEl>
                                          <p:spTgt spid="3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bg/>
                                          </p:spTgt>
                                        </p:tgtEl>
                                        <p:attrNameLst>
                                          <p:attrName>style.visibility</p:attrName>
                                        </p:attrNameLst>
                                      </p:cBhvr>
                                      <p:to>
                                        <p:strVal val="visible"/>
                                      </p:to>
                                    </p:set>
                                    <p:animEffect transition="in" filter="fade">
                                      <p:cBhvr>
                                        <p:cTn id="49" dur="1000"/>
                                        <p:tgtEl>
                                          <p:spTgt spid="5">
                                            <p:bg/>
                                          </p:spTgt>
                                        </p:tgtEl>
                                      </p:cBhvr>
                                    </p:animEffect>
                                    <p:anim calcmode="lin" valueType="num">
                                      <p:cBhvr>
                                        <p:cTn id="50" dur="1000" fill="hold"/>
                                        <p:tgtEl>
                                          <p:spTgt spid="5">
                                            <p:bg/>
                                          </p:spTgt>
                                        </p:tgtEl>
                                        <p:attrNameLst>
                                          <p:attrName>ppt_x</p:attrName>
                                        </p:attrNameLst>
                                      </p:cBhvr>
                                      <p:tavLst>
                                        <p:tav tm="0">
                                          <p:val>
                                            <p:strVal val="#ppt_x"/>
                                          </p:val>
                                        </p:tav>
                                        <p:tav tm="100000">
                                          <p:val>
                                            <p:strVal val="#ppt_x"/>
                                          </p:val>
                                        </p:tav>
                                      </p:tavLst>
                                    </p:anim>
                                    <p:anim calcmode="lin" valueType="num">
                                      <p:cBhvr>
                                        <p:cTn id="51" dur="1000" fill="hold"/>
                                        <p:tgtEl>
                                          <p:spTgt spid="5">
                                            <p:bg/>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
                                            <p:txEl>
                                              <p:pRg st="0" end="0"/>
                                            </p:txEl>
                                          </p:spTgt>
                                        </p:tgtEl>
                                        <p:attrNameLst>
                                          <p:attrName>style.visibility</p:attrName>
                                        </p:attrNameLst>
                                      </p:cBhvr>
                                      <p:to>
                                        <p:strVal val="visible"/>
                                      </p:to>
                                    </p:set>
                                    <p:animEffect transition="in" filter="fade">
                                      <p:cBhvr>
                                        <p:cTn id="54" dur="1000"/>
                                        <p:tgtEl>
                                          <p:spTgt spid="5">
                                            <p:txEl>
                                              <p:pRg st="0" end="0"/>
                                            </p:txEl>
                                          </p:spTgt>
                                        </p:tgtEl>
                                      </p:cBhvr>
                                    </p:animEffect>
                                    <p:anim calcmode="lin" valueType="num">
                                      <p:cBhvr>
                                        <p:cTn id="5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1000"/>
                                        <p:tgtEl>
                                          <p:spTgt spid="47"/>
                                        </p:tgtEl>
                                      </p:cBhvr>
                                    </p:animEffect>
                                    <p:anim calcmode="lin" valueType="num">
                                      <p:cBhvr>
                                        <p:cTn id="60" dur="1000" fill="hold"/>
                                        <p:tgtEl>
                                          <p:spTgt spid="47"/>
                                        </p:tgtEl>
                                        <p:attrNameLst>
                                          <p:attrName>ppt_x</p:attrName>
                                        </p:attrNameLst>
                                      </p:cBhvr>
                                      <p:tavLst>
                                        <p:tav tm="0">
                                          <p:val>
                                            <p:strVal val="#ppt_x"/>
                                          </p:val>
                                        </p:tav>
                                        <p:tav tm="100000">
                                          <p:val>
                                            <p:strVal val="#ppt_x"/>
                                          </p:val>
                                        </p:tav>
                                      </p:tavLst>
                                    </p:anim>
                                    <p:anim calcmode="lin" valueType="num">
                                      <p:cBhvr>
                                        <p:cTn id="61" dur="1000" fill="hold"/>
                                        <p:tgtEl>
                                          <p:spTgt spid="47"/>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3" grpId="0" animBg="1"/>
      <p:bldP spid="5" grpId="0" uiExpand="1" build="p" animBg="1"/>
      <p:bldP spid="30" grpId="0" animBg="1"/>
      <p:bldP spid="37" grpId="0" animBg="1"/>
      <p:bldP spid="39"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26" title="Testimonial Shadow">
            <a:extLst>
              <a:ext uri="{FF2B5EF4-FFF2-40B4-BE49-F238E27FC236}">
                <a16:creationId xmlns:a16="http://schemas.microsoft.com/office/drawing/2014/main" id="{63CF5A3D-E6FE-4E24-987B-114B6983A76B}"/>
              </a:ext>
            </a:extLst>
          </p:cNvPr>
          <p:cNvSpPr txBox="1">
            <a:spLocks/>
          </p:cNvSpPr>
          <p:nvPr/>
        </p:nvSpPr>
        <p:spPr>
          <a:xfrm flipV="1">
            <a:off x="692151" y="1157819"/>
            <a:ext cx="6872557" cy="2127747"/>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0" name="Text Placeholder 26" title="Testimonial Shadow">
            <a:extLst>
              <a:ext uri="{FF2B5EF4-FFF2-40B4-BE49-F238E27FC236}">
                <a16:creationId xmlns:a16="http://schemas.microsoft.com/office/drawing/2014/main" id="{4B367AF3-30A3-4850-8D68-8ED32F11F31D}"/>
              </a:ext>
            </a:extLst>
          </p:cNvPr>
          <p:cNvSpPr txBox="1">
            <a:spLocks/>
          </p:cNvSpPr>
          <p:nvPr/>
        </p:nvSpPr>
        <p:spPr>
          <a:xfrm flipH="1" flipV="1">
            <a:off x="3703263" y="4876523"/>
            <a:ext cx="8027561" cy="788765"/>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4" name="Isosceles Triangle 33">
            <a:extLst>
              <a:ext uri="{FF2B5EF4-FFF2-40B4-BE49-F238E27FC236}">
                <a16:creationId xmlns:a16="http://schemas.microsoft.com/office/drawing/2014/main" id="{B5E8079C-614A-4548-BFAF-AC4A1BC8C9D5}"/>
              </a:ext>
              <a:ext uri="{C183D7F6-B498-43B3-948B-1728B52AA6E4}">
                <adec:decorative xmlns="" xmlns:adec="http://schemas.microsoft.com/office/drawing/2017/decorative" val="1"/>
              </a:ext>
            </a:extLst>
          </p:cNvPr>
          <p:cNvSpPr/>
          <p:nvPr/>
        </p:nvSpPr>
        <p:spPr>
          <a:xfrm rot="15239264">
            <a:off x="2221355" y="3489040"/>
            <a:ext cx="1165162" cy="2421533"/>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29" name="Text Placeholder 28" title="Testimonial Text">
            <a:extLst>
              <a:ext uri="{FF2B5EF4-FFF2-40B4-BE49-F238E27FC236}">
                <a16:creationId xmlns:a16="http://schemas.microsoft.com/office/drawing/2014/main" id="{44354466-168C-4056-96E7-4D2ABD373072}"/>
              </a:ext>
            </a:extLst>
          </p:cNvPr>
          <p:cNvSpPr>
            <a:spLocks noGrp="1"/>
          </p:cNvSpPr>
          <p:nvPr>
            <p:ph type="body" sz="quarter" idx="37"/>
          </p:nvPr>
        </p:nvSpPr>
        <p:spPr>
          <a:xfrm>
            <a:off x="3703264" y="3748234"/>
            <a:ext cx="7825162" cy="1628699"/>
          </a:xfrm>
        </p:spPr>
        <p:txBody>
          <a:bodyPr/>
          <a:lstStyle/>
          <a:p>
            <a:r>
              <a:rPr lang="vi-VN"/>
              <a:t>Kỹ thuật khai thác đặc trưng giúp hiểu rõ đặc điểm từng nhóm khách hàng, từ đó phát triển các chương trình khuyến mãi riêng cho khách hàng</a:t>
            </a:r>
            <a:endParaRPr lang="en-US" dirty="0">
              <a:solidFill>
                <a:schemeClr val="tx1">
                  <a:lumMod val="75000"/>
                  <a:lumOff val="25000"/>
                </a:schemeClr>
              </a:solidFill>
            </a:endParaRPr>
          </a:p>
        </p:txBody>
      </p:sp>
      <p:sp>
        <p:nvSpPr>
          <p:cNvPr id="33" name="Isosceles Triangle 32">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4567021" flipH="1">
            <a:off x="8959924" y="161339"/>
            <a:ext cx="722858" cy="3623501"/>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5" name="Text Placeholder 4" title="Testimonial Text">
            <a:extLst>
              <a:ext uri="{FF2B5EF4-FFF2-40B4-BE49-F238E27FC236}">
                <a16:creationId xmlns:a16="http://schemas.microsoft.com/office/drawing/2014/main" id="{D3659FA1-93D3-46F2-9245-9BB2309C53A4}"/>
              </a:ext>
            </a:extLst>
          </p:cNvPr>
          <p:cNvSpPr>
            <a:spLocks noGrp="1"/>
          </p:cNvSpPr>
          <p:nvPr>
            <p:ph type="body" sz="quarter" idx="34"/>
          </p:nvPr>
        </p:nvSpPr>
        <p:spPr>
          <a:xfrm>
            <a:off x="891746" y="1134286"/>
            <a:ext cx="6893960" cy="1780055"/>
          </a:xfrm>
        </p:spPr>
        <p:txBody>
          <a:bodyPr/>
          <a:lstStyle/>
          <a:p>
            <a:pPr fontAlgn="base"/>
            <a:r>
              <a:rPr lang="vi-VN"/>
              <a:t>Phân cụm đóng vai trò quan trọng trong quản lý quan hệ khách hàng</a:t>
            </a:r>
          </a:p>
          <a:p>
            <a:pPr marL="266700" lvl="1" indent="0" fontAlgn="base">
              <a:buNone/>
            </a:pPr>
            <a:r>
              <a:rPr lang="en-US" sz="1800" smtClean="0"/>
              <a:t>=&gt; </a:t>
            </a:r>
            <a:r>
              <a:rPr lang="vi-VN" sz="1800" smtClean="0"/>
              <a:t>Gộp </a:t>
            </a:r>
            <a:r>
              <a:rPr lang="vi-VN" sz="1800"/>
              <a:t>các nhóm khách hàng dựa trên điểm tương đồng</a:t>
            </a:r>
          </a:p>
        </p:txBody>
      </p:sp>
      <p:grpSp>
        <p:nvGrpSpPr>
          <p:cNvPr id="49" name="Group 48" title="Quotation Marks">
            <a:extLst>
              <a:ext uri="{FF2B5EF4-FFF2-40B4-BE49-F238E27FC236}">
                <a16:creationId xmlns:a16="http://schemas.microsoft.com/office/drawing/2014/main" id="{B69163A1-AB25-42A7-A1B5-A6FD081577FF}"/>
              </a:ext>
            </a:extLst>
          </p:cNvPr>
          <p:cNvGrpSpPr/>
          <p:nvPr/>
        </p:nvGrpSpPr>
        <p:grpSpPr>
          <a:xfrm>
            <a:off x="3790399" y="3838568"/>
            <a:ext cx="8631057" cy="436560"/>
            <a:chOff x="8401320" y="1942266"/>
            <a:chExt cx="3358880" cy="432000"/>
          </a:xfrm>
        </p:grpSpPr>
        <p:sp>
          <p:nvSpPr>
            <p:cNvPr id="20" name="Title 1" title="Quotation Mark">
              <a:extLst>
                <a:ext uri="{FF2B5EF4-FFF2-40B4-BE49-F238E27FC236}">
                  <a16:creationId xmlns:a16="http://schemas.microsoft.com/office/drawing/2014/main" id="{22A46985-DF43-4382-9C8D-D5B6ADCE09BA}"/>
                </a:ext>
              </a:extLst>
            </p:cNvPr>
            <p:cNvSpPr txBox="1">
              <a:spLocks/>
            </p:cNvSpPr>
            <p:nvPr/>
          </p:nvSpPr>
          <p:spPr>
            <a:xfrm>
              <a:off x="840132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5"/>
                  </a:solidFill>
                </a:rPr>
                <a:t>“</a:t>
              </a:r>
            </a:p>
          </p:txBody>
        </p:sp>
        <p:sp>
          <p:nvSpPr>
            <p:cNvPr id="21" name="Title 1" title="Quotation Mark">
              <a:extLst>
                <a:ext uri="{FF2B5EF4-FFF2-40B4-BE49-F238E27FC236}">
                  <a16:creationId xmlns:a16="http://schemas.microsoft.com/office/drawing/2014/main" id="{55CC7758-72AC-4816-BE7C-F4EFBAB2C2D5}"/>
                </a:ext>
              </a:extLst>
            </p:cNvPr>
            <p:cNvSpPr txBox="1">
              <a:spLocks/>
            </p:cNvSpPr>
            <p:nvPr/>
          </p:nvSpPr>
          <p:spPr>
            <a:xfrm>
              <a:off x="1127678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5"/>
                  </a:solidFill>
                </a:rPr>
                <a:t>”</a:t>
              </a:r>
            </a:p>
          </p:txBody>
        </p:sp>
      </p:grpSp>
      <p:grpSp>
        <p:nvGrpSpPr>
          <p:cNvPr id="47" name="Group 46" title="Quotation Marks">
            <a:extLst>
              <a:ext uri="{FF2B5EF4-FFF2-40B4-BE49-F238E27FC236}">
                <a16:creationId xmlns:a16="http://schemas.microsoft.com/office/drawing/2014/main" id="{8A4B623C-7D54-49B8-88C2-371525C054A9}"/>
              </a:ext>
            </a:extLst>
          </p:cNvPr>
          <p:cNvGrpSpPr/>
          <p:nvPr/>
        </p:nvGrpSpPr>
        <p:grpSpPr>
          <a:xfrm>
            <a:off x="1001505" y="1155315"/>
            <a:ext cx="7304693" cy="535419"/>
            <a:chOff x="-266888" y="1942266"/>
            <a:chExt cx="4208518" cy="4730428"/>
          </a:xfrm>
        </p:grpSpPr>
        <p:sp>
          <p:nvSpPr>
            <p:cNvPr id="13" name="Title 1" title="Quotation Mark">
              <a:extLst>
                <a:ext uri="{FF2B5EF4-FFF2-40B4-BE49-F238E27FC236}">
                  <a16:creationId xmlns:a16="http://schemas.microsoft.com/office/drawing/2014/main" id="{38226AF8-9F0B-4E81-AA01-3212E6D9C3F9}"/>
                </a:ext>
              </a:extLst>
            </p:cNvPr>
            <p:cNvSpPr txBox="1">
              <a:spLocks/>
            </p:cNvSpPr>
            <p:nvPr/>
          </p:nvSpPr>
          <p:spPr>
            <a:xfrm>
              <a:off x="-266888" y="1942266"/>
              <a:ext cx="1333054" cy="473042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sp>
          <p:nvSpPr>
            <p:cNvPr id="14" name="Title 1" title="Quotation Mark">
              <a:extLst>
                <a:ext uri="{FF2B5EF4-FFF2-40B4-BE49-F238E27FC236}">
                  <a16:creationId xmlns:a16="http://schemas.microsoft.com/office/drawing/2014/main" id="{F140743B-0061-458D-A004-A08E6D191697}"/>
                </a:ext>
              </a:extLst>
            </p:cNvPr>
            <p:cNvSpPr txBox="1">
              <a:spLocks/>
            </p:cNvSpPr>
            <p:nvPr/>
          </p:nvSpPr>
          <p:spPr>
            <a:xfrm>
              <a:off x="345821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grpSp>
      <p:pic>
        <p:nvPicPr>
          <p:cNvPr id="19" name="Graphic 37" descr="Teacher" title="Placeholder Icon">
            <a:extLst>
              <a:ext uri="{FF2B5EF4-FFF2-40B4-BE49-F238E27FC236}">
                <a16:creationId xmlns:a16="http://schemas.microsoft.com/office/drawing/2014/main" id="{D9AA2FD2-066D-45E0-9569-3280B05C555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11203237" y="1134286"/>
            <a:ext cx="522000" cy="522000"/>
          </a:xfrm>
          <a:prstGeom prst="rect">
            <a:avLst/>
          </a:prstGeom>
        </p:spPr>
      </p:pic>
      <p:pic>
        <p:nvPicPr>
          <p:cNvPr id="22" name="Graphic 35" descr="Group" title="Placeholder Icon">
            <a:extLst>
              <a:ext uri="{FF2B5EF4-FFF2-40B4-BE49-F238E27FC236}">
                <a16:creationId xmlns:a16="http://schemas.microsoft.com/office/drawing/2014/main" id="{2B973270-B0C3-44CB-8446-36F8BEB82323}"/>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891746" y="4801398"/>
            <a:ext cx="522000" cy="522000"/>
          </a:xfrm>
          <a:prstGeom prst="rect">
            <a:avLst/>
          </a:prstGeom>
        </p:spPr>
      </p:pic>
    </p:spTree>
    <p:extLst>
      <p:ext uri="{BB962C8B-B14F-4D97-AF65-F5344CB8AC3E}">
        <p14:creationId xmlns:p14="http://schemas.microsoft.com/office/powerpoint/2010/main" val="132201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bg/>
                                          </p:spTgt>
                                        </p:tgtEl>
                                        <p:attrNameLst>
                                          <p:attrName>style.visibility</p:attrName>
                                        </p:attrNameLst>
                                      </p:cBhvr>
                                      <p:to>
                                        <p:strVal val="visible"/>
                                      </p:to>
                                    </p:set>
                                    <p:animEffect transition="in" filter="fade">
                                      <p:cBhvr>
                                        <p:cTn id="17" dur="1000"/>
                                        <p:tgtEl>
                                          <p:spTgt spid="5">
                                            <p:bg/>
                                          </p:spTgt>
                                        </p:tgtEl>
                                      </p:cBhvr>
                                    </p:animEffect>
                                    <p:anim calcmode="lin" valueType="num">
                                      <p:cBhvr>
                                        <p:cTn id="18" dur="1000" fill="hold"/>
                                        <p:tgtEl>
                                          <p:spTgt spid="5">
                                            <p:bg/>
                                          </p:spTgt>
                                        </p:tgtEl>
                                        <p:attrNameLst>
                                          <p:attrName>ppt_x</p:attrName>
                                        </p:attrNameLst>
                                      </p:cBhvr>
                                      <p:tavLst>
                                        <p:tav tm="0">
                                          <p:val>
                                            <p:strVal val="#ppt_x"/>
                                          </p:val>
                                        </p:tav>
                                        <p:tav tm="100000">
                                          <p:val>
                                            <p:strVal val="#ppt_x"/>
                                          </p:val>
                                        </p:tav>
                                      </p:tavLst>
                                    </p:anim>
                                    <p:anim calcmode="lin" valueType="num">
                                      <p:cBhvr>
                                        <p:cTn id="19" dur="1000" fill="hold"/>
                                        <p:tgtEl>
                                          <p:spTgt spid="5">
                                            <p:bg/>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1000"/>
                                        <p:tgtEl>
                                          <p:spTgt spid="5">
                                            <p:txEl>
                                              <p:pRg st="1" end="1"/>
                                            </p:txEl>
                                          </p:spTgt>
                                        </p:tgtEl>
                                      </p:cBhvr>
                                    </p:animEffect>
                                    <p:anim calcmode="lin" valueType="num">
                                      <p:cBhvr>
                                        <p:cTn id="2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9">
                                            <p:bg/>
                                          </p:spTgt>
                                        </p:tgtEl>
                                        <p:attrNameLst>
                                          <p:attrName>style.visibility</p:attrName>
                                        </p:attrNameLst>
                                      </p:cBhvr>
                                      <p:to>
                                        <p:strVal val="visible"/>
                                      </p:to>
                                    </p:set>
                                    <p:animEffect transition="in" filter="fade">
                                      <p:cBhvr>
                                        <p:cTn id="54" dur="1000"/>
                                        <p:tgtEl>
                                          <p:spTgt spid="29">
                                            <p:bg/>
                                          </p:spTgt>
                                        </p:tgtEl>
                                      </p:cBhvr>
                                    </p:animEffect>
                                    <p:anim calcmode="lin" valueType="num">
                                      <p:cBhvr>
                                        <p:cTn id="55" dur="1000" fill="hold"/>
                                        <p:tgtEl>
                                          <p:spTgt spid="29">
                                            <p:bg/>
                                          </p:spTgt>
                                        </p:tgtEl>
                                        <p:attrNameLst>
                                          <p:attrName>ppt_x</p:attrName>
                                        </p:attrNameLst>
                                      </p:cBhvr>
                                      <p:tavLst>
                                        <p:tav tm="0">
                                          <p:val>
                                            <p:strVal val="#ppt_x"/>
                                          </p:val>
                                        </p:tav>
                                        <p:tav tm="100000">
                                          <p:val>
                                            <p:strVal val="#ppt_x"/>
                                          </p:val>
                                        </p:tav>
                                      </p:tavLst>
                                    </p:anim>
                                    <p:anim calcmode="lin" valueType="num">
                                      <p:cBhvr>
                                        <p:cTn id="56" dur="1000" fill="hold"/>
                                        <p:tgtEl>
                                          <p:spTgt spid="29">
                                            <p:bg/>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9">
                                            <p:txEl>
                                              <p:pRg st="0" end="0"/>
                                            </p:txEl>
                                          </p:spTgt>
                                        </p:tgtEl>
                                        <p:attrNameLst>
                                          <p:attrName>style.visibility</p:attrName>
                                        </p:attrNameLst>
                                      </p:cBhvr>
                                      <p:to>
                                        <p:strVal val="visible"/>
                                      </p:to>
                                    </p:set>
                                    <p:animEffect transition="in" filter="fade">
                                      <p:cBhvr>
                                        <p:cTn id="59" dur="1000"/>
                                        <p:tgtEl>
                                          <p:spTgt spid="29">
                                            <p:txEl>
                                              <p:pRg st="0" end="0"/>
                                            </p:txEl>
                                          </p:spTgt>
                                        </p:tgtEl>
                                      </p:cBhvr>
                                    </p:animEffect>
                                    <p:anim calcmode="lin" valueType="num">
                                      <p:cBhvr>
                                        <p:cTn id="60"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0"/>
                                        <p:tgtEl>
                                          <p:spTgt spid="49"/>
                                        </p:tgtEl>
                                      </p:cBhvr>
                                    </p:animEffect>
                                    <p:anim calcmode="lin" valueType="num">
                                      <p:cBhvr>
                                        <p:cTn id="65" dur="1000" fill="hold"/>
                                        <p:tgtEl>
                                          <p:spTgt spid="49"/>
                                        </p:tgtEl>
                                        <p:attrNameLst>
                                          <p:attrName>ppt_x</p:attrName>
                                        </p:attrNameLst>
                                      </p:cBhvr>
                                      <p:tavLst>
                                        <p:tav tm="0">
                                          <p:val>
                                            <p:strVal val="#ppt_x"/>
                                          </p:val>
                                        </p:tav>
                                        <p:tav tm="100000">
                                          <p:val>
                                            <p:strVal val="#ppt_x"/>
                                          </p:val>
                                        </p:tav>
                                      </p:tavLst>
                                    </p:anim>
                                    <p:anim calcmode="lin" valueType="num">
                                      <p:cBhvr>
                                        <p:cTn id="66" dur="1000" fill="hold"/>
                                        <p:tgtEl>
                                          <p:spTgt spid="49"/>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0" grpId="0" animBg="1"/>
      <p:bldP spid="34" grpId="0" animBg="1"/>
      <p:bldP spid="29" grpId="0" uiExpand="1" build="p" animBg="1"/>
      <p:bldP spid="33" grpId="0" animBg="1"/>
      <p:bldP spid="5"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5A2-ED76-4879-9DA8-A4CFA762DB80}"/>
              </a:ext>
            </a:extLst>
          </p:cNvPr>
          <p:cNvSpPr>
            <a:spLocks noGrp="1"/>
          </p:cNvSpPr>
          <p:nvPr>
            <p:ph type="title"/>
          </p:nvPr>
        </p:nvSpPr>
        <p:spPr/>
        <p:txBody>
          <a:bodyPr/>
          <a:lstStyle/>
          <a:p>
            <a:r>
              <a:rPr lang="en-US" b="1" smtClean="0">
                <a:latin typeface="+mn-lt"/>
              </a:rPr>
              <a:t>Ví dụ:</a:t>
            </a:r>
            <a:endParaRPr lang="en-US" b="1" dirty="0">
              <a:latin typeface="+mn-lt"/>
            </a:endParaRPr>
          </a:p>
        </p:txBody>
      </p:sp>
      <p:sp>
        <p:nvSpPr>
          <p:cNvPr id="18" name="Text Placeholder 17">
            <a:extLst>
              <a:ext uri="{FF2B5EF4-FFF2-40B4-BE49-F238E27FC236}">
                <a16:creationId xmlns:a16="http://schemas.microsoft.com/office/drawing/2014/main" id="{5314AEEE-BE7A-4B9C-84EC-8DB17BE9E83B}"/>
              </a:ext>
            </a:extLst>
          </p:cNvPr>
          <p:cNvSpPr>
            <a:spLocks noGrp="1"/>
          </p:cNvSpPr>
          <p:nvPr>
            <p:ph type="body" sz="quarter" idx="32"/>
          </p:nvPr>
        </p:nvSpPr>
        <p:spPr>
          <a:xfrm>
            <a:off x="740025" y="1028148"/>
            <a:ext cx="10273871" cy="639847"/>
          </a:xfrm>
        </p:spPr>
        <p:txBody>
          <a:bodyPr/>
          <a:lstStyle/>
          <a:p>
            <a:pPr fontAlgn="base">
              <a:lnSpc>
                <a:spcPct val="150000"/>
              </a:lnSpc>
            </a:pPr>
            <a:r>
              <a:rPr lang="vi-VN" sz="2000"/>
              <a:t>Kinh doanh thông minh giúp gia tăng doanh thu của công </a:t>
            </a:r>
            <a:r>
              <a:rPr lang="vi-VN" sz="2000" smtClean="0"/>
              <a:t>ty</a:t>
            </a:r>
            <a:r>
              <a:rPr lang="en-US" sz="2000" smtClean="0"/>
              <a:t> </a:t>
            </a:r>
            <a:r>
              <a:rPr lang="vi-VN" sz="2000" smtClean="0"/>
              <a:t>Lotte.com </a:t>
            </a:r>
            <a:r>
              <a:rPr lang="vi-VN" sz="2000"/>
              <a:t>-  đứng đầu chuỗi mua sắm trực tuyến ở Hàn Quốc với 13 triệu khách hàng (trích netsuit.com 16/4/2021</a:t>
            </a:r>
            <a:r>
              <a:rPr lang="vi-VN" sz="2000" smtClean="0"/>
              <a:t>)</a:t>
            </a:r>
            <a:endParaRPr lang="vi-VN" sz="2000"/>
          </a:p>
        </p:txBody>
      </p:sp>
      <p:sp>
        <p:nvSpPr>
          <p:cNvPr id="3" name="Content Placeholder 2">
            <a:extLst>
              <a:ext uri="{FF2B5EF4-FFF2-40B4-BE49-F238E27FC236}">
                <a16:creationId xmlns:a16="http://schemas.microsoft.com/office/drawing/2014/main" id="{34BFB630-797D-4BB3-8868-CBF96653612F}"/>
              </a:ext>
            </a:extLst>
          </p:cNvPr>
          <p:cNvSpPr>
            <a:spLocks noGrp="1"/>
          </p:cNvSpPr>
          <p:nvPr>
            <p:ph idx="1"/>
          </p:nvPr>
        </p:nvSpPr>
        <p:spPr>
          <a:xfrm>
            <a:off x="432000" y="2237434"/>
            <a:ext cx="3600000" cy="588378"/>
          </a:xfrm>
          <a:solidFill>
            <a:schemeClr val="tx1">
              <a:lumMod val="75000"/>
              <a:lumOff val="25000"/>
            </a:schemeClr>
          </a:solidFill>
          <a:ln w="31750" cap="sq">
            <a:solidFill>
              <a:schemeClr val="accent1">
                <a:lumMod val="75000"/>
              </a:schemeClr>
            </a:solidFill>
          </a:ln>
        </p:spPr>
        <p:txBody>
          <a:bodyPr/>
          <a:lstStyle/>
          <a:p>
            <a:r>
              <a:rPr lang="en-US" smtClean="0"/>
              <a:t>Thách thức</a:t>
            </a:r>
            <a:endParaRPr lang="en-US" dirty="0"/>
          </a:p>
        </p:txBody>
      </p:sp>
      <p:sp>
        <p:nvSpPr>
          <p:cNvPr id="15" name="Content Placeholder 14">
            <a:extLst>
              <a:ext uri="{FF2B5EF4-FFF2-40B4-BE49-F238E27FC236}">
                <a16:creationId xmlns:a16="http://schemas.microsoft.com/office/drawing/2014/main" id="{989F7C25-3463-4C76-A455-D20A31232606}"/>
              </a:ext>
            </a:extLst>
          </p:cNvPr>
          <p:cNvSpPr>
            <a:spLocks noGrp="1"/>
          </p:cNvSpPr>
          <p:nvPr>
            <p:ph idx="14"/>
          </p:nvPr>
        </p:nvSpPr>
        <p:spPr>
          <a:xfrm>
            <a:off x="432000" y="3111838"/>
            <a:ext cx="3600000" cy="2967499"/>
          </a:xfrm>
        </p:spPr>
        <p:txBody>
          <a:bodyPr lIns="137160" rIns="137160"/>
          <a:lstStyle/>
          <a:p>
            <a:pPr>
              <a:buClr>
                <a:schemeClr val="tx1">
                  <a:lumMod val="75000"/>
                  <a:lumOff val="25000"/>
                </a:schemeClr>
              </a:buClr>
            </a:pPr>
            <a:r>
              <a:rPr lang="vi-VN"/>
              <a:t> Khách hàng bỏ rơi rỏ hàng của mình trong khi website có tới 1 triệu lượt truy cập mỗi ngày.</a:t>
            </a:r>
            <a:endParaRPr lang="en-US" dirty="0">
              <a:solidFill>
                <a:schemeClr val="tx1">
                  <a:lumMod val="75000"/>
                  <a:lumOff val="25000"/>
                </a:schemeClr>
              </a:solidFill>
            </a:endParaRPr>
          </a:p>
        </p:txBody>
      </p:sp>
      <p:sp>
        <p:nvSpPr>
          <p:cNvPr id="5" name="Content Placeholder 4">
            <a:extLst>
              <a:ext uri="{FF2B5EF4-FFF2-40B4-BE49-F238E27FC236}">
                <a16:creationId xmlns:a16="http://schemas.microsoft.com/office/drawing/2014/main" id="{9DD4EA26-D1CF-447D-9275-30DF8584DD69}"/>
              </a:ext>
            </a:extLst>
          </p:cNvPr>
          <p:cNvSpPr>
            <a:spLocks noGrp="1"/>
          </p:cNvSpPr>
          <p:nvPr>
            <p:ph idx="12"/>
          </p:nvPr>
        </p:nvSpPr>
        <p:spPr>
          <a:xfrm>
            <a:off x="4302000" y="2237434"/>
            <a:ext cx="3600000" cy="588378"/>
          </a:xfrm>
          <a:solidFill>
            <a:schemeClr val="tx1">
              <a:lumMod val="75000"/>
              <a:lumOff val="25000"/>
            </a:schemeClr>
          </a:solidFill>
          <a:ln w="31750" cap="sq">
            <a:solidFill>
              <a:schemeClr val="accent2">
                <a:lumMod val="75000"/>
              </a:schemeClr>
            </a:solidFill>
          </a:ln>
        </p:spPr>
        <p:txBody>
          <a:bodyPr/>
          <a:lstStyle/>
          <a:p>
            <a:r>
              <a:rPr lang="en-US" smtClean="0"/>
              <a:t>Giải pháp</a:t>
            </a:r>
            <a:endParaRPr lang="en-US" dirty="0"/>
          </a:p>
        </p:txBody>
      </p:sp>
      <p:sp>
        <p:nvSpPr>
          <p:cNvPr id="16" name="Content Placeholder 15">
            <a:extLst>
              <a:ext uri="{FF2B5EF4-FFF2-40B4-BE49-F238E27FC236}">
                <a16:creationId xmlns:a16="http://schemas.microsoft.com/office/drawing/2014/main" id="{B992CF22-512B-4CE4-8046-E36F2B7A9AC4}"/>
              </a:ext>
            </a:extLst>
          </p:cNvPr>
          <p:cNvSpPr>
            <a:spLocks noGrp="1"/>
          </p:cNvSpPr>
          <p:nvPr>
            <p:ph idx="15"/>
          </p:nvPr>
        </p:nvSpPr>
        <p:spPr>
          <a:xfrm>
            <a:off x="4302000" y="3111838"/>
            <a:ext cx="3600000" cy="2967499"/>
          </a:xfrm>
        </p:spPr>
        <p:txBody>
          <a:bodyPr lIns="137160" rIns="137160"/>
          <a:lstStyle/>
          <a:p>
            <a:pPr>
              <a:buClr>
                <a:schemeClr val="tx1">
                  <a:lumMod val="75000"/>
                  <a:lumOff val="25000"/>
                </a:schemeClr>
              </a:buClr>
            </a:pPr>
            <a:r>
              <a:rPr lang="vi-VN"/>
              <a:t>Thực hiện việc phân tích trải nghiệm người dùng - hệ thống phân tích hành vi trực tuyến đầu tiên được áp dụng ở Hàn </a:t>
            </a:r>
            <a:r>
              <a:rPr lang="vi-VN" smtClean="0"/>
              <a:t>Quốc.</a:t>
            </a:r>
            <a:endParaRPr lang="en-US" smtClean="0"/>
          </a:p>
          <a:p>
            <a:pPr>
              <a:buClr>
                <a:schemeClr val="tx1">
                  <a:lumMod val="75000"/>
                  <a:lumOff val="25000"/>
                </a:schemeClr>
              </a:buClr>
            </a:pPr>
            <a:r>
              <a:rPr lang="vi-VN" smtClean="0"/>
              <a:t>Người </a:t>
            </a:r>
            <a:r>
              <a:rPr lang="vi-VN"/>
              <a:t>quản lý đã  sử dụng các thông tin thu thập được để áp dụng kinh doanh theo mục tiêu và cải tổ website</a:t>
            </a:r>
            <a:endParaRPr lang="en-US" dirty="0">
              <a:solidFill>
                <a:schemeClr val="tx1">
                  <a:lumMod val="75000"/>
                  <a:lumOff val="25000"/>
                </a:schemeClr>
              </a:solidFill>
            </a:endParaRPr>
          </a:p>
        </p:txBody>
      </p:sp>
      <p:sp>
        <p:nvSpPr>
          <p:cNvPr id="6" name="Content Placeholder 5">
            <a:extLst>
              <a:ext uri="{FF2B5EF4-FFF2-40B4-BE49-F238E27FC236}">
                <a16:creationId xmlns:a16="http://schemas.microsoft.com/office/drawing/2014/main" id="{74896734-70E8-4052-A63A-95F4F8DD0012}"/>
              </a:ext>
            </a:extLst>
          </p:cNvPr>
          <p:cNvSpPr>
            <a:spLocks noGrp="1"/>
          </p:cNvSpPr>
          <p:nvPr>
            <p:ph idx="13"/>
          </p:nvPr>
        </p:nvSpPr>
        <p:spPr>
          <a:xfrm>
            <a:off x="8172000" y="2237434"/>
            <a:ext cx="3600000" cy="588378"/>
          </a:xfrm>
          <a:solidFill>
            <a:schemeClr val="tx1">
              <a:lumMod val="75000"/>
              <a:lumOff val="25000"/>
            </a:schemeClr>
          </a:solidFill>
          <a:ln w="31750" cap="sq">
            <a:solidFill>
              <a:schemeClr val="accent3">
                <a:lumMod val="75000"/>
              </a:schemeClr>
            </a:solidFill>
          </a:ln>
        </p:spPr>
        <p:txBody>
          <a:bodyPr/>
          <a:lstStyle/>
          <a:p>
            <a:r>
              <a:rPr lang="en-US" smtClean="0"/>
              <a:t>Kết quả</a:t>
            </a:r>
            <a:endParaRPr lang="en-US" dirty="0"/>
          </a:p>
        </p:txBody>
      </p:sp>
      <p:sp>
        <p:nvSpPr>
          <p:cNvPr id="17" name="Content Placeholder 16">
            <a:extLst>
              <a:ext uri="{FF2B5EF4-FFF2-40B4-BE49-F238E27FC236}">
                <a16:creationId xmlns:a16="http://schemas.microsoft.com/office/drawing/2014/main" id="{E7952536-315E-4C3D-883B-243405D2989F}"/>
              </a:ext>
            </a:extLst>
          </p:cNvPr>
          <p:cNvSpPr>
            <a:spLocks noGrp="1"/>
          </p:cNvSpPr>
          <p:nvPr>
            <p:ph idx="16"/>
          </p:nvPr>
        </p:nvSpPr>
        <p:spPr>
          <a:xfrm>
            <a:off x="8172000" y="3111838"/>
            <a:ext cx="3600000" cy="2967499"/>
          </a:xfrm>
        </p:spPr>
        <p:txBody>
          <a:bodyPr lIns="137160" rIns="137160"/>
          <a:lstStyle/>
          <a:p>
            <a:pPr fontAlgn="base"/>
            <a:r>
              <a:rPr lang="vi-VN"/>
              <a:t>Gia tăng về số lượng khách hàng thân thiết và doanh thu tăng 10 triệu đô la. </a:t>
            </a:r>
            <a:endParaRPr lang="en-US" smtClean="0"/>
          </a:p>
          <a:p>
            <a:pPr fontAlgn="base"/>
            <a:r>
              <a:rPr lang="vi-VN" smtClean="0"/>
              <a:t>Thay </a:t>
            </a:r>
            <a:r>
              <a:rPr lang="vi-VN"/>
              <a:t>đổi đến từ việc phân tích nguyên nhân dẫn đến sự bỏ rơi giỏ hàng ví dụ như: thủ tục thanh toán chậm trễ hay thời gian giao hàng bất chợt</a:t>
            </a:r>
          </a:p>
        </p:txBody>
      </p:sp>
    </p:spTree>
    <p:extLst>
      <p:ext uri="{BB962C8B-B14F-4D97-AF65-F5344CB8AC3E}">
        <p14:creationId xmlns:p14="http://schemas.microsoft.com/office/powerpoint/2010/main" val="46958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arn(outVertic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randombar(horizontal)">
                                      <p:cBhvr>
                                        <p:cTn id="12" dur="500"/>
                                        <p:tgtEl>
                                          <p:spTgt spid="3">
                                            <p:bg/>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5">
                                            <p:bg/>
                                          </p:spTgt>
                                        </p:tgtEl>
                                        <p:attrNameLst>
                                          <p:attrName>style.visibility</p:attrName>
                                        </p:attrNameLst>
                                      </p:cBhvr>
                                      <p:to>
                                        <p:strVal val="visible"/>
                                      </p:to>
                                    </p:set>
                                    <p:animEffect transition="in" filter="randombar(horizontal)">
                                      <p:cBhvr>
                                        <p:cTn id="18" dur="500"/>
                                        <p:tgtEl>
                                          <p:spTgt spid="15">
                                            <p:bg/>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21" dur="500"/>
                                        <p:tgtEl>
                                          <p:spTgt spid="1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
                                            <p:bg/>
                                          </p:spTgt>
                                        </p:tgtEl>
                                        <p:attrNameLst>
                                          <p:attrName>style.visibility</p:attrName>
                                        </p:attrNameLst>
                                      </p:cBhvr>
                                      <p:to>
                                        <p:strVal val="visible"/>
                                      </p:to>
                                    </p:set>
                                    <p:animEffect transition="in" filter="randombar(horizontal)">
                                      <p:cBhvr>
                                        <p:cTn id="26" dur="500"/>
                                        <p:tgtEl>
                                          <p:spTgt spid="5">
                                            <p:bg/>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9" dur="500"/>
                                        <p:tgtEl>
                                          <p:spTgt spid="5">
                                            <p:txEl>
                                              <p:pRg st="0" end="0"/>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6">
                                            <p:bg/>
                                          </p:spTgt>
                                        </p:tgtEl>
                                        <p:attrNameLst>
                                          <p:attrName>style.visibility</p:attrName>
                                        </p:attrNameLst>
                                      </p:cBhvr>
                                      <p:to>
                                        <p:strVal val="visible"/>
                                      </p:to>
                                    </p:set>
                                    <p:animEffect transition="in" filter="randombar(horizontal)">
                                      <p:cBhvr>
                                        <p:cTn id="32" dur="500"/>
                                        <p:tgtEl>
                                          <p:spTgt spid="16">
                                            <p:bg/>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35" dur="500"/>
                                        <p:tgtEl>
                                          <p:spTgt spid="16">
                                            <p:txEl>
                                              <p:pRg st="0" end="0"/>
                                            </p:txEl>
                                          </p:spTgt>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39" dur="500"/>
                                        <p:tgtEl>
                                          <p:spTgt spid="1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6">
                                            <p:bg/>
                                          </p:spTgt>
                                        </p:tgtEl>
                                        <p:attrNameLst>
                                          <p:attrName>style.visibility</p:attrName>
                                        </p:attrNameLst>
                                      </p:cBhvr>
                                      <p:to>
                                        <p:strVal val="visible"/>
                                      </p:to>
                                    </p:set>
                                    <p:animEffect transition="in" filter="randombar(horizontal)">
                                      <p:cBhvr>
                                        <p:cTn id="44" dur="500"/>
                                        <p:tgtEl>
                                          <p:spTgt spid="6">
                                            <p:bg/>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7" dur="500"/>
                                        <p:tgtEl>
                                          <p:spTgt spid="6">
                                            <p:txEl>
                                              <p:pRg st="0" end="0"/>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7">
                                            <p:bg/>
                                          </p:spTgt>
                                        </p:tgtEl>
                                        <p:attrNameLst>
                                          <p:attrName>style.visibility</p:attrName>
                                        </p:attrNameLst>
                                      </p:cBhvr>
                                      <p:to>
                                        <p:strVal val="visible"/>
                                      </p:to>
                                    </p:set>
                                    <p:animEffect transition="in" filter="randombar(horizontal)">
                                      <p:cBhvr>
                                        <p:cTn id="50" dur="500"/>
                                        <p:tgtEl>
                                          <p:spTgt spid="17">
                                            <p:bg/>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53" dur="500"/>
                                        <p:tgtEl>
                                          <p:spTgt spid="17">
                                            <p:txEl>
                                              <p:pRg st="0" end="0"/>
                                            </p:txEl>
                                          </p:spTgt>
                                        </p:tgtEl>
                                      </p:cBhvr>
                                    </p:animEffect>
                                  </p:childTnLst>
                                </p:cTn>
                              </p:par>
                            </p:childTnLst>
                          </p:cTn>
                        </p:par>
                        <p:par>
                          <p:cTn id="54" fill="hold">
                            <p:stCondLst>
                              <p:cond delay="500"/>
                            </p:stCondLst>
                            <p:childTnLst>
                              <p:par>
                                <p:cTn id="55" presetID="14" presetClass="entr" presetSubtype="10" fill="hold" grpId="0" nodeType="after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5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3" grpId="0" uiExpand="1" build="p" animBg="1"/>
      <p:bldP spid="15" grpId="0" uiExpand="1" build="p" animBg="1"/>
      <p:bldP spid="5" grpId="0" uiExpand="1" build="p" animBg="1"/>
      <p:bldP spid="16" grpId="0" uiExpand="1" build="p" animBg="1"/>
      <p:bldP spid="6" grpId="0" uiExpand="1" build="p" animBg="1"/>
      <p:bldP spid="17" grpId="0" uiExpand="1" build="p" animBg="1"/>
    </p:bldLst>
  </p:timing>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C9C0BFDF-D948-4F4A-854E-477525F57792}">
  <ds:schemaRefs>
    <ds:schemaRef ds:uri="16c05727-aa75-4e4a-9b5f-8a80a1165891"/>
    <ds:schemaRef ds:uri="http://www.w3.org/XML/1998/namespace"/>
    <ds:schemaRef ds:uri="http://schemas.microsoft.com/office/infopath/2007/PartnerControls"/>
    <ds:schemaRef ds:uri="http://purl.org/dc/dcmitype/"/>
    <ds:schemaRef ds:uri="http://purl.org/dc/terms/"/>
    <ds:schemaRef ds:uri="http://purl.org/dc/elements/1.1/"/>
    <ds:schemaRef ds:uri="71af3243-3dd4-4a8d-8c0d-dd76da1f02a5"/>
    <ds:schemaRef ds:uri="http://schemas.microsoft.com/office/2006/metadata/propertie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1105</Words>
  <Application>Microsoft Office PowerPoint</Application>
  <PresentationFormat>Widescreen</PresentationFormat>
  <Paragraphs>117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Tahoma</vt:lpstr>
      <vt:lpstr>Times New Roman</vt:lpstr>
      <vt:lpstr>Office Theme</vt:lpstr>
      <vt:lpstr>Ứng dụng của khai phá dữ liệu</vt:lpstr>
      <vt:lpstr>Nội dung</vt:lpstr>
      <vt:lpstr>I. TỔNG QUAN</vt:lpstr>
      <vt:lpstr>II. KINH DOANH THÔNG MINH</vt:lpstr>
      <vt:lpstr>PowerPoint Presentation</vt:lpstr>
      <vt:lpstr>PowerPoint Presentation</vt:lpstr>
      <vt:lpstr>PowerPoint Presentation</vt:lpstr>
      <vt:lpstr>PowerPoint Presentation</vt:lpstr>
      <vt:lpstr>Ví dụ:</vt:lpstr>
      <vt:lpstr>III. Công cụ tìm kiếm</vt:lpstr>
      <vt:lpstr>III. Công cụ tìm kiếm</vt:lpstr>
      <vt:lpstr>2. Cơ chế hoạt động</vt:lpstr>
      <vt:lpstr>3. Các thách thức đối với việc khai thác dữ liệu</vt:lpstr>
      <vt:lpstr>3. Các thách thức đối với việc khai thác dữ liệu</vt:lpstr>
      <vt:lpstr>4. Một số Search Engine phổ biến trên thế giới</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2022-08-25T14:32:41Z</dcterms:created>
  <dcterms:modified xsi:type="dcterms:W3CDTF">2023-08-21T06:26:42Z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