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42"/>
  </p:notesMasterIdLst>
  <p:handoutMasterIdLst>
    <p:handoutMasterId r:id="rId43"/>
  </p:handoutMasterIdLst>
  <p:sldIdLst>
    <p:sldId id="258" r:id="rId5"/>
    <p:sldId id="286" r:id="rId6"/>
    <p:sldId id="284" r:id="rId7"/>
    <p:sldId id="294" r:id="rId8"/>
    <p:sldId id="295" r:id="rId9"/>
    <p:sldId id="287" r:id="rId10"/>
    <p:sldId id="297" r:id="rId11"/>
    <p:sldId id="261" r:id="rId12"/>
    <p:sldId id="320" r:id="rId13"/>
    <p:sldId id="296" r:id="rId14"/>
    <p:sldId id="298" r:id="rId15"/>
    <p:sldId id="272" r:id="rId16"/>
    <p:sldId id="305" r:id="rId17"/>
    <p:sldId id="321" r:id="rId18"/>
    <p:sldId id="270" r:id="rId19"/>
    <p:sldId id="300" r:id="rId20"/>
    <p:sldId id="301" r:id="rId21"/>
    <p:sldId id="303" r:id="rId22"/>
    <p:sldId id="302" r:id="rId23"/>
    <p:sldId id="304" r:id="rId24"/>
    <p:sldId id="299" r:id="rId25"/>
    <p:sldId id="306" r:id="rId26"/>
    <p:sldId id="267" r:id="rId27"/>
    <p:sldId id="307" r:id="rId28"/>
    <p:sldId id="283" r:id="rId29"/>
    <p:sldId id="308" r:id="rId30"/>
    <p:sldId id="309" r:id="rId31"/>
    <p:sldId id="310" r:id="rId32"/>
    <p:sldId id="311" r:id="rId33"/>
    <p:sldId id="271" r:id="rId34"/>
    <p:sldId id="312" r:id="rId35"/>
    <p:sldId id="313" r:id="rId36"/>
    <p:sldId id="317" r:id="rId37"/>
    <p:sldId id="315" r:id="rId38"/>
    <p:sldId id="318" r:id="rId39"/>
    <p:sldId id="319" r:id="rId40"/>
    <p:sldId id="28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861" autoAdjust="0"/>
  </p:normalViewPr>
  <p:slideViewPr>
    <p:cSldViewPr snapToGrid="0">
      <p:cViewPr varScale="1">
        <p:scale>
          <a:sx n="67" d="100"/>
          <a:sy n="67" d="100"/>
        </p:scale>
        <p:origin x="1296" y="62"/>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3.svg"/><Relationship Id="rId1" Type="http://schemas.openxmlformats.org/officeDocument/2006/relationships/image" Target="../media/image3.png"/><Relationship Id="rId6" Type="http://schemas.openxmlformats.org/officeDocument/2006/relationships/image" Target="../media/image17.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210.svg"/><Relationship Id="rId4" Type="http://schemas.openxmlformats.org/officeDocument/2006/relationships/image" Target="../media/image15.svg"/><Relationship Id="rId9" Type="http://schemas.openxmlformats.org/officeDocument/2006/relationships/image" Target="../media/image7.pn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3.svg"/><Relationship Id="rId1" Type="http://schemas.openxmlformats.org/officeDocument/2006/relationships/image" Target="../media/image3.png"/><Relationship Id="rId6" Type="http://schemas.openxmlformats.org/officeDocument/2006/relationships/image" Target="../media/image17.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210.svg"/><Relationship Id="rId4" Type="http://schemas.openxmlformats.org/officeDocument/2006/relationships/image" Target="../media/image15.svg"/><Relationship Id="rId9" Type="http://schemas.openxmlformats.org/officeDocument/2006/relationships/image" Target="../media/image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B54B875-7D75-439A-96AC-0B6B0E0F9027}">
      <dgm:prSet custT="1"/>
      <dgm:spPr/>
      <dgm:t>
        <a:bodyPr/>
        <a:lstStyle/>
        <a:p>
          <a:pPr>
            <a:lnSpc>
              <a:spcPct val="100000"/>
            </a:lnSpc>
            <a:defRPr cap="all"/>
          </a:pPr>
          <a:r>
            <a:rPr lang="en-US" sz="2200" dirty="0" err="1" smtClean="0">
              <a:latin typeface="Tahoma" panose="020B0604030504040204" pitchFamily="34" charset="0"/>
              <a:ea typeface="Tahoma" panose="020B0604030504040204" pitchFamily="34" charset="0"/>
              <a:cs typeface="Tahoma" panose="020B0604030504040204" pitchFamily="34" charset="0"/>
            </a:rPr>
            <a:t>Biến</a:t>
          </a:r>
          <a:r>
            <a:rPr lang="en-US" sz="2200" dirty="0" smtClean="0">
              <a:latin typeface="Tahoma" panose="020B0604030504040204" pitchFamily="34" charset="0"/>
              <a:ea typeface="Tahoma" panose="020B0604030504040204" pitchFamily="34" charset="0"/>
              <a:cs typeface="Tahoma" panose="020B0604030504040204" pitchFamily="34" charset="0"/>
            </a:rPr>
            <a:t> </a:t>
          </a:r>
          <a:r>
            <a:rPr lang="en-US" sz="2200" dirty="0" err="1" smtClean="0">
              <a:latin typeface="Tahoma" panose="020B0604030504040204" pitchFamily="34" charset="0"/>
              <a:ea typeface="Tahoma" panose="020B0604030504040204" pitchFamily="34" charset="0"/>
              <a:cs typeface="Tahoma" panose="020B0604030504040204" pitchFamily="34" charset="0"/>
            </a:rPr>
            <a:t>đổi</a:t>
          </a:r>
          <a:r>
            <a:rPr lang="en-US" sz="2200" dirty="0" smtClean="0">
              <a:latin typeface="Tahoma" panose="020B0604030504040204" pitchFamily="34" charset="0"/>
              <a:ea typeface="Tahoma" panose="020B0604030504040204" pitchFamily="34" charset="0"/>
              <a:cs typeface="Tahoma" panose="020B0604030504040204" pitchFamily="34" charset="0"/>
            </a:rPr>
            <a:t> wavelet</a:t>
          </a:r>
          <a:endParaRPr lang="en-US" sz="2200" dirty="0">
            <a:latin typeface="Tahoma" panose="020B0604030504040204" pitchFamily="34" charset="0"/>
            <a:ea typeface="Tahoma" panose="020B0604030504040204" pitchFamily="34" charset="0"/>
            <a:cs typeface="Tahoma" panose="020B0604030504040204" pitchFamily="34" charset="0"/>
          </a:endParaRPr>
        </a:p>
      </dgm:t>
    </dgm:pt>
    <dgm:pt modelId="{E10A52C8-AA57-46D3-B7CE-50C51AD1F38B}" type="parTrans" cxnId="{2D027D54-0797-4CE1-8646-E3A6F4D7AE6C}">
      <dgm:prSet/>
      <dgm:spPr/>
      <dgm:t>
        <a:bodyPr/>
        <a:lstStyle/>
        <a:p>
          <a:endParaRPr lang="en-US" sz="2400"/>
        </a:p>
      </dgm:t>
    </dgm:pt>
    <dgm:pt modelId="{6BB7D5D8-B58C-4639-AB04-F3323C9E3D5A}" type="sibTrans" cxnId="{2D027D54-0797-4CE1-8646-E3A6F4D7AE6C}">
      <dgm:prSet/>
      <dgm:spPr/>
      <dgm:t>
        <a:bodyPr/>
        <a:lstStyle/>
        <a:p>
          <a:endParaRPr lang="en-US" sz="2400"/>
        </a:p>
      </dgm:t>
    </dgm:pt>
    <dgm:pt modelId="{F342216F-FBF1-41D7-919C-7049CA20572C}">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Phân tích thành phần chính</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458C9A33-97A5-4CBB-B140-5648BC39D963}" type="parTrans" cxnId="{3D238423-40A9-4D99-B54D-A2855A3DA7BF}">
      <dgm:prSet/>
      <dgm:spPr/>
      <dgm:t>
        <a:bodyPr/>
        <a:lstStyle/>
        <a:p>
          <a:endParaRPr lang="en-US" sz="2400"/>
        </a:p>
      </dgm:t>
    </dgm:pt>
    <dgm:pt modelId="{4264E9A9-DAC3-427B-8E9E-0073816BE51F}" type="sibTrans" cxnId="{3D238423-40A9-4D99-B54D-A2855A3DA7BF}">
      <dgm:prSet/>
      <dgm:spPr/>
      <dgm:t>
        <a:bodyPr/>
        <a:lstStyle/>
        <a:p>
          <a:endParaRPr lang="en-US" sz="2400"/>
        </a:p>
      </dgm:t>
    </dgm:pt>
    <dgm:pt modelId="{89123716-B84D-436A-B032-220B2B9CADDC}">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Trích chọn đặc trưng</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A99727AF-82D3-4448-923F-255E12D7C9BC}" type="parTrans" cxnId="{4160E90A-0E10-4739-BB63-163659A712F0}">
      <dgm:prSet/>
      <dgm:spPr/>
      <dgm:t>
        <a:bodyPr/>
        <a:lstStyle/>
        <a:p>
          <a:endParaRPr lang="en-US" sz="2400"/>
        </a:p>
      </dgm:t>
    </dgm:pt>
    <dgm:pt modelId="{79535D29-4C9A-449D-A727-B90BC51637B7}" type="sibTrans" cxnId="{4160E90A-0E10-4739-BB63-163659A712F0}">
      <dgm:prSet/>
      <dgm:spPr/>
      <dgm:t>
        <a:bodyPr/>
        <a:lstStyle/>
        <a:p>
          <a:endParaRPr lang="en-US" sz="2400"/>
        </a:p>
      </dgm:t>
    </dgm:pt>
    <dgm:pt modelId="{03357AA3-34FD-4084-981B-4888AF7A877E}">
      <dgm:prSet custT="1"/>
      <dgm:spPr/>
      <dgm:t>
        <a:bodyPr/>
        <a:lstStyle/>
        <a:p>
          <a:pPr>
            <a:lnSpc>
              <a:spcPct val="100000"/>
            </a:lnSpc>
            <a:defRPr cap="all"/>
          </a:pPr>
          <a:r>
            <a:rPr lang="en-US" sz="2400" dirty="0" err="1" smtClean="0">
              <a:latin typeface="Tahoma" panose="020B0604030504040204" pitchFamily="34" charset="0"/>
              <a:ea typeface="Tahoma" panose="020B0604030504040204" pitchFamily="34" charset="0"/>
              <a:cs typeface="Tahoma" panose="020B0604030504040204" pitchFamily="34" charset="0"/>
            </a:rPr>
            <a:t>Biểu</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đồ</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tần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suất</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808A9C68-B161-452E-964F-0C64CF06ACB9}" type="parTrans" cxnId="{3339A85E-8A17-474A-9625-A3A8050AE3F3}">
      <dgm:prSet/>
      <dgm:spPr/>
      <dgm:t>
        <a:bodyPr/>
        <a:lstStyle/>
        <a:p>
          <a:endParaRPr lang="en-US" sz="2400"/>
        </a:p>
      </dgm:t>
    </dgm:pt>
    <dgm:pt modelId="{E46BB54B-28C9-4098-8BD7-9DBBCB69561D}" type="sibTrans" cxnId="{3339A85E-8A17-474A-9625-A3A8050AE3F3}">
      <dgm:prSet/>
      <dgm:spPr/>
      <dgm:t>
        <a:bodyPr/>
        <a:lstStyle/>
        <a:p>
          <a:endParaRPr lang="en-US" sz="2400"/>
        </a:p>
      </dgm:t>
    </dgm:pt>
    <dgm:pt modelId="{BD4CDB43-353E-4B02-B096-C95F07496D3C}">
      <dgm:prSet custT="1"/>
      <dgm:spPr/>
      <dgm:t>
        <a:bodyPr/>
        <a:lstStyle/>
        <a:p>
          <a:pPr>
            <a:lnSpc>
              <a:spcPct val="100000"/>
            </a:lnSpc>
            <a:defRPr cap="all"/>
          </a:pPr>
          <a:r>
            <a:rPr lang="en-US" sz="2400" dirty="0" err="1" smtClean="0">
              <a:latin typeface="Tahoma" panose="020B0604030504040204" pitchFamily="34" charset="0"/>
              <a:ea typeface="Tahoma" panose="020B0604030504040204" pitchFamily="34" charset="0"/>
              <a:cs typeface="Tahoma" panose="020B0604030504040204" pitchFamily="34" charset="0"/>
            </a:rPr>
            <a:t>Mô</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hình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hồi</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quy</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tuyến</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tính</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và</a:t>
          </a:r>
          <a:r>
            <a:rPr lang="en-US" sz="2400" dirty="0" smtClean="0">
              <a:latin typeface="Tahoma" panose="020B0604030504040204" pitchFamily="34" charset="0"/>
              <a:ea typeface="Tahoma" panose="020B0604030504040204" pitchFamily="34" charset="0"/>
              <a:cs typeface="Tahoma" panose="020B0604030504040204" pitchFamily="34" charset="0"/>
            </a:rPr>
            <a:t> log-linear</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F766CB66-C9FA-4DBA-A25A-4A827F70313C}" type="sibTrans" cxnId="{0560C2CF-2867-4C41-9B84-C43B49A1EFCF}">
      <dgm:prSet/>
      <dgm:spPr/>
      <dgm:t>
        <a:bodyPr/>
        <a:lstStyle/>
        <a:p>
          <a:endParaRPr lang="en-US" sz="2400"/>
        </a:p>
      </dgm:t>
    </dgm:pt>
    <dgm:pt modelId="{50B9826E-03A9-4BEC-83AF-4FE3EC5546B9}" type="parTrans" cxnId="{0560C2CF-2867-4C41-9B84-C43B49A1EFCF}">
      <dgm:prSet/>
      <dgm:spPr/>
      <dgm:t>
        <a:bodyPr/>
        <a:lstStyle/>
        <a:p>
          <a:endParaRPr lang="en-US" sz="2400"/>
        </a:p>
      </dgm:t>
    </dgm:pt>
    <dgm:pt modelId="{A5890FE5-B4F4-43A1-809B-E0079E691A4B}">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Phân Cụm</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3D760D08-24F0-4122-B153-4A78E1C97E3E}" type="parTrans" cxnId="{E9C6DD30-5E9E-4CBE-8A4D-A8FC2D2D30F6}">
      <dgm:prSet/>
      <dgm:spPr/>
      <dgm:t>
        <a:bodyPr/>
        <a:lstStyle/>
        <a:p>
          <a:endParaRPr lang="en-US" sz="2400"/>
        </a:p>
      </dgm:t>
    </dgm:pt>
    <dgm:pt modelId="{14FE25BA-A6C9-429E-8C5D-46EA57C5A799}" type="sibTrans" cxnId="{E9C6DD30-5E9E-4CBE-8A4D-A8FC2D2D30F6}">
      <dgm:prSet/>
      <dgm:spPr/>
      <dgm:t>
        <a:bodyPr/>
        <a:lstStyle/>
        <a:p>
          <a:endParaRPr lang="en-US" sz="2400"/>
        </a:p>
      </dgm:t>
    </dgm:pt>
    <dgm:pt modelId="{9B1543F5-3E34-4A0B-8EFA-EA08C1354142}">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Lấy Mẫu</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E30E05E9-79DC-4DAB-A77F-F87EA8463B23}" type="parTrans" cxnId="{8CFB68E6-074D-420B-A1D1-254C09B34835}">
      <dgm:prSet/>
      <dgm:spPr/>
      <dgm:t>
        <a:bodyPr/>
        <a:lstStyle/>
        <a:p>
          <a:endParaRPr lang="en-US" sz="2400"/>
        </a:p>
      </dgm:t>
    </dgm:pt>
    <dgm:pt modelId="{A626AF1B-8E4B-4FC8-9D7B-CA7B9487378E}" type="sibTrans" cxnId="{8CFB68E6-074D-420B-A1D1-254C09B34835}">
      <dgm:prSet/>
      <dgm:spPr/>
      <dgm:t>
        <a:bodyPr/>
        <a:lstStyle/>
        <a:p>
          <a:endParaRPr lang="en-US" sz="2400"/>
        </a:p>
      </dgm:t>
    </dgm:pt>
    <dgm:pt modelId="{7315D820-625D-4341-BDE2-2D15BBC6C99B}">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Tổng hợp khối dữ liệu</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33651ED4-9629-4F68-A8E5-2CB0B3FD5056}" type="parTrans" cxnId="{76633D44-BB3A-46C6-8A23-A91C3D5D7C47}">
      <dgm:prSet/>
      <dgm:spPr/>
      <dgm:t>
        <a:bodyPr/>
        <a:lstStyle/>
        <a:p>
          <a:endParaRPr lang="en-US" sz="2400"/>
        </a:p>
      </dgm:t>
    </dgm:pt>
    <dgm:pt modelId="{43B27E93-3B6C-4EB7-B27F-3DE0E82D6FBF}" type="sibTrans" cxnId="{76633D44-BB3A-46C6-8A23-A91C3D5D7C47}">
      <dgm:prSet/>
      <dgm:spPr/>
      <dgm:t>
        <a:bodyPr/>
        <a:lstStyle/>
        <a:p>
          <a:endParaRPr lang="en-US" sz="2400"/>
        </a:p>
      </dgm:t>
    </dgm:pt>
    <dgm:pt modelId="{D8316F63-CE47-407B-9DCB-E8FEC91F0742}" type="pres">
      <dgm:prSet presAssocID="{1187127D-E7A7-455E-93D3-1EAC1DAB5C83}" presName="root" presStyleCnt="0">
        <dgm:presLayoutVars>
          <dgm:dir/>
          <dgm:resizeHandles val="exact"/>
        </dgm:presLayoutVars>
      </dgm:prSet>
      <dgm:spPr/>
      <dgm:t>
        <a:bodyPr/>
        <a:lstStyle/>
        <a:p>
          <a:endParaRPr lang="en-US"/>
        </a:p>
      </dgm:t>
    </dgm:pt>
    <dgm:pt modelId="{AE2471DD-AEF0-46AC-AE4E-4047B474E634}" type="pres">
      <dgm:prSet presAssocID="{0B54B875-7D75-439A-96AC-0B6B0E0F9027}" presName="compNode" presStyleCnt="0"/>
      <dgm:spPr/>
    </dgm:pt>
    <dgm:pt modelId="{6A28B40A-85CB-44CF-9E81-3063936285E3}" type="pres">
      <dgm:prSet presAssocID="{0B54B875-7D75-439A-96AC-0B6B0E0F9027}" presName="iconBgRect" presStyleLbl="bgShp" presStyleIdx="0" presStyleCnt="8"/>
      <dgm:spPr/>
    </dgm:pt>
    <dgm:pt modelId="{005524FB-3A0E-4BA5-B04E-59FC2E252AEB}" type="pres">
      <dgm:prSet presAssocID="{0B54B875-7D75-439A-96AC-0B6B0E0F9027}" presName="iconRect" presStyleLbl="node1" presStyleIdx="0" presStyleCnt="8"/>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Open Book"/>
        </a:ext>
      </dgm:extLst>
    </dgm:pt>
    <dgm:pt modelId="{10E3AB85-F629-46B7-9081-FC073256C023}" type="pres">
      <dgm:prSet presAssocID="{0B54B875-7D75-439A-96AC-0B6B0E0F9027}" presName="spaceRect" presStyleCnt="0"/>
      <dgm:spPr/>
    </dgm:pt>
    <dgm:pt modelId="{1A451185-6747-4E77-A3B3-9CCD7AC625EB}" type="pres">
      <dgm:prSet presAssocID="{0B54B875-7D75-439A-96AC-0B6B0E0F9027}" presName="textRect" presStyleLbl="revTx" presStyleIdx="0" presStyleCnt="8" custScaleX="99526" custScaleY="101368" custLinFactNeighborX="-232">
        <dgm:presLayoutVars>
          <dgm:chMax val="1"/>
          <dgm:chPref val="1"/>
        </dgm:presLayoutVars>
      </dgm:prSet>
      <dgm:spPr/>
      <dgm:t>
        <a:bodyPr/>
        <a:lstStyle/>
        <a:p>
          <a:endParaRPr lang="en-US"/>
        </a:p>
      </dgm:t>
    </dgm:pt>
    <dgm:pt modelId="{BD8992B9-B7CC-44F7-8E17-FEAD75D73260}" type="pres">
      <dgm:prSet presAssocID="{6BB7D5D8-B58C-4639-AB04-F3323C9E3D5A}" presName="sibTrans" presStyleCnt="0"/>
      <dgm:spPr/>
    </dgm:pt>
    <dgm:pt modelId="{4A705C56-DCC9-4BDC-963E-E3C1A32B8124}" type="pres">
      <dgm:prSet presAssocID="{F342216F-FBF1-41D7-919C-7049CA20572C}" presName="compNode" presStyleCnt="0"/>
      <dgm:spPr/>
    </dgm:pt>
    <dgm:pt modelId="{C4618682-3912-4E72-999D-4BF5CD06322D}" type="pres">
      <dgm:prSet presAssocID="{F342216F-FBF1-41D7-919C-7049CA20572C}" presName="iconBgRect" presStyleLbl="bgShp" presStyleIdx="1" presStyleCnt="8"/>
      <dgm:spPr/>
    </dgm:pt>
    <dgm:pt modelId="{172F9AEA-3377-4AFB-BDDB-45672D648ACC}" type="pres">
      <dgm:prSet presAssocID="{F342216F-FBF1-41D7-919C-7049CA20572C}" presName="iconRect" presStyleLbl="node1" presStyleIdx="1" presStyleCnt="8"/>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ullseye"/>
        </a:ext>
      </dgm:extLst>
    </dgm:pt>
    <dgm:pt modelId="{7C97D28A-6337-4BD4-88DA-E386C94E58EA}" type="pres">
      <dgm:prSet presAssocID="{F342216F-FBF1-41D7-919C-7049CA20572C}" presName="spaceRect" presStyleCnt="0"/>
      <dgm:spPr/>
    </dgm:pt>
    <dgm:pt modelId="{7CEA8AF0-CDCB-4FBD-8FCB-A8EECB922CE0}" type="pres">
      <dgm:prSet presAssocID="{F342216F-FBF1-41D7-919C-7049CA20572C}" presName="textRect" presStyleLbl="revTx" presStyleIdx="1" presStyleCnt="8" custScaleY="101487" custLinFactNeighborX="-232">
        <dgm:presLayoutVars>
          <dgm:chMax val="1"/>
          <dgm:chPref val="1"/>
        </dgm:presLayoutVars>
      </dgm:prSet>
      <dgm:spPr/>
      <dgm:t>
        <a:bodyPr/>
        <a:lstStyle/>
        <a:p>
          <a:endParaRPr lang="en-US"/>
        </a:p>
      </dgm:t>
    </dgm:pt>
    <dgm:pt modelId="{92A8B23C-69B8-4E96-B33F-BB2C249D15FB}" type="pres">
      <dgm:prSet presAssocID="{4264E9A9-DAC3-427B-8E9E-0073816BE51F}" presName="sibTrans" presStyleCnt="0"/>
      <dgm:spPr/>
    </dgm:pt>
    <dgm:pt modelId="{D938C496-9BEF-45FE-B395-F2557FB65E88}" type="pres">
      <dgm:prSet presAssocID="{89123716-B84D-436A-B032-220B2B9CADDC}" presName="compNode" presStyleCnt="0"/>
      <dgm:spPr/>
    </dgm:pt>
    <dgm:pt modelId="{1F290E81-B7E4-40F0-A220-DB97594D9AE3}" type="pres">
      <dgm:prSet presAssocID="{89123716-B84D-436A-B032-220B2B9CADDC}" presName="iconBgRect" presStyleLbl="bgShp" presStyleIdx="2" presStyleCnt="8"/>
      <dgm:spPr/>
    </dgm:pt>
    <dgm:pt modelId="{9FDBD919-83B2-43D2-B22A-C1D340DD896A}" type="pres">
      <dgm:prSet presAssocID="{89123716-B84D-436A-B032-220B2B9CADDC}" presName="iconRect" presStyleLbl="node1" presStyleIdx="2" presStyleCnt="8"/>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448386B8-992B-4E81-92FA-A2A8D3DE4E53}" type="pres">
      <dgm:prSet presAssocID="{89123716-B84D-436A-B032-220B2B9CADDC}" presName="spaceRect" presStyleCnt="0"/>
      <dgm:spPr/>
    </dgm:pt>
    <dgm:pt modelId="{3F410A1B-B3E5-49A9-AA89-AAA8A26BCB24}" type="pres">
      <dgm:prSet presAssocID="{89123716-B84D-436A-B032-220B2B9CADDC}" presName="textRect" presStyleLbl="revTx" presStyleIdx="2" presStyleCnt="8" custLinFactNeighborX="-232">
        <dgm:presLayoutVars>
          <dgm:chMax val="1"/>
          <dgm:chPref val="1"/>
        </dgm:presLayoutVars>
      </dgm:prSet>
      <dgm:spPr/>
      <dgm:t>
        <a:bodyPr/>
        <a:lstStyle/>
        <a:p>
          <a:endParaRPr lang="en-US"/>
        </a:p>
      </dgm:t>
    </dgm:pt>
    <dgm:pt modelId="{AD0B658B-B50A-40EF-B4FE-7234C25616F8}" type="pres">
      <dgm:prSet presAssocID="{79535D29-4C9A-449D-A727-B90BC51637B7}" presName="sibTrans" presStyleCnt="0"/>
      <dgm:spPr/>
    </dgm:pt>
    <dgm:pt modelId="{CAC241F1-438C-4156-AE32-1C9D5A4592D9}" type="pres">
      <dgm:prSet presAssocID="{BD4CDB43-353E-4B02-B096-C95F07496D3C}" presName="compNode" presStyleCnt="0"/>
      <dgm:spPr/>
    </dgm:pt>
    <dgm:pt modelId="{17388459-6EB8-4F5E-BF5C-9EB4EB9F5789}" type="pres">
      <dgm:prSet presAssocID="{BD4CDB43-353E-4B02-B096-C95F07496D3C}" presName="iconBgRect" presStyleLbl="bgShp" presStyleIdx="3" presStyleCnt="8"/>
      <dgm:spPr/>
    </dgm:pt>
    <dgm:pt modelId="{958D9CF1-097F-4361-ABD4-11EB84ECFAE9}" type="pres">
      <dgm:prSet presAssocID="{BD4CDB43-353E-4B02-B096-C95F07496D3C}" presName="iconRect" presStyleLbl="node1" presStyleIdx="3" presStyleCnt="8"/>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hopping cart"/>
        </a:ext>
      </dgm:extLst>
    </dgm:pt>
    <dgm:pt modelId="{9B133744-2F9F-4D93-9D78-885476BC07F6}" type="pres">
      <dgm:prSet presAssocID="{BD4CDB43-353E-4B02-B096-C95F07496D3C}" presName="spaceRect" presStyleCnt="0"/>
      <dgm:spPr/>
    </dgm:pt>
    <dgm:pt modelId="{FE08D94C-0979-4A7E-9611-4E89C272E0B9}" type="pres">
      <dgm:prSet presAssocID="{BD4CDB43-353E-4B02-B096-C95F07496D3C}" presName="textRect" presStyleLbl="revTx" presStyleIdx="3" presStyleCnt="8" custLinFactNeighborX="-232">
        <dgm:presLayoutVars>
          <dgm:chMax val="1"/>
          <dgm:chPref val="1"/>
        </dgm:presLayoutVars>
      </dgm:prSet>
      <dgm:spPr/>
      <dgm:t>
        <a:bodyPr/>
        <a:lstStyle/>
        <a:p>
          <a:endParaRPr lang="en-US"/>
        </a:p>
      </dgm:t>
    </dgm:pt>
    <dgm:pt modelId="{D32C510A-6CA6-410D-A15E-1EF69D9DB601}" type="pres">
      <dgm:prSet presAssocID="{F766CB66-C9FA-4DBA-A25A-4A827F70313C}" presName="sibTrans" presStyleCnt="0"/>
      <dgm:spPr/>
    </dgm:pt>
    <dgm:pt modelId="{CC946639-4A2B-4307-8E5A-06D67A6E7DE4}" type="pres">
      <dgm:prSet presAssocID="{03357AA3-34FD-4084-981B-4888AF7A877E}" presName="compNode" presStyleCnt="0"/>
      <dgm:spPr/>
    </dgm:pt>
    <dgm:pt modelId="{21D2485F-A179-4312-960D-B04D23F73093}" type="pres">
      <dgm:prSet presAssocID="{03357AA3-34FD-4084-981B-4888AF7A877E}" presName="iconBgRect" presStyleLbl="bgShp" presStyleIdx="4" presStyleCnt="8"/>
      <dgm:spPr/>
    </dgm:pt>
    <dgm:pt modelId="{E71EB1C6-24EC-4328-9469-745343CCA869}" type="pres">
      <dgm:prSet presAssocID="{03357AA3-34FD-4084-981B-4888AF7A877E}" presName="iconRect" presStyleLbl="node1" presStyleIdx="4" presStyleCnt="8"/>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Ribbon"/>
        </a:ext>
      </dgm:extLst>
    </dgm:pt>
    <dgm:pt modelId="{284A2FFB-96C0-4491-838B-4F5E0ADB220A}" type="pres">
      <dgm:prSet presAssocID="{03357AA3-34FD-4084-981B-4888AF7A877E}" presName="spaceRect" presStyleCnt="0"/>
      <dgm:spPr/>
    </dgm:pt>
    <dgm:pt modelId="{1BA5D214-334E-4BA2-B451-DC551C28264B}" type="pres">
      <dgm:prSet presAssocID="{03357AA3-34FD-4084-981B-4888AF7A877E}" presName="textRect" presStyleLbl="revTx" presStyleIdx="4" presStyleCnt="8">
        <dgm:presLayoutVars>
          <dgm:chMax val="1"/>
          <dgm:chPref val="1"/>
        </dgm:presLayoutVars>
      </dgm:prSet>
      <dgm:spPr/>
      <dgm:t>
        <a:bodyPr/>
        <a:lstStyle/>
        <a:p>
          <a:endParaRPr lang="en-US"/>
        </a:p>
      </dgm:t>
    </dgm:pt>
    <dgm:pt modelId="{920A6030-4B21-41BC-9873-4FCADF7CDF90}" type="pres">
      <dgm:prSet presAssocID="{E46BB54B-28C9-4098-8BD7-9DBBCB69561D}" presName="sibTrans" presStyleCnt="0"/>
      <dgm:spPr/>
    </dgm:pt>
    <dgm:pt modelId="{41FEB932-20BC-48BD-8675-A354A019F33A}" type="pres">
      <dgm:prSet presAssocID="{A5890FE5-B4F4-43A1-809B-E0079E691A4B}" presName="compNode" presStyleCnt="0"/>
      <dgm:spPr/>
    </dgm:pt>
    <dgm:pt modelId="{0AB51DB3-FA7A-49A1-9279-DF574109EA3F}" type="pres">
      <dgm:prSet presAssocID="{A5890FE5-B4F4-43A1-809B-E0079E691A4B}" presName="iconBgRect" presStyleLbl="bgShp" presStyleIdx="5" presStyleCnt="8"/>
      <dgm:spPr/>
    </dgm:pt>
    <dgm:pt modelId="{BA5EACD3-EC09-4E0D-A9F0-D3FE940B81A6}" type="pres">
      <dgm:prSet presAssocID="{A5890FE5-B4F4-43A1-809B-E0079E691A4B}" presName="iconRect" presStyleLbl="node1" presStyleIdx="5" presStyleCnt="8"/>
      <dgm:spPr>
        <a:blipFill rotWithShape="1">
          <a:blip xmlns:r="http://schemas.openxmlformats.org/officeDocument/2006/relationships" r:embed="rId11"/>
          <a:stretch>
            <a:fillRect/>
          </a:stretch>
        </a:blipFill>
      </dgm:spPr>
      <dgm:t>
        <a:bodyPr/>
        <a:lstStyle/>
        <a:p>
          <a:endParaRPr lang="en-US"/>
        </a:p>
      </dgm:t>
    </dgm:pt>
    <dgm:pt modelId="{1CA1D78F-651C-4978-91B3-36FEE9C6B231}" type="pres">
      <dgm:prSet presAssocID="{A5890FE5-B4F4-43A1-809B-E0079E691A4B}" presName="spaceRect" presStyleCnt="0"/>
      <dgm:spPr/>
    </dgm:pt>
    <dgm:pt modelId="{BA757C6F-F5A1-4BDB-9541-558F2FA304CA}" type="pres">
      <dgm:prSet presAssocID="{A5890FE5-B4F4-43A1-809B-E0079E691A4B}" presName="textRect" presStyleLbl="revTx" presStyleIdx="5" presStyleCnt="8">
        <dgm:presLayoutVars>
          <dgm:chMax val="1"/>
          <dgm:chPref val="1"/>
        </dgm:presLayoutVars>
      </dgm:prSet>
      <dgm:spPr/>
      <dgm:t>
        <a:bodyPr/>
        <a:lstStyle/>
        <a:p>
          <a:endParaRPr lang="en-US"/>
        </a:p>
      </dgm:t>
    </dgm:pt>
    <dgm:pt modelId="{11A6BC6A-B86E-4E9E-B719-EF603B72511E}" type="pres">
      <dgm:prSet presAssocID="{14FE25BA-A6C9-429E-8C5D-46EA57C5A799}" presName="sibTrans" presStyleCnt="0"/>
      <dgm:spPr/>
    </dgm:pt>
    <dgm:pt modelId="{415B64E0-3F9B-456B-8B81-7717390A6654}" type="pres">
      <dgm:prSet presAssocID="{9B1543F5-3E34-4A0B-8EFA-EA08C1354142}" presName="compNode" presStyleCnt="0"/>
      <dgm:spPr/>
    </dgm:pt>
    <dgm:pt modelId="{87C6534C-1BBA-46DA-8D13-43C138172662}" type="pres">
      <dgm:prSet presAssocID="{9B1543F5-3E34-4A0B-8EFA-EA08C1354142}" presName="iconBgRect" presStyleLbl="bgShp" presStyleIdx="6" presStyleCnt="8"/>
      <dgm:spPr/>
    </dgm:pt>
    <dgm:pt modelId="{88E3C6FA-FDA4-44BB-9775-CD2EF9EDA706}" type="pres">
      <dgm:prSet presAssocID="{9B1543F5-3E34-4A0B-8EFA-EA08C1354142}" presName="iconRect" presStyleLbl="node1" presStyleIdx="6" presStyleCnt="8"/>
      <dgm:spPr>
        <a:blipFill rotWithShape="1">
          <a:blip xmlns:r="http://schemas.openxmlformats.org/officeDocument/2006/relationships" r:embed="rId12"/>
          <a:stretch>
            <a:fillRect/>
          </a:stretch>
        </a:blipFill>
      </dgm:spPr>
      <dgm:t>
        <a:bodyPr/>
        <a:lstStyle/>
        <a:p>
          <a:endParaRPr lang="en-US"/>
        </a:p>
      </dgm:t>
    </dgm:pt>
    <dgm:pt modelId="{6071497E-CD4C-4D8D-8E05-9F71DE654909}" type="pres">
      <dgm:prSet presAssocID="{9B1543F5-3E34-4A0B-8EFA-EA08C1354142}" presName="spaceRect" presStyleCnt="0"/>
      <dgm:spPr/>
    </dgm:pt>
    <dgm:pt modelId="{BE0E1A67-3B8A-4FB0-BF20-2E3CA345619B}" type="pres">
      <dgm:prSet presAssocID="{9B1543F5-3E34-4A0B-8EFA-EA08C1354142}" presName="textRect" presStyleLbl="revTx" presStyleIdx="6" presStyleCnt="8">
        <dgm:presLayoutVars>
          <dgm:chMax val="1"/>
          <dgm:chPref val="1"/>
        </dgm:presLayoutVars>
      </dgm:prSet>
      <dgm:spPr/>
      <dgm:t>
        <a:bodyPr/>
        <a:lstStyle/>
        <a:p>
          <a:endParaRPr lang="en-US"/>
        </a:p>
      </dgm:t>
    </dgm:pt>
    <dgm:pt modelId="{A85F3739-CA60-4D0B-B305-D88F9D4A43CF}" type="pres">
      <dgm:prSet presAssocID="{A626AF1B-8E4B-4FC8-9D7B-CA7B9487378E}" presName="sibTrans" presStyleCnt="0"/>
      <dgm:spPr/>
    </dgm:pt>
    <dgm:pt modelId="{CDECA7A1-DF42-4E08-B22B-D63107EC7968}" type="pres">
      <dgm:prSet presAssocID="{7315D820-625D-4341-BDE2-2D15BBC6C99B}" presName="compNode" presStyleCnt="0"/>
      <dgm:spPr/>
    </dgm:pt>
    <dgm:pt modelId="{1B0850B3-0AED-49EA-BB8B-E1AC207F9F2E}" type="pres">
      <dgm:prSet presAssocID="{7315D820-625D-4341-BDE2-2D15BBC6C99B}" presName="iconBgRect" presStyleLbl="bgShp" presStyleIdx="7" presStyleCnt="8"/>
      <dgm:spPr/>
    </dgm:pt>
    <dgm:pt modelId="{FC57D789-C7F1-4D43-A7EF-A3B94F6F290F}" type="pres">
      <dgm:prSet presAssocID="{7315D820-625D-4341-BDE2-2D15BBC6C99B}" presName="iconRect" presStyleLbl="node1" presStyleIdx="7" presStyleCnt="8"/>
      <dgm:spPr>
        <a:blipFill rotWithShape="1">
          <a:blip xmlns:r="http://schemas.openxmlformats.org/officeDocument/2006/relationships" r:embed="rId13"/>
          <a:stretch>
            <a:fillRect/>
          </a:stretch>
        </a:blipFill>
      </dgm:spPr>
      <dgm:t>
        <a:bodyPr/>
        <a:lstStyle/>
        <a:p>
          <a:endParaRPr lang="en-US"/>
        </a:p>
      </dgm:t>
    </dgm:pt>
    <dgm:pt modelId="{F0013B12-1874-42F3-A8F3-C92D35D50C11}" type="pres">
      <dgm:prSet presAssocID="{7315D820-625D-4341-BDE2-2D15BBC6C99B}" presName="spaceRect" presStyleCnt="0"/>
      <dgm:spPr/>
    </dgm:pt>
    <dgm:pt modelId="{6997B5F7-0D7D-49A6-8953-8594060536EF}" type="pres">
      <dgm:prSet presAssocID="{7315D820-625D-4341-BDE2-2D15BBC6C99B}" presName="textRect" presStyleLbl="revTx" presStyleIdx="7" presStyleCnt="8">
        <dgm:presLayoutVars>
          <dgm:chMax val="1"/>
          <dgm:chPref val="1"/>
        </dgm:presLayoutVars>
      </dgm:prSet>
      <dgm:spPr/>
      <dgm:t>
        <a:bodyPr/>
        <a:lstStyle/>
        <a:p>
          <a:endParaRPr lang="en-US"/>
        </a:p>
      </dgm:t>
    </dgm:pt>
  </dgm:ptLst>
  <dgm:cxnLst>
    <dgm:cxn modelId="{3F295CDC-7471-482D-90A1-CAF76E95A10C}" type="presOf" srcId="{89123716-B84D-436A-B032-220B2B9CADDC}" destId="{3F410A1B-B3E5-49A9-AA89-AAA8A26BCB24}" srcOrd="0" destOrd="0" presId="urn:microsoft.com/office/officeart/2018/5/layout/IconCircleLabelList"/>
    <dgm:cxn modelId="{3339A85E-8A17-474A-9625-A3A8050AE3F3}" srcId="{1187127D-E7A7-455E-93D3-1EAC1DAB5C83}" destId="{03357AA3-34FD-4084-981B-4888AF7A877E}" srcOrd="4" destOrd="0" parTransId="{808A9C68-B161-452E-964F-0C64CF06ACB9}" sibTransId="{E46BB54B-28C9-4098-8BD7-9DBBCB69561D}"/>
    <dgm:cxn modelId="{8CFB68E6-074D-420B-A1D1-254C09B34835}" srcId="{1187127D-E7A7-455E-93D3-1EAC1DAB5C83}" destId="{9B1543F5-3E34-4A0B-8EFA-EA08C1354142}" srcOrd="6" destOrd="0" parTransId="{E30E05E9-79DC-4DAB-A77F-F87EA8463B23}" sibTransId="{A626AF1B-8E4B-4FC8-9D7B-CA7B9487378E}"/>
    <dgm:cxn modelId="{E9C6DD30-5E9E-4CBE-8A4D-A8FC2D2D30F6}" srcId="{1187127D-E7A7-455E-93D3-1EAC1DAB5C83}" destId="{A5890FE5-B4F4-43A1-809B-E0079E691A4B}" srcOrd="5" destOrd="0" parTransId="{3D760D08-24F0-4122-B153-4A78E1C97E3E}" sibTransId="{14FE25BA-A6C9-429E-8C5D-46EA57C5A799}"/>
    <dgm:cxn modelId="{B015E3DC-F7F6-442F-A4D0-A5420BDEF48D}" type="presOf" srcId="{A5890FE5-B4F4-43A1-809B-E0079E691A4B}" destId="{BA757C6F-F5A1-4BDB-9541-558F2FA304CA}" srcOrd="0" destOrd="0" presId="urn:microsoft.com/office/officeart/2018/5/layout/IconCircleLabelList"/>
    <dgm:cxn modelId="{945A7769-26D7-4812-8F59-B88B5CE7C0F3}" type="presOf" srcId="{03357AA3-34FD-4084-981B-4888AF7A877E}" destId="{1BA5D214-334E-4BA2-B451-DC551C28264B}" srcOrd="0" destOrd="0" presId="urn:microsoft.com/office/officeart/2018/5/layout/IconCircleLabelList"/>
    <dgm:cxn modelId="{9CBFE3A8-AC55-4360-AEA2-17ED3BA3463C}" type="presOf" srcId="{7315D820-625D-4341-BDE2-2D15BBC6C99B}" destId="{6997B5F7-0D7D-49A6-8953-8594060536EF}" srcOrd="0" destOrd="0" presId="urn:microsoft.com/office/officeart/2018/5/layout/IconCircleLabelList"/>
    <dgm:cxn modelId="{4160E90A-0E10-4739-BB63-163659A712F0}" srcId="{1187127D-E7A7-455E-93D3-1EAC1DAB5C83}" destId="{89123716-B84D-436A-B032-220B2B9CADDC}" srcOrd="2" destOrd="0" parTransId="{A99727AF-82D3-4448-923F-255E12D7C9BC}" sibTransId="{79535D29-4C9A-449D-A727-B90BC51637B7}"/>
    <dgm:cxn modelId="{665AB720-9620-4AC6-8DF1-9FB6CD014567}" type="presOf" srcId="{BD4CDB43-353E-4B02-B096-C95F07496D3C}" destId="{FE08D94C-0979-4A7E-9611-4E89C272E0B9}" srcOrd="0" destOrd="0" presId="urn:microsoft.com/office/officeart/2018/5/layout/IconCircleLabelList"/>
    <dgm:cxn modelId="{46799A86-856A-4949-AC18-96B169E2E058}" type="presOf" srcId="{1187127D-E7A7-455E-93D3-1EAC1DAB5C83}" destId="{D8316F63-CE47-407B-9DCB-E8FEC91F0742}" srcOrd="0" destOrd="0" presId="urn:microsoft.com/office/officeart/2018/5/layout/IconCircleLabelList"/>
    <dgm:cxn modelId="{284BEB15-5C71-4905-A027-57797D994D65}" type="presOf" srcId="{F342216F-FBF1-41D7-919C-7049CA20572C}" destId="{7CEA8AF0-CDCB-4FBD-8FCB-A8EECB922CE0}" srcOrd="0" destOrd="0" presId="urn:microsoft.com/office/officeart/2018/5/layout/IconCircleLabelList"/>
    <dgm:cxn modelId="{76633D44-BB3A-46C6-8A23-A91C3D5D7C47}" srcId="{1187127D-E7A7-455E-93D3-1EAC1DAB5C83}" destId="{7315D820-625D-4341-BDE2-2D15BBC6C99B}" srcOrd="7" destOrd="0" parTransId="{33651ED4-9629-4F68-A8E5-2CB0B3FD5056}" sibTransId="{43B27E93-3B6C-4EB7-B27F-3DE0E82D6FBF}"/>
    <dgm:cxn modelId="{0560C2CF-2867-4C41-9B84-C43B49A1EFCF}" srcId="{1187127D-E7A7-455E-93D3-1EAC1DAB5C83}" destId="{BD4CDB43-353E-4B02-B096-C95F07496D3C}" srcOrd="3" destOrd="0" parTransId="{50B9826E-03A9-4BEC-83AF-4FE3EC5546B9}" sibTransId="{F766CB66-C9FA-4DBA-A25A-4A827F70313C}"/>
    <dgm:cxn modelId="{2D027D54-0797-4CE1-8646-E3A6F4D7AE6C}" srcId="{1187127D-E7A7-455E-93D3-1EAC1DAB5C83}" destId="{0B54B875-7D75-439A-96AC-0B6B0E0F9027}" srcOrd="0" destOrd="0" parTransId="{E10A52C8-AA57-46D3-B7CE-50C51AD1F38B}" sibTransId="{6BB7D5D8-B58C-4639-AB04-F3323C9E3D5A}"/>
    <dgm:cxn modelId="{3D238423-40A9-4D99-B54D-A2855A3DA7BF}" srcId="{1187127D-E7A7-455E-93D3-1EAC1DAB5C83}" destId="{F342216F-FBF1-41D7-919C-7049CA20572C}" srcOrd="1" destOrd="0" parTransId="{458C9A33-97A5-4CBB-B140-5648BC39D963}" sibTransId="{4264E9A9-DAC3-427B-8E9E-0073816BE51F}"/>
    <dgm:cxn modelId="{41C97E48-3DD5-4944-8D55-051E476B039C}" type="presOf" srcId="{9B1543F5-3E34-4A0B-8EFA-EA08C1354142}" destId="{BE0E1A67-3B8A-4FB0-BF20-2E3CA345619B}" srcOrd="0" destOrd="0" presId="urn:microsoft.com/office/officeart/2018/5/layout/IconCircleLabelList"/>
    <dgm:cxn modelId="{D1F63E5B-71C3-4407-B69C-53CC2F17F251}" type="presOf" srcId="{0B54B875-7D75-439A-96AC-0B6B0E0F9027}" destId="{1A451185-6747-4E77-A3B3-9CCD7AC625EB}" srcOrd="0" destOrd="0" presId="urn:microsoft.com/office/officeart/2018/5/layout/IconCircleLabelList"/>
    <dgm:cxn modelId="{CC2717E0-B745-4FA0-BA9D-61935A040744}" type="presParOf" srcId="{D8316F63-CE47-407B-9DCB-E8FEC91F0742}" destId="{AE2471DD-AEF0-46AC-AE4E-4047B474E634}" srcOrd="0" destOrd="0" presId="urn:microsoft.com/office/officeart/2018/5/layout/IconCircleLabelList"/>
    <dgm:cxn modelId="{69E34C59-CEB5-4F65-8A99-276EFDDA7804}" type="presParOf" srcId="{AE2471DD-AEF0-46AC-AE4E-4047B474E634}" destId="{6A28B40A-85CB-44CF-9E81-3063936285E3}" srcOrd="0" destOrd="0" presId="urn:microsoft.com/office/officeart/2018/5/layout/IconCircleLabelList"/>
    <dgm:cxn modelId="{7FA62A85-3AE0-4230-8DEC-136FF67A2F75}" type="presParOf" srcId="{AE2471DD-AEF0-46AC-AE4E-4047B474E634}" destId="{005524FB-3A0E-4BA5-B04E-59FC2E252AEB}" srcOrd="1" destOrd="0" presId="urn:microsoft.com/office/officeart/2018/5/layout/IconCircleLabelList"/>
    <dgm:cxn modelId="{7CA4F707-4953-4BB7-8153-F387AA80FACC}" type="presParOf" srcId="{AE2471DD-AEF0-46AC-AE4E-4047B474E634}" destId="{10E3AB85-F629-46B7-9081-FC073256C023}" srcOrd="2" destOrd="0" presId="urn:microsoft.com/office/officeart/2018/5/layout/IconCircleLabelList"/>
    <dgm:cxn modelId="{2E91F802-C502-4DD3-B43A-1601D4FA9BC1}" type="presParOf" srcId="{AE2471DD-AEF0-46AC-AE4E-4047B474E634}" destId="{1A451185-6747-4E77-A3B3-9CCD7AC625EB}" srcOrd="3" destOrd="0" presId="urn:microsoft.com/office/officeart/2018/5/layout/IconCircleLabelList"/>
    <dgm:cxn modelId="{B4839D52-EE0B-4A8A-9C6D-7FD814118460}" type="presParOf" srcId="{D8316F63-CE47-407B-9DCB-E8FEC91F0742}" destId="{BD8992B9-B7CC-44F7-8E17-FEAD75D73260}" srcOrd="1" destOrd="0" presId="urn:microsoft.com/office/officeart/2018/5/layout/IconCircleLabelList"/>
    <dgm:cxn modelId="{FBD61538-10AA-4771-BB43-1A8DDA8B6D38}" type="presParOf" srcId="{D8316F63-CE47-407B-9DCB-E8FEC91F0742}" destId="{4A705C56-DCC9-4BDC-963E-E3C1A32B8124}" srcOrd="2" destOrd="0" presId="urn:microsoft.com/office/officeart/2018/5/layout/IconCircleLabelList"/>
    <dgm:cxn modelId="{F9E26C15-BFC6-4D29-9CB1-05963DCE45AF}" type="presParOf" srcId="{4A705C56-DCC9-4BDC-963E-E3C1A32B8124}" destId="{C4618682-3912-4E72-999D-4BF5CD06322D}" srcOrd="0" destOrd="0" presId="urn:microsoft.com/office/officeart/2018/5/layout/IconCircleLabelList"/>
    <dgm:cxn modelId="{EE54B73B-63D2-4205-B860-DF511475FABF}" type="presParOf" srcId="{4A705C56-DCC9-4BDC-963E-E3C1A32B8124}" destId="{172F9AEA-3377-4AFB-BDDB-45672D648ACC}" srcOrd="1" destOrd="0" presId="urn:microsoft.com/office/officeart/2018/5/layout/IconCircleLabelList"/>
    <dgm:cxn modelId="{E70A3D01-85AC-4556-B266-4E7847A9FEEC}" type="presParOf" srcId="{4A705C56-DCC9-4BDC-963E-E3C1A32B8124}" destId="{7C97D28A-6337-4BD4-88DA-E386C94E58EA}" srcOrd="2" destOrd="0" presId="urn:microsoft.com/office/officeart/2018/5/layout/IconCircleLabelList"/>
    <dgm:cxn modelId="{1D938727-B51F-4DB6-B47F-19DCB6B3B3E0}" type="presParOf" srcId="{4A705C56-DCC9-4BDC-963E-E3C1A32B8124}" destId="{7CEA8AF0-CDCB-4FBD-8FCB-A8EECB922CE0}" srcOrd="3" destOrd="0" presId="urn:microsoft.com/office/officeart/2018/5/layout/IconCircleLabelList"/>
    <dgm:cxn modelId="{C99FA575-863A-4F30-A66C-2AC2D9CDF739}" type="presParOf" srcId="{D8316F63-CE47-407B-9DCB-E8FEC91F0742}" destId="{92A8B23C-69B8-4E96-B33F-BB2C249D15FB}" srcOrd="3" destOrd="0" presId="urn:microsoft.com/office/officeart/2018/5/layout/IconCircleLabelList"/>
    <dgm:cxn modelId="{19CF721B-33E2-4529-9403-5AB9BBA47D98}" type="presParOf" srcId="{D8316F63-CE47-407B-9DCB-E8FEC91F0742}" destId="{D938C496-9BEF-45FE-B395-F2557FB65E88}" srcOrd="4" destOrd="0" presId="urn:microsoft.com/office/officeart/2018/5/layout/IconCircleLabelList"/>
    <dgm:cxn modelId="{658D0125-C3C9-4D5B-8DF0-5E2057102680}" type="presParOf" srcId="{D938C496-9BEF-45FE-B395-F2557FB65E88}" destId="{1F290E81-B7E4-40F0-A220-DB97594D9AE3}" srcOrd="0" destOrd="0" presId="urn:microsoft.com/office/officeart/2018/5/layout/IconCircleLabelList"/>
    <dgm:cxn modelId="{50F2BB0B-CE08-4F41-A25B-1FF84C93EEEF}" type="presParOf" srcId="{D938C496-9BEF-45FE-B395-F2557FB65E88}" destId="{9FDBD919-83B2-43D2-B22A-C1D340DD896A}" srcOrd="1" destOrd="0" presId="urn:microsoft.com/office/officeart/2018/5/layout/IconCircleLabelList"/>
    <dgm:cxn modelId="{51BF9BE5-F346-4A35-A9C3-91EDDD48FDDA}" type="presParOf" srcId="{D938C496-9BEF-45FE-B395-F2557FB65E88}" destId="{448386B8-992B-4E81-92FA-A2A8D3DE4E53}" srcOrd="2" destOrd="0" presId="urn:microsoft.com/office/officeart/2018/5/layout/IconCircleLabelList"/>
    <dgm:cxn modelId="{DFB9ED2B-2930-4C79-B0BD-4EA886CDAA92}" type="presParOf" srcId="{D938C496-9BEF-45FE-B395-F2557FB65E88}" destId="{3F410A1B-B3E5-49A9-AA89-AAA8A26BCB24}" srcOrd="3" destOrd="0" presId="urn:microsoft.com/office/officeart/2018/5/layout/IconCircleLabelList"/>
    <dgm:cxn modelId="{261BF724-C195-49FC-98B1-0E02F339F1F9}" type="presParOf" srcId="{D8316F63-CE47-407B-9DCB-E8FEC91F0742}" destId="{AD0B658B-B50A-40EF-B4FE-7234C25616F8}" srcOrd="5" destOrd="0" presId="urn:microsoft.com/office/officeart/2018/5/layout/IconCircleLabelList"/>
    <dgm:cxn modelId="{D185BF21-7E56-4FEF-8D8D-7AFA57AE257F}" type="presParOf" srcId="{D8316F63-CE47-407B-9DCB-E8FEC91F0742}" destId="{CAC241F1-438C-4156-AE32-1C9D5A4592D9}" srcOrd="6" destOrd="0" presId="urn:microsoft.com/office/officeart/2018/5/layout/IconCircleLabelList"/>
    <dgm:cxn modelId="{CCB975DD-FEAD-46AB-8FA8-28FB14C050DE}" type="presParOf" srcId="{CAC241F1-438C-4156-AE32-1C9D5A4592D9}" destId="{17388459-6EB8-4F5E-BF5C-9EB4EB9F5789}" srcOrd="0" destOrd="0" presId="urn:microsoft.com/office/officeart/2018/5/layout/IconCircleLabelList"/>
    <dgm:cxn modelId="{B1B44AEE-20A0-49E0-A0A9-7D5238CE1C61}" type="presParOf" srcId="{CAC241F1-438C-4156-AE32-1C9D5A4592D9}" destId="{958D9CF1-097F-4361-ABD4-11EB84ECFAE9}" srcOrd="1" destOrd="0" presId="urn:microsoft.com/office/officeart/2018/5/layout/IconCircleLabelList"/>
    <dgm:cxn modelId="{7028E282-AF31-4A2A-AED3-D9025F008A50}" type="presParOf" srcId="{CAC241F1-438C-4156-AE32-1C9D5A4592D9}" destId="{9B133744-2F9F-4D93-9D78-885476BC07F6}" srcOrd="2" destOrd="0" presId="urn:microsoft.com/office/officeart/2018/5/layout/IconCircleLabelList"/>
    <dgm:cxn modelId="{CF8EEE8A-A4B0-424D-BC69-4A13116257FE}" type="presParOf" srcId="{CAC241F1-438C-4156-AE32-1C9D5A4592D9}" destId="{FE08D94C-0979-4A7E-9611-4E89C272E0B9}" srcOrd="3" destOrd="0" presId="urn:microsoft.com/office/officeart/2018/5/layout/IconCircleLabelList"/>
    <dgm:cxn modelId="{6F8A1D2F-4082-46E9-97C8-228A569C506F}" type="presParOf" srcId="{D8316F63-CE47-407B-9DCB-E8FEC91F0742}" destId="{D32C510A-6CA6-410D-A15E-1EF69D9DB601}" srcOrd="7" destOrd="0" presId="urn:microsoft.com/office/officeart/2018/5/layout/IconCircleLabelList"/>
    <dgm:cxn modelId="{FBF44D68-C0CF-441D-85FF-0B869D691C1B}" type="presParOf" srcId="{D8316F63-CE47-407B-9DCB-E8FEC91F0742}" destId="{CC946639-4A2B-4307-8E5A-06D67A6E7DE4}" srcOrd="8" destOrd="0" presId="urn:microsoft.com/office/officeart/2018/5/layout/IconCircleLabelList"/>
    <dgm:cxn modelId="{C419D7C9-2225-481C-9224-DE994A445339}" type="presParOf" srcId="{CC946639-4A2B-4307-8E5A-06D67A6E7DE4}" destId="{21D2485F-A179-4312-960D-B04D23F73093}" srcOrd="0" destOrd="0" presId="urn:microsoft.com/office/officeart/2018/5/layout/IconCircleLabelList"/>
    <dgm:cxn modelId="{8A0E5A25-9340-4772-8BFE-36DB1C781D0C}" type="presParOf" srcId="{CC946639-4A2B-4307-8E5A-06D67A6E7DE4}" destId="{E71EB1C6-24EC-4328-9469-745343CCA869}" srcOrd="1" destOrd="0" presId="urn:microsoft.com/office/officeart/2018/5/layout/IconCircleLabelList"/>
    <dgm:cxn modelId="{1C8FF9A0-00E9-4C75-BDAF-F80A970D010E}" type="presParOf" srcId="{CC946639-4A2B-4307-8E5A-06D67A6E7DE4}" destId="{284A2FFB-96C0-4491-838B-4F5E0ADB220A}" srcOrd="2" destOrd="0" presId="urn:microsoft.com/office/officeart/2018/5/layout/IconCircleLabelList"/>
    <dgm:cxn modelId="{5AAD1A1D-C6C7-4AB9-AC64-270DF1571F9E}" type="presParOf" srcId="{CC946639-4A2B-4307-8E5A-06D67A6E7DE4}" destId="{1BA5D214-334E-4BA2-B451-DC551C28264B}" srcOrd="3" destOrd="0" presId="urn:microsoft.com/office/officeart/2018/5/layout/IconCircleLabelList"/>
    <dgm:cxn modelId="{5D3780C4-3593-4D16-8E8B-BD2E541D5497}" type="presParOf" srcId="{D8316F63-CE47-407B-9DCB-E8FEC91F0742}" destId="{920A6030-4B21-41BC-9873-4FCADF7CDF90}" srcOrd="9" destOrd="0" presId="urn:microsoft.com/office/officeart/2018/5/layout/IconCircleLabelList"/>
    <dgm:cxn modelId="{276EA579-14A8-46D3-A9CC-FCA8BEFE1C2E}" type="presParOf" srcId="{D8316F63-CE47-407B-9DCB-E8FEC91F0742}" destId="{41FEB932-20BC-48BD-8675-A354A019F33A}" srcOrd="10" destOrd="0" presId="urn:microsoft.com/office/officeart/2018/5/layout/IconCircleLabelList"/>
    <dgm:cxn modelId="{06C805AF-CE10-4AEA-BACF-A13A4DC82A6D}" type="presParOf" srcId="{41FEB932-20BC-48BD-8675-A354A019F33A}" destId="{0AB51DB3-FA7A-49A1-9279-DF574109EA3F}" srcOrd="0" destOrd="0" presId="urn:microsoft.com/office/officeart/2018/5/layout/IconCircleLabelList"/>
    <dgm:cxn modelId="{449C4A5E-6CF6-4C89-A54E-A3879C49F62E}" type="presParOf" srcId="{41FEB932-20BC-48BD-8675-A354A019F33A}" destId="{BA5EACD3-EC09-4E0D-A9F0-D3FE940B81A6}" srcOrd="1" destOrd="0" presId="urn:microsoft.com/office/officeart/2018/5/layout/IconCircleLabelList"/>
    <dgm:cxn modelId="{50A63472-DB01-4118-AB35-C11FE0CC098D}" type="presParOf" srcId="{41FEB932-20BC-48BD-8675-A354A019F33A}" destId="{1CA1D78F-651C-4978-91B3-36FEE9C6B231}" srcOrd="2" destOrd="0" presId="urn:microsoft.com/office/officeart/2018/5/layout/IconCircleLabelList"/>
    <dgm:cxn modelId="{3CC39E9B-32AE-48DF-BE88-F4C0D7DCEDD5}" type="presParOf" srcId="{41FEB932-20BC-48BD-8675-A354A019F33A}" destId="{BA757C6F-F5A1-4BDB-9541-558F2FA304CA}" srcOrd="3" destOrd="0" presId="urn:microsoft.com/office/officeart/2018/5/layout/IconCircleLabelList"/>
    <dgm:cxn modelId="{09D51193-E3E0-4C77-AF83-F4CE32B5D2CA}" type="presParOf" srcId="{D8316F63-CE47-407B-9DCB-E8FEC91F0742}" destId="{11A6BC6A-B86E-4E9E-B719-EF603B72511E}" srcOrd="11" destOrd="0" presId="urn:microsoft.com/office/officeart/2018/5/layout/IconCircleLabelList"/>
    <dgm:cxn modelId="{0571F6B2-7FAE-4F7F-9BBC-3CE98D65E397}" type="presParOf" srcId="{D8316F63-CE47-407B-9DCB-E8FEC91F0742}" destId="{415B64E0-3F9B-456B-8B81-7717390A6654}" srcOrd="12" destOrd="0" presId="urn:microsoft.com/office/officeart/2018/5/layout/IconCircleLabelList"/>
    <dgm:cxn modelId="{16BDD93A-6F78-4DE3-BC18-E4BBF439DB50}" type="presParOf" srcId="{415B64E0-3F9B-456B-8B81-7717390A6654}" destId="{87C6534C-1BBA-46DA-8D13-43C138172662}" srcOrd="0" destOrd="0" presId="urn:microsoft.com/office/officeart/2018/5/layout/IconCircleLabelList"/>
    <dgm:cxn modelId="{8495EAA2-1C9F-48E1-BD92-35A11E5E042E}" type="presParOf" srcId="{415B64E0-3F9B-456B-8B81-7717390A6654}" destId="{88E3C6FA-FDA4-44BB-9775-CD2EF9EDA706}" srcOrd="1" destOrd="0" presId="urn:microsoft.com/office/officeart/2018/5/layout/IconCircleLabelList"/>
    <dgm:cxn modelId="{3144A43E-1259-4638-8796-A297D6BFD215}" type="presParOf" srcId="{415B64E0-3F9B-456B-8B81-7717390A6654}" destId="{6071497E-CD4C-4D8D-8E05-9F71DE654909}" srcOrd="2" destOrd="0" presId="urn:microsoft.com/office/officeart/2018/5/layout/IconCircleLabelList"/>
    <dgm:cxn modelId="{78393BB6-0CAE-4026-92F5-103FACDD643B}" type="presParOf" srcId="{415B64E0-3F9B-456B-8B81-7717390A6654}" destId="{BE0E1A67-3B8A-4FB0-BF20-2E3CA345619B}" srcOrd="3" destOrd="0" presId="urn:microsoft.com/office/officeart/2018/5/layout/IconCircleLabelList"/>
    <dgm:cxn modelId="{33288397-3F44-4129-9924-F2BB2244E911}" type="presParOf" srcId="{D8316F63-CE47-407B-9DCB-E8FEC91F0742}" destId="{A85F3739-CA60-4D0B-B305-D88F9D4A43CF}" srcOrd="13" destOrd="0" presId="urn:microsoft.com/office/officeart/2018/5/layout/IconCircleLabelList"/>
    <dgm:cxn modelId="{C1F884C1-A170-4D0A-BCB6-EA5F0479BACC}" type="presParOf" srcId="{D8316F63-CE47-407B-9DCB-E8FEC91F0742}" destId="{CDECA7A1-DF42-4E08-B22B-D63107EC7968}" srcOrd="14" destOrd="0" presId="urn:microsoft.com/office/officeart/2018/5/layout/IconCircleLabelList"/>
    <dgm:cxn modelId="{32870DEA-2718-4BFF-A138-A0217C93F1D3}" type="presParOf" srcId="{CDECA7A1-DF42-4E08-B22B-D63107EC7968}" destId="{1B0850B3-0AED-49EA-BB8B-E1AC207F9F2E}" srcOrd="0" destOrd="0" presId="urn:microsoft.com/office/officeart/2018/5/layout/IconCircleLabelList"/>
    <dgm:cxn modelId="{75CAEF67-A1AA-4473-BDD9-90C7D13C15FE}" type="presParOf" srcId="{CDECA7A1-DF42-4E08-B22B-D63107EC7968}" destId="{FC57D789-C7F1-4D43-A7EF-A3B94F6F290F}" srcOrd="1" destOrd="0" presId="urn:microsoft.com/office/officeart/2018/5/layout/IconCircleLabelList"/>
    <dgm:cxn modelId="{B397FE3A-0BCA-45E8-A480-910EB547F22D}" type="presParOf" srcId="{CDECA7A1-DF42-4E08-B22B-D63107EC7968}" destId="{F0013B12-1874-42F3-A8F3-C92D35D50C11}" srcOrd="2" destOrd="0" presId="urn:microsoft.com/office/officeart/2018/5/layout/IconCircleLabelList"/>
    <dgm:cxn modelId="{3A1FCA25-7877-415B-9AE1-E2C3EA5ECB53}" type="presParOf" srcId="{CDECA7A1-DF42-4E08-B22B-D63107EC7968}" destId="{6997B5F7-0D7D-49A6-8953-8594060536E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082322-65D9-4EF8-8969-CB4FCD55B15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9820DA-81FE-4A14-B0EA-B65CD7161892}">
      <dgm:prSet custT="1"/>
      <dgm:spPr/>
      <dgm:t>
        <a:bodyPr/>
        <a:lstStyle/>
        <a:p>
          <a:pPr>
            <a:lnSpc>
              <a:spcPct val="100000"/>
            </a:lnSpc>
            <a:defRPr cap="all"/>
          </a:pPr>
          <a:r>
            <a:rPr lang="en-US" sz="2400" smtClean="0"/>
            <a:t>e SAS (www.sas.com)</a:t>
          </a:r>
          <a:endParaRPr lang="en-US" sz="2400" dirty="0"/>
        </a:p>
      </dgm:t>
    </dgm:pt>
    <dgm:pt modelId="{7D86F940-3817-4F21-B70B-CDF9B2814FB6}" type="parTrans" cxnId="{23140E73-5C02-4E29-B677-CB0A65051E68}">
      <dgm:prSet/>
      <dgm:spPr/>
      <dgm:t>
        <a:bodyPr/>
        <a:lstStyle/>
        <a:p>
          <a:endParaRPr lang="en-US"/>
        </a:p>
      </dgm:t>
    </dgm:pt>
    <dgm:pt modelId="{A13B1399-C402-4A65-805A-4077B73F704E}" type="sibTrans" cxnId="{23140E73-5C02-4E29-B677-CB0A65051E68}">
      <dgm:prSet/>
      <dgm:spPr/>
      <dgm:t>
        <a:bodyPr/>
        <a:lstStyle/>
        <a:p>
          <a:endParaRPr lang="en-US"/>
        </a:p>
      </dgm:t>
    </dgm:pt>
    <dgm:pt modelId="{85CCB2CB-9E68-4B2C-9F1E-50CA45F3F484}">
      <dgm:prSet custT="1"/>
      <dgm:spPr/>
      <dgm:t>
        <a:bodyPr/>
        <a:lstStyle/>
        <a:p>
          <a:pPr>
            <a:lnSpc>
              <a:spcPct val="100000"/>
            </a:lnSpc>
            <a:defRPr cap="all"/>
          </a:pPr>
          <a:r>
            <a:rPr lang="en-US" sz="2400" smtClean="0"/>
            <a:t>SPSS (www.spss.com)</a:t>
          </a:r>
          <a:endParaRPr lang="en-US" sz="2400" dirty="0"/>
        </a:p>
      </dgm:t>
    </dgm:pt>
    <dgm:pt modelId="{89638BAF-E3B3-4EC2-AD89-CF04956EB1D9}" type="parTrans" cxnId="{30268320-F02B-4006-B150-097885F597AB}">
      <dgm:prSet/>
      <dgm:spPr/>
      <dgm:t>
        <a:bodyPr/>
        <a:lstStyle/>
        <a:p>
          <a:endParaRPr lang="en-US"/>
        </a:p>
      </dgm:t>
    </dgm:pt>
    <dgm:pt modelId="{EC882073-29DC-49E2-8D0C-CE87001FF601}" type="sibTrans" cxnId="{30268320-F02B-4006-B150-097885F597AB}">
      <dgm:prSet/>
      <dgm:spPr/>
      <dgm:t>
        <a:bodyPr/>
        <a:lstStyle/>
        <a:p>
          <a:endParaRPr lang="en-US"/>
        </a:p>
      </dgm:t>
    </dgm:pt>
    <dgm:pt modelId="{438D9AB5-4B71-4E86-91B8-CCD3C6E465FA}">
      <dgm:prSet custT="1"/>
      <dgm:spPr/>
      <dgm:t>
        <a:bodyPr/>
        <a:lstStyle/>
        <a:p>
          <a:pPr>
            <a:lnSpc>
              <a:spcPct val="100000"/>
            </a:lnSpc>
            <a:defRPr cap="all"/>
          </a:pPr>
          <a:r>
            <a:rPr lang="en-US" sz="2400" smtClean="0"/>
            <a:t>S-Plus (www.insightful.com)</a:t>
          </a:r>
          <a:endParaRPr lang="en-US" sz="2400" dirty="0"/>
        </a:p>
      </dgm:t>
    </dgm:pt>
    <dgm:pt modelId="{0990FD5A-F3E8-49F8-AD75-18A09DFB88C9}" type="parTrans" cxnId="{B349604F-E5CF-4B20-9A83-A1E8837EECEE}">
      <dgm:prSet/>
      <dgm:spPr/>
      <dgm:t>
        <a:bodyPr/>
        <a:lstStyle/>
        <a:p>
          <a:endParaRPr lang="en-US"/>
        </a:p>
      </dgm:t>
    </dgm:pt>
    <dgm:pt modelId="{3E2CAA1F-C879-4840-8802-68DBCC5220D2}" type="sibTrans" cxnId="{B349604F-E5CF-4B20-9A83-A1E8837EECEE}">
      <dgm:prSet/>
      <dgm:spPr/>
      <dgm:t>
        <a:bodyPr/>
        <a:lstStyle/>
        <a:p>
          <a:endParaRPr lang="en-US"/>
        </a:p>
      </dgm:t>
    </dgm:pt>
    <dgm:pt modelId="{9248FD18-E683-4541-9EB2-A0B551436FFB}">
      <dgm:prSet custT="1"/>
      <dgm:spPr/>
      <dgm:t>
        <a:bodyPr/>
        <a:lstStyle/>
        <a:p>
          <a:pPr>
            <a:lnSpc>
              <a:spcPct val="100000"/>
            </a:lnSpc>
            <a:defRPr cap="all"/>
          </a:pPr>
          <a:r>
            <a:rPr lang="en-US" sz="2400" smtClean="0"/>
            <a:t>Numerical Recipes in C</a:t>
          </a:r>
          <a:endParaRPr lang="en-US" sz="2400" dirty="0"/>
        </a:p>
      </dgm:t>
    </dgm:pt>
    <dgm:pt modelId="{925B2FF4-17B9-40B4-A5F2-C21ED5F20620}" type="parTrans" cxnId="{94C77C83-4E62-41E8-BBFF-3A926E5F2A54}">
      <dgm:prSet/>
      <dgm:spPr/>
      <dgm:t>
        <a:bodyPr/>
        <a:lstStyle/>
        <a:p>
          <a:endParaRPr lang="en-US"/>
        </a:p>
      </dgm:t>
    </dgm:pt>
    <dgm:pt modelId="{B62A2653-BEB5-458F-B551-D0A4AA3032AA}" type="sibTrans" cxnId="{94C77C83-4E62-41E8-BBFF-3A926E5F2A54}">
      <dgm:prSet/>
      <dgm:spPr/>
      <dgm:t>
        <a:bodyPr/>
        <a:lstStyle/>
        <a:p>
          <a:endParaRPr lang="en-US"/>
        </a:p>
      </dgm:t>
    </dgm:pt>
    <dgm:pt modelId="{5F6296FB-6623-49F0-A37B-32D5293F3A75}" type="pres">
      <dgm:prSet presAssocID="{A9082322-65D9-4EF8-8969-CB4FCD55B155}" presName="root" presStyleCnt="0">
        <dgm:presLayoutVars>
          <dgm:dir/>
          <dgm:resizeHandles val="exact"/>
        </dgm:presLayoutVars>
      </dgm:prSet>
      <dgm:spPr/>
      <dgm:t>
        <a:bodyPr/>
        <a:lstStyle/>
        <a:p>
          <a:endParaRPr lang="en-US"/>
        </a:p>
      </dgm:t>
    </dgm:pt>
    <dgm:pt modelId="{85DA380E-3FD6-4279-8ECB-35FD817107C7}" type="pres">
      <dgm:prSet presAssocID="{FA9820DA-81FE-4A14-B0EA-B65CD7161892}" presName="compNode" presStyleCnt="0"/>
      <dgm:spPr/>
    </dgm:pt>
    <dgm:pt modelId="{E5D0A7DB-F870-4289-A176-74DC8634D49F}" type="pres">
      <dgm:prSet presAssocID="{FA9820DA-81FE-4A14-B0EA-B65CD7161892}" presName="iconBgRect" presStyleLbl="bgShp" presStyleIdx="0" presStyleCnt="4"/>
      <dgm:spPr/>
    </dgm:pt>
    <dgm:pt modelId="{926532A6-7EC2-48FB-9700-1C2608E2063C}" type="pres">
      <dgm:prSet presAssocID="{FA9820DA-81FE-4A14-B0EA-B65CD7161892}" presName="iconRect" presStyleLbl="node1" presStyleIdx="0" presStyleCnt="4"/>
      <dgm:spPr>
        <a:blipFill rotWithShape="1">
          <a:blip xmlns:r="http://schemas.openxmlformats.org/officeDocument/2006/relationships" r:embed="rId1"/>
          <a:stretch>
            <a:fillRect/>
          </a:stretch>
        </a:blipFill>
        <a:ln>
          <a:noFill/>
        </a:ln>
      </dgm:spPr>
      <dgm:t>
        <a:bodyPr/>
        <a:lstStyle/>
        <a:p>
          <a:endParaRPr lang="en-US"/>
        </a:p>
      </dgm:t>
      <dgm:extLst/>
    </dgm:pt>
    <dgm:pt modelId="{51E7910C-A987-431D-A3B3-AFE18209A9A2}" type="pres">
      <dgm:prSet presAssocID="{FA9820DA-81FE-4A14-B0EA-B65CD7161892}" presName="spaceRect" presStyleCnt="0"/>
      <dgm:spPr/>
    </dgm:pt>
    <dgm:pt modelId="{7ECCB9B7-3229-4D84-88AF-537C55717936}" type="pres">
      <dgm:prSet presAssocID="{FA9820DA-81FE-4A14-B0EA-B65CD7161892}" presName="textRect" presStyleLbl="revTx" presStyleIdx="0" presStyleCnt="4" custScaleX="149348">
        <dgm:presLayoutVars>
          <dgm:chMax val="1"/>
          <dgm:chPref val="1"/>
        </dgm:presLayoutVars>
      </dgm:prSet>
      <dgm:spPr/>
      <dgm:t>
        <a:bodyPr/>
        <a:lstStyle/>
        <a:p>
          <a:endParaRPr lang="en-US"/>
        </a:p>
      </dgm:t>
    </dgm:pt>
    <dgm:pt modelId="{31C29FDC-4EAC-421C-85D7-75F0109DA069}" type="pres">
      <dgm:prSet presAssocID="{A13B1399-C402-4A65-805A-4077B73F704E}" presName="sibTrans" presStyleCnt="0"/>
      <dgm:spPr/>
    </dgm:pt>
    <dgm:pt modelId="{BB66529C-2270-4196-BFCB-71AF1BBE96EB}" type="pres">
      <dgm:prSet presAssocID="{85CCB2CB-9E68-4B2C-9F1E-50CA45F3F484}" presName="compNode" presStyleCnt="0"/>
      <dgm:spPr/>
    </dgm:pt>
    <dgm:pt modelId="{3EC02099-2D14-4F0B-98D2-969D1935C96B}" type="pres">
      <dgm:prSet presAssocID="{85CCB2CB-9E68-4B2C-9F1E-50CA45F3F484}" presName="iconBgRect" presStyleLbl="bgShp" presStyleIdx="1" presStyleCnt="4"/>
      <dgm:spPr/>
    </dgm:pt>
    <dgm:pt modelId="{F7C6369C-F074-481D-877F-C3CA1C8B2601}" type="pres">
      <dgm:prSet presAssocID="{85CCB2CB-9E68-4B2C-9F1E-50CA45F3F484}" presName="iconRect" presStyleLbl="node1" presStyleIdx="1" presStyleCnt="4"/>
      <dgm:spPr>
        <a:blipFill rotWithShape="1">
          <a:blip xmlns:r="http://schemas.openxmlformats.org/officeDocument/2006/relationships" r:embed="rId2"/>
          <a:stretch>
            <a:fillRect/>
          </a:stretch>
        </a:blipFill>
        <a:ln>
          <a:noFill/>
        </a:ln>
      </dgm:spPr>
      <dgm:t>
        <a:bodyPr/>
        <a:lstStyle/>
        <a:p>
          <a:endParaRPr lang="en-US"/>
        </a:p>
      </dgm:t>
      <dgm:extLst/>
    </dgm:pt>
    <dgm:pt modelId="{90F176AB-80FF-420F-BF88-679C99DC0526}" type="pres">
      <dgm:prSet presAssocID="{85CCB2CB-9E68-4B2C-9F1E-50CA45F3F484}" presName="spaceRect" presStyleCnt="0"/>
      <dgm:spPr/>
    </dgm:pt>
    <dgm:pt modelId="{2E1E48B1-231B-40EC-9DEB-E9C62DB9B354}" type="pres">
      <dgm:prSet presAssocID="{85CCB2CB-9E68-4B2C-9F1E-50CA45F3F484}" presName="textRect" presStyleLbl="revTx" presStyleIdx="1" presStyleCnt="4" custScaleX="149348">
        <dgm:presLayoutVars>
          <dgm:chMax val="1"/>
          <dgm:chPref val="1"/>
        </dgm:presLayoutVars>
      </dgm:prSet>
      <dgm:spPr/>
      <dgm:t>
        <a:bodyPr/>
        <a:lstStyle/>
        <a:p>
          <a:endParaRPr lang="en-US"/>
        </a:p>
      </dgm:t>
    </dgm:pt>
    <dgm:pt modelId="{40F320B4-3B2A-499E-8008-E3C845BE8529}" type="pres">
      <dgm:prSet presAssocID="{EC882073-29DC-49E2-8D0C-CE87001FF601}" presName="sibTrans" presStyleCnt="0"/>
      <dgm:spPr/>
    </dgm:pt>
    <dgm:pt modelId="{97C7AAAE-BF17-4136-8CB3-3B81D8C1FB63}" type="pres">
      <dgm:prSet presAssocID="{438D9AB5-4B71-4E86-91B8-CCD3C6E465FA}" presName="compNode" presStyleCnt="0"/>
      <dgm:spPr/>
    </dgm:pt>
    <dgm:pt modelId="{3B05B3D7-3CA4-4213-988D-5520E9FCAC06}" type="pres">
      <dgm:prSet presAssocID="{438D9AB5-4B71-4E86-91B8-CCD3C6E465FA}" presName="iconBgRect" presStyleLbl="bgShp" presStyleIdx="2" presStyleCnt="4"/>
      <dgm:spPr/>
    </dgm:pt>
    <dgm:pt modelId="{D20C6F1C-67EB-49A3-8A6A-77FE6F4E2581}" type="pres">
      <dgm:prSet presAssocID="{438D9AB5-4B71-4E86-91B8-CCD3C6E465FA}" presName="iconRect" presStyleLbl="node1" presStyleIdx="2" presStyleCnt="4"/>
      <dgm:spPr>
        <a:blipFill rotWithShape="1">
          <a:blip xmlns:r="http://schemas.openxmlformats.org/officeDocument/2006/relationships" r:embed="rId3"/>
          <a:stretch>
            <a:fillRect/>
          </a:stretch>
        </a:blipFill>
        <a:ln>
          <a:noFill/>
        </a:ln>
      </dgm:spPr>
      <dgm:t>
        <a:bodyPr/>
        <a:lstStyle/>
        <a:p>
          <a:endParaRPr lang="en-US"/>
        </a:p>
      </dgm:t>
      <dgm:extLst/>
    </dgm:pt>
    <dgm:pt modelId="{960854BB-8EB9-47EF-9355-8D47AD054958}" type="pres">
      <dgm:prSet presAssocID="{438D9AB5-4B71-4E86-91B8-CCD3C6E465FA}" presName="spaceRect" presStyleCnt="0"/>
      <dgm:spPr/>
    </dgm:pt>
    <dgm:pt modelId="{74A5C5D9-1529-4C00-8952-5702A3EBEB99}" type="pres">
      <dgm:prSet presAssocID="{438D9AB5-4B71-4E86-91B8-CCD3C6E465FA}" presName="textRect" presStyleLbl="revTx" presStyleIdx="2" presStyleCnt="4" custScaleX="149348">
        <dgm:presLayoutVars>
          <dgm:chMax val="1"/>
          <dgm:chPref val="1"/>
        </dgm:presLayoutVars>
      </dgm:prSet>
      <dgm:spPr/>
      <dgm:t>
        <a:bodyPr/>
        <a:lstStyle/>
        <a:p>
          <a:endParaRPr lang="en-US"/>
        </a:p>
      </dgm:t>
    </dgm:pt>
    <dgm:pt modelId="{3131E9F9-356B-4609-AC65-F2A855C818FA}" type="pres">
      <dgm:prSet presAssocID="{3E2CAA1F-C879-4840-8802-68DBCC5220D2}" presName="sibTrans" presStyleCnt="0"/>
      <dgm:spPr/>
    </dgm:pt>
    <dgm:pt modelId="{D8743F52-E4D6-4D15-838C-369E27080496}" type="pres">
      <dgm:prSet presAssocID="{9248FD18-E683-4541-9EB2-A0B551436FFB}" presName="compNode" presStyleCnt="0"/>
      <dgm:spPr/>
    </dgm:pt>
    <dgm:pt modelId="{CB636E1E-A841-49EB-A5DF-AEA92F5B90A0}" type="pres">
      <dgm:prSet presAssocID="{9248FD18-E683-4541-9EB2-A0B551436FFB}" presName="iconBgRect" presStyleLbl="bgShp" presStyleIdx="3" presStyleCnt="4"/>
      <dgm:spPr/>
    </dgm:pt>
    <dgm:pt modelId="{59D6C5FB-B8FF-4B57-B22D-AEAC08728B7D}" type="pres">
      <dgm:prSet presAssocID="{9248FD18-E683-4541-9EB2-A0B551436FFB}" presName="iconRect" presStyleLbl="node1" presStyleIdx="3" presStyleCnt="4"/>
      <dgm:spPr>
        <a:blipFill rotWithShape="1">
          <a:blip xmlns:r="http://schemas.openxmlformats.org/officeDocument/2006/relationships" r:embed="rId4"/>
          <a:stretch>
            <a:fillRect/>
          </a:stretch>
        </a:blipFill>
        <a:ln>
          <a:noFill/>
        </a:ln>
      </dgm:spPr>
      <dgm:t>
        <a:bodyPr/>
        <a:lstStyle/>
        <a:p>
          <a:endParaRPr lang="en-US"/>
        </a:p>
      </dgm:t>
      <dgm:extLst/>
    </dgm:pt>
    <dgm:pt modelId="{03EF90FF-C7D4-4034-8D59-1D749DDA41F9}" type="pres">
      <dgm:prSet presAssocID="{9248FD18-E683-4541-9EB2-A0B551436FFB}" presName="spaceRect" presStyleCnt="0"/>
      <dgm:spPr/>
    </dgm:pt>
    <dgm:pt modelId="{8E2D07B9-A1AB-4FA9-8A07-1D52AC3E3ADB}" type="pres">
      <dgm:prSet presAssocID="{9248FD18-E683-4541-9EB2-A0B551436FFB}" presName="textRect" presStyleLbl="revTx" presStyleIdx="3" presStyleCnt="4" custScaleX="132372">
        <dgm:presLayoutVars>
          <dgm:chMax val="1"/>
          <dgm:chPref val="1"/>
        </dgm:presLayoutVars>
      </dgm:prSet>
      <dgm:spPr/>
      <dgm:t>
        <a:bodyPr/>
        <a:lstStyle/>
        <a:p>
          <a:endParaRPr lang="en-US"/>
        </a:p>
      </dgm:t>
    </dgm:pt>
  </dgm:ptLst>
  <dgm:cxnLst>
    <dgm:cxn modelId="{3928EBAB-04A1-4240-8E73-7CC5509250D4}" type="presOf" srcId="{438D9AB5-4B71-4E86-91B8-CCD3C6E465FA}" destId="{74A5C5D9-1529-4C00-8952-5702A3EBEB99}" srcOrd="0" destOrd="0" presId="urn:microsoft.com/office/officeart/2018/5/layout/IconCircleLabelList"/>
    <dgm:cxn modelId="{F6E91711-457D-4C3A-BAE0-58FEF02D3010}" type="presOf" srcId="{9248FD18-E683-4541-9EB2-A0B551436FFB}" destId="{8E2D07B9-A1AB-4FA9-8A07-1D52AC3E3ADB}" srcOrd="0" destOrd="0" presId="urn:microsoft.com/office/officeart/2018/5/layout/IconCircleLabelList"/>
    <dgm:cxn modelId="{30268320-F02B-4006-B150-097885F597AB}" srcId="{A9082322-65D9-4EF8-8969-CB4FCD55B155}" destId="{85CCB2CB-9E68-4B2C-9F1E-50CA45F3F484}" srcOrd="1" destOrd="0" parTransId="{89638BAF-E3B3-4EC2-AD89-CF04956EB1D9}" sibTransId="{EC882073-29DC-49E2-8D0C-CE87001FF601}"/>
    <dgm:cxn modelId="{94C77C83-4E62-41E8-BBFF-3A926E5F2A54}" srcId="{A9082322-65D9-4EF8-8969-CB4FCD55B155}" destId="{9248FD18-E683-4541-9EB2-A0B551436FFB}" srcOrd="3" destOrd="0" parTransId="{925B2FF4-17B9-40B4-A5F2-C21ED5F20620}" sibTransId="{B62A2653-BEB5-458F-B551-D0A4AA3032AA}"/>
    <dgm:cxn modelId="{23140E73-5C02-4E29-B677-CB0A65051E68}" srcId="{A9082322-65D9-4EF8-8969-CB4FCD55B155}" destId="{FA9820DA-81FE-4A14-B0EA-B65CD7161892}" srcOrd="0" destOrd="0" parTransId="{7D86F940-3817-4F21-B70B-CDF9B2814FB6}" sibTransId="{A13B1399-C402-4A65-805A-4077B73F704E}"/>
    <dgm:cxn modelId="{E3E2B8B4-605D-4B42-BDED-255AB0E3103D}" type="presOf" srcId="{FA9820DA-81FE-4A14-B0EA-B65CD7161892}" destId="{7ECCB9B7-3229-4D84-88AF-537C55717936}" srcOrd="0" destOrd="0" presId="urn:microsoft.com/office/officeart/2018/5/layout/IconCircleLabelList"/>
    <dgm:cxn modelId="{B349604F-E5CF-4B20-9A83-A1E8837EECEE}" srcId="{A9082322-65D9-4EF8-8969-CB4FCD55B155}" destId="{438D9AB5-4B71-4E86-91B8-CCD3C6E465FA}" srcOrd="2" destOrd="0" parTransId="{0990FD5A-F3E8-49F8-AD75-18A09DFB88C9}" sibTransId="{3E2CAA1F-C879-4840-8802-68DBCC5220D2}"/>
    <dgm:cxn modelId="{E52E2580-A2A2-41C6-9C23-44EBAFEADA93}" type="presOf" srcId="{A9082322-65D9-4EF8-8969-CB4FCD55B155}" destId="{5F6296FB-6623-49F0-A37B-32D5293F3A75}" srcOrd="0" destOrd="0" presId="urn:microsoft.com/office/officeart/2018/5/layout/IconCircleLabelList"/>
    <dgm:cxn modelId="{D1061536-E86B-4197-AB33-83869653E5A4}" type="presOf" srcId="{85CCB2CB-9E68-4B2C-9F1E-50CA45F3F484}" destId="{2E1E48B1-231B-40EC-9DEB-E9C62DB9B354}" srcOrd="0" destOrd="0" presId="urn:microsoft.com/office/officeart/2018/5/layout/IconCircleLabelList"/>
    <dgm:cxn modelId="{E9B6D60B-EE8A-4E87-8A00-D8E904FC0544}" type="presParOf" srcId="{5F6296FB-6623-49F0-A37B-32D5293F3A75}" destId="{85DA380E-3FD6-4279-8ECB-35FD817107C7}" srcOrd="0" destOrd="0" presId="urn:microsoft.com/office/officeart/2018/5/layout/IconCircleLabelList"/>
    <dgm:cxn modelId="{B0F87955-5377-4F1D-8921-88E53579D482}" type="presParOf" srcId="{85DA380E-3FD6-4279-8ECB-35FD817107C7}" destId="{E5D0A7DB-F870-4289-A176-74DC8634D49F}" srcOrd="0" destOrd="0" presId="urn:microsoft.com/office/officeart/2018/5/layout/IconCircleLabelList"/>
    <dgm:cxn modelId="{0CBE1D9D-C93C-40F8-B710-76BF1DE224D9}" type="presParOf" srcId="{85DA380E-3FD6-4279-8ECB-35FD817107C7}" destId="{926532A6-7EC2-48FB-9700-1C2608E2063C}" srcOrd="1" destOrd="0" presId="urn:microsoft.com/office/officeart/2018/5/layout/IconCircleLabelList"/>
    <dgm:cxn modelId="{AB1A43E9-7456-48D3-88B2-52C2ADBF9E09}" type="presParOf" srcId="{85DA380E-3FD6-4279-8ECB-35FD817107C7}" destId="{51E7910C-A987-431D-A3B3-AFE18209A9A2}" srcOrd="2" destOrd="0" presId="urn:microsoft.com/office/officeart/2018/5/layout/IconCircleLabelList"/>
    <dgm:cxn modelId="{6080838C-CA5D-4505-A6F2-92051A3DEB22}" type="presParOf" srcId="{85DA380E-3FD6-4279-8ECB-35FD817107C7}" destId="{7ECCB9B7-3229-4D84-88AF-537C55717936}" srcOrd="3" destOrd="0" presId="urn:microsoft.com/office/officeart/2018/5/layout/IconCircleLabelList"/>
    <dgm:cxn modelId="{D5262C0E-799D-47C5-8514-639D9EA5D21D}" type="presParOf" srcId="{5F6296FB-6623-49F0-A37B-32D5293F3A75}" destId="{31C29FDC-4EAC-421C-85D7-75F0109DA069}" srcOrd="1" destOrd="0" presId="urn:microsoft.com/office/officeart/2018/5/layout/IconCircleLabelList"/>
    <dgm:cxn modelId="{C1FD4445-8252-449D-A9A3-29D325ED309C}" type="presParOf" srcId="{5F6296FB-6623-49F0-A37B-32D5293F3A75}" destId="{BB66529C-2270-4196-BFCB-71AF1BBE96EB}" srcOrd="2" destOrd="0" presId="urn:microsoft.com/office/officeart/2018/5/layout/IconCircleLabelList"/>
    <dgm:cxn modelId="{930D56C5-D09E-4419-BE3B-6FA1D45629A4}" type="presParOf" srcId="{BB66529C-2270-4196-BFCB-71AF1BBE96EB}" destId="{3EC02099-2D14-4F0B-98D2-969D1935C96B}" srcOrd="0" destOrd="0" presId="urn:microsoft.com/office/officeart/2018/5/layout/IconCircleLabelList"/>
    <dgm:cxn modelId="{DB603AA3-2F43-4AD4-AAA1-B7BED4D41E3F}" type="presParOf" srcId="{BB66529C-2270-4196-BFCB-71AF1BBE96EB}" destId="{F7C6369C-F074-481D-877F-C3CA1C8B2601}" srcOrd="1" destOrd="0" presId="urn:microsoft.com/office/officeart/2018/5/layout/IconCircleLabelList"/>
    <dgm:cxn modelId="{2A54E254-47AA-4B6C-BD71-C810A1EA7384}" type="presParOf" srcId="{BB66529C-2270-4196-BFCB-71AF1BBE96EB}" destId="{90F176AB-80FF-420F-BF88-679C99DC0526}" srcOrd="2" destOrd="0" presId="urn:microsoft.com/office/officeart/2018/5/layout/IconCircleLabelList"/>
    <dgm:cxn modelId="{B6049173-0FE6-4A67-B887-897661D37E09}" type="presParOf" srcId="{BB66529C-2270-4196-BFCB-71AF1BBE96EB}" destId="{2E1E48B1-231B-40EC-9DEB-E9C62DB9B354}" srcOrd="3" destOrd="0" presId="urn:microsoft.com/office/officeart/2018/5/layout/IconCircleLabelList"/>
    <dgm:cxn modelId="{6EC21CE0-4253-4782-9808-F096FBDBBCBF}" type="presParOf" srcId="{5F6296FB-6623-49F0-A37B-32D5293F3A75}" destId="{40F320B4-3B2A-499E-8008-E3C845BE8529}" srcOrd="3" destOrd="0" presId="urn:microsoft.com/office/officeart/2018/5/layout/IconCircleLabelList"/>
    <dgm:cxn modelId="{D37BD34A-2391-4770-8C05-D0F72AB53A39}" type="presParOf" srcId="{5F6296FB-6623-49F0-A37B-32D5293F3A75}" destId="{97C7AAAE-BF17-4136-8CB3-3B81D8C1FB63}" srcOrd="4" destOrd="0" presId="urn:microsoft.com/office/officeart/2018/5/layout/IconCircleLabelList"/>
    <dgm:cxn modelId="{EE886E27-1CB2-4FF1-8543-9787040DEDED}" type="presParOf" srcId="{97C7AAAE-BF17-4136-8CB3-3B81D8C1FB63}" destId="{3B05B3D7-3CA4-4213-988D-5520E9FCAC06}" srcOrd="0" destOrd="0" presId="urn:microsoft.com/office/officeart/2018/5/layout/IconCircleLabelList"/>
    <dgm:cxn modelId="{60F77FEB-3AD3-49C2-8311-2A474D0D6DFC}" type="presParOf" srcId="{97C7AAAE-BF17-4136-8CB3-3B81D8C1FB63}" destId="{D20C6F1C-67EB-49A3-8A6A-77FE6F4E2581}" srcOrd="1" destOrd="0" presId="urn:microsoft.com/office/officeart/2018/5/layout/IconCircleLabelList"/>
    <dgm:cxn modelId="{C1FBC55B-A424-433A-806F-985D36FA72A7}" type="presParOf" srcId="{97C7AAAE-BF17-4136-8CB3-3B81D8C1FB63}" destId="{960854BB-8EB9-47EF-9355-8D47AD054958}" srcOrd="2" destOrd="0" presId="urn:microsoft.com/office/officeart/2018/5/layout/IconCircleLabelList"/>
    <dgm:cxn modelId="{003C712C-CA2F-4D75-9DB7-855B273EEFF0}" type="presParOf" srcId="{97C7AAAE-BF17-4136-8CB3-3B81D8C1FB63}" destId="{74A5C5D9-1529-4C00-8952-5702A3EBEB99}" srcOrd="3" destOrd="0" presId="urn:microsoft.com/office/officeart/2018/5/layout/IconCircleLabelList"/>
    <dgm:cxn modelId="{D0B8E083-B7F7-4651-A066-A854E585B00C}" type="presParOf" srcId="{5F6296FB-6623-49F0-A37B-32D5293F3A75}" destId="{3131E9F9-356B-4609-AC65-F2A855C818FA}" srcOrd="5" destOrd="0" presId="urn:microsoft.com/office/officeart/2018/5/layout/IconCircleLabelList"/>
    <dgm:cxn modelId="{B7BEC187-DB4F-4B76-950C-4AF72A9D1947}" type="presParOf" srcId="{5F6296FB-6623-49F0-A37B-32D5293F3A75}" destId="{D8743F52-E4D6-4D15-838C-369E27080496}" srcOrd="6" destOrd="0" presId="urn:microsoft.com/office/officeart/2018/5/layout/IconCircleLabelList"/>
    <dgm:cxn modelId="{C2309D6D-5D0A-4B67-8980-826213932939}" type="presParOf" srcId="{D8743F52-E4D6-4D15-838C-369E27080496}" destId="{CB636E1E-A841-49EB-A5DF-AEA92F5B90A0}" srcOrd="0" destOrd="0" presId="urn:microsoft.com/office/officeart/2018/5/layout/IconCircleLabelList"/>
    <dgm:cxn modelId="{47EEBE5D-C4A4-4269-A448-D826101F8933}" type="presParOf" srcId="{D8743F52-E4D6-4D15-838C-369E27080496}" destId="{59D6C5FB-B8FF-4B57-B22D-AEAC08728B7D}" srcOrd="1" destOrd="0" presId="urn:microsoft.com/office/officeart/2018/5/layout/IconCircleLabelList"/>
    <dgm:cxn modelId="{97D8B400-AD01-4CE0-A1C0-13B78623169B}" type="presParOf" srcId="{D8743F52-E4D6-4D15-838C-369E27080496}" destId="{03EF90FF-C7D4-4034-8D59-1D749DDA41F9}" srcOrd="2" destOrd="0" presId="urn:microsoft.com/office/officeart/2018/5/layout/IconCircleLabelList"/>
    <dgm:cxn modelId="{9FDD0838-7A43-4BDD-8BD8-79526EECBD9E}" type="presParOf" srcId="{D8743F52-E4D6-4D15-838C-369E27080496}" destId="{8E2D07B9-A1AB-4FA9-8A07-1D52AC3E3AD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8B40A-85CB-44CF-9E81-3063936285E3}">
      <dsp:nvSpPr>
        <dsp:cNvPr id="0" name=""/>
        <dsp:cNvSpPr/>
      </dsp:nvSpPr>
      <dsp:spPr>
        <a:xfrm>
          <a:off x="245894" y="1056886"/>
          <a:ext cx="752730" cy="7527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524FB-3A0E-4BA5-B04E-59FC2E252AEB}">
      <dsp:nvSpPr>
        <dsp:cNvPr id="0" name=""/>
        <dsp:cNvSpPr/>
      </dsp:nvSpPr>
      <dsp:spPr>
        <a:xfrm>
          <a:off x="406311" y="1217304"/>
          <a:ext cx="431894" cy="43189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51185-6747-4E77-A3B3-9CCD7AC625EB}">
      <dsp:nvSpPr>
        <dsp:cNvPr id="0" name=""/>
        <dsp:cNvSpPr/>
      </dsp:nvSpPr>
      <dsp:spPr>
        <a:xfrm>
          <a:off x="5328" y="2035337"/>
          <a:ext cx="1222313" cy="1294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77900">
            <a:lnSpc>
              <a:spcPct val="100000"/>
            </a:lnSpc>
            <a:spcBef>
              <a:spcPct val="0"/>
            </a:spcBef>
            <a:spcAft>
              <a:spcPct val="35000"/>
            </a:spcAft>
            <a:defRPr cap="all"/>
          </a:pPr>
          <a:r>
            <a:rPr lang="en-US" sz="2200" kern="1200" dirty="0" err="1" smtClean="0">
              <a:latin typeface="Tahoma" panose="020B0604030504040204" pitchFamily="34" charset="0"/>
              <a:ea typeface="Tahoma" panose="020B0604030504040204" pitchFamily="34" charset="0"/>
              <a:cs typeface="Tahoma" panose="020B0604030504040204" pitchFamily="34" charset="0"/>
            </a:rPr>
            <a:t>Biến</a:t>
          </a:r>
          <a:r>
            <a:rPr lang="en-US" sz="2200" kern="1200" dirty="0" smtClean="0">
              <a:latin typeface="Tahoma" panose="020B0604030504040204" pitchFamily="34" charset="0"/>
              <a:ea typeface="Tahoma" panose="020B0604030504040204" pitchFamily="34" charset="0"/>
              <a:cs typeface="Tahoma" panose="020B0604030504040204" pitchFamily="34" charset="0"/>
            </a:rPr>
            <a:t> </a:t>
          </a:r>
          <a:r>
            <a:rPr lang="en-US" sz="2200" kern="1200" dirty="0" err="1" smtClean="0">
              <a:latin typeface="Tahoma" panose="020B0604030504040204" pitchFamily="34" charset="0"/>
              <a:ea typeface="Tahoma" panose="020B0604030504040204" pitchFamily="34" charset="0"/>
              <a:cs typeface="Tahoma" panose="020B0604030504040204" pitchFamily="34" charset="0"/>
            </a:rPr>
            <a:t>đổi</a:t>
          </a:r>
          <a:r>
            <a:rPr lang="en-US" sz="2200" kern="1200" dirty="0" smtClean="0">
              <a:latin typeface="Tahoma" panose="020B0604030504040204" pitchFamily="34" charset="0"/>
              <a:ea typeface="Tahoma" panose="020B0604030504040204" pitchFamily="34" charset="0"/>
              <a:cs typeface="Tahoma" panose="020B0604030504040204" pitchFamily="34" charset="0"/>
            </a:rPr>
            <a:t> wavelet</a:t>
          </a:r>
          <a:endParaRPr lang="en-US" sz="2200" kern="1200" dirty="0">
            <a:latin typeface="Tahoma" panose="020B0604030504040204" pitchFamily="34" charset="0"/>
            <a:ea typeface="Tahoma" panose="020B0604030504040204" pitchFamily="34" charset="0"/>
            <a:cs typeface="Tahoma" panose="020B0604030504040204" pitchFamily="34" charset="0"/>
          </a:endParaRPr>
        </a:p>
      </dsp:txBody>
      <dsp:txXfrm>
        <a:off x="5328" y="2035337"/>
        <a:ext cx="1222313" cy="1294841"/>
      </dsp:txXfrm>
    </dsp:sp>
    <dsp:sp modelId="{C4618682-3912-4E72-999D-4BF5CD06322D}">
      <dsp:nvSpPr>
        <dsp:cNvPr id="0" name=""/>
        <dsp:cNvSpPr/>
      </dsp:nvSpPr>
      <dsp:spPr>
        <a:xfrm>
          <a:off x="1695825" y="1056506"/>
          <a:ext cx="752730" cy="75273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9AEA-3377-4AFB-BDDB-45672D648ACC}">
      <dsp:nvSpPr>
        <dsp:cNvPr id="0" name=""/>
        <dsp:cNvSpPr/>
      </dsp:nvSpPr>
      <dsp:spPr>
        <a:xfrm>
          <a:off x="1856243" y="1216924"/>
          <a:ext cx="431894" cy="43189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A8AF0-CDCB-4FBD-8FCB-A8EECB922CE0}">
      <dsp:nvSpPr>
        <dsp:cNvPr id="0" name=""/>
        <dsp:cNvSpPr/>
      </dsp:nvSpPr>
      <dsp:spPr>
        <a:xfrm>
          <a:off x="1452335" y="2034197"/>
          <a:ext cx="1233984" cy="1296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Phân tích thành phần chính</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1452335" y="2034197"/>
        <a:ext cx="1233984" cy="1296361"/>
      </dsp:txXfrm>
    </dsp:sp>
    <dsp:sp modelId="{1F290E81-B7E4-40F0-A220-DB97594D9AE3}">
      <dsp:nvSpPr>
        <dsp:cNvPr id="0" name=""/>
        <dsp:cNvSpPr/>
      </dsp:nvSpPr>
      <dsp:spPr>
        <a:xfrm>
          <a:off x="3145757" y="1061255"/>
          <a:ext cx="752730" cy="75273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BD919-83B2-43D2-B22A-C1D340DD896A}">
      <dsp:nvSpPr>
        <dsp:cNvPr id="0" name=""/>
        <dsp:cNvSpPr/>
      </dsp:nvSpPr>
      <dsp:spPr>
        <a:xfrm>
          <a:off x="3306175" y="1221673"/>
          <a:ext cx="431894" cy="43189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410A1B-B3E5-49A9-AA89-AAA8A26BCB24}">
      <dsp:nvSpPr>
        <dsp:cNvPr id="0" name=""/>
        <dsp:cNvSpPr/>
      </dsp:nvSpPr>
      <dsp:spPr>
        <a:xfrm>
          <a:off x="2902267"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Trích chọn đặc trưng</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2902267" y="2048442"/>
        <a:ext cx="1233984" cy="1277366"/>
      </dsp:txXfrm>
    </dsp:sp>
    <dsp:sp modelId="{17388459-6EB8-4F5E-BF5C-9EB4EB9F5789}">
      <dsp:nvSpPr>
        <dsp:cNvPr id="0" name=""/>
        <dsp:cNvSpPr/>
      </dsp:nvSpPr>
      <dsp:spPr>
        <a:xfrm>
          <a:off x="4595688" y="1061255"/>
          <a:ext cx="752730" cy="75273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D9CF1-097F-4361-ABD4-11EB84ECFAE9}">
      <dsp:nvSpPr>
        <dsp:cNvPr id="0" name=""/>
        <dsp:cNvSpPr/>
      </dsp:nvSpPr>
      <dsp:spPr>
        <a:xfrm>
          <a:off x="4756106" y="1221673"/>
          <a:ext cx="431894" cy="43189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08D94C-0979-4A7E-9611-4E89C272E0B9}">
      <dsp:nvSpPr>
        <dsp:cNvPr id="0" name=""/>
        <dsp:cNvSpPr/>
      </dsp:nvSpPr>
      <dsp:spPr>
        <a:xfrm>
          <a:off x="4352199"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dirty="0" err="1" smtClean="0">
              <a:latin typeface="Tahoma" panose="020B0604030504040204" pitchFamily="34" charset="0"/>
              <a:ea typeface="Tahoma" panose="020B0604030504040204" pitchFamily="34" charset="0"/>
              <a:cs typeface="Tahoma" panose="020B0604030504040204" pitchFamily="34" charset="0"/>
            </a:rPr>
            <a:t>Mô</a:t>
          </a:r>
          <a:r>
            <a:rPr lang="en-US" sz="2400" kern="1200" dirty="0" smtClean="0">
              <a:latin typeface="Tahoma" panose="020B0604030504040204" pitchFamily="34" charset="0"/>
              <a:ea typeface="Tahoma" panose="020B0604030504040204" pitchFamily="34" charset="0"/>
              <a:cs typeface="Tahoma" panose="020B0604030504040204" pitchFamily="34" charset="0"/>
            </a:rPr>
            <a:t> </a:t>
          </a:r>
          <a:r>
            <a:rPr lang="en-US" sz="2400" kern="1200" dirty="0" err="1" smtClean="0">
              <a:latin typeface="Tahoma" panose="020B0604030504040204" pitchFamily="34" charset="0"/>
              <a:ea typeface="Tahoma" panose="020B0604030504040204" pitchFamily="34" charset="0"/>
              <a:cs typeface="Tahoma" panose="020B0604030504040204" pitchFamily="34" charset="0"/>
            </a:rPr>
            <a:t>hình</a:t>
          </a:r>
          <a:r>
            <a:rPr lang="en-US" sz="2400" kern="1200" dirty="0" smtClean="0">
              <a:latin typeface="Tahoma" panose="020B0604030504040204" pitchFamily="34" charset="0"/>
              <a:ea typeface="Tahoma" panose="020B0604030504040204" pitchFamily="34" charset="0"/>
              <a:cs typeface="Tahoma" panose="020B0604030504040204" pitchFamily="34" charset="0"/>
            </a:rPr>
            <a:t> </a:t>
          </a:r>
          <a:r>
            <a:rPr lang="en-US" sz="2400" kern="1200" dirty="0" err="1" smtClean="0">
              <a:latin typeface="Tahoma" panose="020B0604030504040204" pitchFamily="34" charset="0"/>
              <a:ea typeface="Tahoma" panose="020B0604030504040204" pitchFamily="34" charset="0"/>
              <a:cs typeface="Tahoma" panose="020B0604030504040204" pitchFamily="34" charset="0"/>
            </a:rPr>
            <a:t>hồi</a:t>
          </a:r>
          <a:r>
            <a:rPr lang="en-US" sz="2400" kern="1200" dirty="0" smtClean="0">
              <a:latin typeface="Tahoma" panose="020B0604030504040204" pitchFamily="34" charset="0"/>
              <a:ea typeface="Tahoma" panose="020B0604030504040204" pitchFamily="34" charset="0"/>
              <a:cs typeface="Tahoma" panose="020B0604030504040204" pitchFamily="34" charset="0"/>
            </a:rPr>
            <a:t> </a:t>
          </a:r>
          <a:r>
            <a:rPr lang="en-US" sz="2400" kern="1200" dirty="0" err="1" smtClean="0">
              <a:latin typeface="Tahoma" panose="020B0604030504040204" pitchFamily="34" charset="0"/>
              <a:ea typeface="Tahoma" panose="020B0604030504040204" pitchFamily="34" charset="0"/>
              <a:cs typeface="Tahoma" panose="020B0604030504040204" pitchFamily="34" charset="0"/>
            </a:rPr>
            <a:t>quy</a:t>
          </a:r>
          <a:r>
            <a:rPr lang="en-US" sz="2400" kern="1200" dirty="0" smtClean="0">
              <a:latin typeface="Tahoma" panose="020B0604030504040204" pitchFamily="34" charset="0"/>
              <a:ea typeface="Tahoma" panose="020B0604030504040204" pitchFamily="34" charset="0"/>
              <a:cs typeface="Tahoma" panose="020B0604030504040204" pitchFamily="34" charset="0"/>
            </a:rPr>
            <a:t> </a:t>
          </a:r>
          <a:r>
            <a:rPr lang="en-US" sz="2400" kern="1200" dirty="0" err="1" smtClean="0">
              <a:latin typeface="Tahoma" panose="020B0604030504040204" pitchFamily="34" charset="0"/>
              <a:ea typeface="Tahoma" panose="020B0604030504040204" pitchFamily="34" charset="0"/>
              <a:cs typeface="Tahoma" panose="020B0604030504040204" pitchFamily="34" charset="0"/>
            </a:rPr>
            <a:t>tuyến</a:t>
          </a:r>
          <a:r>
            <a:rPr lang="en-US" sz="2400" kern="1200" dirty="0" smtClean="0">
              <a:latin typeface="Tahoma" panose="020B0604030504040204" pitchFamily="34" charset="0"/>
              <a:ea typeface="Tahoma" panose="020B0604030504040204" pitchFamily="34" charset="0"/>
              <a:cs typeface="Tahoma" panose="020B0604030504040204" pitchFamily="34" charset="0"/>
            </a:rPr>
            <a:t> </a:t>
          </a:r>
          <a:r>
            <a:rPr lang="en-US" sz="2400" kern="1200" dirty="0" err="1" smtClean="0">
              <a:latin typeface="Tahoma" panose="020B0604030504040204" pitchFamily="34" charset="0"/>
              <a:ea typeface="Tahoma" panose="020B0604030504040204" pitchFamily="34" charset="0"/>
              <a:cs typeface="Tahoma" panose="020B0604030504040204" pitchFamily="34" charset="0"/>
            </a:rPr>
            <a:t>tính</a:t>
          </a:r>
          <a:r>
            <a:rPr lang="en-US" sz="2400" kern="1200" dirty="0" smtClean="0">
              <a:latin typeface="Tahoma" panose="020B0604030504040204" pitchFamily="34" charset="0"/>
              <a:ea typeface="Tahoma" panose="020B0604030504040204" pitchFamily="34" charset="0"/>
              <a:cs typeface="Tahoma" panose="020B0604030504040204" pitchFamily="34" charset="0"/>
            </a:rPr>
            <a:t> </a:t>
          </a:r>
          <a:r>
            <a:rPr lang="en-US" sz="2400" kern="1200" dirty="0" err="1" smtClean="0">
              <a:latin typeface="Tahoma" panose="020B0604030504040204" pitchFamily="34" charset="0"/>
              <a:ea typeface="Tahoma" panose="020B0604030504040204" pitchFamily="34" charset="0"/>
              <a:cs typeface="Tahoma" panose="020B0604030504040204" pitchFamily="34" charset="0"/>
            </a:rPr>
            <a:t>và</a:t>
          </a:r>
          <a:r>
            <a:rPr lang="en-US" sz="2400" kern="1200" dirty="0" smtClean="0">
              <a:latin typeface="Tahoma" panose="020B0604030504040204" pitchFamily="34" charset="0"/>
              <a:ea typeface="Tahoma" panose="020B0604030504040204" pitchFamily="34" charset="0"/>
              <a:cs typeface="Tahoma" panose="020B0604030504040204" pitchFamily="34" charset="0"/>
            </a:rPr>
            <a:t> log-linear</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4352199" y="2048442"/>
        <a:ext cx="1233984" cy="1277366"/>
      </dsp:txXfrm>
    </dsp:sp>
    <dsp:sp modelId="{21D2485F-A179-4312-960D-B04D23F73093}">
      <dsp:nvSpPr>
        <dsp:cNvPr id="0" name=""/>
        <dsp:cNvSpPr/>
      </dsp:nvSpPr>
      <dsp:spPr>
        <a:xfrm>
          <a:off x="6045620" y="1061255"/>
          <a:ext cx="752730" cy="75273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EB1C6-24EC-4328-9469-745343CCA869}">
      <dsp:nvSpPr>
        <dsp:cNvPr id="0" name=""/>
        <dsp:cNvSpPr/>
      </dsp:nvSpPr>
      <dsp:spPr>
        <a:xfrm>
          <a:off x="6206038" y="1221673"/>
          <a:ext cx="431894" cy="43189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A5D214-334E-4BA2-B451-DC551C28264B}">
      <dsp:nvSpPr>
        <dsp:cNvPr id="0" name=""/>
        <dsp:cNvSpPr/>
      </dsp:nvSpPr>
      <dsp:spPr>
        <a:xfrm>
          <a:off x="5804993"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dirty="0" err="1" smtClean="0">
              <a:latin typeface="Tahoma" panose="020B0604030504040204" pitchFamily="34" charset="0"/>
              <a:ea typeface="Tahoma" panose="020B0604030504040204" pitchFamily="34" charset="0"/>
              <a:cs typeface="Tahoma" panose="020B0604030504040204" pitchFamily="34" charset="0"/>
            </a:rPr>
            <a:t>Biểu</a:t>
          </a:r>
          <a:r>
            <a:rPr lang="en-US" sz="2400" kern="1200" dirty="0" smtClean="0">
              <a:latin typeface="Tahoma" panose="020B0604030504040204" pitchFamily="34" charset="0"/>
              <a:ea typeface="Tahoma" panose="020B0604030504040204" pitchFamily="34" charset="0"/>
              <a:cs typeface="Tahoma" panose="020B0604030504040204" pitchFamily="34" charset="0"/>
            </a:rPr>
            <a:t> </a:t>
          </a:r>
          <a:r>
            <a:rPr lang="en-US" sz="2400" kern="1200" dirty="0" err="1" smtClean="0">
              <a:latin typeface="Tahoma" panose="020B0604030504040204" pitchFamily="34" charset="0"/>
              <a:ea typeface="Tahoma" panose="020B0604030504040204" pitchFamily="34" charset="0"/>
              <a:cs typeface="Tahoma" panose="020B0604030504040204" pitchFamily="34" charset="0"/>
            </a:rPr>
            <a:t>đồ</a:t>
          </a:r>
          <a:r>
            <a:rPr lang="en-US" sz="2400" kern="1200" dirty="0" smtClean="0">
              <a:latin typeface="Tahoma" panose="020B0604030504040204" pitchFamily="34" charset="0"/>
              <a:ea typeface="Tahoma" panose="020B0604030504040204" pitchFamily="34" charset="0"/>
              <a:cs typeface="Tahoma" panose="020B0604030504040204" pitchFamily="34" charset="0"/>
            </a:rPr>
            <a:t> </a:t>
          </a:r>
          <a:r>
            <a:rPr lang="en-US" sz="2400" kern="1200" dirty="0" err="1" smtClean="0">
              <a:latin typeface="Tahoma" panose="020B0604030504040204" pitchFamily="34" charset="0"/>
              <a:ea typeface="Tahoma" panose="020B0604030504040204" pitchFamily="34" charset="0"/>
              <a:cs typeface="Tahoma" panose="020B0604030504040204" pitchFamily="34" charset="0"/>
            </a:rPr>
            <a:t>tần</a:t>
          </a:r>
          <a:r>
            <a:rPr lang="en-US" sz="2400" kern="1200" dirty="0" smtClean="0">
              <a:latin typeface="Tahoma" panose="020B0604030504040204" pitchFamily="34" charset="0"/>
              <a:ea typeface="Tahoma" panose="020B0604030504040204" pitchFamily="34" charset="0"/>
              <a:cs typeface="Tahoma" panose="020B0604030504040204" pitchFamily="34" charset="0"/>
            </a:rPr>
            <a:t> </a:t>
          </a:r>
          <a:r>
            <a:rPr lang="en-US" sz="2400" kern="1200" dirty="0" err="1" smtClean="0">
              <a:latin typeface="Tahoma" panose="020B0604030504040204" pitchFamily="34" charset="0"/>
              <a:ea typeface="Tahoma" panose="020B0604030504040204" pitchFamily="34" charset="0"/>
              <a:cs typeface="Tahoma" panose="020B0604030504040204" pitchFamily="34" charset="0"/>
            </a:rPr>
            <a:t>suất</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5804993" y="2048442"/>
        <a:ext cx="1233984" cy="1277366"/>
      </dsp:txXfrm>
    </dsp:sp>
    <dsp:sp modelId="{0AB51DB3-FA7A-49A1-9279-DF574109EA3F}">
      <dsp:nvSpPr>
        <dsp:cNvPr id="0" name=""/>
        <dsp:cNvSpPr/>
      </dsp:nvSpPr>
      <dsp:spPr>
        <a:xfrm>
          <a:off x="7495552" y="1061255"/>
          <a:ext cx="752730" cy="7527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5EACD3-EC09-4E0D-A9F0-D3FE940B81A6}">
      <dsp:nvSpPr>
        <dsp:cNvPr id="0" name=""/>
        <dsp:cNvSpPr/>
      </dsp:nvSpPr>
      <dsp:spPr>
        <a:xfrm>
          <a:off x="7655970" y="1221673"/>
          <a:ext cx="431894" cy="431894"/>
        </a:xfrm>
        <a:prstGeom prst="rect">
          <a:avLst/>
        </a:prstGeom>
        <a:blipFill rotWithShape="1">
          <a:blip xmlns:r="http://schemas.openxmlformats.org/officeDocument/2006/relationships" r:embed="rId11"/>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57C6F-F5A1-4BDB-9541-558F2FA304CA}">
      <dsp:nvSpPr>
        <dsp:cNvPr id="0" name=""/>
        <dsp:cNvSpPr/>
      </dsp:nvSpPr>
      <dsp:spPr>
        <a:xfrm>
          <a:off x="7254925"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Phân Cụm</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7254925" y="2048442"/>
        <a:ext cx="1233984" cy="1277366"/>
      </dsp:txXfrm>
    </dsp:sp>
    <dsp:sp modelId="{87C6534C-1BBA-46DA-8D13-43C138172662}">
      <dsp:nvSpPr>
        <dsp:cNvPr id="0" name=""/>
        <dsp:cNvSpPr/>
      </dsp:nvSpPr>
      <dsp:spPr>
        <a:xfrm>
          <a:off x="8945483" y="1061255"/>
          <a:ext cx="752730" cy="75273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E3C6FA-FDA4-44BB-9775-CD2EF9EDA706}">
      <dsp:nvSpPr>
        <dsp:cNvPr id="0" name=""/>
        <dsp:cNvSpPr/>
      </dsp:nvSpPr>
      <dsp:spPr>
        <a:xfrm>
          <a:off x="9105901" y="1221673"/>
          <a:ext cx="431894" cy="431894"/>
        </a:xfrm>
        <a:prstGeom prst="rect">
          <a:avLst/>
        </a:prstGeom>
        <a:blipFill rotWithShape="1">
          <a:blip xmlns:r="http://schemas.openxmlformats.org/officeDocument/2006/relationships" r:embed="rId12"/>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E1A67-3B8A-4FB0-BF20-2E3CA345619B}">
      <dsp:nvSpPr>
        <dsp:cNvPr id="0" name=""/>
        <dsp:cNvSpPr/>
      </dsp:nvSpPr>
      <dsp:spPr>
        <a:xfrm>
          <a:off x="8704856"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Lấy Mẫu</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8704856" y="2048442"/>
        <a:ext cx="1233984" cy="1277366"/>
      </dsp:txXfrm>
    </dsp:sp>
    <dsp:sp modelId="{1B0850B3-0AED-49EA-BB8B-E1AC207F9F2E}">
      <dsp:nvSpPr>
        <dsp:cNvPr id="0" name=""/>
        <dsp:cNvSpPr/>
      </dsp:nvSpPr>
      <dsp:spPr>
        <a:xfrm>
          <a:off x="10395415" y="1061255"/>
          <a:ext cx="752730" cy="75273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7D789-C7F1-4D43-A7EF-A3B94F6F290F}">
      <dsp:nvSpPr>
        <dsp:cNvPr id="0" name=""/>
        <dsp:cNvSpPr/>
      </dsp:nvSpPr>
      <dsp:spPr>
        <a:xfrm>
          <a:off x="10555833" y="1221673"/>
          <a:ext cx="431894" cy="431894"/>
        </a:xfrm>
        <a:prstGeom prst="rect">
          <a:avLst/>
        </a:prstGeom>
        <a:blipFill rotWithShape="1">
          <a:blip xmlns:r="http://schemas.openxmlformats.org/officeDocument/2006/relationships" r:embed="rId13"/>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7B5F7-0D7D-49A6-8953-8594060536EF}">
      <dsp:nvSpPr>
        <dsp:cNvPr id="0" name=""/>
        <dsp:cNvSpPr/>
      </dsp:nvSpPr>
      <dsp:spPr>
        <a:xfrm>
          <a:off x="10154788"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Tổng hợp khối dữ liệu</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10154788" y="2048442"/>
        <a:ext cx="1233984" cy="12773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0A7DB-F870-4289-A176-74DC8634D49F}">
      <dsp:nvSpPr>
        <dsp:cNvPr id="0" name=""/>
        <dsp:cNvSpPr/>
      </dsp:nvSpPr>
      <dsp:spPr>
        <a:xfrm>
          <a:off x="777213" y="730097"/>
          <a:ext cx="1072265" cy="10722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532A6-7EC2-48FB-9700-1C2608E2063C}">
      <dsp:nvSpPr>
        <dsp:cNvPr id="0" name=""/>
        <dsp:cNvSpPr/>
      </dsp:nvSpPr>
      <dsp:spPr>
        <a:xfrm>
          <a:off x="1005729" y="958613"/>
          <a:ext cx="615234" cy="615234"/>
        </a:xfrm>
        <a:prstGeom prst="rect">
          <a:avLst/>
        </a:prstGeom>
        <a:blipFill rotWithShape="1">
          <a:blip xmlns:r="http://schemas.openxmlformats.org/officeDocument/2006/relationships" r:embed="rId1"/>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CCB9B7-3229-4D84-88AF-537C55717936}">
      <dsp:nvSpPr>
        <dsp:cNvPr id="0" name=""/>
        <dsp:cNvSpPr/>
      </dsp:nvSpPr>
      <dsp:spPr>
        <a:xfrm>
          <a:off x="717" y="2136347"/>
          <a:ext cx="2625257" cy="786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t>e SAS (www.sas.com)</a:t>
          </a:r>
          <a:endParaRPr lang="en-US" sz="2400" kern="1200" dirty="0"/>
        </a:p>
      </dsp:txBody>
      <dsp:txXfrm>
        <a:off x="717" y="2136347"/>
        <a:ext cx="2625257" cy="786070"/>
      </dsp:txXfrm>
    </dsp:sp>
    <dsp:sp modelId="{3EC02099-2D14-4F0B-98D2-969D1935C96B}">
      <dsp:nvSpPr>
        <dsp:cNvPr id="0" name=""/>
        <dsp:cNvSpPr/>
      </dsp:nvSpPr>
      <dsp:spPr>
        <a:xfrm>
          <a:off x="3710088" y="730097"/>
          <a:ext cx="1072265" cy="107226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6369C-F074-481D-877F-C3CA1C8B2601}">
      <dsp:nvSpPr>
        <dsp:cNvPr id="0" name=""/>
        <dsp:cNvSpPr/>
      </dsp:nvSpPr>
      <dsp:spPr>
        <a:xfrm>
          <a:off x="3938604" y="958613"/>
          <a:ext cx="615234" cy="615234"/>
        </a:xfrm>
        <a:prstGeom prst="rect">
          <a:avLst/>
        </a:prstGeom>
        <a:blipFill rotWithShape="1">
          <a:blip xmlns:r="http://schemas.openxmlformats.org/officeDocument/2006/relationships" r:embed="rId2"/>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1E48B1-231B-40EC-9DEB-E9C62DB9B354}">
      <dsp:nvSpPr>
        <dsp:cNvPr id="0" name=""/>
        <dsp:cNvSpPr/>
      </dsp:nvSpPr>
      <dsp:spPr>
        <a:xfrm>
          <a:off x="2933592" y="2136347"/>
          <a:ext cx="2625257" cy="786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t>SPSS (www.spss.com)</a:t>
          </a:r>
          <a:endParaRPr lang="en-US" sz="2400" kern="1200" dirty="0"/>
        </a:p>
      </dsp:txBody>
      <dsp:txXfrm>
        <a:off x="2933592" y="2136347"/>
        <a:ext cx="2625257" cy="786070"/>
      </dsp:txXfrm>
    </dsp:sp>
    <dsp:sp modelId="{3B05B3D7-3CA4-4213-988D-5520E9FCAC06}">
      <dsp:nvSpPr>
        <dsp:cNvPr id="0" name=""/>
        <dsp:cNvSpPr/>
      </dsp:nvSpPr>
      <dsp:spPr>
        <a:xfrm>
          <a:off x="6642963" y="730097"/>
          <a:ext cx="1072265" cy="107226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C6F1C-67EB-49A3-8A6A-77FE6F4E2581}">
      <dsp:nvSpPr>
        <dsp:cNvPr id="0" name=""/>
        <dsp:cNvSpPr/>
      </dsp:nvSpPr>
      <dsp:spPr>
        <a:xfrm>
          <a:off x="6871479" y="958613"/>
          <a:ext cx="615234" cy="615234"/>
        </a:xfrm>
        <a:prstGeom prst="rect">
          <a:avLst/>
        </a:prstGeom>
        <a:blipFill rotWithShape="1">
          <a:blip xmlns:r="http://schemas.openxmlformats.org/officeDocument/2006/relationships" r:embed="rId3"/>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A5C5D9-1529-4C00-8952-5702A3EBEB99}">
      <dsp:nvSpPr>
        <dsp:cNvPr id="0" name=""/>
        <dsp:cNvSpPr/>
      </dsp:nvSpPr>
      <dsp:spPr>
        <a:xfrm>
          <a:off x="5866467" y="2136347"/>
          <a:ext cx="2625257" cy="786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t>S-Plus (www.insightful.com)</a:t>
          </a:r>
          <a:endParaRPr lang="en-US" sz="2400" kern="1200" dirty="0"/>
        </a:p>
      </dsp:txBody>
      <dsp:txXfrm>
        <a:off x="5866467" y="2136347"/>
        <a:ext cx="2625257" cy="786070"/>
      </dsp:txXfrm>
    </dsp:sp>
    <dsp:sp modelId="{CB636E1E-A841-49EB-A5DF-AEA92F5B90A0}">
      <dsp:nvSpPr>
        <dsp:cNvPr id="0" name=""/>
        <dsp:cNvSpPr/>
      </dsp:nvSpPr>
      <dsp:spPr>
        <a:xfrm>
          <a:off x="9426635" y="730097"/>
          <a:ext cx="1072265" cy="107226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6C5FB-B8FF-4B57-B22D-AEAC08728B7D}">
      <dsp:nvSpPr>
        <dsp:cNvPr id="0" name=""/>
        <dsp:cNvSpPr/>
      </dsp:nvSpPr>
      <dsp:spPr>
        <a:xfrm>
          <a:off x="9655151" y="958613"/>
          <a:ext cx="615234" cy="615234"/>
        </a:xfrm>
        <a:prstGeom prst="rect">
          <a:avLst/>
        </a:prstGeom>
        <a:blipFill rotWithShape="1">
          <a:blip xmlns:r="http://schemas.openxmlformats.org/officeDocument/2006/relationships" r:embed="rId4"/>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2D07B9-A1AB-4FA9-8A07-1D52AC3E3ADB}">
      <dsp:nvSpPr>
        <dsp:cNvPr id="0" name=""/>
        <dsp:cNvSpPr/>
      </dsp:nvSpPr>
      <dsp:spPr>
        <a:xfrm>
          <a:off x="8799342" y="2136347"/>
          <a:ext cx="2326851" cy="786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t>Numerical Recipes in C</a:t>
          </a:r>
          <a:endParaRPr lang="en-US" sz="2400" kern="1200" dirty="0"/>
        </a:p>
      </dsp:txBody>
      <dsp:txXfrm>
        <a:off x="8799342" y="2136347"/>
        <a:ext cx="2326851" cy="78607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9/15/2023</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9/15/2023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Hãy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AllElectronics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Từ</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kỹ</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thuật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giảm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thiểu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a:t>
            </a:r>
            <a:r>
              <a:rPr lang="en-US" sz="1200" kern="1200" dirty="0" err="1" smtClean="0">
                <a:solidFill>
                  <a:schemeClr val="tx1"/>
                </a:solidFill>
                <a:effectLst/>
                <a:latin typeface="+mn-lt"/>
                <a:ea typeface="+mn-ea"/>
                <a:cs typeface="+mn-cs"/>
              </a:rPr>
              <a:t>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endParaRPr lang="vi-VN"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lẻ</a:t>
            </a:r>
            <a:r>
              <a:rPr lang="en-US" sz="1200" kern="1200" dirty="0" smtClean="0">
                <a:solidFill>
                  <a:schemeClr val="tx1"/>
                </a:solidFill>
                <a:effectLst/>
                <a:latin typeface="+mn-lt"/>
                <a:ea typeface="+mn-ea"/>
                <a:cs typeface="+mn-cs"/>
              </a:rPr>
              <a:t>.</a:t>
            </a:r>
            <a:endParaRPr lang="vi-VN"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3655258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248294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287941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380040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16</a:t>
            </a:fld>
            <a:endParaRPr lang="en-US" noProof="0" dirty="0"/>
          </a:p>
        </p:txBody>
      </p:sp>
    </p:spTree>
    <p:extLst>
      <p:ext uri="{BB962C8B-B14F-4D97-AF65-F5344CB8AC3E}">
        <p14:creationId xmlns:p14="http://schemas.microsoft.com/office/powerpoint/2010/main" val="3617818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17</a:t>
            </a:fld>
            <a:endParaRPr lang="en-US" noProof="0" dirty="0"/>
          </a:p>
        </p:txBody>
      </p:sp>
    </p:spTree>
    <p:extLst>
      <p:ext uri="{BB962C8B-B14F-4D97-AF65-F5344CB8AC3E}">
        <p14:creationId xmlns:p14="http://schemas.microsoft.com/office/powerpoint/2010/main" val="1799698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18</a:t>
            </a:fld>
            <a:endParaRPr lang="en-US" noProof="0" dirty="0"/>
          </a:p>
        </p:txBody>
      </p:sp>
    </p:spTree>
    <p:extLst>
      <p:ext uri="{BB962C8B-B14F-4D97-AF65-F5344CB8AC3E}">
        <p14:creationId xmlns:p14="http://schemas.microsoft.com/office/powerpoint/2010/main" val="3051440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19</a:t>
            </a:fld>
            <a:endParaRPr lang="en-US" noProof="0" dirty="0"/>
          </a:p>
        </p:txBody>
      </p:sp>
    </p:spTree>
    <p:extLst>
      <p:ext uri="{BB962C8B-B14F-4D97-AF65-F5344CB8AC3E}">
        <p14:creationId xmlns:p14="http://schemas.microsoft.com/office/powerpoint/2010/main" val="2637909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20</a:t>
            </a:fld>
            <a:endParaRPr lang="en-US" noProof="0" dirty="0"/>
          </a:p>
        </p:txBody>
      </p:sp>
    </p:spTree>
    <p:extLst>
      <p:ext uri="{BB962C8B-B14F-4D97-AF65-F5344CB8AC3E}">
        <p14:creationId xmlns:p14="http://schemas.microsoft.com/office/powerpoint/2010/main" val="660565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23</a:t>
            </a:fld>
            <a:endParaRPr lang="en-US" noProof="0" dirty="0"/>
          </a:p>
        </p:txBody>
      </p:sp>
    </p:spTree>
    <p:extLst>
      <p:ext uri="{BB962C8B-B14F-4D97-AF65-F5344CB8AC3E}">
        <p14:creationId xmlns:p14="http://schemas.microsoft.com/office/powerpoint/2010/main" val="4083601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Bài</a:t>
            </a:r>
            <a:r>
              <a:rPr lang="en-US" baseline="0" smtClean="0"/>
              <a:t> thuyết trình gồm 6 nội dung lớn.</a:t>
            </a:r>
            <a:endParaRPr lang="en-US" smtClean="0"/>
          </a:p>
        </p:txBody>
      </p:sp>
      <p:sp>
        <p:nvSpPr>
          <p:cNvPr id="4" name="Slide Number Placeholder 3"/>
          <p:cNvSpPr>
            <a:spLocks noGrp="1"/>
          </p:cNvSpPr>
          <p:nvPr>
            <p:ph type="sldNum" sz="quarter" idx="10"/>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1927083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Tác dụng của biểu đồ :</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Biểu đồ có hiệu quả cao trong việc xấp xỉ cả dữ liệu thưa thớt và dày đặc, như cũng như dữ liệu có độ lệch cao và thống nhất. Các biểu đồ được mô tả trước đây cho đĩa đơn thuộc tính có thể được mở rộng cho nhiều thuộc tính. Biểu đồ đa chiều có thể nắm bắt sự phụ thuộc giữa các thuộc tính. Những biểu đồ này đã được tìm thấy có hiệu quả trong xấp xỉ dữ liệu với tối đa năm thuộc tính. Cần có thêm các nghiên cứu liên quan đến hiệu quả của biểu đồ đa chiều cho tính chiều cao.</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Singleton buckets rất hữu ích để lưu trữ các ngoại lệ tần số cao.</a:t>
            </a:r>
            <a:endParaRPr lang="vi-VN" sz="120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25</a:t>
            </a:fld>
            <a:endParaRPr lang="en-US" noProof="0" dirty="0"/>
          </a:p>
        </p:txBody>
      </p:sp>
    </p:spTree>
    <p:extLst>
      <p:ext uri="{BB962C8B-B14F-4D97-AF65-F5344CB8AC3E}">
        <p14:creationId xmlns:p14="http://schemas.microsoft.com/office/powerpoint/2010/main" val="3256421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slide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“Đọc slide 2”</a:t>
            </a:r>
            <a:r>
              <a:rPr lang="en-US" sz="1200" kern="1200" smtClean="0">
                <a:solidFill>
                  <a:schemeClr val="tx1"/>
                </a:solidFill>
                <a:effectLst/>
                <a:latin typeface="+mn-lt"/>
                <a:ea typeface="+mn-ea"/>
                <a:cs typeface="+mn-cs"/>
              </a:rPr>
              <a:t> “:là một phương pháp chọn n đơn vị trong số N lần lượt sao cho ở bất kỳ giai đoạn nào của lựa chọn, bất kỳ đơn vị nào trong số các đơn vị còn lại đều có cơ hội được chọn như nhau, tức là 1 / N</a:t>
            </a:r>
            <a:endParaRPr lang="vi-VN" sz="1200" kern="1200" smtClean="0">
              <a:solidFill>
                <a:schemeClr val="tx1"/>
              </a:solidFill>
              <a:effectLst/>
              <a:latin typeface="+mn-lt"/>
              <a:ea typeface="+mn-ea"/>
              <a:cs typeface="+mn-cs"/>
            </a:endParaRPr>
          </a:p>
          <a:p>
            <a:endParaRPr lang="en-US" baseline="0" smtClean="0"/>
          </a:p>
          <a:p>
            <a:r>
              <a:rPr lang="en-US" sz="1200" kern="1200" smtClean="0">
                <a:solidFill>
                  <a:schemeClr val="tx1"/>
                </a:solidFill>
                <a:effectLst/>
                <a:latin typeface="+mn-lt"/>
                <a:ea typeface="+mn-ea"/>
                <a:cs typeface="+mn-cs"/>
              </a:rPr>
              <a:t>VD: Khi một ví dụ (bản ghi) được lấy mẫu, nó sẽ được loại khỏi tập dữ</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liệu ban đầu (sẽ không thể được chọn thêm một lần nào nữa)</a:t>
            </a:r>
            <a:endParaRPr lang="vi-VN" sz="1200" kern="1200" smtClean="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28</a:t>
            </a:fld>
            <a:endParaRPr lang="en-US" noProof="0" dirty="0"/>
          </a:p>
        </p:txBody>
      </p:sp>
    </p:spTree>
    <p:extLst>
      <p:ext uri="{BB962C8B-B14F-4D97-AF65-F5344CB8AC3E}">
        <p14:creationId xmlns:p14="http://schemas.microsoft.com/office/powerpoint/2010/main" val="2505834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“Đọc silde</a:t>
            </a:r>
            <a:r>
              <a:rPr lang="en-US" sz="1200" kern="1200" baseline="0" smtClean="0">
                <a:solidFill>
                  <a:schemeClr val="tx1"/>
                </a:solidFill>
                <a:effectLst/>
                <a:latin typeface="+mn-lt"/>
                <a:ea typeface="+mn-ea"/>
                <a:cs typeface="+mn-cs"/>
              </a:rPr>
              <a:t> 1”: </a:t>
            </a:r>
            <a:r>
              <a:rPr lang="en-US" sz="1200" kern="1200" smtClean="0">
                <a:solidFill>
                  <a:schemeClr val="tx1"/>
                </a:solidFill>
                <a:effectLst/>
                <a:latin typeface="+mn-lt"/>
                <a:ea typeface="+mn-ea"/>
                <a:cs typeface="+mn-cs"/>
              </a:rPr>
              <a:t>là phương pháp chọn lần lượt n đơn vị trong số N đơn vị sao cho ở mỗi giai đoạn lựa chọn, mỗi đơn vị đều có cơ hội được chọn như nhau, tức là 1 / N</a:t>
            </a:r>
          </a:p>
          <a:p>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VD: Khi một ví dụ (bản ghi) được lấy mẫu, nó không bị loại khỏi tập dữ liệu ban đầu (có thể được chọn nhiều hơn một lần)</a:t>
            </a:r>
          </a:p>
          <a:p>
            <a:r>
              <a:rPr lang="en-US" sz="1200" kern="1200" smtClean="0">
                <a:solidFill>
                  <a:schemeClr val="tx1"/>
                </a:solidFill>
                <a:effectLst/>
                <a:latin typeface="+mn-lt"/>
                <a:ea typeface="+mn-ea"/>
                <a:cs typeface="+mn-cs"/>
              </a:rPr>
              <a:t>“Đọc</a:t>
            </a:r>
            <a:r>
              <a:rPr lang="en-US" sz="1200" kern="1200" baseline="0" smtClean="0">
                <a:solidFill>
                  <a:schemeClr val="tx1"/>
                </a:solidFill>
                <a:effectLst/>
                <a:latin typeface="+mn-lt"/>
                <a:ea typeface="+mn-ea"/>
                <a:cs typeface="+mn-cs"/>
              </a:rPr>
              <a:t> slide 2” </a:t>
            </a:r>
            <a:r>
              <a:rPr lang="en-US" sz="1200" kern="1200" smtClean="0">
                <a:solidFill>
                  <a:schemeClr val="tx1"/>
                </a:solidFill>
                <a:effectLst/>
                <a:latin typeface="+mn-lt"/>
                <a:ea typeface="+mn-ea"/>
                <a:cs typeface="+mn-cs"/>
              </a:rPr>
              <a:t>): là phương pháp tổ chức chọn mẫu, trong đó số đơn vị mẫu được chọn không phải là đơn lẻ mà cùng một lúc chọn ra một khối đơn vị.</a:t>
            </a:r>
          </a:p>
          <a:p>
            <a:endParaRPr lang="vi-VN" sz="1200" kern="1200" smtClean="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29</a:t>
            </a:fld>
            <a:endParaRPr lang="en-US" noProof="0" dirty="0"/>
          </a:p>
        </p:txBody>
      </p:sp>
    </p:spTree>
    <p:extLst>
      <p:ext uri="{BB962C8B-B14F-4D97-AF65-F5344CB8AC3E}">
        <p14:creationId xmlns:p14="http://schemas.microsoft.com/office/powerpoint/2010/main" val="3945780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toàn bộ”</a:t>
            </a:r>
          </a:p>
          <a:p>
            <a:r>
              <a:rPr lang="en-US" sz="1200" kern="1200" smtClean="0">
                <a:solidFill>
                  <a:schemeClr val="tx1"/>
                </a:solidFill>
                <a:effectLst/>
                <a:latin typeface="+mn-lt"/>
                <a:ea typeface="+mn-ea"/>
                <a:cs typeface="+mn-cs"/>
              </a:rPr>
              <a:t>Ví dụ: Chọn mẫu điều tra cá nhân hộ gia đình</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oBước 1: lựa chọn ngẫu nhiên một số huyện.</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oBước 2: các hộ gia đình được lựa chọn trong các huyện vừa được chọn.</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oBước 3: Tất cả cá nhân từ hộ được chọn.</a:t>
            </a:r>
            <a:endParaRPr lang="vi-VN" sz="120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30</a:t>
            </a:fld>
            <a:endParaRPr lang="en-US" noProof="0" dirty="0"/>
          </a:p>
        </p:txBody>
      </p:sp>
    </p:spTree>
    <p:extLst>
      <p:ext uri="{BB962C8B-B14F-4D97-AF65-F5344CB8AC3E}">
        <p14:creationId xmlns:p14="http://schemas.microsoft.com/office/powerpoint/2010/main" val="637557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“Đọc</a:t>
            </a:r>
            <a:r>
              <a:rPr lang="en-US" baseline="0" smtClean="0"/>
              <a:t> slilde mới”</a:t>
            </a:r>
            <a:r>
              <a:rPr lang="en-US" sz="1200" kern="1200" smtClean="0">
                <a:solidFill>
                  <a:schemeClr val="tx1"/>
                </a:solidFill>
                <a:effectLst/>
                <a:latin typeface="+mn-lt"/>
                <a:ea typeface="+mn-ea"/>
                <a:cs typeface="+mn-cs"/>
              </a:rPr>
              <a:t> là phương pháp mà các đơn vị mẫu được chọn khi tổng thể chung đã được phân chia thành các tầng theo tiêu chuẩn liên quan trực tiếp đến mục đích nghiên cứu. Việc chọn các đơn vị từ các tổ được tiến hành theo phương pháp chọn ngẫu nhiên.</a:t>
            </a:r>
            <a:endParaRPr lang="vi-VN" sz="1200" kern="1200" smtClean="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31</a:t>
            </a:fld>
            <a:endParaRPr lang="en-US" noProof="0" dirty="0"/>
          </a:p>
        </p:txBody>
      </p:sp>
    </p:spTree>
    <p:extLst>
      <p:ext uri="{BB962C8B-B14F-4D97-AF65-F5344CB8AC3E}">
        <p14:creationId xmlns:p14="http://schemas.microsoft.com/office/powerpoint/2010/main" val="1434031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32</a:t>
            </a:fld>
            <a:endParaRPr lang="en-US" noProof="0" dirty="0"/>
          </a:p>
        </p:txBody>
      </p:sp>
    </p:spTree>
    <p:extLst>
      <p:ext uri="{BB962C8B-B14F-4D97-AF65-F5344CB8AC3E}">
        <p14:creationId xmlns:p14="http://schemas.microsoft.com/office/powerpoint/2010/main" val="1946850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Hãy tưởng tượng rằng bạn đã thu thập dữ liệu để phân tích. Dữ liệu này bao gồm doanh số bán hàng của AllElectronics mỗi quý, trong các năm 2008 đến 2010. Tuy nhiên, bạn quan tâm đến doanh số hàng năm (tổng mỗi năm), hơn là tổng mỗi quý. Do đó, dữ liệu có thể được tổng hợp để dữ liệu kết quả tóm tắt tổng doanh số bán hàng mỗi năm thay vì mỗi quý.</a:t>
            </a:r>
          </a:p>
          <a:p>
            <a:endParaRPr lang="en-US" sz="1200" kern="1200" smtClean="0">
              <a:solidFill>
                <a:schemeClr val="tx1"/>
              </a:solidFill>
              <a:effectLst/>
              <a:latin typeface="+mn-lt"/>
              <a:ea typeface="+mn-ea"/>
              <a:cs typeface="+mn-cs"/>
            </a:endParaRPr>
          </a:p>
          <a:p>
            <a:pPr marL="171450" indent="-171450">
              <a:buFontTx/>
              <a:buChar char="-"/>
            </a:pPr>
            <a:r>
              <a:rPr lang="en-US" sz="1200" kern="1200" smtClean="0">
                <a:solidFill>
                  <a:schemeClr val="tx1"/>
                </a:solidFill>
                <a:effectLst/>
                <a:latin typeface="+mn-lt"/>
                <a:ea typeface="+mn-ea"/>
                <a:cs typeface="+mn-cs"/>
              </a:rPr>
              <a:t>Dữ liệu bán hàng cho một nhánh nhất định của AllElectronics trong các năm từ 2008 đến 2010. Ở bên trái, doanh số bán hàng được hiển thị theo quý. Ở bên phải, dữ liệu được tổng hợp để cung cấp doanh số hàng năm.</a:t>
            </a:r>
          </a:p>
          <a:p>
            <a:pPr marL="171450" indent="-171450">
              <a:buFontTx/>
              <a:buChar char="-"/>
            </a:pPr>
            <a:endParaRPr lang="en-US" sz="1200" kern="1200" smtClean="0">
              <a:solidFill>
                <a:schemeClr val="tx1"/>
              </a:solidFill>
              <a:effectLst/>
              <a:latin typeface="+mn-lt"/>
              <a:ea typeface="+mn-ea"/>
              <a:cs typeface="+mn-cs"/>
            </a:endParaRPr>
          </a:p>
          <a:p>
            <a:pPr marL="171450" indent="-171450">
              <a:buFontTx/>
              <a:buChar char="-"/>
            </a:pPr>
            <a:r>
              <a:rPr lang="en-US" sz="1200" kern="1200" smtClean="0">
                <a:solidFill>
                  <a:schemeClr val="tx1"/>
                </a:solidFill>
                <a:effectLst/>
                <a:latin typeface="+mn-lt"/>
                <a:ea typeface="+mn-ea"/>
                <a:cs typeface="+mn-cs"/>
              </a:rPr>
              <a:t>“Đọc</a:t>
            </a:r>
            <a:r>
              <a:rPr lang="en-US" sz="1200" kern="1200" baseline="0" smtClean="0">
                <a:solidFill>
                  <a:schemeClr val="tx1"/>
                </a:solidFill>
                <a:effectLst/>
                <a:latin typeface="+mn-lt"/>
                <a:ea typeface="+mn-ea"/>
                <a:cs typeface="+mn-cs"/>
              </a:rPr>
              <a:t> slide”</a:t>
            </a:r>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34</a:t>
            </a:fld>
            <a:endParaRPr lang="en-US" noProof="0" dirty="0"/>
          </a:p>
        </p:txBody>
      </p:sp>
    </p:spTree>
    <p:extLst>
      <p:ext uri="{BB962C8B-B14F-4D97-AF65-F5344CB8AC3E}">
        <p14:creationId xmlns:p14="http://schemas.microsoft.com/office/powerpoint/2010/main" val="1448483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37</a:t>
            </a:fld>
            <a:endParaRPr lang="en-US" noProof="0" dirty="0"/>
          </a:p>
        </p:txBody>
      </p:sp>
    </p:spTree>
    <p:extLst>
      <p:ext uri="{BB962C8B-B14F-4D97-AF65-F5344CB8AC3E}">
        <p14:creationId xmlns:p14="http://schemas.microsoft.com/office/powerpoint/2010/main" val="175522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Đọc</a:t>
            </a:r>
            <a:r>
              <a:rPr lang="en-US" baseline="0" smtClean="0"/>
              <a:t> bên slide”</a:t>
            </a:r>
          </a:p>
          <a:p>
            <a:r>
              <a:rPr lang="en-US" sz="1200" kern="1200" smtClean="0">
                <a:solidFill>
                  <a:schemeClr val="tx1"/>
                </a:solidFill>
                <a:effectLst/>
                <a:latin typeface="+mn-lt"/>
                <a:ea typeface="+mn-ea"/>
                <a:cs typeface="+mn-cs"/>
              </a:rPr>
              <a:t>Ví</a:t>
            </a:r>
            <a:r>
              <a:rPr lang="en-US" sz="1200" kern="1200" baseline="0" smtClean="0">
                <a:solidFill>
                  <a:schemeClr val="tx1"/>
                </a:solidFill>
                <a:effectLst/>
                <a:latin typeface="+mn-lt"/>
                <a:ea typeface="+mn-ea"/>
                <a:cs typeface="+mn-cs"/>
              </a:rPr>
              <a:t> dụ: </a:t>
            </a:r>
            <a:r>
              <a:rPr lang="en-US" sz="1200" kern="1200" smtClean="0">
                <a:solidFill>
                  <a:schemeClr val="tx1"/>
                </a:solidFill>
                <a:effectLst/>
                <a:latin typeface="+mn-lt"/>
                <a:ea typeface="+mn-ea"/>
                <a:cs typeface="+mn-cs"/>
              </a:rPr>
              <a:t>Hai vectơ có cùng độ dài. Khi áp dụng kỹ thuật này để giảm dữ liệu, chúng ta coi mỗi bộ giá trị như một vectơ dữ liệu n chiều là  X =(x</a:t>
            </a:r>
            <a:r>
              <a:rPr lang="en-US" sz="1200" kern="1200" baseline="-25000" smtClean="0">
                <a:solidFill>
                  <a:schemeClr val="tx1"/>
                </a:solidFill>
                <a:effectLst/>
                <a:latin typeface="+mn-lt"/>
                <a:ea typeface="+mn-ea"/>
                <a:cs typeface="+mn-cs"/>
              </a:rPr>
              <a:t>1</a:t>
            </a:r>
            <a:r>
              <a:rPr lang="en-US" sz="1200" kern="1200" smtClean="0">
                <a:solidFill>
                  <a:schemeClr val="tx1"/>
                </a:solidFill>
                <a:effectLst/>
                <a:latin typeface="+mn-lt"/>
                <a:ea typeface="+mn-ea"/>
                <a:cs typeface="+mn-cs"/>
              </a:rPr>
              <a:t>, x</a:t>
            </a:r>
            <a:r>
              <a:rPr lang="en-US" sz="1200" kern="1200" baseline="-25000" smtClean="0">
                <a:solidFill>
                  <a:schemeClr val="tx1"/>
                </a:solidFill>
                <a:effectLst/>
                <a:latin typeface="+mn-lt"/>
                <a:ea typeface="+mn-ea"/>
                <a:cs typeface="+mn-cs"/>
              </a:rPr>
              <a:t>2</a:t>
            </a:r>
            <a:r>
              <a:rPr lang="en-US" sz="1200" kern="1200" smtClean="0">
                <a:solidFill>
                  <a:schemeClr val="tx1"/>
                </a:solidFill>
                <a:effectLst/>
                <a:latin typeface="+mn-lt"/>
                <a:ea typeface="+mn-ea"/>
                <a:cs typeface="+mn-cs"/>
              </a:rPr>
              <a:t>, …, x</a:t>
            </a:r>
            <a:r>
              <a:rPr lang="en-US" sz="1200" kern="1200" baseline="-25000" smtClean="0">
                <a:solidFill>
                  <a:schemeClr val="tx1"/>
                </a:solidFill>
                <a:effectLst/>
                <a:latin typeface="+mn-lt"/>
                <a:ea typeface="+mn-ea"/>
                <a:cs typeface="+mn-cs"/>
              </a:rPr>
              <a:t>n</a:t>
            </a:r>
            <a:r>
              <a:rPr lang="en-US" sz="1200" kern="1200" smtClean="0">
                <a:solidFill>
                  <a:schemeClr val="tx1"/>
                </a:solidFill>
                <a:effectLst/>
                <a:latin typeface="+mn-lt"/>
                <a:ea typeface="+mn-ea"/>
                <a:cs typeface="+mn-cs"/>
              </a:rPr>
              <a:t> ), mô tả n phép đo được thực hiện trên bộ từ n cơ sở dữ liệu thuộc tính.</a:t>
            </a:r>
          </a:p>
          <a:p>
            <a:r>
              <a:rPr lang="en-US" sz="1200" kern="1200" smtClean="0">
                <a:solidFill>
                  <a:schemeClr val="tx1"/>
                </a:solidFill>
                <a:effectLst/>
                <a:latin typeface="+mn-lt"/>
                <a:ea typeface="+mn-ea"/>
                <a:cs typeface="+mn-cs"/>
              </a:rPr>
              <a:t>Câu</a:t>
            </a:r>
            <a:r>
              <a:rPr lang="en-US" sz="1200" kern="1200" baseline="0" smtClean="0">
                <a:solidFill>
                  <a:schemeClr val="tx1"/>
                </a:solidFill>
                <a:effectLst/>
                <a:latin typeface="+mn-lt"/>
                <a:ea typeface="+mn-ea"/>
                <a:cs typeface="+mn-cs"/>
              </a:rPr>
              <a:t> hỏi đặt ra là: </a:t>
            </a:r>
            <a:r>
              <a:rPr lang="en-US" sz="1200" kern="1200" smtClean="0">
                <a:solidFill>
                  <a:schemeClr val="tx1"/>
                </a:solidFill>
                <a:effectLst/>
                <a:latin typeface="+mn-lt"/>
                <a:ea typeface="+mn-ea"/>
                <a:cs typeface="+mn-cs"/>
              </a:rPr>
              <a:t>Làm thế nào kỹ thuật này có thể hữu ích cho việc giảm dữ liệu nếu dữ liệu được chuyển đổi wavelet là có cùng độ dài với dữ liệu gốc?</a:t>
            </a:r>
          </a:p>
          <a:p>
            <a:r>
              <a:rPr lang="en-US" sz="1200" kern="1200" smtClean="0">
                <a:solidFill>
                  <a:schemeClr val="tx1"/>
                </a:solidFill>
                <a:effectLst/>
                <a:latin typeface="+mn-lt"/>
                <a:ea typeface="+mn-ea"/>
                <a:cs typeface="+mn-cs"/>
              </a:rPr>
              <a:t>“Đọc</a:t>
            </a:r>
            <a:r>
              <a:rPr lang="en-US" sz="1200" kern="1200" baseline="0" smtClean="0">
                <a:solidFill>
                  <a:schemeClr val="tx1"/>
                </a:solidFill>
                <a:effectLst/>
                <a:latin typeface="+mn-lt"/>
                <a:ea typeface="+mn-ea"/>
                <a:cs typeface="+mn-cs"/>
              </a:rPr>
              <a:t> slide</a:t>
            </a:r>
            <a:r>
              <a:rPr lang="en-US" sz="1200" kern="1200" smtClean="0">
                <a:solidFill>
                  <a:schemeClr val="tx1"/>
                </a:solidFill>
                <a:effectLst/>
                <a:latin typeface="+mn-lt"/>
                <a:ea typeface="+mn-ea"/>
                <a:cs typeface="+mn-cs"/>
              </a:rPr>
              <a:t>”</a:t>
            </a:r>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127709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67579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“Đọc</a:t>
            </a:r>
            <a:r>
              <a:rPr lang="en-US" sz="1200" kern="1200" baseline="0" smtClean="0">
                <a:solidFill>
                  <a:schemeClr val="tx1"/>
                </a:solidFill>
                <a:effectLst/>
                <a:latin typeface="+mn-lt"/>
                <a:ea typeface="+mn-ea"/>
                <a:cs typeface="+mn-cs"/>
              </a:rPr>
              <a:t> slide 1</a:t>
            </a:r>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So sánh</a:t>
            </a:r>
            <a:r>
              <a:rPr lang="en-US" sz="1200" kern="1200" baseline="0" smtClean="0">
                <a:solidFill>
                  <a:schemeClr val="tx1"/>
                </a:solidFill>
                <a:effectLst/>
                <a:latin typeface="+mn-lt"/>
                <a:ea typeface="+mn-ea"/>
                <a:cs typeface="+mn-cs"/>
              </a:rPr>
              <a:t> DWT và DFT thì n</a:t>
            </a:r>
            <a:r>
              <a:rPr lang="en-US" sz="1200" kern="1200" smtClean="0">
                <a:solidFill>
                  <a:schemeClr val="tx1"/>
                </a:solidFill>
                <a:effectLst/>
                <a:latin typeface="+mn-lt"/>
                <a:ea typeface="+mn-ea"/>
                <a:cs typeface="+mn-cs"/>
              </a:rPr>
              <a:t>ếu cùng một số hệ số được giữ lại cho một DWT và DFT của một vectơ dữ liệu nhất định, phiên bản DWT sẽ cung cấp giá trị gần đúng chính xác hơn của dữ liệu gốc. DWT yêu cầu ít hơn không gian hơn DFT. Không giống như DFT, các wavelet khá bản địa hóa trong không gian, góp phần để bảo tồn các chi tiết nhỏ.</a:t>
            </a:r>
          </a:p>
          <a:p>
            <a:r>
              <a:rPr lang="en-US" sz="1200" kern="1200" smtClean="0">
                <a:solidFill>
                  <a:schemeClr val="tx1"/>
                </a:solidFill>
                <a:effectLst/>
                <a:latin typeface="+mn-lt"/>
                <a:ea typeface="+mn-ea"/>
                <a:cs typeface="+mn-cs"/>
              </a:rPr>
              <a:t>Từ</a:t>
            </a:r>
            <a:r>
              <a:rPr lang="en-US" sz="1200" kern="1200" baseline="0" smtClean="0">
                <a:solidFill>
                  <a:schemeClr val="tx1"/>
                </a:solidFill>
                <a:effectLst/>
                <a:latin typeface="+mn-lt"/>
                <a:ea typeface="+mn-ea"/>
                <a:cs typeface="+mn-cs"/>
              </a:rPr>
              <a:t> đó rút ra kết luận “Đọc slide”</a:t>
            </a:r>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101041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Giả sử rằng dữ liệu được giảm bớt bao gồm các bộ giá trị hoặc vectơ dữ liệu được mô tả bởi n thuộc tính hoặc thứ nguyên.</a:t>
            </a:r>
          </a:p>
          <a:p>
            <a:r>
              <a:rPr lang="en-US" sz="1200" kern="1200" smtClean="0">
                <a:solidFill>
                  <a:schemeClr val="tx1"/>
                </a:solidFill>
                <a:effectLst/>
                <a:latin typeface="+mn-lt"/>
                <a:ea typeface="+mn-ea"/>
                <a:cs typeface="+mn-cs"/>
              </a:rPr>
              <a:t>“Đọc</a:t>
            </a:r>
            <a:r>
              <a:rPr lang="en-US" sz="1200" kern="1200" baseline="0" smtClean="0">
                <a:solidFill>
                  <a:schemeClr val="tx1"/>
                </a:solidFill>
                <a:effectLst/>
                <a:latin typeface="+mn-lt"/>
                <a:ea typeface="+mn-ea"/>
                <a:cs typeface="+mn-cs"/>
              </a:rPr>
              <a:t> slide</a:t>
            </a:r>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PCA “kết hợp” bản chất của các thuộc tính bằng cách tạo một tập hợp biến thay thế nhỏ hơn</a:t>
            </a:r>
            <a:r>
              <a:rPr lang="en-US" sz="1200" kern="1200" baseline="0" smtClean="0">
                <a:solidFill>
                  <a:schemeClr val="tx1"/>
                </a:solidFill>
                <a:effectLst/>
                <a:latin typeface="+mn-lt"/>
                <a:ea typeface="+mn-ea"/>
                <a:cs typeface="+mn-cs"/>
              </a:rPr>
              <a:t> d</a:t>
            </a:r>
            <a:r>
              <a:rPr lang="en-US" sz="1200" kern="1200" smtClean="0">
                <a:solidFill>
                  <a:schemeClr val="tx1"/>
                </a:solidFill>
                <a:effectLst/>
                <a:latin typeface="+mn-lt"/>
                <a:ea typeface="+mn-ea"/>
                <a:cs typeface="+mn-cs"/>
              </a:rPr>
              <a:t>ữ liệu ban đầu sau đó có thể được chiếu vào tập hợp nhỏ hơn này.</a:t>
            </a:r>
            <a:endParaRPr lang="vi-VN" sz="120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slide</a:t>
            </a:r>
            <a:r>
              <a:rPr lang="en-US" smtClean="0"/>
              <a:t>”</a:t>
            </a: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3555639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s</a:t>
            </a:r>
            <a:r>
              <a:rPr lang="en-US" smtClean="0"/>
              <a:t>lide</a:t>
            </a:r>
            <a:r>
              <a:rPr lang="en-US" baseline="0" smtClean="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Bước này giúp đảm bảo rằng các thuộc tính có miền lớn sẽ không lấn át các thuộc tính có miền nhỏ hơn.</a:t>
            </a:r>
            <a:endParaRPr lang="vi-VN" sz="1200" kern="1200" smtClean="0">
              <a:solidFill>
                <a:schemeClr val="tx1"/>
              </a:solidFill>
              <a:effectLst/>
              <a:latin typeface="+mn-lt"/>
              <a:ea typeface="+mn-ea"/>
              <a:cs typeface="+mn-cs"/>
            </a:endParaRPr>
          </a:p>
          <a:p>
            <a:r>
              <a:rPr lang="en-US" smtClean="0"/>
              <a:t>“Đọc slide 2”</a:t>
            </a:r>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3821171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slide”</a:t>
            </a:r>
          </a:p>
        </p:txBody>
      </p:sp>
      <p:sp>
        <p:nvSpPr>
          <p:cNvPr id="4" name="Slide Number Placeholder 3"/>
          <p:cNvSpPr>
            <a:spLocks noGrp="1"/>
          </p:cNvSpPr>
          <p:nvPr>
            <p:ph type="sldNum" sz="quarter" idx="10"/>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35340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smtClean="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9/15/2023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5458984" y="812800"/>
            <a:ext cx="5713841" cy="486860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9/15/2023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9/15/2023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9/15/2023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smtClean="0"/>
              <a:t>Click to edit Master title style</a:t>
            </a:r>
            <a:endParaRPr lang="en-US" noProof="0"/>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smtClean="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9/15/2023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9/15/2023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smtClean="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smtClean="0"/>
              <a:t>Click to edit Master title style</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9/15/2023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9/15/2023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9/15/2023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9/15/2023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9/15/2023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9/15/2023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smtClean="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smtClean="0"/>
              <a:t>Click to edit Master title style</a:t>
            </a:r>
            <a:endParaRPr lang="en-US" noProof="0"/>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9/15/2023</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9/15/2023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9/15/2023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smtClean="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9/15/2023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smtClean="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9/15/2023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9/15/2023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9/15/2023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9/15/2023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9/15/2023</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10" Type="http://schemas.openxmlformats.org/officeDocument/2006/relationships/image" Target="../media/image21.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12.xml"/><Relationship Id="rId11" Type="http://schemas.openxmlformats.org/officeDocument/2006/relationships/image" Target="../media/image11.svg"/><Relationship Id="rId5" Type="http://schemas.openxmlformats.org/officeDocument/2006/relationships/image" Target="../media/image12.png"/><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 Target="slide34.xml"/><Relationship Id="rId1" Type="http://schemas.openxmlformats.org/officeDocument/2006/relationships/slideLayout" Target="../slideLayouts/slideLayout14.xml"/><Relationship Id="rId4" Type="http://schemas.openxmlformats.org/officeDocument/2006/relationships/slide" Target="slide3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slide" Target="slide33.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5.png"/><Relationship Id="rId1" Type="http://schemas.openxmlformats.org/officeDocument/2006/relationships/slideLayout" Target="../slideLayouts/slideLayout11.xml"/><Relationship Id="rId5" Type="http://schemas.openxmlformats.org/officeDocument/2006/relationships/image" Target="../media/image28.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17.png"/><Relationship Id="rId1" Type="http://schemas.openxmlformats.org/officeDocument/2006/relationships/slideLayout" Target="../slideLayouts/slideLayout11.xml"/><Relationship Id="rId5" Type="http://schemas.openxmlformats.org/officeDocument/2006/relationships/image" Target="../media/image28.sv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xmlns="" val="0"/>
              </a:ext>
            </a:extLst>
          </p:cNvPr>
          <p:cNvSpPr>
            <a:spLocks noGrp="1"/>
          </p:cNvSpPr>
          <p:nvPr>
            <p:ph type="ctrTitle"/>
          </p:nvPr>
        </p:nvSpPr>
        <p:spPr>
          <a:xfrm>
            <a:off x="6988996" y="1366462"/>
            <a:ext cx="4702996" cy="1715877"/>
          </a:xfrm>
        </p:spPr>
        <p:txBody>
          <a:bodyPr>
            <a:normAutofit/>
          </a:bodyPr>
          <a:lstStyle/>
          <a:p>
            <a:r>
              <a:rPr lang="en-US" sz="4800" dirty="0" err="1" smtClean="0"/>
              <a:t>Đối</a:t>
            </a:r>
            <a:r>
              <a:rPr lang="en-US" sz="4800" dirty="0" smtClean="0"/>
              <a:t> </a:t>
            </a:r>
            <a:r>
              <a:rPr lang="en-US" sz="4800" dirty="0" err="1" smtClean="0"/>
              <a:t>tượng</a:t>
            </a:r>
            <a:r>
              <a:rPr lang="en-US" sz="4800" dirty="0" smtClean="0"/>
              <a:t> </a:t>
            </a:r>
            <a:r>
              <a:rPr lang="en-US" sz="4800" dirty="0" err="1" smtClean="0"/>
              <a:t>dữ</a:t>
            </a:r>
            <a:r>
              <a:rPr lang="en-US" sz="4800" dirty="0" smtClean="0"/>
              <a:t> </a:t>
            </a:r>
            <a:r>
              <a:rPr lang="en-US" sz="4800" dirty="0" err="1" smtClean="0"/>
              <a:t>liệu</a:t>
            </a:r>
            <a:r>
              <a:rPr lang="en-US" sz="4800" dirty="0" smtClean="0"/>
              <a:t> </a:t>
            </a:r>
            <a:r>
              <a:rPr lang="en-US" sz="4800" dirty="0" err="1" smtClean="0"/>
              <a:t>và</a:t>
            </a:r>
            <a:r>
              <a:rPr lang="en-US" sz="4800" dirty="0" smtClean="0"/>
              <a:t> </a:t>
            </a:r>
            <a:r>
              <a:rPr lang="en-US" sz="4800" dirty="0" err="1" smtClean="0"/>
              <a:t>loại</a:t>
            </a:r>
            <a:r>
              <a:rPr lang="en-US" sz="4800" dirty="0" smtClean="0"/>
              <a:t> </a:t>
            </a:r>
            <a:r>
              <a:rPr lang="en-US" sz="4800" dirty="0" err="1" smtClean="0"/>
              <a:t>thuộc</a:t>
            </a:r>
            <a:r>
              <a:rPr lang="en-US" sz="4800" dirty="0" smtClean="0"/>
              <a:t> </a:t>
            </a:r>
            <a:r>
              <a:rPr lang="en-US" sz="4800" dirty="0" err="1" smtClean="0"/>
              <a:t>tính</a:t>
            </a:r>
            <a:endParaRPr lang="en-US" sz="4800"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8469860" y="809802"/>
            <a:ext cx="1741267" cy="556660"/>
          </a:xfrm>
        </p:spPr>
        <p:txBody>
          <a:bodyPr/>
          <a:lstStyle/>
          <a:p>
            <a:r>
              <a:rPr lang="en-US" sz="2800" b="1" dirty="0" err="1" smtClean="0">
                <a:latin typeface="+mj-lt"/>
              </a:rPr>
              <a:t>Nhóm</a:t>
            </a:r>
            <a:r>
              <a:rPr lang="en-US" sz="2800" b="1" dirty="0" smtClean="0">
                <a:latin typeface="+mj-lt"/>
              </a:rPr>
              <a:t> </a:t>
            </a:r>
            <a:r>
              <a:rPr lang="en-US" sz="2800" b="1" dirty="0" smtClean="0">
                <a:latin typeface="+mj-lt"/>
              </a:rPr>
              <a:t>5</a:t>
            </a:r>
            <a:endParaRPr lang="en-US" sz="2800" b="1" dirty="0">
              <a:latin typeface="+mj-lt"/>
            </a:endParaRPr>
          </a:p>
        </p:txBody>
      </p:sp>
      <p:sp>
        <p:nvSpPr>
          <p:cNvPr id="9" name="Subtitle 2">
            <a:extLst>
              <a:ext uri="{FF2B5EF4-FFF2-40B4-BE49-F238E27FC236}">
                <a16:creationId xmlns:a16="http://schemas.microsoft.com/office/drawing/2014/main" id="{565124A8-7554-4DB8-896F-F9946B9CF1F9}"/>
              </a:ext>
            </a:extLst>
          </p:cNvPr>
          <p:cNvSpPr txBox="1">
            <a:spLocks/>
          </p:cNvSpPr>
          <p:nvPr/>
        </p:nvSpPr>
        <p:spPr bwMode="gray">
          <a:xfrm>
            <a:off x="7646383" y="3944124"/>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Trần</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Tiến</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Hiếu</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endParaRPr lang="en-US" sz="1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7" name="Oval 16"/>
          <p:cNvSpPr/>
          <p:nvPr/>
        </p:nvSpPr>
        <p:spPr>
          <a:xfrm>
            <a:off x="6988996" y="3871577"/>
            <a:ext cx="399229" cy="404788"/>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18" name="Rectangle 17" descr="Ribbon"/>
          <p:cNvSpPr/>
          <p:nvPr/>
        </p:nvSpPr>
        <p:spPr>
          <a:xfrm>
            <a:off x="7074265" y="3972820"/>
            <a:ext cx="229066" cy="232256"/>
          </a:xfrm>
          <a:prstGeom prst="rect">
            <a:avLst/>
          </a:prstGeom>
          <a:blipFill>
            <a:blip r:embed="rId4" cstate="print">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Subtitle 2">
            <a:extLst>
              <a:ext uri="{FF2B5EF4-FFF2-40B4-BE49-F238E27FC236}">
                <a16:creationId xmlns:a16="http://schemas.microsoft.com/office/drawing/2014/main" id="{565124A8-7554-4DB8-896F-F9946B9CF1F9}"/>
              </a:ext>
            </a:extLst>
          </p:cNvPr>
          <p:cNvSpPr txBox="1">
            <a:spLocks/>
          </p:cNvSpPr>
          <p:nvPr/>
        </p:nvSpPr>
        <p:spPr bwMode="gray">
          <a:xfrm>
            <a:off x="7646383" y="4490191"/>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Đinh</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Trọng</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Hiếu</a:t>
            </a:r>
            <a:endParaRPr lang="en-US" sz="1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0" name="Oval 19"/>
          <p:cNvSpPr/>
          <p:nvPr/>
        </p:nvSpPr>
        <p:spPr>
          <a:xfrm>
            <a:off x="6988996" y="4417644"/>
            <a:ext cx="399229" cy="404788"/>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21" name="Rectangle 20" descr="Ribbon"/>
          <p:cNvSpPr/>
          <p:nvPr/>
        </p:nvSpPr>
        <p:spPr>
          <a:xfrm>
            <a:off x="7074265" y="4518887"/>
            <a:ext cx="229066" cy="232256"/>
          </a:xfrm>
          <a:prstGeom prst="rect">
            <a:avLst/>
          </a:prstGeom>
          <a:blipFill>
            <a:blip r:embed="rId4" cstate="print">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5" name="Subtitle 2">
            <a:extLst>
              <a:ext uri="{FF2B5EF4-FFF2-40B4-BE49-F238E27FC236}">
                <a16:creationId xmlns:a16="http://schemas.microsoft.com/office/drawing/2014/main" id="{565124A8-7554-4DB8-896F-F9946B9CF1F9}"/>
              </a:ext>
            </a:extLst>
          </p:cNvPr>
          <p:cNvSpPr txBox="1">
            <a:spLocks/>
          </p:cNvSpPr>
          <p:nvPr/>
        </p:nvSpPr>
        <p:spPr bwMode="gray">
          <a:xfrm>
            <a:off x="7646383" y="5055374"/>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Đăng</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Huy</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Hoàng</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endParaRPr lang="en-US" sz="1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6" name="Oval 25"/>
          <p:cNvSpPr/>
          <p:nvPr/>
        </p:nvSpPr>
        <p:spPr>
          <a:xfrm>
            <a:off x="6988996" y="4982827"/>
            <a:ext cx="399229" cy="404788"/>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27" name="Rectangle 26" descr="Ribbon"/>
          <p:cNvSpPr/>
          <p:nvPr/>
        </p:nvSpPr>
        <p:spPr>
          <a:xfrm>
            <a:off x="7074265" y="5084070"/>
            <a:ext cx="229066" cy="232256"/>
          </a:xfrm>
          <a:prstGeom prst="rect">
            <a:avLst/>
          </a:prstGeom>
          <a:blipFill>
            <a:blip r:embed="rId4" cstate="print">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8" name="Subtitle 2">
            <a:extLst>
              <a:ext uri="{FF2B5EF4-FFF2-40B4-BE49-F238E27FC236}">
                <a16:creationId xmlns:a16="http://schemas.microsoft.com/office/drawing/2014/main" id="{565124A8-7554-4DB8-896F-F9946B9CF1F9}"/>
              </a:ext>
            </a:extLst>
          </p:cNvPr>
          <p:cNvSpPr txBox="1">
            <a:spLocks/>
          </p:cNvSpPr>
          <p:nvPr/>
        </p:nvSpPr>
        <p:spPr bwMode="gray">
          <a:xfrm>
            <a:off x="7646383" y="5642181"/>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Lê</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Trần</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Nhật</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Anh</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endParaRPr lang="en-US" sz="1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Oval 28"/>
          <p:cNvSpPr/>
          <p:nvPr/>
        </p:nvSpPr>
        <p:spPr>
          <a:xfrm>
            <a:off x="6988996" y="5569634"/>
            <a:ext cx="399229" cy="404788"/>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30" name="Rectangle 29" descr="Ribbon"/>
          <p:cNvSpPr/>
          <p:nvPr/>
        </p:nvSpPr>
        <p:spPr>
          <a:xfrm>
            <a:off x="7074265" y="5670877"/>
            <a:ext cx="229066" cy="232256"/>
          </a:xfrm>
          <a:prstGeom prst="rect">
            <a:avLst/>
          </a:prstGeom>
          <a:blipFill>
            <a:blip r:embed="rId4" cstate="print">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1" name="Subtitle 2">
            <a:extLst>
              <a:ext uri="{FF2B5EF4-FFF2-40B4-BE49-F238E27FC236}">
                <a16:creationId xmlns:a16="http://schemas.microsoft.com/office/drawing/2014/main" id="{565124A8-7554-4DB8-896F-F9946B9CF1F9}"/>
              </a:ext>
            </a:extLst>
          </p:cNvPr>
          <p:cNvSpPr txBox="1">
            <a:spLocks/>
          </p:cNvSpPr>
          <p:nvPr/>
        </p:nvSpPr>
        <p:spPr bwMode="gray">
          <a:xfrm>
            <a:off x="7646383" y="6216944"/>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Nguyễn</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Đình</a:t>
            </a:r>
            <a:r>
              <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Lực</a:t>
            </a:r>
            <a:endParaRPr lang="en-US" sz="1800" dirty="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a:p>
            <a:endParaRPr lang="en-US" sz="1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2" name="Oval 31"/>
          <p:cNvSpPr/>
          <p:nvPr/>
        </p:nvSpPr>
        <p:spPr>
          <a:xfrm>
            <a:off x="6988996" y="6144397"/>
            <a:ext cx="399229" cy="404788"/>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33" name="Rectangle 32" descr="Ribbon"/>
          <p:cNvSpPr/>
          <p:nvPr/>
        </p:nvSpPr>
        <p:spPr>
          <a:xfrm>
            <a:off x="7074265" y="6245640"/>
            <a:ext cx="229066" cy="232256"/>
          </a:xfrm>
          <a:prstGeom prst="rect">
            <a:avLst/>
          </a:prstGeom>
          <a:blipFill>
            <a:blip r:embed="rId4" cstate="print">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72296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8" descr="Woman looking puzzled while looking at a screen">
            <a:extLst>
              <a:ext uri="{FF2B5EF4-FFF2-40B4-BE49-F238E27FC236}">
                <a16:creationId xmlns:a16="http://schemas.microsoft.com/office/drawing/2014/main" id="{0DDAC36A-574D-4761-9BCF-874D3C265750}"/>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512000" y="585830"/>
            <a:ext cx="924207" cy="924948"/>
          </a:xfrm>
          <a:prstGeom prst="rect">
            <a:avLst/>
          </a:prstGeom>
        </p:spPr>
      </p:pic>
      <p:pic>
        <p:nvPicPr>
          <p:cNvPr id="4" name="Picture Placeholder 42" descr="Desk from top with someone tapping on a mobile phone">
            <a:extLst>
              <a:ext uri="{FF2B5EF4-FFF2-40B4-BE49-F238E27FC236}">
                <a16:creationId xmlns:a16="http://schemas.microsoft.com/office/drawing/2014/main" id="{3A7E12C8-81B9-4B69-8557-9B66C1AD1251}"/>
              </a:ext>
            </a:extLst>
          </p:cNvPr>
          <p:cNvPicPr>
            <a:picLocks noGrp="1" noChangeAspect="1"/>
          </p:cNvPicPr>
          <p:nvPr>
            <p:ph type="pic" sz="quarter" idx="4294967295"/>
          </p:nvPr>
        </p:nvPicPr>
        <p:blipFill rotWithShape="1">
          <a:blip r:embed="rId4" cstate="screen">
            <a:extLst>
              <a:ext uri="{28A0092B-C50C-407E-A947-70E740481C1C}">
                <a14:useLocalDpi xmlns:a14="http://schemas.microsoft.com/office/drawing/2010/main"/>
              </a:ext>
            </a:extLst>
          </a:blip>
          <a:srcRect/>
          <a:stretch/>
        </p:blipFill>
        <p:spPr>
          <a:xfrm>
            <a:off x="10972799" y="2785980"/>
            <a:ext cx="910712" cy="911442"/>
          </a:xfrm>
          <a:prstGeom prst="rect">
            <a:avLst/>
          </a:prstGeom>
        </p:spPr>
      </p:pic>
      <p:sp>
        <p:nvSpPr>
          <p:cNvPr id="8" name="Isosceles Triangle 7">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16777041" flipH="1">
            <a:off x="1903642" y="391618"/>
            <a:ext cx="390346" cy="1098045"/>
          </a:xfrm>
          <a:prstGeom prst="triangle">
            <a:avLst>
              <a:gd name="adj" fmla="val 0"/>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9" name="Rectangle 8"/>
          <p:cNvSpPr/>
          <p:nvPr/>
        </p:nvSpPr>
        <p:spPr>
          <a:xfrm>
            <a:off x="2220034" y="626577"/>
            <a:ext cx="8752765" cy="15640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rPr>
              <a:t>Dữ liệu đầu vào được chuẩn hóa để mỗi thuộc tính nằm trong cùng một phạm </a:t>
            </a:r>
            <a:r>
              <a:rPr lang="en-US" sz="2800" smtClean="0">
                <a:solidFill>
                  <a:schemeClr val="tx1"/>
                </a:solidFill>
              </a:rPr>
              <a:t>vi.</a:t>
            </a:r>
            <a:endParaRPr lang="vi-VN" sz="3200">
              <a:solidFill>
                <a:schemeClr val="tx1"/>
              </a:solidFill>
            </a:endParaRPr>
          </a:p>
        </p:txBody>
      </p:sp>
      <p:sp>
        <p:nvSpPr>
          <p:cNvPr id="10" name="Isosceles Triangle 9">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4108599" flipH="1">
            <a:off x="9906282" y="2979148"/>
            <a:ext cx="713388" cy="1436548"/>
          </a:xfrm>
          <a:prstGeom prst="triangle">
            <a:avLst>
              <a:gd name="adj" fmla="val 59587"/>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11" name="Rectangle 10"/>
          <p:cNvSpPr/>
          <p:nvPr/>
        </p:nvSpPr>
        <p:spPr>
          <a:xfrm>
            <a:off x="702107" y="3189771"/>
            <a:ext cx="9129441" cy="28381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rPr>
              <a:t>PCA tính k vectơ trực chuẩn cung cấp cơ sở cho dữ </a:t>
            </a:r>
            <a:r>
              <a:rPr lang="en-US" sz="2800" smtClean="0">
                <a:solidFill>
                  <a:schemeClr val="tx1"/>
                </a:solidFill>
              </a:rPr>
              <a:t>liệu chuẩn hóa </a:t>
            </a:r>
            <a:r>
              <a:rPr lang="en-US" sz="2800">
                <a:solidFill>
                  <a:schemeClr val="tx1"/>
                </a:solidFill>
              </a:rPr>
              <a:t>đầu </a:t>
            </a:r>
            <a:r>
              <a:rPr lang="en-US" sz="2800" smtClean="0">
                <a:solidFill>
                  <a:schemeClr val="tx1"/>
                </a:solidFill>
              </a:rPr>
              <a:t>vào. </a:t>
            </a:r>
            <a:r>
              <a:rPr lang="en-US" sz="2800">
                <a:solidFill>
                  <a:schemeClr val="tx1"/>
                </a:solidFill>
              </a:rPr>
              <a:t>Đây là các vectơ đơn vị mà mỗi điểm theo phương vuông góc với các vectơ khác. Các vectơ này được gọi là các thành phần chính. Dữ liệu đầu vào là sự kết hợp tuyến tính của các thành phần chính.</a:t>
            </a:r>
            <a:endParaRPr lang="vi-VN" sz="2800">
              <a:solidFill>
                <a:schemeClr val="tx1"/>
              </a:solidFill>
            </a:endParaRPr>
          </a:p>
        </p:txBody>
      </p:sp>
    </p:spTree>
    <p:extLst>
      <p:ext uri="{BB962C8B-B14F-4D97-AF65-F5344CB8AC3E}">
        <p14:creationId xmlns:p14="http://schemas.microsoft.com/office/powerpoint/2010/main" val="287645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6" descr="Laptop half open">
            <a:extLst>
              <a:ext uri="{FF2B5EF4-FFF2-40B4-BE49-F238E27FC236}">
                <a16:creationId xmlns:a16="http://schemas.microsoft.com/office/drawing/2014/main" id="{6449BBFB-CA06-403B-A774-11459956BDA0}"/>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0786528" y="3423684"/>
            <a:ext cx="909286" cy="910015"/>
          </a:xfrm>
          <a:prstGeom prst="rect">
            <a:avLst/>
          </a:prstGeom>
        </p:spPr>
      </p:pic>
      <p:sp>
        <p:nvSpPr>
          <p:cNvPr id="8" name="Isosceles Triangle 7">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16777041" flipH="1">
            <a:off x="1903642" y="391618"/>
            <a:ext cx="390346" cy="1098045"/>
          </a:xfrm>
          <a:prstGeom prst="triangle">
            <a:avLst>
              <a:gd name="adj" fmla="val 0"/>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10" name="Isosceles Triangle 9">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4108599" flipH="1">
            <a:off x="9834573" y="2902315"/>
            <a:ext cx="333477" cy="1362042"/>
          </a:xfrm>
          <a:prstGeom prst="triangle">
            <a:avLst>
              <a:gd name="adj" fmla="val 59587"/>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13" name="Rectangle 12"/>
          <p:cNvSpPr/>
          <p:nvPr/>
        </p:nvSpPr>
        <p:spPr>
          <a:xfrm>
            <a:off x="2098815" y="788213"/>
            <a:ext cx="9596999" cy="22930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Các thành phần chính được sắp xếp theo thứ tự giảm dần “mức độ quan trọng” hoặc độ mạnh. Các thành phần chính về cơ bản đóng vai trò như một tập hợp các trục mới cho dữ liệu, cung cấp thông tin quan trọng về phương </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sai.</a:t>
            </a:r>
            <a:endParaRPr lang="vi-VN" sz="28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13"/>
          <p:cNvSpPr/>
          <p:nvPr/>
        </p:nvSpPr>
        <p:spPr>
          <a:xfrm>
            <a:off x="512646" y="3698697"/>
            <a:ext cx="9652904" cy="26622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PCA </a:t>
            </a: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có thể được áp dụng cho các thuộc tính có thứ tự và không có thứ tự, đồng thời có thể xử lý dữ liệu thưa thớt và dữ liệu lệch. Dữ liệu đa chiều của nhiều hơn hai chiều có thể được xử lý bằng cách giảm vấn đề xuống hai </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chiều.</a:t>
            </a:r>
            <a:endParaRPr lang="vi-VN" sz="28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Placeholder 62" descr="Tablet with screenshot of analytics">
            <a:extLst>
              <a:ext uri="{FF2B5EF4-FFF2-40B4-BE49-F238E27FC236}">
                <a16:creationId xmlns:a16="http://schemas.microsoft.com/office/drawing/2014/main" id="{DA70A5B7-C485-42A2-BB9D-2180002A6220}"/>
              </a:ext>
            </a:extLst>
          </p:cNvPr>
          <p:cNvPicPr>
            <a:picLocks noGrp="1" noChangeAspect="1"/>
          </p:cNvPicPr>
          <p:nvPr>
            <p:ph type="pic" sz="quarter" idx="4294967295"/>
          </p:nvPr>
        </p:nvPicPr>
        <p:blipFill>
          <a:blip r:embed="rId4" cstate="screen">
            <a:extLst>
              <a:ext uri="{28A0092B-C50C-407E-A947-70E740481C1C}">
                <a14:useLocalDpi xmlns:a14="http://schemas.microsoft.com/office/drawing/2010/main"/>
              </a:ext>
            </a:extLst>
          </a:blip>
          <a:srcRect/>
          <a:stretch>
            <a:fillRect/>
          </a:stretch>
        </p:blipFill>
        <p:spPr>
          <a:xfrm>
            <a:off x="522920" y="440528"/>
            <a:ext cx="937827" cy="938579"/>
          </a:xfrm>
          <a:prstGeom prst="rect">
            <a:avLst/>
          </a:prstGeom>
        </p:spPr>
      </p:pic>
    </p:spTree>
    <p:extLst>
      <p:ext uri="{BB962C8B-B14F-4D97-AF65-F5344CB8AC3E}">
        <p14:creationId xmlns:p14="http://schemas.microsoft.com/office/powerpoint/2010/main" val="328844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a:xfrm>
            <a:off x="907265" y="1874851"/>
            <a:ext cx="3068833" cy="2093975"/>
          </a:xfrm>
        </p:spPr>
        <p:txBody>
          <a:bodyPr/>
          <a:lstStyle/>
          <a:p>
            <a:r>
              <a:rPr lang="en-US" smtClean="0"/>
              <a:t>3. Trích chọn đặc trưng</a:t>
            </a:r>
            <a:endParaRPr lang="en-US" dirty="0"/>
          </a:p>
        </p:txBody>
      </p:sp>
      <p:sp>
        <p:nvSpPr>
          <p:cNvPr id="7" name="Content Placeholder 6">
            <a:extLst>
              <a:ext uri="{FF2B5EF4-FFF2-40B4-BE49-F238E27FC236}">
                <a16:creationId xmlns:a16="http://schemas.microsoft.com/office/drawing/2014/main" id="{21A8359F-00D6-408F-ACF5-D8A1A931CD93}"/>
              </a:ext>
            </a:extLst>
          </p:cNvPr>
          <p:cNvSpPr>
            <a:spLocks noGrp="1"/>
          </p:cNvSpPr>
          <p:nvPr>
            <p:ph idx="1"/>
          </p:nvPr>
        </p:nvSpPr>
        <p:spPr>
          <a:xfrm>
            <a:off x="5664499" y="943429"/>
            <a:ext cx="6099410" cy="3977366"/>
          </a:xfrm>
        </p:spPr>
        <p:txBody>
          <a:bodyPr>
            <a:noAutofit/>
          </a:bodyP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Trích chọn đặc trưng làm giảm kích thước tập dữ liệu bằng cách loại bỏ các thuộc tính (hoặc thứ nguyên) không liên quan hoặc dư thừa</a:t>
            </a:r>
            <a:r>
              <a:rPr lang="en-US" sz="2800" smtClean="0">
                <a:latin typeface="Tahoma" panose="020B0604030504040204" pitchFamily="34" charset="0"/>
                <a:ea typeface="Tahoma" panose="020B0604030504040204" pitchFamily="34" charset="0"/>
                <a:cs typeface="Tahoma" panose="020B0604030504040204" pitchFamily="34" charset="0"/>
              </a:rPr>
              <a:t>.</a:t>
            </a:r>
          </a:p>
        </p:txBody>
      </p:sp>
      <p:sp>
        <p:nvSpPr>
          <p:cNvPr id="8"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2160388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a:xfrm>
            <a:off x="907265" y="1874851"/>
            <a:ext cx="3068833" cy="2093975"/>
          </a:xfrm>
        </p:spPr>
        <p:txBody>
          <a:bodyPr/>
          <a:lstStyle/>
          <a:p>
            <a:r>
              <a:rPr lang="en-US" smtClean="0"/>
              <a:t>3. Trích chọn đặc trưng</a:t>
            </a:r>
            <a:endParaRPr lang="en-US" dirty="0"/>
          </a:p>
        </p:txBody>
      </p:sp>
      <p:sp>
        <p:nvSpPr>
          <p:cNvPr id="7" name="Content Placeholder 6">
            <a:extLst>
              <a:ext uri="{FF2B5EF4-FFF2-40B4-BE49-F238E27FC236}">
                <a16:creationId xmlns:a16="http://schemas.microsoft.com/office/drawing/2014/main" id="{21A8359F-00D6-408F-ACF5-D8A1A931CD93}"/>
              </a:ext>
            </a:extLst>
          </p:cNvPr>
          <p:cNvSpPr>
            <a:spLocks noGrp="1"/>
          </p:cNvSpPr>
          <p:nvPr>
            <p:ph idx="1"/>
          </p:nvPr>
        </p:nvSpPr>
        <p:spPr>
          <a:xfrm>
            <a:off x="5869983" y="943430"/>
            <a:ext cx="6099410" cy="3977366"/>
          </a:xfrm>
        </p:spPr>
        <p:txBody>
          <a:bodyPr>
            <a:norm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Mục </a:t>
            </a:r>
            <a:r>
              <a:rPr lang="en-US" sz="2800">
                <a:latin typeface="Tahoma" panose="020B0604030504040204" pitchFamily="34" charset="0"/>
                <a:ea typeface="Tahoma" panose="020B0604030504040204" pitchFamily="34" charset="0"/>
                <a:cs typeface="Tahoma" panose="020B0604030504040204" pitchFamily="34" charset="0"/>
              </a:rPr>
              <a:t>tiêu của Trích chọn đặc trưng là tìm một tập hợp tối thiểu các thuộc tính sao cho phân phối xác suất kết quả của các lớp dữ liệu càng gần với phân phối ban đầu càng tốt bằng cách sử dụng tất cả các thuộc tính</a:t>
            </a:r>
            <a:r>
              <a:rPr lang="en-US" sz="2800" smtClean="0">
                <a:latin typeface="Tahoma" panose="020B0604030504040204" pitchFamily="34" charset="0"/>
                <a:ea typeface="Tahoma" panose="020B0604030504040204" pitchFamily="34" charset="0"/>
                <a:cs typeface="Tahoma" panose="020B0604030504040204" pitchFamily="34" charset="0"/>
              </a:rPr>
              <a:t>.</a:t>
            </a:r>
          </a:p>
        </p:txBody>
      </p:sp>
      <p:sp>
        <p:nvSpPr>
          <p:cNvPr id="8"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3586499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a:xfrm>
            <a:off x="907265" y="1874851"/>
            <a:ext cx="3068833" cy="2093975"/>
          </a:xfrm>
        </p:spPr>
        <p:txBody>
          <a:bodyPr/>
          <a:lstStyle/>
          <a:p>
            <a:r>
              <a:rPr lang="en-US" smtClean="0"/>
              <a:t>3. Trích chọn đặc trưng</a:t>
            </a:r>
            <a:endParaRPr lang="en-US" dirty="0"/>
          </a:p>
        </p:txBody>
      </p:sp>
      <p:sp>
        <p:nvSpPr>
          <p:cNvPr id="7" name="Content Placeholder 6">
            <a:extLst>
              <a:ext uri="{FF2B5EF4-FFF2-40B4-BE49-F238E27FC236}">
                <a16:creationId xmlns:a16="http://schemas.microsoft.com/office/drawing/2014/main" id="{21A8359F-00D6-408F-ACF5-D8A1A931CD93}"/>
              </a:ext>
            </a:extLst>
          </p:cNvPr>
          <p:cNvSpPr>
            <a:spLocks noGrp="1"/>
          </p:cNvSpPr>
          <p:nvPr>
            <p:ph idx="1"/>
          </p:nvPr>
        </p:nvSpPr>
        <p:spPr>
          <a:xfrm>
            <a:off x="5849435" y="1231107"/>
            <a:ext cx="6099410" cy="3977366"/>
          </a:xfrm>
        </p:spPr>
        <p:txBody>
          <a:bodyPr>
            <a:norm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Khai </a:t>
            </a:r>
            <a:r>
              <a:rPr lang="en-US" sz="2800">
                <a:latin typeface="Tahoma" panose="020B0604030504040204" pitchFamily="34" charset="0"/>
                <a:ea typeface="Tahoma" panose="020B0604030504040204" pitchFamily="34" charset="0"/>
                <a:cs typeface="Tahoma" panose="020B0604030504040204" pitchFamily="34" charset="0"/>
              </a:rPr>
              <a:t>thác trên một tập hợp các thuộc tính giảm có một lợi ích bổ </a:t>
            </a:r>
            <a:r>
              <a:rPr lang="en-US" sz="2800" smtClean="0">
                <a:latin typeface="Tahoma" panose="020B0604030504040204" pitchFamily="34" charset="0"/>
                <a:ea typeface="Tahoma" panose="020B0604030504040204" pitchFamily="34" charset="0"/>
                <a:cs typeface="Tahoma" panose="020B0604030504040204" pitchFamily="34" charset="0"/>
              </a:rPr>
              <a:t>sung:</a:t>
            </a:r>
            <a:r>
              <a:rPr lang="en-US" sz="2800">
                <a:latin typeface="Tahoma" panose="020B0604030504040204" pitchFamily="34" charset="0"/>
                <a:ea typeface="Tahoma" panose="020B0604030504040204" pitchFamily="34" charset="0"/>
                <a:cs typeface="Tahoma" panose="020B0604030504040204" pitchFamily="34" charset="0"/>
              </a:rPr>
              <a:t> </a:t>
            </a:r>
            <a:r>
              <a:rPr lang="en-US" sz="2800" smtClean="0">
                <a:latin typeface="Tahoma" panose="020B0604030504040204" pitchFamily="34" charset="0"/>
                <a:ea typeface="Tahoma" panose="020B0604030504040204" pitchFamily="34" charset="0"/>
                <a:cs typeface="Tahoma" panose="020B0604030504040204" pitchFamily="34" charset="0"/>
              </a:rPr>
              <a:t>Nó </a:t>
            </a:r>
            <a:r>
              <a:rPr lang="en-US" sz="2800">
                <a:latin typeface="Tahoma" panose="020B0604030504040204" pitchFamily="34" charset="0"/>
                <a:ea typeface="Tahoma" panose="020B0604030504040204" pitchFamily="34" charset="0"/>
                <a:cs typeface="Tahoma" panose="020B0604030504040204" pitchFamily="34" charset="0"/>
              </a:rPr>
              <a:t>làm giảm số lượng các thuộc tính xuất hiện trong các mẫu đã phát hiện, giúp làm cho các mẫu dễ hiểu hơn.</a:t>
            </a:r>
            <a:endParaRPr lang="vi-VN" sz="280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8"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143800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107912" y="572107"/>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14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Isosceles Triangle 5"/>
          <p:cNvSpPr/>
          <p:nvPr/>
        </p:nvSpPr>
        <p:spPr>
          <a:xfrm rot="15784915">
            <a:off x="5966959" y="1794996"/>
            <a:ext cx="908781" cy="1632445"/>
          </a:xfrm>
          <a:prstGeom prst="triangle">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sp>
        <p:nvSpPr>
          <p:cNvPr id="13" name="Rectangle 12"/>
          <p:cNvSpPr/>
          <p:nvPr/>
        </p:nvSpPr>
        <p:spPr>
          <a:xfrm>
            <a:off x="6770670" y="2061823"/>
            <a:ext cx="5085708" cy="4647202"/>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Thủ tục bắt đầu với một tập hợp rỗng các thuộc tính là tập hợp đã rút </a:t>
            </a:r>
            <a:r>
              <a:rPr lang="en-US" sz="24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gọn. Các </a:t>
            </a: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thuộc tính gốc tốt nhất được xác định và thêm vào tập hợp đã rút gọn. </a:t>
            </a:r>
            <a:r>
              <a:rPr lang="en-US" sz="24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Ở </a:t>
            </a: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mỗi bước hoặc lần lặp tiếp theo, các thuộc tính gốc tốt nhất còn lại sẽ được thêm vào tập hợp.</a:t>
            </a:r>
            <a:endParaRPr lang="vi-VN"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097280" y="540209"/>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3618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Isosceles Triangle 5"/>
          <p:cNvSpPr/>
          <p:nvPr/>
        </p:nvSpPr>
        <p:spPr>
          <a:xfrm rot="14582035">
            <a:off x="5674485" y="1853663"/>
            <a:ext cx="908781" cy="2243749"/>
          </a:xfrm>
          <a:prstGeom prst="triangle">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sp>
        <p:nvSpPr>
          <p:cNvPr id="13" name="Rectangle 12"/>
          <p:cNvSpPr/>
          <p:nvPr/>
        </p:nvSpPr>
        <p:spPr>
          <a:xfrm>
            <a:off x="6770670" y="2061823"/>
            <a:ext cx="4561726" cy="4164316"/>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Thủ tục bắt đầu với tập hợp đầy đủ các thuộc tính. Ở mỗi bước, nó loại bỏ thuộc tính xấu nhất còn lại trong tập hợp.</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097280" y="540209"/>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755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Isosceles Triangle 5"/>
          <p:cNvSpPr/>
          <p:nvPr/>
        </p:nvSpPr>
        <p:spPr>
          <a:xfrm rot="16856591">
            <a:off x="5903521" y="4586719"/>
            <a:ext cx="908781" cy="1625874"/>
          </a:xfrm>
          <a:prstGeom prst="triangle">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sp>
        <p:nvSpPr>
          <p:cNvPr id="13" name="Rectangle 12"/>
          <p:cNvSpPr/>
          <p:nvPr/>
        </p:nvSpPr>
        <p:spPr>
          <a:xfrm>
            <a:off x="6770671" y="2061823"/>
            <a:ext cx="4890499" cy="3938285"/>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Tại mỗi bước, thủ tục chọn thuộc tính tốt nhất và loại bỏ thuộc tính xấu nhất trong số các thuộc tính còn lại.</a:t>
            </a:r>
            <a:endParaRPr lang="vi-VN" sz="36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097280" y="540209"/>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9036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Isosceles Triangle 5"/>
          <p:cNvSpPr/>
          <p:nvPr/>
        </p:nvSpPr>
        <p:spPr>
          <a:xfrm rot="16800311">
            <a:off x="5517409" y="4933824"/>
            <a:ext cx="908781" cy="2154983"/>
          </a:xfrm>
          <a:prstGeom prst="triangle">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sp>
        <p:nvSpPr>
          <p:cNvPr id="13" name="Rectangle 12"/>
          <p:cNvSpPr/>
          <p:nvPr/>
        </p:nvSpPr>
        <p:spPr>
          <a:xfrm>
            <a:off x="6072027" y="1777429"/>
            <a:ext cx="5907640" cy="4931596"/>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r>
              <a:rPr lang="en-US" sz="2400" smtClean="0">
                <a:latin typeface="Tahoma" panose="020B0604030504040204" pitchFamily="34" charset="0"/>
                <a:ea typeface="Tahoma" panose="020B0604030504040204" pitchFamily="34" charset="0"/>
                <a:cs typeface="Tahoma" panose="020B0604030504040204" pitchFamily="34" charset="0"/>
              </a:rPr>
              <a:t>- Các </a:t>
            </a:r>
            <a:r>
              <a:rPr lang="en-US" sz="2400">
                <a:latin typeface="Tahoma" panose="020B0604030504040204" pitchFamily="34" charset="0"/>
                <a:ea typeface="Tahoma" panose="020B0604030504040204" pitchFamily="34" charset="0"/>
                <a:cs typeface="Tahoma" panose="020B0604030504040204" pitchFamily="34" charset="0"/>
              </a:rPr>
              <a:t>thuật toán cây quyết định ban </a:t>
            </a:r>
            <a:r>
              <a:rPr lang="en-US" sz="2400" smtClean="0">
                <a:latin typeface="Tahoma" panose="020B0604030504040204" pitchFamily="34" charset="0"/>
                <a:ea typeface="Tahoma" panose="020B0604030504040204" pitchFamily="34" charset="0"/>
                <a:cs typeface="Tahoma" panose="020B0604030504040204" pitchFamily="34" charset="0"/>
              </a:rPr>
              <a:t>đầu </a:t>
            </a:r>
            <a:r>
              <a:rPr lang="en-US" sz="2400">
                <a:latin typeface="Tahoma" panose="020B0604030504040204" pitchFamily="34" charset="0"/>
                <a:ea typeface="Tahoma" panose="020B0604030504040204" pitchFamily="34" charset="0"/>
                <a:cs typeface="Tahoma" panose="020B0604030504040204" pitchFamily="34" charset="0"/>
              </a:rPr>
              <a:t>được dùng để phân loại. </a:t>
            </a:r>
            <a:endParaRPr lang="en-US" sz="2400" smtClean="0">
              <a:latin typeface="Tahoma" panose="020B0604030504040204" pitchFamily="34" charset="0"/>
              <a:ea typeface="Tahoma" panose="020B0604030504040204" pitchFamily="34" charset="0"/>
              <a:cs typeface="Tahoma" panose="020B0604030504040204" pitchFamily="34" charset="0"/>
            </a:endParaRPr>
          </a:p>
          <a:p>
            <a:r>
              <a:rPr lang="en-US" sz="2400" smtClean="0">
                <a:latin typeface="Tahoma" panose="020B0604030504040204" pitchFamily="34" charset="0"/>
                <a:ea typeface="Tahoma" panose="020B0604030504040204" pitchFamily="34" charset="0"/>
                <a:cs typeface="Tahoma" panose="020B0604030504040204" pitchFamily="34" charset="0"/>
              </a:rPr>
              <a:t>- Quy </a:t>
            </a:r>
            <a:r>
              <a:rPr lang="en-US" sz="2400">
                <a:latin typeface="Tahoma" panose="020B0604030504040204" pitchFamily="34" charset="0"/>
                <a:ea typeface="Tahoma" panose="020B0604030504040204" pitchFamily="34" charset="0"/>
                <a:cs typeface="Tahoma" panose="020B0604030504040204" pitchFamily="34" charset="0"/>
              </a:rPr>
              <a:t>nạp cây quyết định xây dựng một sơ đồ giống như cấu trúc trong đó mỗi nút bên trong (không phải lá) biểu thị một bài kiểm tra trên một thuộc tính, mỗi nhánh tương ứng với một kết quả của bài kiểm tra và mỗi nút bên ngoài (lá) biểu thị một dự đoán lớp. </a:t>
            </a:r>
            <a:endParaRPr lang="en-US" sz="2400" smtClean="0">
              <a:latin typeface="Tahoma" panose="020B0604030504040204" pitchFamily="34" charset="0"/>
              <a:ea typeface="Tahoma" panose="020B0604030504040204" pitchFamily="34" charset="0"/>
              <a:cs typeface="Tahoma" panose="020B0604030504040204" pitchFamily="34" charset="0"/>
            </a:endParaRPr>
          </a:p>
          <a:p>
            <a:r>
              <a:rPr lang="en-US" sz="2400" smtClean="0">
                <a:latin typeface="Tahoma" panose="020B0604030504040204" pitchFamily="34" charset="0"/>
                <a:ea typeface="Tahoma" panose="020B0604030504040204" pitchFamily="34" charset="0"/>
                <a:cs typeface="Tahoma" panose="020B0604030504040204" pitchFamily="34" charset="0"/>
              </a:rPr>
              <a:t>- Tại </a:t>
            </a:r>
            <a:r>
              <a:rPr lang="en-US" sz="2400">
                <a:latin typeface="Tahoma" panose="020B0604030504040204" pitchFamily="34" charset="0"/>
                <a:ea typeface="Tahoma" panose="020B0604030504040204" pitchFamily="34" charset="0"/>
                <a:cs typeface="Tahoma" panose="020B0604030504040204" pitchFamily="34" charset="0"/>
              </a:rPr>
              <a:t>mỗi nút, thuật toán chọn thuộc tính "tốt nhất" để phân vùng dữ liệu thành các lớp riêng lẻ.</a:t>
            </a:r>
            <a:endParaRPr lang="vi-VN" sz="32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097280" y="540209"/>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7925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NỘI DUNG</a:t>
            </a:r>
            <a:endParaRPr lang="en-IN"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Content Placeholder 6" descr="This is agenda slide with icons and texts">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1892657689"/>
              </p:ext>
            </p:extLst>
          </p:nvPr>
        </p:nvGraphicFramePr>
        <p:xfrm>
          <a:off x="472612" y="1520576"/>
          <a:ext cx="11394040" cy="438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63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graphicEl>
                                              <a:dgm id="{005524FB-3A0E-4BA5-B04E-59FC2E252AEB}"/>
                                            </p:graphicEl>
                                          </p:spTgt>
                                        </p:tgtEl>
                                        <p:attrNameLst>
                                          <p:attrName>style.visibility</p:attrName>
                                        </p:attrNameLst>
                                      </p:cBhvr>
                                      <p:to>
                                        <p:strVal val="visible"/>
                                      </p:to>
                                    </p:set>
                                    <p:anim calcmode="lin" valueType="num">
                                      <p:cBhvr additive="base">
                                        <p:cTn id="7" dur="500" fill="hold"/>
                                        <p:tgtEl>
                                          <p:spTgt spid="9">
                                            <p:graphicEl>
                                              <a:dgm id="{005524FB-3A0E-4BA5-B04E-59FC2E252AE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graphicEl>
                                              <a:dgm id="{005524FB-3A0E-4BA5-B04E-59FC2E252AEB}"/>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graphicEl>
                                              <a:dgm id="{6A28B40A-85CB-44CF-9E81-3063936285E3}"/>
                                            </p:graphicEl>
                                          </p:spTgt>
                                        </p:tgtEl>
                                        <p:attrNameLst>
                                          <p:attrName>style.visibility</p:attrName>
                                        </p:attrNameLst>
                                      </p:cBhvr>
                                      <p:to>
                                        <p:strVal val="visible"/>
                                      </p:to>
                                    </p:set>
                                    <p:anim calcmode="lin" valueType="num">
                                      <p:cBhvr additive="base">
                                        <p:cTn id="11" dur="500" fill="hold"/>
                                        <p:tgtEl>
                                          <p:spTgt spid="9">
                                            <p:graphicEl>
                                              <a:dgm id="{6A28B40A-85CB-44CF-9E81-3063936285E3}"/>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graphicEl>
                                              <a:dgm id="{6A28B40A-85CB-44CF-9E81-3063936285E3}"/>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graphicEl>
                                              <a:dgm id="{1A451185-6747-4E77-A3B3-9CCD7AC625EB}"/>
                                            </p:graphicEl>
                                          </p:spTgt>
                                        </p:tgtEl>
                                        <p:attrNameLst>
                                          <p:attrName>style.visibility</p:attrName>
                                        </p:attrNameLst>
                                      </p:cBhvr>
                                      <p:to>
                                        <p:strVal val="visible"/>
                                      </p:to>
                                    </p:set>
                                    <p:anim calcmode="lin" valueType="num">
                                      <p:cBhvr additive="base">
                                        <p:cTn id="15" dur="500" fill="hold"/>
                                        <p:tgtEl>
                                          <p:spTgt spid="9">
                                            <p:graphicEl>
                                              <a:dgm id="{1A451185-6747-4E77-A3B3-9CCD7AC625EB}"/>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graphicEl>
                                              <a:dgm id="{1A451185-6747-4E77-A3B3-9CCD7AC625EB}"/>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graphicEl>
                                              <a:dgm id="{C4618682-3912-4E72-999D-4BF5CD06322D}"/>
                                            </p:graphicEl>
                                          </p:spTgt>
                                        </p:tgtEl>
                                        <p:attrNameLst>
                                          <p:attrName>style.visibility</p:attrName>
                                        </p:attrNameLst>
                                      </p:cBhvr>
                                      <p:to>
                                        <p:strVal val="visible"/>
                                      </p:to>
                                    </p:set>
                                    <p:anim calcmode="lin" valueType="num">
                                      <p:cBhvr additive="base">
                                        <p:cTn id="21" dur="500" fill="hold"/>
                                        <p:tgtEl>
                                          <p:spTgt spid="9">
                                            <p:graphicEl>
                                              <a:dgm id="{C4618682-3912-4E72-999D-4BF5CD06322D}"/>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graphicEl>
                                              <a:dgm id="{C4618682-3912-4E72-999D-4BF5CD06322D}"/>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graphicEl>
                                              <a:dgm id="{172F9AEA-3377-4AFB-BDDB-45672D648ACC}"/>
                                            </p:graphicEl>
                                          </p:spTgt>
                                        </p:tgtEl>
                                        <p:attrNameLst>
                                          <p:attrName>style.visibility</p:attrName>
                                        </p:attrNameLst>
                                      </p:cBhvr>
                                      <p:to>
                                        <p:strVal val="visible"/>
                                      </p:to>
                                    </p:set>
                                    <p:anim calcmode="lin" valueType="num">
                                      <p:cBhvr additive="base">
                                        <p:cTn id="25" dur="500" fill="hold"/>
                                        <p:tgtEl>
                                          <p:spTgt spid="9">
                                            <p:graphicEl>
                                              <a:dgm id="{172F9AEA-3377-4AFB-BDDB-45672D648AC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graphicEl>
                                              <a:dgm id="{172F9AEA-3377-4AFB-BDDB-45672D648ACC}"/>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graphicEl>
                                              <a:dgm id="{7CEA8AF0-CDCB-4FBD-8FCB-A8EECB922CE0}"/>
                                            </p:graphicEl>
                                          </p:spTgt>
                                        </p:tgtEl>
                                        <p:attrNameLst>
                                          <p:attrName>style.visibility</p:attrName>
                                        </p:attrNameLst>
                                      </p:cBhvr>
                                      <p:to>
                                        <p:strVal val="visible"/>
                                      </p:to>
                                    </p:set>
                                    <p:anim calcmode="lin" valueType="num">
                                      <p:cBhvr additive="base">
                                        <p:cTn id="29" dur="500" fill="hold"/>
                                        <p:tgtEl>
                                          <p:spTgt spid="9">
                                            <p:graphicEl>
                                              <a:dgm id="{7CEA8AF0-CDCB-4FBD-8FCB-A8EECB922CE0}"/>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graphicEl>
                                              <a:dgm id="{7CEA8AF0-CDCB-4FBD-8FCB-A8EECB922CE0}"/>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graphicEl>
                                              <a:dgm id="{1F290E81-B7E4-40F0-A220-DB97594D9AE3}"/>
                                            </p:graphicEl>
                                          </p:spTgt>
                                        </p:tgtEl>
                                        <p:attrNameLst>
                                          <p:attrName>style.visibility</p:attrName>
                                        </p:attrNameLst>
                                      </p:cBhvr>
                                      <p:to>
                                        <p:strVal val="visible"/>
                                      </p:to>
                                    </p:set>
                                    <p:anim calcmode="lin" valueType="num">
                                      <p:cBhvr additive="base">
                                        <p:cTn id="35" dur="500" fill="hold"/>
                                        <p:tgtEl>
                                          <p:spTgt spid="9">
                                            <p:graphicEl>
                                              <a:dgm id="{1F290E81-B7E4-40F0-A220-DB97594D9AE3}"/>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graphicEl>
                                              <a:dgm id="{1F290E81-B7E4-40F0-A220-DB97594D9AE3}"/>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graphicEl>
                                              <a:dgm id="{9FDBD919-83B2-43D2-B22A-C1D340DD896A}"/>
                                            </p:graphicEl>
                                          </p:spTgt>
                                        </p:tgtEl>
                                        <p:attrNameLst>
                                          <p:attrName>style.visibility</p:attrName>
                                        </p:attrNameLst>
                                      </p:cBhvr>
                                      <p:to>
                                        <p:strVal val="visible"/>
                                      </p:to>
                                    </p:set>
                                    <p:anim calcmode="lin" valueType="num">
                                      <p:cBhvr additive="base">
                                        <p:cTn id="39" dur="500" fill="hold"/>
                                        <p:tgtEl>
                                          <p:spTgt spid="9">
                                            <p:graphicEl>
                                              <a:dgm id="{9FDBD919-83B2-43D2-B22A-C1D340DD896A}"/>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graphicEl>
                                              <a:dgm id="{9FDBD919-83B2-43D2-B22A-C1D340DD896A}"/>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graphicEl>
                                              <a:dgm id="{3F410A1B-B3E5-49A9-AA89-AAA8A26BCB24}"/>
                                            </p:graphicEl>
                                          </p:spTgt>
                                        </p:tgtEl>
                                        <p:attrNameLst>
                                          <p:attrName>style.visibility</p:attrName>
                                        </p:attrNameLst>
                                      </p:cBhvr>
                                      <p:to>
                                        <p:strVal val="visible"/>
                                      </p:to>
                                    </p:set>
                                    <p:anim calcmode="lin" valueType="num">
                                      <p:cBhvr additive="base">
                                        <p:cTn id="43" dur="500" fill="hold"/>
                                        <p:tgtEl>
                                          <p:spTgt spid="9">
                                            <p:graphicEl>
                                              <a:dgm id="{3F410A1B-B3E5-49A9-AA89-AAA8A26BCB24}"/>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graphicEl>
                                              <a:dgm id="{3F410A1B-B3E5-49A9-AA89-AAA8A26BCB24}"/>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graphicEl>
                                              <a:dgm id="{958D9CF1-097F-4361-ABD4-11EB84ECFAE9}"/>
                                            </p:graphicEl>
                                          </p:spTgt>
                                        </p:tgtEl>
                                        <p:attrNameLst>
                                          <p:attrName>style.visibility</p:attrName>
                                        </p:attrNameLst>
                                      </p:cBhvr>
                                      <p:to>
                                        <p:strVal val="visible"/>
                                      </p:to>
                                    </p:set>
                                    <p:anim calcmode="lin" valueType="num">
                                      <p:cBhvr additive="base">
                                        <p:cTn id="49" dur="500" fill="hold"/>
                                        <p:tgtEl>
                                          <p:spTgt spid="9">
                                            <p:graphicEl>
                                              <a:dgm id="{958D9CF1-097F-4361-ABD4-11EB84ECFAE9}"/>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graphicEl>
                                              <a:dgm id="{958D9CF1-097F-4361-ABD4-11EB84ECFAE9}"/>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
                                            <p:graphicEl>
                                              <a:dgm id="{17388459-6EB8-4F5E-BF5C-9EB4EB9F5789}"/>
                                            </p:graphicEl>
                                          </p:spTgt>
                                        </p:tgtEl>
                                        <p:attrNameLst>
                                          <p:attrName>style.visibility</p:attrName>
                                        </p:attrNameLst>
                                      </p:cBhvr>
                                      <p:to>
                                        <p:strVal val="visible"/>
                                      </p:to>
                                    </p:set>
                                    <p:anim calcmode="lin" valueType="num">
                                      <p:cBhvr additive="base">
                                        <p:cTn id="53" dur="500" fill="hold"/>
                                        <p:tgtEl>
                                          <p:spTgt spid="9">
                                            <p:graphicEl>
                                              <a:dgm id="{17388459-6EB8-4F5E-BF5C-9EB4EB9F5789}"/>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graphicEl>
                                              <a:dgm id="{17388459-6EB8-4F5E-BF5C-9EB4EB9F5789}"/>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
                                            <p:graphicEl>
                                              <a:dgm id="{FE08D94C-0979-4A7E-9611-4E89C272E0B9}"/>
                                            </p:graphicEl>
                                          </p:spTgt>
                                        </p:tgtEl>
                                        <p:attrNameLst>
                                          <p:attrName>style.visibility</p:attrName>
                                        </p:attrNameLst>
                                      </p:cBhvr>
                                      <p:to>
                                        <p:strVal val="visible"/>
                                      </p:to>
                                    </p:set>
                                    <p:anim calcmode="lin" valueType="num">
                                      <p:cBhvr additive="base">
                                        <p:cTn id="57" dur="500" fill="hold"/>
                                        <p:tgtEl>
                                          <p:spTgt spid="9">
                                            <p:graphicEl>
                                              <a:dgm id="{FE08D94C-0979-4A7E-9611-4E89C272E0B9}"/>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9">
                                            <p:graphicEl>
                                              <a:dgm id="{FE08D94C-0979-4A7E-9611-4E89C272E0B9}"/>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9">
                                            <p:graphicEl>
                                              <a:dgm id="{E71EB1C6-24EC-4328-9469-745343CCA869}"/>
                                            </p:graphicEl>
                                          </p:spTgt>
                                        </p:tgtEl>
                                        <p:attrNameLst>
                                          <p:attrName>style.visibility</p:attrName>
                                        </p:attrNameLst>
                                      </p:cBhvr>
                                      <p:to>
                                        <p:strVal val="visible"/>
                                      </p:to>
                                    </p:set>
                                    <p:anim calcmode="lin" valueType="num">
                                      <p:cBhvr additive="base">
                                        <p:cTn id="63" dur="500" fill="hold"/>
                                        <p:tgtEl>
                                          <p:spTgt spid="9">
                                            <p:graphicEl>
                                              <a:dgm id="{E71EB1C6-24EC-4328-9469-745343CCA869}"/>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graphicEl>
                                              <a:dgm id="{E71EB1C6-24EC-4328-9469-745343CCA869}"/>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
                                            <p:graphicEl>
                                              <a:dgm id="{21D2485F-A179-4312-960D-B04D23F73093}"/>
                                            </p:graphicEl>
                                          </p:spTgt>
                                        </p:tgtEl>
                                        <p:attrNameLst>
                                          <p:attrName>style.visibility</p:attrName>
                                        </p:attrNameLst>
                                      </p:cBhvr>
                                      <p:to>
                                        <p:strVal val="visible"/>
                                      </p:to>
                                    </p:set>
                                    <p:anim calcmode="lin" valueType="num">
                                      <p:cBhvr additive="base">
                                        <p:cTn id="67" dur="500" fill="hold"/>
                                        <p:tgtEl>
                                          <p:spTgt spid="9">
                                            <p:graphicEl>
                                              <a:dgm id="{21D2485F-A179-4312-960D-B04D23F73093}"/>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graphicEl>
                                              <a:dgm id="{21D2485F-A179-4312-960D-B04D23F73093}"/>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
                                            <p:graphicEl>
                                              <a:dgm id="{1BA5D214-334E-4BA2-B451-DC551C28264B}"/>
                                            </p:graphicEl>
                                          </p:spTgt>
                                        </p:tgtEl>
                                        <p:attrNameLst>
                                          <p:attrName>style.visibility</p:attrName>
                                        </p:attrNameLst>
                                      </p:cBhvr>
                                      <p:to>
                                        <p:strVal val="visible"/>
                                      </p:to>
                                    </p:set>
                                    <p:anim calcmode="lin" valueType="num">
                                      <p:cBhvr additive="base">
                                        <p:cTn id="71" dur="500" fill="hold"/>
                                        <p:tgtEl>
                                          <p:spTgt spid="9">
                                            <p:graphicEl>
                                              <a:dgm id="{1BA5D214-334E-4BA2-B451-DC551C28264B}"/>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graphicEl>
                                              <a:dgm id="{1BA5D214-334E-4BA2-B451-DC551C28264B}"/>
                                            </p:graphic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graphicEl>
                                              <a:dgm id="{BA5EACD3-EC09-4E0D-A9F0-D3FE940B81A6}"/>
                                            </p:graphicEl>
                                          </p:spTgt>
                                        </p:tgtEl>
                                        <p:attrNameLst>
                                          <p:attrName>style.visibility</p:attrName>
                                        </p:attrNameLst>
                                      </p:cBhvr>
                                      <p:to>
                                        <p:strVal val="visible"/>
                                      </p:to>
                                    </p:set>
                                    <p:anim calcmode="lin" valueType="num">
                                      <p:cBhvr additive="base">
                                        <p:cTn id="77" dur="500" fill="hold"/>
                                        <p:tgtEl>
                                          <p:spTgt spid="9">
                                            <p:graphicEl>
                                              <a:dgm id="{BA5EACD3-EC09-4E0D-A9F0-D3FE940B81A6}"/>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9">
                                            <p:graphicEl>
                                              <a:dgm id="{BA5EACD3-EC09-4E0D-A9F0-D3FE940B81A6}"/>
                                            </p:graphic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9">
                                            <p:graphicEl>
                                              <a:dgm id="{0AB51DB3-FA7A-49A1-9279-DF574109EA3F}"/>
                                            </p:graphicEl>
                                          </p:spTgt>
                                        </p:tgtEl>
                                        <p:attrNameLst>
                                          <p:attrName>style.visibility</p:attrName>
                                        </p:attrNameLst>
                                      </p:cBhvr>
                                      <p:to>
                                        <p:strVal val="visible"/>
                                      </p:to>
                                    </p:set>
                                    <p:anim calcmode="lin" valueType="num">
                                      <p:cBhvr additive="base">
                                        <p:cTn id="81" dur="500" fill="hold"/>
                                        <p:tgtEl>
                                          <p:spTgt spid="9">
                                            <p:graphicEl>
                                              <a:dgm id="{0AB51DB3-FA7A-49A1-9279-DF574109EA3F}"/>
                                            </p:graphicEl>
                                          </p:spTgt>
                                        </p:tgtEl>
                                        <p:attrNameLst>
                                          <p:attrName>ppt_x</p:attrName>
                                        </p:attrNameLst>
                                      </p:cBhvr>
                                      <p:tavLst>
                                        <p:tav tm="0">
                                          <p:val>
                                            <p:strVal val="#ppt_x"/>
                                          </p:val>
                                        </p:tav>
                                        <p:tav tm="100000">
                                          <p:val>
                                            <p:strVal val="#ppt_x"/>
                                          </p:val>
                                        </p:tav>
                                      </p:tavLst>
                                    </p:anim>
                                    <p:anim calcmode="lin" valueType="num">
                                      <p:cBhvr additive="base">
                                        <p:cTn id="82" dur="500" fill="hold"/>
                                        <p:tgtEl>
                                          <p:spTgt spid="9">
                                            <p:graphicEl>
                                              <a:dgm id="{0AB51DB3-FA7A-49A1-9279-DF574109EA3F}"/>
                                            </p:graphic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9">
                                            <p:graphicEl>
                                              <a:dgm id="{BA757C6F-F5A1-4BDB-9541-558F2FA304CA}"/>
                                            </p:graphicEl>
                                          </p:spTgt>
                                        </p:tgtEl>
                                        <p:attrNameLst>
                                          <p:attrName>style.visibility</p:attrName>
                                        </p:attrNameLst>
                                      </p:cBhvr>
                                      <p:to>
                                        <p:strVal val="visible"/>
                                      </p:to>
                                    </p:set>
                                    <p:anim calcmode="lin" valueType="num">
                                      <p:cBhvr additive="base">
                                        <p:cTn id="85" dur="500" fill="hold"/>
                                        <p:tgtEl>
                                          <p:spTgt spid="9">
                                            <p:graphicEl>
                                              <a:dgm id="{BA757C6F-F5A1-4BDB-9541-558F2FA304CA}"/>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graphicEl>
                                              <a:dgm id="{BA757C6F-F5A1-4BDB-9541-558F2FA304CA}"/>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graphicEl>
                                              <a:dgm id="{87C6534C-1BBA-46DA-8D13-43C138172662}"/>
                                            </p:graphicEl>
                                          </p:spTgt>
                                        </p:tgtEl>
                                        <p:attrNameLst>
                                          <p:attrName>style.visibility</p:attrName>
                                        </p:attrNameLst>
                                      </p:cBhvr>
                                      <p:to>
                                        <p:strVal val="visible"/>
                                      </p:to>
                                    </p:set>
                                    <p:anim calcmode="lin" valueType="num">
                                      <p:cBhvr additive="base">
                                        <p:cTn id="91" dur="500" fill="hold"/>
                                        <p:tgtEl>
                                          <p:spTgt spid="9">
                                            <p:graphicEl>
                                              <a:dgm id="{87C6534C-1BBA-46DA-8D13-43C138172662}"/>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graphicEl>
                                              <a:dgm id="{87C6534C-1BBA-46DA-8D13-43C138172662}"/>
                                            </p:graphic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9">
                                            <p:graphicEl>
                                              <a:dgm id="{88E3C6FA-FDA4-44BB-9775-CD2EF9EDA706}"/>
                                            </p:graphicEl>
                                          </p:spTgt>
                                        </p:tgtEl>
                                        <p:attrNameLst>
                                          <p:attrName>style.visibility</p:attrName>
                                        </p:attrNameLst>
                                      </p:cBhvr>
                                      <p:to>
                                        <p:strVal val="visible"/>
                                      </p:to>
                                    </p:set>
                                    <p:anim calcmode="lin" valueType="num">
                                      <p:cBhvr additive="base">
                                        <p:cTn id="95" dur="500" fill="hold"/>
                                        <p:tgtEl>
                                          <p:spTgt spid="9">
                                            <p:graphicEl>
                                              <a:dgm id="{88E3C6FA-FDA4-44BB-9775-CD2EF9EDA706}"/>
                                            </p:graphicEl>
                                          </p:spTgt>
                                        </p:tgtEl>
                                        <p:attrNameLst>
                                          <p:attrName>ppt_x</p:attrName>
                                        </p:attrNameLst>
                                      </p:cBhvr>
                                      <p:tavLst>
                                        <p:tav tm="0">
                                          <p:val>
                                            <p:strVal val="#ppt_x"/>
                                          </p:val>
                                        </p:tav>
                                        <p:tav tm="100000">
                                          <p:val>
                                            <p:strVal val="#ppt_x"/>
                                          </p:val>
                                        </p:tav>
                                      </p:tavLst>
                                    </p:anim>
                                    <p:anim calcmode="lin" valueType="num">
                                      <p:cBhvr additive="base">
                                        <p:cTn id="96" dur="500" fill="hold"/>
                                        <p:tgtEl>
                                          <p:spTgt spid="9">
                                            <p:graphicEl>
                                              <a:dgm id="{88E3C6FA-FDA4-44BB-9775-CD2EF9EDA706}"/>
                                            </p:graphic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9">
                                            <p:graphicEl>
                                              <a:dgm id="{BE0E1A67-3B8A-4FB0-BF20-2E3CA345619B}"/>
                                            </p:graphicEl>
                                          </p:spTgt>
                                        </p:tgtEl>
                                        <p:attrNameLst>
                                          <p:attrName>style.visibility</p:attrName>
                                        </p:attrNameLst>
                                      </p:cBhvr>
                                      <p:to>
                                        <p:strVal val="visible"/>
                                      </p:to>
                                    </p:set>
                                    <p:anim calcmode="lin" valueType="num">
                                      <p:cBhvr additive="base">
                                        <p:cTn id="99" dur="500" fill="hold"/>
                                        <p:tgtEl>
                                          <p:spTgt spid="9">
                                            <p:graphicEl>
                                              <a:dgm id="{BE0E1A67-3B8A-4FB0-BF20-2E3CA345619B}"/>
                                            </p:graphicEl>
                                          </p:spTgt>
                                        </p:tgtEl>
                                        <p:attrNameLst>
                                          <p:attrName>ppt_x</p:attrName>
                                        </p:attrNameLst>
                                      </p:cBhvr>
                                      <p:tavLst>
                                        <p:tav tm="0">
                                          <p:val>
                                            <p:strVal val="#ppt_x"/>
                                          </p:val>
                                        </p:tav>
                                        <p:tav tm="100000">
                                          <p:val>
                                            <p:strVal val="#ppt_x"/>
                                          </p:val>
                                        </p:tav>
                                      </p:tavLst>
                                    </p:anim>
                                    <p:anim calcmode="lin" valueType="num">
                                      <p:cBhvr additive="base">
                                        <p:cTn id="100" dur="500" fill="hold"/>
                                        <p:tgtEl>
                                          <p:spTgt spid="9">
                                            <p:graphicEl>
                                              <a:dgm id="{BE0E1A67-3B8A-4FB0-BF20-2E3CA345619B}"/>
                                            </p:graphic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9">
                                            <p:graphicEl>
                                              <a:dgm id="{1B0850B3-0AED-49EA-BB8B-E1AC207F9F2E}"/>
                                            </p:graphicEl>
                                          </p:spTgt>
                                        </p:tgtEl>
                                        <p:attrNameLst>
                                          <p:attrName>style.visibility</p:attrName>
                                        </p:attrNameLst>
                                      </p:cBhvr>
                                      <p:to>
                                        <p:strVal val="visible"/>
                                      </p:to>
                                    </p:set>
                                    <p:anim calcmode="lin" valueType="num">
                                      <p:cBhvr additive="base">
                                        <p:cTn id="105" dur="500" fill="hold"/>
                                        <p:tgtEl>
                                          <p:spTgt spid="9">
                                            <p:graphicEl>
                                              <a:dgm id="{1B0850B3-0AED-49EA-BB8B-E1AC207F9F2E}"/>
                                            </p:graphicEl>
                                          </p:spTgt>
                                        </p:tgtEl>
                                        <p:attrNameLst>
                                          <p:attrName>ppt_x</p:attrName>
                                        </p:attrNameLst>
                                      </p:cBhvr>
                                      <p:tavLst>
                                        <p:tav tm="0">
                                          <p:val>
                                            <p:strVal val="#ppt_x"/>
                                          </p:val>
                                        </p:tav>
                                        <p:tav tm="100000">
                                          <p:val>
                                            <p:strVal val="#ppt_x"/>
                                          </p:val>
                                        </p:tav>
                                      </p:tavLst>
                                    </p:anim>
                                    <p:anim calcmode="lin" valueType="num">
                                      <p:cBhvr additive="base">
                                        <p:cTn id="106" dur="500" fill="hold"/>
                                        <p:tgtEl>
                                          <p:spTgt spid="9">
                                            <p:graphicEl>
                                              <a:dgm id="{1B0850B3-0AED-49EA-BB8B-E1AC207F9F2E}"/>
                                            </p:graphic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9">
                                            <p:graphicEl>
                                              <a:dgm id="{FC57D789-C7F1-4D43-A7EF-A3B94F6F290F}"/>
                                            </p:graphicEl>
                                          </p:spTgt>
                                        </p:tgtEl>
                                        <p:attrNameLst>
                                          <p:attrName>style.visibility</p:attrName>
                                        </p:attrNameLst>
                                      </p:cBhvr>
                                      <p:to>
                                        <p:strVal val="visible"/>
                                      </p:to>
                                    </p:set>
                                    <p:anim calcmode="lin" valueType="num">
                                      <p:cBhvr additive="base">
                                        <p:cTn id="109" dur="500" fill="hold"/>
                                        <p:tgtEl>
                                          <p:spTgt spid="9">
                                            <p:graphicEl>
                                              <a:dgm id="{FC57D789-C7F1-4D43-A7EF-A3B94F6F290F}"/>
                                            </p:graphicEl>
                                          </p:spTgt>
                                        </p:tgtEl>
                                        <p:attrNameLst>
                                          <p:attrName>ppt_x</p:attrName>
                                        </p:attrNameLst>
                                      </p:cBhvr>
                                      <p:tavLst>
                                        <p:tav tm="0">
                                          <p:val>
                                            <p:strVal val="#ppt_x"/>
                                          </p:val>
                                        </p:tav>
                                        <p:tav tm="100000">
                                          <p:val>
                                            <p:strVal val="#ppt_x"/>
                                          </p:val>
                                        </p:tav>
                                      </p:tavLst>
                                    </p:anim>
                                    <p:anim calcmode="lin" valueType="num">
                                      <p:cBhvr additive="base">
                                        <p:cTn id="110" dur="500" fill="hold"/>
                                        <p:tgtEl>
                                          <p:spTgt spid="9">
                                            <p:graphicEl>
                                              <a:dgm id="{FC57D789-C7F1-4D43-A7EF-A3B94F6F290F}"/>
                                            </p:graphic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9">
                                            <p:graphicEl>
                                              <a:dgm id="{6997B5F7-0D7D-49A6-8953-8594060536EF}"/>
                                            </p:graphicEl>
                                          </p:spTgt>
                                        </p:tgtEl>
                                        <p:attrNameLst>
                                          <p:attrName>style.visibility</p:attrName>
                                        </p:attrNameLst>
                                      </p:cBhvr>
                                      <p:to>
                                        <p:strVal val="visible"/>
                                      </p:to>
                                    </p:set>
                                    <p:anim calcmode="lin" valueType="num">
                                      <p:cBhvr additive="base">
                                        <p:cTn id="113" dur="500" fill="hold"/>
                                        <p:tgtEl>
                                          <p:spTgt spid="9">
                                            <p:graphicEl>
                                              <a:dgm id="{6997B5F7-0D7D-49A6-8953-8594060536EF}"/>
                                            </p:graphicEl>
                                          </p:spTgt>
                                        </p:tgtEl>
                                        <p:attrNameLst>
                                          <p:attrName>ppt_x</p:attrName>
                                        </p:attrNameLst>
                                      </p:cBhvr>
                                      <p:tavLst>
                                        <p:tav tm="0">
                                          <p:val>
                                            <p:strVal val="#ppt_x"/>
                                          </p:val>
                                        </p:tav>
                                        <p:tav tm="100000">
                                          <p:val>
                                            <p:strVal val="#ppt_x"/>
                                          </p:val>
                                        </p:tav>
                                      </p:tavLst>
                                    </p:anim>
                                    <p:anim calcmode="lin" valueType="num">
                                      <p:cBhvr additive="base">
                                        <p:cTn id="114" dur="500" fill="hold"/>
                                        <p:tgtEl>
                                          <p:spTgt spid="9">
                                            <p:graphicEl>
                                              <a:dgm id="{6997B5F7-0D7D-49A6-8953-8594060536EF}"/>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097280" y="540209"/>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6277509" y="1866613"/>
            <a:ext cx="5753530" cy="4616648"/>
          </a:xfrm>
          <a:prstGeom prst="rect">
            <a:avLst/>
          </a:prstGeom>
        </p:spPr>
        <p:txBody>
          <a:bodyPr wrap="square">
            <a:spAutoFit/>
          </a:bodyPr>
          <a:lstStyle/>
          <a:p>
            <a:pPr>
              <a:lnSpc>
                <a:spcPct val="150000"/>
              </a:lnSpc>
            </a:pP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=&gt; Trong </a:t>
            </a:r>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một số trường hợp, chúng tôi có thể muốn tạo các thuộc tính mới dựa trên các thuộc tính khác. Việc xây dựng thuộc tính như vậy có thể giúp cải thiện độ chính xác và sự hiểu biết về cấu trúc trong dữ liệu có chiều cao.</a:t>
            </a:r>
            <a:endParaRPr lang="vi-VN" sz="28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348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351" y="811401"/>
            <a:ext cx="5917915" cy="3977366"/>
          </a:xfrm>
        </p:spPr>
        <p:txBody>
          <a:bodyPr>
            <a:normAutofit fontScale="85000" lnSpcReduction="20000"/>
          </a:bodyPr>
          <a:lstStyle/>
          <a:p>
            <a:pPr>
              <a:lnSpc>
                <a:spcPct val="170000"/>
              </a:lnSpc>
            </a:pPr>
            <a:r>
              <a:rPr lang="en-US" sz="2800">
                <a:latin typeface="Tahoma" panose="020B0604030504040204" pitchFamily="34" charset="0"/>
                <a:ea typeface="Tahoma" panose="020B0604030504040204" pitchFamily="34" charset="0"/>
                <a:cs typeface="Tahoma" panose="020B0604030504040204" pitchFamily="34" charset="0"/>
              </a:rPr>
              <a:t>Trong hồi quy tuyến tính, dữ liệu được mô hình hóa theo một đường thẳng. Biến y (biến phản hồi), có thể được mô hình hóa như một hàm tuyến tính của một biến khác biến ngẫu nhiên, x (được gọi là biến dự đoán), với phương </a:t>
            </a:r>
            <a:r>
              <a:rPr lang="en-US" sz="2800" smtClean="0">
                <a:latin typeface="Tahoma" panose="020B0604030504040204" pitchFamily="34" charset="0"/>
                <a:ea typeface="Tahoma" panose="020B0604030504040204" pitchFamily="34" charset="0"/>
                <a:cs typeface="Tahoma" panose="020B0604030504040204" pitchFamily="34" charset="0"/>
              </a:rPr>
              <a:t>trình y </a:t>
            </a:r>
            <a:r>
              <a:rPr lang="en-US" sz="2800">
                <a:latin typeface="Tahoma" panose="020B0604030504040204" pitchFamily="34" charset="0"/>
                <a:ea typeface="Tahoma" panose="020B0604030504040204" pitchFamily="34" charset="0"/>
                <a:cs typeface="Tahoma" panose="020B0604030504040204" pitchFamily="34" charset="0"/>
              </a:rPr>
              <a:t>= ax + b</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4. Mô hình hồi quy tuyến tính và log-linear</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39590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351" y="811401"/>
            <a:ext cx="5917915" cy="3977366"/>
          </a:xfrm>
        </p:spPr>
        <p:txBody>
          <a:bodyPr>
            <a:noAutofit/>
          </a:bodyPr>
          <a:lstStyle/>
          <a:p>
            <a:pPr>
              <a:lnSpc>
                <a:spcPct val="170000"/>
              </a:lnSpc>
            </a:pPr>
            <a:r>
              <a:rPr lang="en-US" sz="2800" smtClean="0">
                <a:latin typeface="Tahoma" panose="020B0604030504040204" pitchFamily="34" charset="0"/>
                <a:ea typeface="Tahoma" panose="020B0604030504040204" pitchFamily="34" charset="0"/>
                <a:cs typeface="Tahoma" panose="020B0604030504040204" pitchFamily="34" charset="0"/>
              </a:rPr>
              <a:t>Log-linear là </a:t>
            </a:r>
            <a:r>
              <a:rPr lang="en-US" sz="2800">
                <a:latin typeface="Tahoma" panose="020B0604030504040204" pitchFamily="34" charset="0"/>
                <a:ea typeface="Tahoma" panose="020B0604030504040204" pitchFamily="34" charset="0"/>
                <a:cs typeface="Tahoma" panose="020B0604030504040204" pitchFamily="34" charset="0"/>
              </a:rPr>
              <a:t>một phần mở rộng của hồi quy tuyến tính (cơ bản), cho phép một biến phản hồi, y được mô hình hóa như một hàm tuyến tính của hai hoặc nhiều biến dự </a:t>
            </a:r>
            <a:r>
              <a:rPr lang="en-US" sz="2800" smtClean="0">
                <a:latin typeface="Tahoma" panose="020B0604030504040204" pitchFamily="34" charset="0"/>
                <a:ea typeface="Tahoma" panose="020B0604030504040204" pitchFamily="34" charset="0"/>
                <a:cs typeface="Tahoma" panose="020B0604030504040204" pitchFamily="34" charset="0"/>
              </a:rPr>
              <a:t>đoán.</a:t>
            </a:r>
            <a:endParaRPr lang="vi-VN" sz="32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4. Mô hình hồi quy tuyến tính và log-linear</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
        <p:nvSpPr>
          <p:cNvPr id="2" name="Rectangle 1"/>
          <p:cNvSpPr/>
          <p:nvPr/>
        </p:nvSpPr>
        <p:spPr>
          <a:xfrm>
            <a:off x="3226085" y="5509988"/>
            <a:ext cx="8625161" cy="954107"/>
          </a:xfrm>
          <a:prstGeom prst="rect">
            <a:avLst/>
          </a:prstGeom>
        </p:spPr>
        <p:txBody>
          <a:bodyPr wrap="square">
            <a:spAutoFit/>
          </a:bodyPr>
          <a:lstStyle/>
          <a:p>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		=&gt; Các </a:t>
            </a:r>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mô hình log-linear cũng hữu ích cho việc giảm tính chiều hướng và làm mịn dữ </a:t>
            </a: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liệu.</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1814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13E22E-01DB-414D-9831-64C0E2A8B3ED}"/>
              </a:ext>
            </a:extLst>
          </p:cNvPr>
          <p:cNvSpPr>
            <a:spLocks noGrp="1"/>
          </p:cNvSpPr>
          <p:nvPr>
            <p:ph type="title"/>
          </p:nvPr>
        </p:nvSpPr>
        <p:spPr>
          <a:xfrm>
            <a:off x="1096963" y="1130157"/>
            <a:ext cx="10851883" cy="1777430"/>
          </a:xfrm>
        </p:spPr>
        <p:txBody>
          <a:bodyPr>
            <a:noAutofit/>
          </a:bodyPr>
          <a:lstStyle/>
          <a:p>
            <a:pPr>
              <a:lnSpc>
                <a:spcPct val="150000"/>
              </a:lnSpc>
            </a:pPr>
            <a:r>
              <a:rPr lang="en-US" sz="2800" b="0" smtClean="0">
                <a:solidFill>
                  <a:schemeClr val="tx1"/>
                </a:solidFill>
                <a:latin typeface="Tahoma" panose="020B0604030504040204" pitchFamily="34" charset="0"/>
                <a:ea typeface="Tahoma" panose="020B0604030504040204" pitchFamily="34" charset="0"/>
                <a:cs typeface="Tahoma" panose="020B0604030504040204" pitchFamily="34" charset="0"/>
              </a:rPr>
              <a:t>Kết luận: </a:t>
            </a:r>
            <a:r>
              <a:rPr lang="en-US" sz="2800" b="0">
                <a:solidFill>
                  <a:schemeClr val="tx1"/>
                </a:solidFill>
                <a:latin typeface="Tahoma" panose="020B0604030504040204" pitchFamily="34" charset="0"/>
                <a:ea typeface="Tahoma" panose="020B0604030504040204" pitchFamily="34" charset="0"/>
                <a:cs typeface="Tahoma" panose="020B0604030504040204" pitchFamily="34" charset="0"/>
              </a:rPr>
              <a:t>Cả hai mô hình hồi quy và log-linear đều có thể được sử dụng trên dữ liệu thưa thớt, mặc dù chúng ứng dụng có thể bị hạn chế. Trong khi cả hai phương pháp đều có thể xử lý dữ liệu bị lệch, hồi quy làm đặc biệt tốt</a:t>
            </a:r>
            <a:r>
              <a:rPr lang="en-US" sz="2800" b="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8" name="Content Placeholder 7" descr="This is agenda slide with icons and texts">
            <a:extLst>
              <a:ext uri="{FF2B5EF4-FFF2-40B4-BE49-F238E27FC236}">
                <a16:creationId xmlns:a16="http://schemas.microsoft.com/office/drawing/2014/main" id="{8DB202CD-67CB-4F55-926C-FEA75DA63B38}"/>
              </a:ext>
            </a:extLst>
          </p:cNvPr>
          <p:cNvGraphicFramePr>
            <a:graphicFrameLocks noGrp="1"/>
          </p:cNvGraphicFramePr>
          <p:nvPr>
            <p:ph idx="1"/>
            <p:extLst>
              <p:ext uri="{D42A27DB-BD31-4B8C-83A1-F6EECF244321}">
                <p14:modId xmlns:p14="http://schemas.microsoft.com/office/powerpoint/2010/main" val="2032298566"/>
              </p:ext>
            </p:extLst>
          </p:nvPr>
        </p:nvGraphicFramePr>
        <p:xfrm>
          <a:off x="647272" y="2989780"/>
          <a:ext cx="11126912" cy="3652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605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graphicEl>
                                              <a:dgm id="{E5D0A7DB-F870-4289-A176-74DC8634D49F}"/>
                                            </p:graphicEl>
                                          </p:spTgt>
                                        </p:tgtEl>
                                        <p:attrNameLst>
                                          <p:attrName>style.visibility</p:attrName>
                                        </p:attrNameLst>
                                      </p:cBhvr>
                                      <p:to>
                                        <p:strVal val="visible"/>
                                      </p:to>
                                    </p:set>
                                    <p:anim calcmode="lin" valueType="num">
                                      <p:cBhvr additive="base">
                                        <p:cTn id="12" dur="500" fill="hold"/>
                                        <p:tgtEl>
                                          <p:spTgt spid="18">
                                            <p:graphicEl>
                                              <a:dgm id="{E5D0A7DB-F870-4289-A176-74DC8634D49F}"/>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
                                            <p:graphicEl>
                                              <a:dgm id="{E5D0A7DB-F870-4289-A176-74DC8634D49F}"/>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8">
                                            <p:graphicEl>
                                              <a:dgm id="{926532A6-7EC2-48FB-9700-1C2608E2063C}"/>
                                            </p:graphicEl>
                                          </p:spTgt>
                                        </p:tgtEl>
                                        <p:attrNameLst>
                                          <p:attrName>style.visibility</p:attrName>
                                        </p:attrNameLst>
                                      </p:cBhvr>
                                      <p:to>
                                        <p:strVal val="visible"/>
                                      </p:to>
                                    </p:set>
                                    <p:anim calcmode="lin" valueType="num">
                                      <p:cBhvr additive="base">
                                        <p:cTn id="16" dur="500" fill="hold"/>
                                        <p:tgtEl>
                                          <p:spTgt spid="18">
                                            <p:graphicEl>
                                              <a:dgm id="{926532A6-7EC2-48FB-9700-1C2608E2063C}"/>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18">
                                            <p:graphicEl>
                                              <a:dgm id="{926532A6-7EC2-48FB-9700-1C2608E2063C}"/>
                                            </p:graphic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8">
                                            <p:graphicEl>
                                              <a:dgm id="{7ECCB9B7-3229-4D84-88AF-537C55717936}"/>
                                            </p:graphicEl>
                                          </p:spTgt>
                                        </p:tgtEl>
                                        <p:attrNameLst>
                                          <p:attrName>style.visibility</p:attrName>
                                        </p:attrNameLst>
                                      </p:cBhvr>
                                      <p:to>
                                        <p:strVal val="visible"/>
                                      </p:to>
                                    </p:set>
                                    <p:anim calcmode="lin" valueType="num">
                                      <p:cBhvr additive="base">
                                        <p:cTn id="20" dur="500" fill="hold"/>
                                        <p:tgtEl>
                                          <p:spTgt spid="18">
                                            <p:graphicEl>
                                              <a:dgm id="{7ECCB9B7-3229-4D84-88AF-537C55717936}"/>
                                            </p:graphicEl>
                                          </p:spTgt>
                                        </p:tgtEl>
                                        <p:attrNameLst>
                                          <p:attrName>ppt_x</p:attrName>
                                        </p:attrNameLst>
                                      </p:cBhvr>
                                      <p:tavLst>
                                        <p:tav tm="0">
                                          <p:val>
                                            <p:strVal val="#ppt_x"/>
                                          </p:val>
                                        </p:tav>
                                        <p:tav tm="100000">
                                          <p:val>
                                            <p:strVal val="#ppt_x"/>
                                          </p:val>
                                        </p:tav>
                                      </p:tavLst>
                                    </p:anim>
                                    <p:anim calcmode="lin" valueType="num">
                                      <p:cBhvr additive="base">
                                        <p:cTn id="21" dur="500" fill="hold"/>
                                        <p:tgtEl>
                                          <p:spTgt spid="18">
                                            <p:graphicEl>
                                              <a:dgm id="{7ECCB9B7-3229-4D84-88AF-537C55717936}"/>
                                            </p:graphic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8">
                                            <p:graphicEl>
                                              <a:dgm id="{3EC02099-2D14-4F0B-98D2-969D1935C96B}"/>
                                            </p:graphicEl>
                                          </p:spTgt>
                                        </p:tgtEl>
                                        <p:attrNameLst>
                                          <p:attrName>style.visibility</p:attrName>
                                        </p:attrNameLst>
                                      </p:cBhvr>
                                      <p:to>
                                        <p:strVal val="visible"/>
                                      </p:to>
                                    </p:set>
                                    <p:anim calcmode="lin" valueType="num">
                                      <p:cBhvr additive="base">
                                        <p:cTn id="24" dur="500" fill="hold"/>
                                        <p:tgtEl>
                                          <p:spTgt spid="18">
                                            <p:graphicEl>
                                              <a:dgm id="{3EC02099-2D14-4F0B-98D2-969D1935C96B}"/>
                                            </p:graphic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
                                            <p:graphicEl>
                                              <a:dgm id="{3EC02099-2D14-4F0B-98D2-969D1935C96B}"/>
                                            </p:graphic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graphicEl>
                                              <a:dgm id="{F7C6369C-F074-481D-877F-C3CA1C8B2601}"/>
                                            </p:graphicEl>
                                          </p:spTgt>
                                        </p:tgtEl>
                                        <p:attrNameLst>
                                          <p:attrName>style.visibility</p:attrName>
                                        </p:attrNameLst>
                                      </p:cBhvr>
                                      <p:to>
                                        <p:strVal val="visible"/>
                                      </p:to>
                                    </p:set>
                                    <p:anim calcmode="lin" valueType="num">
                                      <p:cBhvr additive="base">
                                        <p:cTn id="28" dur="500" fill="hold"/>
                                        <p:tgtEl>
                                          <p:spTgt spid="18">
                                            <p:graphicEl>
                                              <a:dgm id="{F7C6369C-F074-481D-877F-C3CA1C8B2601}"/>
                                            </p:graphicEl>
                                          </p:spTgt>
                                        </p:tgtEl>
                                        <p:attrNameLst>
                                          <p:attrName>ppt_x</p:attrName>
                                        </p:attrNameLst>
                                      </p:cBhvr>
                                      <p:tavLst>
                                        <p:tav tm="0">
                                          <p:val>
                                            <p:strVal val="#ppt_x"/>
                                          </p:val>
                                        </p:tav>
                                        <p:tav tm="100000">
                                          <p:val>
                                            <p:strVal val="#ppt_x"/>
                                          </p:val>
                                        </p:tav>
                                      </p:tavLst>
                                    </p:anim>
                                    <p:anim calcmode="lin" valueType="num">
                                      <p:cBhvr additive="base">
                                        <p:cTn id="29" dur="500" fill="hold"/>
                                        <p:tgtEl>
                                          <p:spTgt spid="18">
                                            <p:graphicEl>
                                              <a:dgm id="{F7C6369C-F074-481D-877F-C3CA1C8B2601}"/>
                                            </p:graphic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8">
                                            <p:graphicEl>
                                              <a:dgm id="{2E1E48B1-231B-40EC-9DEB-E9C62DB9B354}"/>
                                            </p:graphicEl>
                                          </p:spTgt>
                                        </p:tgtEl>
                                        <p:attrNameLst>
                                          <p:attrName>style.visibility</p:attrName>
                                        </p:attrNameLst>
                                      </p:cBhvr>
                                      <p:to>
                                        <p:strVal val="visible"/>
                                      </p:to>
                                    </p:set>
                                    <p:anim calcmode="lin" valueType="num">
                                      <p:cBhvr additive="base">
                                        <p:cTn id="32" dur="500" fill="hold"/>
                                        <p:tgtEl>
                                          <p:spTgt spid="18">
                                            <p:graphicEl>
                                              <a:dgm id="{2E1E48B1-231B-40EC-9DEB-E9C62DB9B354}"/>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18">
                                            <p:graphicEl>
                                              <a:dgm id="{2E1E48B1-231B-40EC-9DEB-E9C62DB9B354}"/>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8">
                                            <p:graphicEl>
                                              <a:dgm id="{3B05B3D7-3CA4-4213-988D-5520E9FCAC06}"/>
                                            </p:graphicEl>
                                          </p:spTgt>
                                        </p:tgtEl>
                                        <p:attrNameLst>
                                          <p:attrName>style.visibility</p:attrName>
                                        </p:attrNameLst>
                                      </p:cBhvr>
                                      <p:to>
                                        <p:strVal val="visible"/>
                                      </p:to>
                                    </p:set>
                                    <p:anim calcmode="lin" valueType="num">
                                      <p:cBhvr additive="base">
                                        <p:cTn id="36" dur="500" fill="hold"/>
                                        <p:tgtEl>
                                          <p:spTgt spid="18">
                                            <p:graphicEl>
                                              <a:dgm id="{3B05B3D7-3CA4-4213-988D-5520E9FCAC06}"/>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18">
                                            <p:graphicEl>
                                              <a:dgm id="{3B05B3D7-3CA4-4213-988D-5520E9FCAC06}"/>
                                            </p:graphic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8">
                                            <p:graphicEl>
                                              <a:dgm id="{D20C6F1C-67EB-49A3-8A6A-77FE6F4E2581}"/>
                                            </p:graphicEl>
                                          </p:spTgt>
                                        </p:tgtEl>
                                        <p:attrNameLst>
                                          <p:attrName>style.visibility</p:attrName>
                                        </p:attrNameLst>
                                      </p:cBhvr>
                                      <p:to>
                                        <p:strVal val="visible"/>
                                      </p:to>
                                    </p:set>
                                    <p:anim calcmode="lin" valueType="num">
                                      <p:cBhvr additive="base">
                                        <p:cTn id="40" dur="500" fill="hold"/>
                                        <p:tgtEl>
                                          <p:spTgt spid="18">
                                            <p:graphicEl>
                                              <a:dgm id="{D20C6F1C-67EB-49A3-8A6A-77FE6F4E2581}"/>
                                            </p:graphicEl>
                                          </p:spTgt>
                                        </p:tgtEl>
                                        <p:attrNameLst>
                                          <p:attrName>ppt_x</p:attrName>
                                        </p:attrNameLst>
                                      </p:cBhvr>
                                      <p:tavLst>
                                        <p:tav tm="0">
                                          <p:val>
                                            <p:strVal val="#ppt_x"/>
                                          </p:val>
                                        </p:tav>
                                        <p:tav tm="100000">
                                          <p:val>
                                            <p:strVal val="#ppt_x"/>
                                          </p:val>
                                        </p:tav>
                                      </p:tavLst>
                                    </p:anim>
                                    <p:anim calcmode="lin" valueType="num">
                                      <p:cBhvr additive="base">
                                        <p:cTn id="41" dur="500" fill="hold"/>
                                        <p:tgtEl>
                                          <p:spTgt spid="18">
                                            <p:graphicEl>
                                              <a:dgm id="{D20C6F1C-67EB-49A3-8A6A-77FE6F4E2581}"/>
                                            </p:graphic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8">
                                            <p:graphicEl>
                                              <a:dgm id="{74A5C5D9-1529-4C00-8952-5702A3EBEB99}"/>
                                            </p:graphicEl>
                                          </p:spTgt>
                                        </p:tgtEl>
                                        <p:attrNameLst>
                                          <p:attrName>style.visibility</p:attrName>
                                        </p:attrNameLst>
                                      </p:cBhvr>
                                      <p:to>
                                        <p:strVal val="visible"/>
                                      </p:to>
                                    </p:set>
                                    <p:anim calcmode="lin" valueType="num">
                                      <p:cBhvr additive="base">
                                        <p:cTn id="44" dur="500" fill="hold"/>
                                        <p:tgtEl>
                                          <p:spTgt spid="18">
                                            <p:graphicEl>
                                              <a:dgm id="{74A5C5D9-1529-4C00-8952-5702A3EBEB99}"/>
                                            </p:graphicEl>
                                          </p:spTgt>
                                        </p:tgtEl>
                                        <p:attrNameLst>
                                          <p:attrName>ppt_x</p:attrName>
                                        </p:attrNameLst>
                                      </p:cBhvr>
                                      <p:tavLst>
                                        <p:tav tm="0">
                                          <p:val>
                                            <p:strVal val="#ppt_x"/>
                                          </p:val>
                                        </p:tav>
                                        <p:tav tm="100000">
                                          <p:val>
                                            <p:strVal val="#ppt_x"/>
                                          </p:val>
                                        </p:tav>
                                      </p:tavLst>
                                    </p:anim>
                                    <p:anim calcmode="lin" valueType="num">
                                      <p:cBhvr additive="base">
                                        <p:cTn id="45" dur="500" fill="hold"/>
                                        <p:tgtEl>
                                          <p:spTgt spid="18">
                                            <p:graphicEl>
                                              <a:dgm id="{74A5C5D9-1529-4C00-8952-5702A3EBEB99}"/>
                                            </p:graphic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8">
                                            <p:graphicEl>
                                              <a:dgm id="{CB636E1E-A841-49EB-A5DF-AEA92F5B90A0}"/>
                                            </p:graphicEl>
                                          </p:spTgt>
                                        </p:tgtEl>
                                        <p:attrNameLst>
                                          <p:attrName>style.visibility</p:attrName>
                                        </p:attrNameLst>
                                      </p:cBhvr>
                                      <p:to>
                                        <p:strVal val="visible"/>
                                      </p:to>
                                    </p:set>
                                    <p:anim calcmode="lin" valueType="num">
                                      <p:cBhvr additive="base">
                                        <p:cTn id="48" dur="500" fill="hold"/>
                                        <p:tgtEl>
                                          <p:spTgt spid="18">
                                            <p:graphicEl>
                                              <a:dgm id="{CB636E1E-A841-49EB-A5DF-AEA92F5B90A0}"/>
                                            </p:graphicEl>
                                          </p:spTgt>
                                        </p:tgtEl>
                                        <p:attrNameLst>
                                          <p:attrName>ppt_x</p:attrName>
                                        </p:attrNameLst>
                                      </p:cBhvr>
                                      <p:tavLst>
                                        <p:tav tm="0">
                                          <p:val>
                                            <p:strVal val="#ppt_x"/>
                                          </p:val>
                                        </p:tav>
                                        <p:tav tm="100000">
                                          <p:val>
                                            <p:strVal val="#ppt_x"/>
                                          </p:val>
                                        </p:tav>
                                      </p:tavLst>
                                    </p:anim>
                                    <p:anim calcmode="lin" valueType="num">
                                      <p:cBhvr additive="base">
                                        <p:cTn id="49" dur="500" fill="hold"/>
                                        <p:tgtEl>
                                          <p:spTgt spid="18">
                                            <p:graphicEl>
                                              <a:dgm id="{CB636E1E-A841-49EB-A5DF-AEA92F5B90A0}"/>
                                            </p:graphic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8">
                                            <p:graphicEl>
                                              <a:dgm id="{59D6C5FB-B8FF-4B57-B22D-AEAC08728B7D}"/>
                                            </p:graphicEl>
                                          </p:spTgt>
                                        </p:tgtEl>
                                        <p:attrNameLst>
                                          <p:attrName>style.visibility</p:attrName>
                                        </p:attrNameLst>
                                      </p:cBhvr>
                                      <p:to>
                                        <p:strVal val="visible"/>
                                      </p:to>
                                    </p:set>
                                    <p:anim calcmode="lin" valueType="num">
                                      <p:cBhvr additive="base">
                                        <p:cTn id="52" dur="500" fill="hold"/>
                                        <p:tgtEl>
                                          <p:spTgt spid="18">
                                            <p:graphicEl>
                                              <a:dgm id="{59D6C5FB-B8FF-4B57-B22D-AEAC08728B7D}"/>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18">
                                            <p:graphicEl>
                                              <a:dgm id="{59D6C5FB-B8FF-4B57-B22D-AEAC08728B7D}"/>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8">
                                            <p:graphicEl>
                                              <a:dgm id="{8E2D07B9-A1AB-4FA9-8A07-1D52AC3E3ADB}"/>
                                            </p:graphicEl>
                                          </p:spTgt>
                                        </p:tgtEl>
                                        <p:attrNameLst>
                                          <p:attrName>style.visibility</p:attrName>
                                        </p:attrNameLst>
                                      </p:cBhvr>
                                      <p:to>
                                        <p:strVal val="visible"/>
                                      </p:to>
                                    </p:set>
                                    <p:anim calcmode="lin" valueType="num">
                                      <p:cBhvr additive="base">
                                        <p:cTn id="56" dur="500" fill="hold"/>
                                        <p:tgtEl>
                                          <p:spTgt spid="18">
                                            <p:graphicEl>
                                              <a:dgm id="{8E2D07B9-A1AB-4FA9-8A07-1D52AC3E3ADB}"/>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18">
                                            <p:graphicEl>
                                              <a:dgm id="{8E2D07B9-A1AB-4FA9-8A07-1D52AC3E3AD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18" grpId="0" uiExpand="1">
        <p:bldSub>
          <a:bldDgm/>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4601" y="1322037"/>
            <a:ext cx="6138291" cy="3977366"/>
          </a:xfrm>
        </p:spPr>
        <p:txBody>
          <a:bodyPr>
            <a:noAutofit/>
          </a:bodyPr>
          <a:lstStyle/>
          <a:p>
            <a:pPr>
              <a:lnSpc>
                <a:spcPct val="170000"/>
              </a:lnSpc>
            </a:pPr>
            <a:r>
              <a:rPr lang="en-US" sz="2800">
                <a:latin typeface="Tahoma" panose="020B0604030504040204" pitchFamily="34" charset="0"/>
                <a:ea typeface="Tahoma" panose="020B0604030504040204" pitchFamily="34" charset="0"/>
                <a:cs typeface="Tahoma" panose="020B0604030504040204" pitchFamily="34" charset="0"/>
              </a:rPr>
              <a:t>Biểu đồ tần suất sử dụng binning để phân phối dữ liệu gần đúng và là một dạng phổ biến giảm dữ </a:t>
            </a:r>
            <a:r>
              <a:rPr lang="en-US" sz="2800" smtClean="0">
                <a:latin typeface="Tahoma" panose="020B0604030504040204" pitchFamily="34" charset="0"/>
                <a:ea typeface="Tahoma" panose="020B0604030504040204" pitchFamily="34" charset="0"/>
                <a:cs typeface="Tahoma" panose="020B0604030504040204" pitchFamily="34" charset="0"/>
              </a:rPr>
              <a:t>liệu.</a:t>
            </a:r>
          </a:p>
          <a:p>
            <a:pPr>
              <a:lnSpc>
                <a:spcPct val="170000"/>
              </a:lnSpc>
            </a:pPr>
            <a:r>
              <a:rPr lang="en-US" sz="2800">
                <a:latin typeface="Tahoma" panose="020B0604030504040204" pitchFamily="34" charset="0"/>
                <a:ea typeface="Tahoma" panose="020B0604030504040204" pitchFamily="34" charset="0"/>
                <a:cs typeface="Tahoma" panose="020B0604030504040204" pitchFamily="34" charset="0"/>
              </a:rPr>
              <a:t>Nếu mỗi vùng lưu trữ chỉ đại diện cho một cặp giá trị/tần suất thuộc tính duy nhất, thì biểu tượng buckets được gọi là singleton </a:t>
            </a:r>
            <a:r>
              <a:rPr lang="en-US" sz="2800" smtClean="0">
                <a:latin typeface="Tahoma" panose="020B0604030504040204" pitchFamily="34" charset="0"/>
                <a:ea typeface="Tahoma" panose="020B0604030504040204" pitchFamily="34" charset="0"/>
                <a:cs typeface="Tahoma" panose="020B0604030504040204" pitchFamily="34" charset="0"/>
              </a:rPr>
              <a:t>buckets.</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5. Biều đồ tần suất</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216797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9D11D0-1CA9-42D5-AF43-178886E1686D}"/>
              </a:ext>
            </a:extLst>
          </p:cNvPr>
          <p:cNvSpPr>
            <a:spLocks noGrp="1"/>
          </p:cNvSpPr>
          <p:nvPr>
            <p:ph type="title"/>
          </p:nvPr>
        </p:nvSpPr>
        <p:spPr>
          <a:xfrm>
            <a:off x="3068577" y="778380"/>
            <a:ext cx="6054846" cy="634336"/>
          </a:xfrm>
        </p:spPr>
        <p:txBody>
          <a:bodyPr/>
          <a:lstStyle/>
          <a:p>
            <a:r>
              <a:rPr lang="en-US" smtClean="0"/>
              <a:t>Ví dụ</a:t>
            </a:r>
            <a:endParaRPr lang="en-US" dirty="0"/>
          </a:p>
        </p:txBody>
      </p:sp>
      <p:sp>
        <p:nvSpPr>
          <p:cNvPr id="25" name="Rectangle 24">
            <a:extLst>
              <a:ext uri="{FF2B5EF4-FFF2-40B4-BE49-F238E27FC236}">
                <a16:creationId xmlns:a16="http://schemas.microsoft.com/office/drawing/2014/main" id="{D447B9F0-E0A0-4BBE-B121-CB430CF0BAAD}"/>
              </a:ext>
              <a:ext uri="{C183D7F6-B498-43B3-948B-1728B52AA6E4}">
                <adec:decorative xmlns:adec="http://schemas.microsoft.com/office/drawing/2017/decorative" xmlns="" val="1"/>
              </a:ext>
            </a:extLst>
          </p:cNvPr>
          <p:cNvSpPr/>
          <p:nvPr/>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stretch>
            <a:fillRect/>
          </a:stretch>
        </p:blipFill>
        <p:spPr>
          <a:xfrm>
            <a:off x="736315" y="732861"/>
            <a:ext cx="4314762" cy="3576798"/>
          </a:xfrm>
          <a:prstGeom prst="rect">
            <a:avLst/>
          </a:prstGeom>
        </p:spPr>
      </p:pic>
      <p:pic>
        <p:nvPicPr>
          <p:cNvPr id="5" name="Picture 4"/>
          <p:cNvPicPr>
            <a:picLocks noChangeAspect="1"/>
          </p:cNvPicPr>
          <p:nvPr/>
        </p:nvPicPr>
        <p:blipFill>
          <a:blip r:embed="rId4"/>
          <a:stretch>
            <a:fillRect/>
          </a:stretch>
        </p:blipFill>
        <p:spPr>
          <a:xfrm>
            <a:off x="6614160" y="1315297"/>
            <a:ext cx="4662862" cy="2994362"/>
          </a:xfrm>
          <a:prstGeom prst="rect">
            <a:avLst/>
          </a:prstGeom>
        </p:spPr>
      </p:pic>
      <p:sp>
        <p:nvSpPr>
          <p:cNvPr id="7" name="Rectangle 6"/>
          <p:cNvSpPr/>
          <p:nvPr/>
        </p:nvSpPr>
        <p:spPr>
          <a:xfrm>
            <a:off x="294526" y="4355178"/>
            <a:ext cx="6096000" cy="646331"/>
          </a:xfrm>
          <a:prstGeom prst="rect">
            <a:avLst/>
          </a:prstGeom>
        </p:spPr>
        <p:txBody>
          <a:bodyPr wrap="square">
            <a:spAutoFit/>
          </a:bodyPr>
          <a:lstStyle/>
          <a:p>
            <a:r>
              <a:rPr lang="en-US" smtClean="0">
                <a:latin typeface="Tahoma" panose="020B0604030504040204" pitchFamily="34" charset="0"/>
                <a:ea typeface="Tahoma" panose="020B0604030504040204" pitchFamily="34" charset="0"/>
                <a:cs typeface="Tahoma" panose="020B0604030504040204" pitchFamily="34" charset="0"/>
              </a:rPr>
              <a:t>Hình 1: Biểu </a:t>
            </a:r>
            <a:r>
              <a:rPr lang="en-US">
                <a:latin typeface="Tahoma" panose="020B0604030504040204" pitchFamily="34" charset="0"/>
                <a:ea typeface="Tahoma" panose="020B0604030504040204" pitchFamily="34" charset="0"/>
                <a:cs typeface="Tahoma" panose="020B0604030504040204" pitchFamily="34" charset="0"/>
              </a:rPr>
              <a:t>đồ tần suất cho </a:t>
            </a:r>
            <a:r>
              <a:rPr lang="en-US" smtClean="0">
                <a:latin typeface="Tahoma" panose="020B0604030504040204" pitchFamily="34" charset="0"/>
                <a:ea typeface="Tahoma" panose="020B0604030504040204" pitchFamily="34" charset="0"/>
                <a:cs typeface="Tahoma" panose="020B0604030504040204" pitchFamily="34" charset="0"/>
              </a:rPr>
              <a:t>giá, sử dụng các </a:t>
            </a:r>
            <a:r>
              <a:rPr lang="en-US">
                <a:latin typeface="Tahoma" panose="020B0604030504040204" pitchFamily="34" charset="0"/>
                <a:ea typeface="Tahoma" panose="020B0604030504040204" pitchFamily="34" charset="0"/>
                <a:cs typeface="Tahoma" panose="020B0604030504040204" pitchFamily="34" charset="0"/>
              </a:rPr>
              <a:t>singleton </a:t>
            </a:r>
            <a:r>
              <a:rPr lang="en-US" smtClean="0">
                <a:latin typeface="Tahoma" panose="020B0604030504040204" pitchFamily="34" charset="0"/>
                <a:ea typeface="Tahoma" panose="020B0604030504040204" pitchFamily="34" charset="0"/>
                <a:cs typeface="Tahoma" panose="020B0604030504040204" pitchFamily="34" charset="0"/>
              </a:rPr>
              <a:t>buckets lưu </a:t>
            </a:r>
            <a:r>
              <a:rPr lang="en-US">
                <a:latin typeface="Tahoma" panose="020B0604030504040204" pitchFamily="34" charset="0"/>
                <a:ea typeface="Tahoma" panose="020B0604030504040204" pitchFamily="34" charset="0"/>
                <a:cs typeface="Tahoma" panose="020B0604030504040204" pitchFamily="34" charset="0"/>
              </a:rPr>
              <a:t>trữ đại diện cho </a:t>
            </a:r>
            <a:r>
              <a:rPr lang="en-US" smtClean="0">
                <a:latin typeface="Tahoma" panose="020B0604030504040204" pitchFamily="34" charset="0"/>
                <a:ea typeface="Tahoma" panose="020B0604030504040204" pitchFamily="34" charset="0"/>
                <a:cs typeface="Tahoma" panose="020B0604030504040204" pitchFamily="34" charset="0"/>
              </a:rPr>
              <a:t>số lượng giá/ </a:t>
            </a:r>
            <a:r>
              <a:rPr lang="en-US">
                <a:latin typeface="Tahoma" panose="020B0604030504040204" pitchFamily="34" charset="0"/>
                <a:ea typeface="Tahoma" panose="020B0604030504040204" pitchFamily="34" charset="0"/>
                <a:cs typeface="Tahoma" panose="020B0604030504040204" pitchFamily="34" charset="0"/>
              </a:rPr>
              <a:t>cặp tần số.</a:t>
            </a:r>
            <a:endParaRPr lang="vi-VN">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6614159" y="4308594"/>
            <a:ext cx="5468249" cy="923330"/>
          </a:xfrm>
          <a:prstGeom prst="rect">
            <a:avLst/>
          </a:prstGeom>
        </p:spPr>
        <p:txBody>
          <a:bodyPr wrap="square">
            <a:spAutoFit/>
          </a:bodyPr>
          <a:lstStyle/>
          <a:p>
            <a:r>
              <a:rPr lang="en-US" smtClean="0">
                <a:latin typeface="Tahoma" panose="020B0604030504040204" pitchFamily="34" charset="0"/>
                <a:ea typeface="Tahoma" panose="020B0604030504040204" pitchFamily="34" charset="0"/>
                <a:cs typeface="Tahoma" panose="020B0604030504040204" pitchFamily="34" charset="0"/>
              </a:rPr>
              <a:t>Hình 2: Biểu </a:t>
            </a:r>
            <a:r>
              <a:rPr lang="en-US">
                <a:latin typeface="Tahoma" panose="020B0604030504040204" pitchFamily="34" charset="0"/>
                <a:ea typeface="Tahoma" panose="020B0604030504040204" pitchFamily="34" charset="0"/>
                <a:cs typeface="Tahoma" panose="020B0604030504040204" pitchFamily="34" charset="0"/>
              </a:rPr>
              <a:t>đồ </a:t>
            </a:r>
            <a:r>
              <a:rPr lang="en-US" smtClean="0">
                <a:latin typeface="Tahoma" panose="020B0604030504040204" pitchFamily="34" charset="0"/>
                <a:ea typeface="Tahoma" panose="020B0604030504040204" pitchFamily="34" charset="0"/>
                <a:cs typeface="Tahoma" panose="020B0604030504040204" pitchFamily="34" charset="0"/>
              </a:rPr>
              <a:t>có chiều </a:t>
            </a:r>
            <a:r>
              <a:rPr lang="en-US">
                <a:latin typeface="Tahoma" panose="020B0604030504040204" pitchFamily="34" charset="0"/>
                <a:ea typeface="Tahoma" panose="020B0604030504040204" pitchFamily="34" charset="0"/>
                <a:cs typeface="Tahoma" panose="020B0604030504040204" pitchFamily="34" charset="0"/>
              </a:rPr>
              <a:t>rộng </a:t>
            </a:r>
            <a:r>
              <a:rPr lang="en-US" smtClean="0">
                <a:latin typeface="Tahoma" panose="020B0604030504040204" pitchFamily="34" charset="0"/>
                <a:ea typeface="Tahoma" panose="020B0604030504040204" pitchFamily="34" charset="0"/>
                <a:cs typeface="Tahoma" panose="020B0604030504040204" pitchFamily="34" charset="0"/>
              </a:rPr>
              <a:t>bằng nhau về giá, </a:t>
            </a:r>
            <a:r>
              <a:rPr lang="en-US">
                <a:latin typeface="Tahoma" panose="020B0604030504040204" pitchFamily="34" charset="0"/>
                <a:ea typeface="Tahoma" panose="020B0604030504040204" pitchFamily="34" charset="0"/>
                <a:cs typeface="Tahoma" panose="020B0604030504040204" pitchFamily="34" charset="0"/>
              </a:rPr>
              <a:t>trong đó các giá trị được tổng hợp để mỗi vùng lưu trữ có một chiều rộng đồng nhất là 10$.</a:t>
            </a:r>
            <a:endParaRPr lang="vi-VN">
              <a:latin typeface="Tahoma" panose="020B0604030504040204" pitchFamily="34" charset="0"/>
              <a:ea typeface="Tahoma" panose="020B0604030504040204" pitchFamily="34" charset="0"/>
              <a:cs typeface="Tahoma" panose="020B0604030504040204" pitchFamily="34" charset="0"/>
            </a:endParaRPr>
          </a:p>
        </p:txBody>
      </p:sp>
      <p:sp>
        <p:nvSpPr>
          <p:cNvPr id="14" name="Rectangle 13"/>
          <p:cNvSpPr/>
          <p:nvPr/>
        </p:nvSpPr>
        <p:spPr>
          <a:xfrm>
            <a:off x="1095911" y="5252472"/>
            <a:ext cx="11075541" cy="1297150"/>
          </a:xfrm>
          <a:prstGeom prst="rect">
            <a:avLst/>
          </a:prstGeom>
        </p:spPr>
        <p:txBody>
          <a:bodyPr wrap="square">
            <a:spAutoFit/>
          </a:bodyPr>
          <a:lstStyle/>
          <a:p>
            <a:pPr>
              <a:lnSpc>
                <a:spcPct val="150000"/>
              </a:lnSpc>
            </a:pPr>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Các vùng lưu trữ được xác định như thế nào và các giá trị thuộc tính được phân vùng như thế nào?</a:t>
            </a:r>
            <a:endParaRPr lang="vi-VN" sz="28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15" name="Picture 14"/>
          <p:cNvPicPr>
            <a:picLocks noChangeAspect="1"/>
          </p:cNvPicPr>
          <p:nvPr/>
        </p:nvPicPr>
        <p:blipFill>
          <a:blip r:embed="rId5"/>
          <a:stretch>
            <a:fillRect/>
          </a:stretch>
        </p:blipFill>
        <p:spPr>
          <a:xfrm>
            <a:off x="383569" y="5360309"/>
            <a:ext cx="561503" cy="658830"/>
          </a:xfrm>
          <a:prstGeom prst="rect">
            <a:avLst/>
          </a:prstGeom>
        </p:spPr>
      </p:pic>
      <p:sp>
        <p:nvSpPr>
          <p:cNvPr id="22" name="Rectangle 21"/>
          <p:cNvSpPr/>
          <p:nvPr/>
        </p:nvSpPr>
        <p:spPr>
          <a:xfrm>
            <a:off x="1099349" y="5366956"/>
            <a:ext cx="9870010" cy="523220"/>
          </a:xfrm>
          <a:prstGeom prst="rect">
            <a:avLst/>
          </a:prstGeom>
        </p:spPr>
        <p:txBody>
          <a:bodyPr wrap="none">
            <a:spAutoFit/>
          </a:bodyPr>
          <a:lstStyle/>
          <a:p>
            <a:r>
              <a:rPr lang="en-US" sz="2800">
                <a:latin typeface="Tahoma" panose="020B0604030504040204" pitchFamily="34" charset="0"/>
                <a:ea typeface="Tahoma" panose="020B0604030504040204" pitchFamily="34" charset="0"/>
                <a:cs typeface="Tahoma" panose="020B0604030504040204" pitchFamily="34" charset="0"/>
              </a:rPr>
              <a:t>Có một số quy tắc phân vùng, bao gồm những điều sau đây:</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23" name="Rectangle 22"/>
          <p:cNvSpPr/>
          <p:nvPr/>
        </p:nvSpPr>
        <p:spPr>
          <a:xfrm>
            <a:off x="633498" y="6042437"/>
            <a:ext cx="3953326" cy="523220"/>
          </a:xfrm>
          <a:prstGeom prst="rect">
            <a:avLst/>
          </a:prstGeom>
        </p:spPr>
        <p:txBody>
          <a:bodyPr wrap="none">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 Chiều </a:t>
            </a:r>
            <a:r>
              <a:rPr lang="en-US" sz="2800">
                <a:latin typeface="Tahoma" panose="020B0604030504040204" pitchFamily="34" charset="0"/>
                <a:ea typeface="Tahoma" panose="020B0604030504040204" pitchFamily="34" charset="0"/>
                <a:cs typeface="Tahoma" panose="020B0604030504040204" pitchFamily="34" charset="0"/>
              </a:rPr>
              <a:t>rộng bằng nhau</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27" name="Rectangle 26"/>
          <p:cNvSpPr/>
          <p:nvPr/>
        </p:nvSpPr>
        <p:spPr>
          <a:xfrm>
            <a:off x="4791271" y="6055252"/>
            <a:ext cx="7411003" cy="523220"/>
          </a:xfrm>
          <a:prstGeom prst="rect">
            <a:avLst/>
          </a:prstGeom>
        </p:spPr>
        <p:txBody>
          <a:bodyPr wrap="none">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 Tần </a:t>
            </a:r>
            <a:r>
              <a:rPr lang="en-US" sz="2800">
                <a:latin typeface="Tahoma" panose="020B0604030504040204" pitchFamily="34" charset="0"/>
                <a:ea typeface="Tahoma" panose="020B0604030504040204" pitchFamily="34" charset="0"/>
                <a:cs typeface="Tahoma" panose="020B0604030504040204" pitchFamily="34" charset="0"/>
              </a:rPr>
              <a:t>số bằng nhau (hoặc độ sâu bằng nhau)</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058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 calcmode="lin" valueType="num">
                                      <p:cBhvr additive="base">
                                        <p:cTn id="45"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4" fill="hold" grpId="0" nodeType="afterEffect">
                                  <p:stCondLst>
                                    <p:cond delay="0"/>
                                  </p:stCondLst>
                                  <p:childTnLst>
                                    <p:set>
                                      <p:cBhvr>
                                        <p:cTn id="55" dur="1" fill="hold">
                                          <p:stCondLst>
                                            <p:cond delay="0"/>
                                          </p:stCondLst>
                                        </p:cTn>
                                        <p:tgtEl>
                                          <p:spTgt spid="27">
                                            <p:txEl>
                                              <p:pRg st="0" end="0"/>
                                            </p:txEl>
                                          </p:spTgt>
                                        </p:tgtEl>
                                        <p:attrNameLst>
                                          <p:attrName>style.visibility</p:attrName>
                                        </p:attrNameLst>
                                      </p:cBhvr>
                                      <p:to>
                                        <p:strVal val="visible"/>
                                      </p:to>
                                    </p:set>
                                    <p:anim calcmode="lin" valueType="num">
                                      <p:cBhvr additive="base">
                                        <p:cTn id="5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p:bldP spid="14" grpId="1"/>
      <p:bldP spid="22" grpId="0" build="p"/>
      <p:bldP spid="23" grpId="0" build="p"/>
      <p:bldP spid="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4077" y="943429"/>
            <a:ext cx="5917915" cy="3977366"/>
          </a:xfrm>
        </p:spPr>
        <p:txBody>
          <a:bodyPr>
            <a:noAutofit/>
          </a:bodyPr>
          <a:lstStyle/>
          <a:p>
            <a:pPr>
              <a:lnSpc>
                <a:spcPct val="170000"/>
              </a:lnSpc>
            </a:pPr>
            <a:r>
              <a:rPr lang="en-US">
                <a:latin typeface="Tahoma" panose="020B0604030504040204" pitchFamily="34" charset="0"/>
                <a:ea typeface="Tahoma" panose="020B0604030504040204" pitchFamily="34" charset="0"/>
                <a:cs typeface="Tahoma" panose="020B0604030504040204" pitchFamily="34" charset="0"/>
              </a:rPr>
              <a:t>Kỹ thuật phân cụm coi các bộ dữ liệu là các đối tượng. Chúng phân vùng các đối tượng thành các nhóm hoặc cụm để các đối tượng trong một cụm là “tương tự” với nhau và “không giống” với các đối tượng trong các cụm khác.</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a:t>6</a:t>
            </a:r>
            <a:r>
              <a:rPr lang="en-US" smtClean="0"/>
              <a:t>. Kỹ thuật phân cụm</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112972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343" y="1241141"/>
            <a:ext cx="5917915" cy="3977366"/>
          </a:xfrm>
        </p:spPr>
        <p:txBody>
          <a:bodyPr>
            <a:noAutofit/>
          </a:bodyP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Sự giống nhau thường được định nghĩa về mức độ “gần” của các đối tượng trong không gian, dựa trên một hàm khoảng cách</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a:t>
            </a:r>
            <a:r>
              <a:rPr lang="en-US" sz="2800">
                <a:latin typeface="Tahoma" panose="020B0604030504040204" pitchFamily="34" charset="0"/>
                <a:ea typeface="Tahoma" panose="020B0604030504040204" pitchFamily="34" charset="0"/>
                <a:cs typeface="Tahoma" panose="020B0604030504040204" pitchFamily="34" charset="0"/>
              </a:rPr>
              <a:t>Chất lượng” của một cụm có thể được biểu thị bằng đường kính của nó, khoảng cách tối đa giữa hai đối tượng bất kỳ trong cụm.</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a:t>6</a:t>
            </a:r>
            <a:r>
              <a:rPr lang="en-US" smtClean="0"/>
              <a:t>. Kỹ thuật phân cụm</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239377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1897" y="1327631"/>
            <a:ext cx="6918961" cy="4039537"/>
          </a:xfrm>
        </p:spPr>
        <p:txBody>
          <a:bodyPr>
            <a:noAutofit/>
          </a:bodyPr>
          <a:lstStyle/>
          <a:p>
            <a:pPr marL="457200" indent="-457200">
              <a:lnSpc>
                <a:spcPct val="170000"/>
              </a:lnSpc>
              <a:buFont typeface="+mj-lt"/>
              <a:buAutoNum type="arabicPeriod"/>
            </a:pPr>
            <a:r>
              <a:rPr lang="en-US" sz="2800">
                <a:latin typeface="Tahoma" panose="020B0604030504040204" pitchFamily="34" charset="0"/>
                <a:ea typeface="Tahoma" panose="020B0604030504040204" pitchFamily="34" charset="0"/>
                <a:cs typeface="Tahoma" panose="020B0604030504040204" pitchFamily="34" charset="0"/>
              </a:rPr>
              <a:t>Lấy mẫu (Sampling) có thể được sử dụng như một kỹ thuật giảm dữ liệu vì nó cho phép một tập dữ liệu lớn được biểu diễn bằng một mẫu dữ liệu ngẫu nhiên nhỏ hơn nhiều (hoặc tập hợp con</a:t>
            </a:r>
            <a:r>
              <a:rPr lang="en-US" sz="2800" smtClean="0">
                <a:latin typeface="Tahoma" panose="020B0604030504040204" pitchFamily="34" charset="0"/>
                <a:ea typeface="Tahoma" panose="020B0604030504040204" pitchFamily="34" charset="0"/>
                <a:cs typeface="Tahoma" panose="020B0604030504040204" pitchFamily="34" charset="0"/>
              </a:rPr>
              <a:t>).</a:t>
            </a:r>
          </a:p>
          <a:p>
            <a:pPr marL="457200" indent="-457200">
              <a:lnSpc>
                <a:spcPct val="170000"/>
              </a:lnSpc>
              <a:buFont typeface="+mj-lt"/>
              <a:buAutoNum type="arabicPeriod"/>
            </a:pPr>
            <a:r>
              <a:rPr lang="en-US" sz="2800">
                <a:latin typeface="Tahoma" panose="020B0604030504040204" pitchFamily="34" charset="0"/>
                <a:ea typeface="Tahoma" panose="020B0604030504040204" pitchFamily="34" charset="0"/>
                <a:cs typeface="Tahoma" panose="020B0604030504040204" pitchFamily="34" charset="0"/>
              </a:rPr>
              <a:t>Lấy mẫu ngẫu nhiên không thay thế (SRSWOR) (Simple random sample without </a:t>
            </a:r>
            <a:r>
              <a:rPr lang="en-US" sz="2800" smtClean="0">
                <a:latin typeface="Tahoma" panose="020B0604030504040204" pitchFamily="34" charset="0"/>
                <a:ea typeface="Tahoma" panose="020B0604030504040204" pitchFamily="34" charset="0"/>
                <a:cs typeface="Tahoma" panose="020B0604030504040204" pitchFamily="34" charset="0"/>
              </a:rPr>
              <a:t>replacement).</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7. Lấy mẫu</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317127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4077" y="902332"/>
            <a:ext cx="6166286" cy="4039537"/>
          </a:xfrm>
        </p:spPr>
        <p:txBody>
          <a:bodyPr>
            <a:noAutofit/>
          </a:bodyPr>
          <a:lstStyle/>
          <a:p>
            <a:pPr marL="0" indent="0">
              <a:lnSpc>
                <a:spcPct val="170000"/>
              </a:lnSpc>
              <a:buNone/>
            </a:pPr>
            <a:r>
              <a:rPr lang="en-US" sz="28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3.  </a:t>
            </a:r>
            <a:r>
              <a:rPr lang="en-US" sz="2800" smtClean="0">
                <a:latin typeface="Tahoma" panose="020B0604030504040204" pitchFamily="34" charset="0"/>
                <a:ea typeface="Tahoma" panose="020B0604030504040204" pitchFamily="34" charset="0"/>
                <a:cs typeface="Tahoma" panose="020B0604030504040204" pitchFamily="34" charset="0"/>
              </a:rPr>
              <a:t>Lấy </a:t>
            </a:r>
            <a:r>
              <a:rPr lang="en-US" sz="2800">
                <a:latin typeface="Tahoma" panose="020B0604030504040204" pitchFamily="34" charset="0"/>
                <a:ea typeface="Tahoma" panose="020B0604030504040204" pitchFamily="34" charset="0"/>
                <a:cs typeface="Tahoma" panose="020B0604030504040204" pitchFamily="34" charset="0"/>
              </a:rPr>
              <a:t>mẫu ngẫu nhiên có thay </a:t>
            </a:r>
            <a:r>
              <a:rPr lang="en-US" sz="2800" smtClean="0">
                <a:latin typeface="Tahoma" panose="020B0604030504040204" pitchFamily="34" charset="0"/>
                <a:ea typeface="Tahoma" panose="020B0604030504040204" pitchFamily="34" charset="0"/>
                <a:cs typeface="Tahoma" panose="020B0604030504040204" pitchFamily="34" charset="0"/>
              </a:rPr>
              <a:t>thế (</a:t>
            </a:r>
            <a:r>
              <a:rPr lang="en-US" sz="2800">
                <a:latin typeface="Tahoma" panose="020B0604030504040204" pitchFamily="34" charset="0"/>
                <a:ea typeface="Tahoma" panose="020B0604030504040204" pitchFamily="34" charset="0"/>
                <a:cs typeface="Tahoma" panose="020B0604030504040204" pitchFamily="34" charset="0"/>
              </a:rPr>
              <a:t>Simple random sampling with </a:t>
            </a:r>
            <a:r>
              <a:rPr lang="en-US" sz="2800" smtClean="0">
                <a:latin typeface="Tahoma" panose="020B0604030504040204" pitchFamily="34" charset="0"/>
                <a:ea typeface="Tahoma" panose="020B0604030504040204" pitchFamily="34" charset="0"/>
                <a:cs typeface="Tahoma" panose="020B0604030504040204" pitchFamily="34" charset="0"/>
              </a:rPr>
              <a:t>replacement).</a:t>
            </a:r>
          </a:p>
          <a:p>
            <a:pPr marL="0" indent="0">
              <a:lnSpc>
                <a:spcPct val="170000"/>
              </a:lnSpc>
              <a:buNone/>
            </a:pPr>
            <a:r>
              <a:rPr lang="en-US" sz="28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4.   </a:t>
            </a:r>
            <a:r>
              <a:rPr lang="en-US" sz="2800" smtClean="0">
                <a:latin typeface="Tahoma" panose="020B0604030504040204" pitchFamily="34" charset="0"/>
                <a:ea typeface="Tahoma" panose="020B0604030504040204" pitchFamily="34" charset="0"/>
                <a:cs typeface="Tahoma" panose="020B0604030504040204" pitchFamily="34" charset="0"/>
              </a:rPr>
              <a:t>Lấy </a:t>
            </a:r>
            <a:r>
              <a:rPr lang="en-US" sz="2800">
                <a:latin typeface="Tahoma" panose="020B0604030504040204" pitchFamily="34" charset="0"/>
                <a:ea typeface="Tahoma" panose="020B0604030504040204" pitchFamily="34" charset="0"/>
                <a:cs typeface="Tahoma" panose="020B0604030504040204" pitchFamily="34" charset="0"/>
              </a:rPr>
              <a:t>mẫu cả khối  (cluster sampling</a:t>
            </a:r>
            <a:r>
              <a:rPr lang="en-US" sz="2800" smtClean="0">
                <a:latin typeface="Tahoma" panose="020B0604030504040204" pitchFamily="34" charset="0"/>
                <a:ea typeface="Tahoma" panose="020B0604030504040204" pitchFamily="34" charset="0"/>
                <a:cs typeface="Tahoma" panose="020B0604030504040204" pitchFamily="34" charset="0"/>
              </a:rPr>
              <a:t>).</a:t>
            </a: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7. Lấy mẫu</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95625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normAutofit/>
          </a:bodyPr>
          <a:lstStyle/>
          <a:p>
            <a:r>
              <a:rPr lang="en-US" sz="4800" smtClean="0"/>
              <a:t>1. Biến đổi wavelet</a:t>
            </a:r>
            <a:endParaRPr lang="en-US" sz="4800" dirty="0"/>
          </a:p>
        </p:txBody>
      </p:sp>
      <p:sp>
        <p:nvSpPr>
          <p:cNvPr id="27" name="Rectangle 26" descr="Handshake">
            <a:extLst>
              <a:ext uri="{FF2B5EF4-FFF2-40B4-BE49-F238E27FC236}">
                <a16:creationId xmlns:a16="http://schemas.microsoft.com/office/drawing/2014/main" id="{BEF34E1C-44B9-4EFC-8126-D51A3EA9BF40}"/>
              </a:ext>
            </a:extLst>
          </p:cNvPr>
          <p:cNvSpPr/>
          <p:nvPr/>
        </p:nvSpPr>
        <p:spPr>
          <a:xfrm>
            <a:off x="5104208" y="2521597"/>
            <a:ext cx="499424" cy="499424"/>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9" name="Rectangle 28" descr="Checkmark">
            <a:extLst>
              <a:ext uri="{FF2B5EF4-FFF2-40B4-BE49-F238E27FC236}">
                <a16:creationId xmlns:a16="http://schemas.microsoft.com/office/drawing/2014/main" id="{9C6EFB52-3349-4B07-BB85-12C3EA673CEA}"/>
              </a:ext>
            </a:extLst>
          </p:cNvPr>
          <p:cNvSpPr/>
          <p:nvPr/>
        </p:nvSpPr>
        <p:spPr>
          <a:xfrm>
            <a:off x="5104208" y="834552"/>
            <a:ext cx="373900" cy="394492"/>
          </a:xfrm>
          <a:prstGeom prst="rect">
            <a:avLst/>
          </a:prstGeom>
          <a: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a:ln>
            <a:noFill/>
          </a:ln>
        </p:spPr>
        <p:style>
          <a:lnRef idx="2">
            <a:scrgbClr r="0" g="0" b="0"/>
          </a:lnRef>
          <a:fillRef idx="1">
            <a:scrgbClr r="0" g="0" b="0"/>
          </a:fillRef>
          <a:effectRef idx="0">
            <a:schemeClr val="accent2">
              <a:hueOff val="-665912"/>
              <a:satOff val="-293"/>
              <a:lumOff val="784"/>
              <a:alphaOff val="0"/>
            </a:schemeClr>
          </a:effectRef>
          <a:fontRef idx="minor">
            <a:schemeClr val="lt1"/>
          </a:fontRef>
        </p:style>
      </p:sp>
      <p:sp>
        <p:nvSpPr>
          <p:cNvPr id="31" name="Rectangle 30" descr="Help">
            <a:extLst>
              <a:ext uri="{FF2B5EF4-FFF2-40B4-BE49-F238E27FC236}">
                <a16:creationId xmlns:a16="http://schemas.microsoft.com/office/drawing/2014/main" id="{B15A1DA1-0781-4F05-ADA9-ADBE27A12E44}"/>
              </a:ext>
            </a:extLst>
          </p:cNvPr>
          <p:cNvSpPr/>
          <p:nvPr/>
        </p:nvSpPr>
        <p:spPr>
          <a:xfrm>
            <a:off x="5050570" y="4313575"/>
            <a:ext cx="499424" cy="499424"/>
          </a:xfrm>
          <a:prstGeom prst="rect">
            <a:avLst/>
          </a:prstGeom>
          <a: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
        <p:nvSpPr>
          <p:cNvPr id="2" name="TextBox 1"/>
          <p:cNvSpPr txBox="1"/>
          <p:nvPr/>
        </p:nvSpPr>
        <p:spPr>
          <a:xfrm>
            <a:off x="5603632" y="678688"/>
            <a:ext cx="6078728" cy="1384995"/>
          </a:xfrm>
          <a:prstGeom prst="rect">
            <a:avLst/>
          </a:prstGeom>
          <a:noFill/>
        </p:spPr>
        <p:txBody>
          <a:bodyPr wrap="square" rtlCol="0">
            <a:spAutoFit/>
          </a:bodyPr>
          <a:lstStyle/>
          <a:p>
            <a:r>
              <a:rPr lang="vi-VN" sz="2800" smtClean="0">
                <a:latin typeface="Tahoma" panose="020B0604030504040204" pitchFamily="34" charset="0"/>
                <a:ea typeface="Tahoma" panose="020B0604030504040204" pitchFamily="34" charset="0"/>
                <a:cs typeface="Tahoma" panose="020B0604030504040204" pitchFamily="34" charset="0"/>
              </a:rPr>
              <a:t>Discrete </a:t>
            </a:r>
            <a:r>
              <a:rPr lang="vi-VN" sz="2800">
                <a:latin typeface="Tahoma" panose="020B0604030504040204" pitchFamily="34" charset="0"/>
                <a:ea typeface="Tahoma" panose="020B0604030504040204" pitchFamily="34" charset="0"/>
                <a:cs typeface="Tahoma" panose="020B0604030504040204" pitchFamily="34" charset="0"/>
              </a:rPr>
              <a:t>wavelet transform</a:t>
            </a:r>
            <a:r>
              <a:rPr lang="en-US" sz="2800">
                <a:latin typeface="Tahoma" panose="020B0604030504040204" pitchFamily="34" charset="0"/>
                <a:ea typeface="Tahoma" panose="020B0604030504040204" pitchFamily="34" charset="0"/>
                <a:cs typeface="Tahoma" panose="020B0604030504040204" pitchFamily="34" charset="0"/>
              </a:rPr>
              <a:t> - Biến đổi wavelet rời rạc (DWT): là một kỹ thuật xử lý tín hiệu tuyến </a:t>
            </a:r>
            <a:r>
              <a:rPr lang="en-US" sz="2800" smtClean="0">
                <a:latin typeface="Tahoma" panose="020B0604030504040204" pitchFamily="34" charset="0"/>
                <a:ea typeface="Tahoma" panose="020B0604030504040204" pitchFamily="34" charset="0"/>
                <a:cs typeface="Tahoma" panose="020B0604030504040204" pitchFamily="34" charset="0"/>
              </a:rPr>
              <a:t>tính.</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5603632" y="4076376"/>
            <a:ext cx="6387628" cy="2246769"/>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D</a:t>
            </a:r>
            <a:r>
              <a:rPr lang="en-US" sz="2800" smtClean="0">
                <a:latin typeface="Tahoma" panose="020B0604030504040204" pitchFamily="34" charset="0"/>
                <a:ea typeface="Tahoma" panose="020B0604030504040204" pitchFamily="34" charset="0"/>
                <a:cs typeface="Tahoma" panose="020B0604030504040204" pitchFamily="34" charset="0"/>
              </a:rPr>
              <a:t>ữ liệu wavelet </a:t>
            </a:r>
            <a:r>
              <a:rPr lang="en-US" sz="2800">
                <a:latin typeface="Tahoma" panose="020B0604030504040204" pitchFamily="34" charset="0"/>
                <a:ea typeface="Tahoma" panose="020B0604030504040204" pitchFamily="34" charset="0"/>
                <a:cs typeface="Tahoma" panose="020B0604030504040204" pitchFamily="34" charset="0"/>
              </a:rPr>
              <a:t>đã chuyển đổi có thể bị cắt bớt. Một xấp xỉ được nén của dữ liệu có thể là được giữ lại bằng cách chỉ lưu trữ một phần nhỏ của hệ số mạnh nhất trong số các hệ số wavelet. </a:t>
            </a:r>
            <a:endParaRPr lang="en-US" sz="2800" smtClean="0">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5603632" y="2377532"/>
            <a:ext cx="6078728" cy="1384995"/>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Được áp dụng khi cần chuyển đổi dữ liệu của vector X thành một vector khác X’ , của hệ số wavelet.</a:t>
            </a:r>
          </a:p>
        </p:txBody>
      </p:sp>
    </p:spTree>
    <p:extLst>
      <p:ext uri="{BB962C8B-B14F-4D97-AF65-F5344CB8AC3E}">
        <p14:creationId xmlns:p14="http://schemas.microsoft.com/office/powerpoint/2010/main" val="266731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0260" y="1107309"/>
            <a:ext cx="9087118" cy="523220"/>
          </a:xfrm>
          <a:prstGeom prst="rect">
            <a:avLst/>
          </a:prstGeom>
        </p:spPr>
        <p:txBody>
          <a:bodyPr wrap="square">
            <a:spAutoFit/>
          </a:bodyPr>
          <a:lstStyle/>
          <a:p>
            <a:r>
              <a:rPr lang="en-US" sz="2800">
                <a:latin typeface="Tahoma" panose="020B0604030504040204" pitchFamily="34" charset="0"/>
                <a:ea typeface="Tahoma" panose="020B0604030504040204" pitchFamily="34" charset="0"/>
                <a:cs typeface="Tahoma" panose="020B0604030504040204" pitchFamily="34" charset="0"/>
              </a:rPr>
              <a:t>Tiến hành chọn mẫu cả khối:</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360535" y="2777052"/>
            <a:ext cx="3297065" cy="329609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T</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ổng thể chung </a:t>
            </a: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được </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 chia </a:t>
            </a: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thành các khối (như làng, xã, phường</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vi-VN" sz="28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Oval 11"/>
          <p:cNvSpPr/>
          <p:nvPr/>
        </p:nvSpPr>
        <p:spPr>
          <a:xfrm>
            <a:off x="4922874" y="2647507"/>
            <a:ext cx="3391786" cy="34256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C</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họn </a:t>
            </a: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ngẫu nhiên một số </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khối và </a:t>
            </a: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điều tra tất cả các đơn vị trong khối đã chọn</a:t>
            </a:r>
            <a:endParaRPr lang="vi-VN" sz="28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Right Arrow 7"/>
          <p:cNvSpPr/>
          <p:nvPr/>
        </p:nvSpPr>
        <p:spPr>
          <a:xfrm>
            <a:off x="4082900" y="4178595"/>
            <a:ext cx="637954" cy="393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8431623" y="1086043"/>
            <a:ext cx="3710852" cy="3970318"/>
          </a:xfrm>
          <a:prstGeom prst="rect">
            <a:avLst/>
          </a:prstGeom>
        </p:spPr>
        <p:txBody>
          <a:bodyPr wrap="square">
            <a:sp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=&gt; Thường </a:t>
            </a:r>
            <a:r>
              <a:rPr lang="en-US" sz="2800">
                <a:latin typeface="Tahoma" panose="020B0604030504040204" pitchFamily="34" charset="0"/>
                <a:ea typeface="Tahoma" panose="020B0604030504040204" pitchFamily="34" charset="0"/>
                <a:cs typeface="Tahoma" panose="020B0604030504040204" pitchFamily="34" charset="0"/>
              </a:rPr>
              <a:t>dùng phương pháp này khi không có sẵn danh sách đầy đủ của các đơn vị trong tổng thể cần nghiên </a:t>
            </a:r>
            <a:r>
              <a:rPr lang="en-US" sz="2800" smtClean="0">
                <a:latin typeface="Tahoma" panose="020B0604030504040204" pitchFamily="34" charset="0"/>
                <a:ea typeface="Tahoma" panose="020B0604030504040204" pitchFamily="34" charset="0"/>
                <a:cs typeface="Tahoma" panose="020B0604030504040204" pitchFamily="34" charset="0"/>
              </a:rPr>
              <a:t>cứu.</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9337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2" grpId="0" animBg="1"/>
      <p:bldP spid="8" grpId="0" animBg="1"/>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352" y="1290951"/>
            <a:ext cx="6030930" cy="4039537"/>
          </a:xfrm>
        </p:spPr>
        <p:txBody>
          <a:bodyPr>
            <a:noAutofit/>
          </a:bodyPr>
          <a:lstStyle/>
          <a:p>
            <a:pPr marL="0" indent="0">
              <a:lnSpc>
                <a:spcPct val="170000"/>
              </a:lnSpc>
              <a:buNone/>
            </a:pPr>
            <a:r>
              <a:rPr lang="en-US" sz="2800" smtClean="0">
                <a:solidFill>
                  <a:srgbClr val="00B0F0"/>
                </a:solidFill>
                <a:latin typeface="Tahoma" panose="020B0604030504040204" pitchFamily="34" charset="0"/>
                <a:ea typeface="Tahoma" panose="020B0604030504040204" pitchFamily="34" charset="0"/>
                <a:cs typeface="Tahoma" panose="020B0604030504040204" pitchFamily="34" charset="0"/>
              </a:rPr>
              <a:t>3.  </a:t>
            </a:r>
            <a:r>
              <a:rPr lang="en-US" sz="2800" smtClean="0">
                <a:latin typeface="Tahoma" panose="020B0604030504040204" pitchFamily="34" charset="0"/>
                <a:ea typeface="Tahoma" panose="020B0604030504040204" pitchFamily="34" charset="0"/>
                <a:cs typeface="Tahoma" panose="020B0604030504040204" pitchFamily="34" charset="0"/>
              </a:rPr>
              <a:t>Lấy </a:t>
            </a:r>
            <a:r>
              <a:rPr lang="en-US" sz="2800">
                <a:latin typeface="Tahoma" panose="020B0604030504040204" pitchFamily="34" charset="0"/>
                <a:ea typeface="Tahoma" panose="020B0604030504040204" pitchFamily="34" charset="0"/>
                <a:cs typeface="Tahoma" panose="020B0604030504040204" pitchFamily="34" charset="0"/>
              </a:rPr>
              <a:t>mẫu ngẫu nhiên có thay </a:t>
            </a:r>
            <a:r>
              <a:rPr lang="en-US" sz="2800" smtClean="0">
                <a:latin typeface="Tahoma" panose="020B0604030504040204" pitchFamily="34" charset="0"/>
                <a:ea typeface="Tahoma" panose="020B0604030504040204" pitchFamily="34" charset="0"/>
                <a:cs typeface="Tahoma" panose="020B0604030504040204" pitchFamily="34" charset="0"/>
              </a:rPr>
              <a:t>thế (</a:t>
            </a:r>
            <a:r>
              <a:rPr lang="en-US" sz="2800">
                <a:latin typeface="Tahoma" panose="020B0604030504040204" pitchFamily="34" charset="0"/>
                <a:ea typeface="Tahoma" panose="020B0604030504040204" pitchFamily="34" charset="0"/>
                <a:cs typeface="Tahoma" panose="020B0604030504040204" pitchFamily="34" charset="0"/>
              </a:rPr>
              <a:t>Simple random sampling with </a:t>
            </a:r>
            <a:r>
              <a:rPr lang="en-US" sz="2800" smtClean="0">
                <a:latin typeface="Tahoma" panose="020B0604030504040204" pitchFamily="34" charset="0"/>
                <a:ea typeface="Tahoma" panose="020B0604030504040204" pitchFamily="34" charset="0"/>
                <a:cs typeface="Tahoma" panose="020B0604030504040204" pitchFamily="34" charset="0"/>
              </a:rPr>
              <a:t>replacement).</a:t>
            </a:r>
          </a:p>
          <a:p>
            <a:pPr marL="514350" indent="-514350">
              <a:lnSpc>
                <a:spcPct val="170000"/>
              </a:lnSpc>
              <a:buAutoNum type="arabicPeriod" startAt="4"/>
            </a:pPr>
            <a:r>
              <a:rPr lang="en-US" sz="2800" smtClean="0">
                <a:latin typeface="Tahoma" panose="020B0604030504040204" pitchFamily="34" charset="0"/>
                <a:ea typeface="Tahoma" panose="020B0604030504040204" pitchFamily="34" charset="0"/>
                <a:cs typeface="Tahoma" panose="020B0604030504040204" pitchFamily="34" charset="0"/>
              </a:rPr>
              <a:t>Lấy </a:t>
            </a:r>
            <a:r>
              <a:rPr lang="en-US" sz="2800">
                <a:latin typeface="Tahoma" panose="020B0604030504040204" pitchFamily="34" charset="0"/>
                <a:ea typeface="Tahoma" panose="020B0604030504040204" pitchFamily="34" charset="0"/>
                <a:cs typeface="Tahoma" panose="020B0604030504040204" pitchFamily="34" charset="0"/>
              </a:rPr>
              <a:t>mẫu cả khối  (cluster sampling</a:t>
            </a:r>
            <a:r>
              <a:rPr lang="en-US" sz="2800" smtClean="0">
                <a:latin typeface="Tahoma" panose="020B0604030504040204" pitchFamily="34" charset="0"/>
                <a:ea typeface="Tahoma" panose="020B0604030504040204" pitchFamily="34" charset="0"/>
                <a:cs typeface="Tahoma" panose="020B0604030504040204" pitchFamily="34" charset="0"/>
              </a:rPr>
              <a:t>).</a:t>
            </a:r>
          </a:p>
          <a:p>
            <a:pPr marL="457200" indent="-457200">
              <a:lnSpc>
                <a:spcPct val="170000"/>
              </a:lnSpc>
              <a:buAutoNum type="arabicPeriod" startAt="5"/>
            </a:pPr>
            <a:r>
              <a:rPr lang="en-US" sz="2800" smtClean="0">
                <a:latin typeface="Tahoma" panose="020B0604030504040204" pitchFamily="34" charset="0"/>
                <a:ea typeface="Tahoma" panose="020B0604030504040204" pitchFamily="34" charset="0"/>
                <a:cs typeface="Tahoma" panose="020B0604030504040204" pitchFamily="34" charset="0"/>
              </a:rPr>
              <a:t>Lấy </a:t>
            </a:r>
            <a:r>
              <a:rPr lang="en-US" sz="2800">
                <a:latin typeface="Tahoma" panose="020B0604030504040204" pitchFamily="34" charset="0"/>
                <a:ea typeface="Tahoma" panose="020B0604030504040204" pitchFamily="34" charset="0"/>
                <a:cs typeface="Tahoma" panose="020B0604030504040204" pitchFamily="34" charset="0"/>
              </a:rPr>
              <a:t>mẫu phân tầng (Statified sampling</a:t>
            </a:r>
            <a:r>
              <a:rPr lang="en-US" sz="2800" smtClean="0">
                <a:latin typeface="Tahoma" panose="020B0604030504040204" pitchFamily="34" charset="0"/>
                <a:ea typeface="Tahoma" panose="020B0604030504040204" pitchFamily="34" charset="0"/>
                <a:cs typeface="Tahoma" panose="020B0604030504040204" pitchFamily="34" charset="0"/>
              </a:rPr>
              <a:t>).</a:t>
            </a: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7. Lấy mẫu</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291195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5014" y="893158"/>
            <a:ext cx="9144000" cy="5262979"/>
          </a:xfrm>
          <a:prstGeom prst="rect">
            <a:avLst/>
          </a:prstGeom>
        </p:spPr>
        <p:txBody>
          <a:bodyPr wrap="square">
            <a:spAutoFit/>
          </a:bodyP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Ư</a:t>
            </a:r>
            <a:r>
              <a:rPr lang="en-US" sz="2800" smtClean="0">
                <a:latin typeface="Tahoma" panose="020B0604030504040204" pitchFamily="34" charset="0"/>
                <a:ea typeface="Tahoma" panose="020B0604030504040204" pitchFamily="34" charset="0"/>
                <a:cs typeface="Tahoma" panose="020B0604030504040204" pitchFamily="34" charset="0"/>
              </a:rPr>
              <a:t>u </a:t>
            </a:r>
            <a:r>
              <a:rPr lang="en-US" sz="2800">
                <a:latin typeface="Tahoma" panose="020B0604030504040204" pitchFamily="34" charset="0"/>
                <a:ea typeface="Tahoma" panose="020B0604030504040204" pitchFamily="34" charset="0"/>
                <a:cs typeface="Tahoma" panose="020B0604030504040204" pitchFamily="34" charset="0"/>
              </a:rPr>
              <a:t>điểm của việc lấy mẫu để giảm dữ liệu là chi phí lấy mẫu tỷ lệ với kích thước của mẫu. </a:t>
            </a:r>
            <a:endParaRPr lang="en-US" sz="280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=&gt; Do </a:t>
            </a:r>
            <a:r>
              <a:rPr lang="en-US" sz="2800">
                <a:latin typeface="Tahoma" panose="020B0604030504040204" pitchFamily="34" charset="0"/>
                <a:ea typeface="Tahoma" panose="020B0604030504040204" pitchFamily="34" charset="0"/>
                <a:cs typeface="Tahoma" panose="020B0604030504040204" pitchFamily="34" charset="0"/>
              </a:rPr>
              <a:t>đó, độ phức tạp của việc lấy mẫu có khả năng ảnh hưởng đến kích thước của dữ liệu. Đối với kích thước mẫu cố định, độ phức tạp của việc lấy mẫu chỉ tăng tuyến tính khi số thứ nguyên dữ </a:t>
            </a:r>
            <a:r>
              <a:rPr lang="en-US" sz="2800" smtClean="0">
                <a:latin typeface="Tahoma" panose="020B0604030504040204" pitchFamily="34" charset="0"/>
                <a:ea typeface="Tahoma" panose="020B0604030504040204" pitchFamily="34" charset="0"/>
                <a:cs typeface="Tahoma" panose="020B0604030504040204" pitchFamily="34" charset="0"/>
              </a:rPr>
              <a:t>liệu n </a:t>
            </a:r>
            <a:r>
              <a:rPr lang="en-US" sz="2800">
                <a:latin typeface="Tahoma" panose="020B0604030504040204" pitchFamily="34" charset="0"/>
                <a:ea typeface="Tahoma" panose="020B0604030504040204" pitchFamily="34" charset="0"/>
                <a:cs typeface="Tahoma" panose="020B0604030504040204" pitchFamily="34" charset="0"/>
              </a:rPr>
              <a:t>tăng lên, trong khi các kỹ thuật sử dụng biểu </a:t>
            </a:r>
            <a:r>
              <a:rPr lang="en-US" sz="2800" smtClean="0">
                <a:latin typeface="Tahoma" panose="020B0604030504040204" pitchFamily="34" charset="0"/>
                <a:ea typeface="Tahoma" panose="020B0604030504040204" pitchFamily="34" charset="0"/>
                <a:cs typeface="Tahoma" panose="020B0604030504040204" pitchFamily="34" charset="0"/>
              </a:rPr>
              <a:t>đồ, </a:t>
            </a:r>
            <a:r>
              <a:rPr lang="en-US" sz="2800">
                <a:latin typeface="Tahoma" panose="020B0604030504040204" pitchFamily="34" charset="0"/>
                <a:ea typeface="Tahoma" panose="020B0604030504040204" pitchFamily="34" charset="0"/>
                <a:cs typeface="Tahoma" panose="020B0604030504040204" pitchFamily="34" charset="0"/>
              </a:rPr>
              <a:t>tăng theo cấp số nhân ở n.</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809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A picture containing sky, water, outdoor, person. It also reflects philosophy, peace&#10;&#10;">
            <a:hlinkClick r:id="rId2" action="ppaction://hlinksldjump"/>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t="7899" b="7899"/>
          <a:stretch/>
        </p:blipFill>
        <p:spPr>
          <a:xfrm>
            <a:off x="0" y="0"/>
            <a:ext cx="4654296" cy="6858000"/>
          </a:xfrm>
          <a:prstGeom prst="rect">
            <a:avLst/>
          </a:prstGeom>
        </p:spPr>
      </p:pic>
      <p:sp>
        <p:nvSpPr>
          <p:cNvPr id="6" name="Title 6">
            <a:extLst>
              <a:ext uri="{FF2B5EF4-FFF2-40B4-BE49-F238E27FC236}">
                <a16:creationId xmlns:a16="http://schemas.microsoft.com/office/drawing/2014/main" id="{36DB04AA-2B2C-4162-AD6D-1FF802682C3D}"/>
              </a:ext>
            </a:extLst>
          </p:cNvPr>
          <p:cNvSpPr>
            <a:spLocks noGrp="1"/>
          </p:cNvSpPr>
          <p:nvPr>
            <p:ph type="title"/>
          </p:nvPr>
        </p:nvSpPr>
        <p:spPr>
          <a:xfrm>
            <a:off x="4833531" y="563525"/>
            <a:ext cx="6832084" cy="791594"/>
          </a:xfrm>
        </p:spPr>
        <p:txBody>
          <a:bodyPr vert="horz" lIns="91440" tIns="45720" rIns="91440" bIns="45720" rtlCol="0" anchor="b">
            <a:normAutofit/>
          </a:bodyPr>
          <a:lstStyle/>
          <a:p>
            <a:r>
              <a:rPr lang="en-US" sz="44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8. Tổng hợp khối dữ liệu</a:t>
            </a:r>
            <a:endParaRPr lang="en-US" sz="4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954772" y="1603124"/>
            <a:ext cx="6435630" cy="1943481"/>
          </a:xfrm>
          <a:prstGeom prst="rect">
            <a:avLst/>
          </a:prstGeom>
        </p:spPr>
        <p:txBody>
          <a:bodyPr wrap="square">
            <a:sp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Khái </a:t>
            </a:r>
            <a:r>
              <a:rPr lang="en-US" sz="2800">
                <a:latin typeface="Tahoma" panose="020B0604030504040204" pitchFamily="34" charset="0"/>
                <a:ea typeface="Tahoma" panose="020B0604030504040204" pitchFamily="34" charset="0"/>
                <a:cs typeface="Tahoma" panose="020B0604030504040204" pitchFamily="34" charset="0"/>
              </a:rPr>
              <a:t>niệm phân cấp có thể tồn tại cho mỗi thuộc tính, cho phép phân tích dữ liệu ở nhiều mức trừu tượng. </a:t>
            </a:r>
            <a:endParaRPr lang="vi-VN" sz="2800">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flipV="1">
            <a:off x="5124893" y="1509823"/>
            <a:ext cx="6540722" cy="31898"/>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954772" y="3603222"/>
            <a:ext cx="6974958" cy="3236142"/>
          </a:xfrm>
          <a:prstGeom prst="rect">
            <a:avLst/>
          </a:prstGeom>
        </p:spPr>
        <p:txBody>
          <a:bodyPr wrap="square">
            <a:sp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Các </a:t>
            </a:r>
            <a:r>
              <a:rPr lang="en-US" sz="2800">
                <a:latin typeface="Tahoma" panose="020B0604030504040204" pitchFamily="34" charset="0"/>
                <a:ea typeface="Tahoma" panose="020B0604030504040204" pitchFamily="34" charset="0"/>
                <a:cs typeface="Tahoma" panose="020B0604030504040204" pitchFamily="34" charset="0"/>
              </a:rPr>
              <a:t>khối dữ liệu cung cấp khả năng truy cập nhanh vào dữ liệu tóm tắt, được tính toán </a:t>
            </a:r>
            <a:r>
              <a:rPr lang="en-US" sz="2800" smtClean="0">
                <a:latin typeface="Tahoma" panose="020B0604030504040204" pitchFamily="34" charset="0"/>
                <a:ea typeface="Tahoma" panose="020B0604030504040204" pitchFamily="34" charset="0"/>
                <a:cs typeface="Tahoma" panose="020B0604030504040204" pitchFamily="34" charset="0"/>
              </a:rPr>
              <a:t>trước do </a:t>
            </a:r>
            <a:r>
              <a:rPr lang="en-US" sz="2800">
                <a:latin typeface="Tahoma" panose="020B0604030504040204" pitchFamily="34" charset="0"/>
                <a:ea typeface="Tahoma" panose="020B0604030504040204" pitchFamily="34" charset="0"/>
                <a:cs typeface="Tahoma" panose="020B0604030504040204" pitchFamily="34" charset="0"/>
              </a:rPr>
              <a:t>đó mang lại lợi ích cho quá trình xử lý phân tích trực tuyến cũng như khai thác dữ liệu</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3" name="Right Arrow 2">
            <a:hlinkClick r:id="rId4" action="ppaction://hlinksldjump"/>
          </p:cNvPr>
          <p:cNvSpPr/>
          <p:nvPr/>
        </p:nvSpPr>
        <p:spPr>
          <a:xfrm>
            <a:off x="11174819" y="6368899"/>
            <a:ext cx="584790" cy="3854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52276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145535" y="953145"/>
            <a:ext cx="3912781" cy="2975918"/>
          </a:xfrm>
          <a:prstGeom prst="rect">
            <a:avLst/>
          </a:prstGeom>
        </p:spPr>
      </p:pic>
      <p:sp>
        <p:nvSpPr>
          <p:cNvPr id="6" name="Rectangle 5"/>
          <p:cNvSpPr/>
          <p:nvPr/>
        </p:nvSpPr>
        <p:spPr>
          <a:xfrm>
            <a:off x="5274621" y="3244334"/>
            <a:ext cx="1642757" cy="369332"/>
          </a:xfrm>
          <a:prstGeom prst="rect">
            <a:avLst/>
          </a:prstGeom>
        </p:spPr>
        <p:txBody>
          <a:bodyPr wrap="none">
            <a:spAutoFit/>
          </a:bodyPr>
          <a:lstStyle/>
          <a:p>
            <a:r>
              <a:rPr lang="en-US" cap="all" spc="200">
                <a:solidFill>
                  <a:srgbClr val="FFFFFF"/>
                </a:solidFill>
              </a:rPr>
              <a:t>Questions?</a:t>
            </a:r>
            <a:endParaRPr lang="en-US" cap="all" spc="200" dirty="0">
              <a:solidFill>
                <a:srgbClr val="FFFFFF"/>
              </a:solidFill>
            </a:endParaRPr>
          </a:p>
        </p:txBody>
      </p:sp>
      <p:pic>
        <p:nvPicPr>
          <p:cNvPr id="7" name="Picture 6"/>
          <p:cNvPicPr>
            <a:picLocks noChangeAspect="1"/>
          </p:cNvPicPr>
          <p:nvPr/>
        </p:nvPicPr>
        <p:blipFill>
          <a:blip r:embed="rId4"/>
          <a:stretch>
            <a:fillRect/>
          </a:stretch>
        </p:blipFill>
        <p:spPr>
          <a:xfrm>
            <a:off x="840966" y="1165796"/>
            <a:ext cx="4205498" cy="2674368"/>
          </a:xfrm>
          <a:prstGeom prst="rect">
            <a:avLst/>
          </a:prstGeom>
        </p:spPr>
      </p:pic>
      <p:sp>
        <p:nvSpPr>
          <p:cNvPr id="8" name="Rectangle 7"/>
          <p:cNvSpPr/>
          <p:nvPr/>
        </p:nvSpPr>
        <p:spPr>
          <a:xfrm>
            <a:off x="2242062" y="307948"/>
            <a:ext cx="8785308" cy="523220"/>
          </a:xfrm>
          <a:prstGeom prst="rect">
            <a:avLst/>
          </a:prstGeom>
        </p:spPr>
        <p:txBody>
          <a:bodyPr wrap="square">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Doanh </a:t>
            </a:r>
            <a:r>
              <a:rPr lang="en-US" sz="2800">
                <a:latin typeface="Tahoma" panose="020B0604030504040204" pitchFamily="34" charset="0"/>
                <a:ea typeface="Tahoma" panose="020B0604030504040204" pitchFamily="34" charset="0"/>
                <a:cs typeface="Tahoma" panose="020B0604030504040204" pitchFamily="34" charset="0"/>
              </a:rPr>
              <a:t>số bán hàng </a:t>
            </a:r>
            <a:r>
              <a:rPr lang="en-US" sz="2800" smtClean="0">
                <a:latin typeface="Tahoma" panose="020B0604030504040204" pitchFamily="34" charset="0"/>
                <a:ea typeface="Tahoma" panose="020B0604030504040204" pitchFamily="34" charset="0"/>
                <a:cs typeface="Tahoma" panose="020B0604030504040204" pitchFamily="34" charset="0"/>
              </a:rPr>
              <a:t>của AllElectronics </a:t>
            </a:r>
            <a:r>
              <a:rPr lang="en-US" sz="2800">
                <a:latin typeface="Tahoma" panose="020B0604030504040204" pitchFamily="34" charset="0"/>
                <a:ea typeface="Tahoma" panose="020B0604030504040204" pitchFamily="34" charset="0"/>
                <a:cs typeface="Tahoma" panose="020B0604030504040204" pitchFamily="34" charset="0"/>
              </a:rPr>
              <a:t>mỗi </a:t>
            </a:r>
            <a:r>
              <a:rPr lang="en-US" sz="2800" smtClean="0">
                <a:latin typeface="Tahoma" panose="020B0604030504040204" pitchFamily="34" charset="0"/>
                <a:ea typeface="Tahoma" panose="020B0604030504040204" pitchFamily="34" charset="0"/>
                <a:cs typeface="Tahoma" panose="020B0604030504040204" pitchFamily="34" charset="0"/>
              </a:rPr>
              <a:t>quý.</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199086" y="4051040"/>
            <a:ext cx="6435630" cy="707886"/>
          </a:xfrm>
          <a:prstGeom prst="rect">
            <a:avLst/>
          </a:prstGeom>
        </p:spPr>
        <p:txBody>
          <a:bodyPr wrap="square">
            <a:spAutoFit/>
          </a:bodyPr>
          <a:lstStyle/>
          <a:p>
            <a:r>
              <a:rPr lang="en-US" sz="2000" smtClean="0">
                <a:latin typeface="Tahoma" panose="020B0604030504040204" pitchFamily="34" charset="0"/>
                <a:ea typeface="Tahoma" panose="020B0604030504040204" pitchFamily="34" charset="0"/>
                <a:cs typeface="Tahoma" panose="020B0604030504040204" pitchFamily="34" charset="0"/>
              </a:rPr>
              <a:t>Hình 1: Dữ </a:t>
            </a:r>
            <a:r>
              <a:rPr lang="en-US" sz="2000">
                <a:latin typeface="Tahoma" panose="020B0604030504040204" pitchFamily="34" charset="0"/>
                <a:ea typeface="Tahoma" panose="020B0604030504040204" pitchFamily="34" charset="0"/>
                <a:cs typeface="Tahoma" panose="020B0604030504040204" pitchFamily="34" charset="0"/>
              </a:rPr>
              <a:t>liệu bán hàng cho một nhánh nhất định của AllElectronics trong các năm từ 2008 đến 2010</a:t>
            </a:r>
            <a:endParaRPr lang="vi-VN" sz="200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7145535" y="4051040"/>
            <a:ext cx="5073568" cy="707886"/>
          </a:xfrm>
          <a:prstGeom prst="rect">
            <a:avLst/>
          </a:prstGeom>
        </p:spPr>
        <p:txBody>
          <a:bodyPr wrap="square">
            <a:spAutoFit/>
          </a:bodyPr>
          <a:lstStyle/>
          <a:p>
            <a:r>
              <a:rPr lang="en-US" sz="2000" smtClean="0">
                <a:latin typeface="Tahoma" panose="020B0604030504040204" pitchFamily="34" charset="0"/>
                <a:ea typeface="Tahoma" panose="020B0604030504040204" pitchFamily="34" charset="0"/>
                <a:cs typeface="Tahoma" panose="020B0604030504040204" pitchFamily="34" charset="0"/>
              </a:rPr>
              <a:t>Hình 2: Một </a:t>
            </a:r>
            <a:r>
              <a:rPr lang="en-US" sz="2000">
                <a:latin typeface="Tahoma" panose="020B0604030504040204" pitchFamily="34" charset="0"/>
                <a:ea typeface="Tahoma" panose="020B0604030504040204" pitchFamily="34" charset="0"/>
                <a:cs typeface="Tahoma" panose="020B0604030504040204" pitchFamily="34" charset="0"/>
              </a:rPr>
              <a:t>khối dữ liệu bán hàng tại AllElectronics</a:t>
            </a:r>
            <a:endParaRPr lang="vi-VN" sz="200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1163232" y="5055425"/>
            <a:ext cx="10511317" cy="1376724"/>
          </a:xfrm>
          <a:prstGeom prst="rect">
            <a:avLst/>
          </a:prstGeom>
        </p:spPr>
        <p:txBody>
          <a:bodyPr wrap="square">
            <a:spAutoFit/>
          </a:bodyPr>
          <a:lstStyle/>
          <a:p>
            <a:pPr>
              <a:lnSpc>
                <a:spcPct val="107000"/>
              </a:lnSpc>
              <a:spcAft>
                <a:spcPts val="800"/>
              </a:spcAft>
            </a:pPr>
            <a:r>
              <a:rPr lang="en-US" sz="2600">
                <a:latin typeface="Tahoma" panose="020B0604030504040204" pitchFamily="34" charset="0"/>
                <a:ea typeface="Tahoma" panose="020B0604030504040204" pitchFamily="34" charset="0"/>
                <a:cs typeface="Tahoma" panose="020B0604030504040204" pitchFamily="34" charset="0"/>
              </a:rPr>
              <a:t>Hình 3.11 cho thấy một khối dữ liệu để phân tích đa chiều dữ liệu bán hàng liên quan đến doanh số hàng năm trên mỗi loại mặt hàng cho mỗi chi nhánh của AllElectronics. </a:t>
            </a:r>
            <a:endParaRPr lang="vi-VN" sz="260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1163232" y="5196300"/>
            <a:ext cx="10360690" cy="1376724"/>
          </a:xfrm>
          <a:prstGeom prst="rect">
            <a:avLst/>
          </a:prstGeom>
        </p:spPr>
        <p:txBody>
          <a:bodyPr wrap="square">
            <a:spAutoFit/>
          </a:bodyPr>
          <a:lstStyle/>
          <a:p>
            <a:pPr>
              <a:lnSpc>
                <a:spcPct val="107000"/>
              </a:lnSpc>
              <a:spcAft>
                <a:spcPts val="800"/>
              </a:spcAft>
            </a:pPr>
            <a:r>
              <a:rPr lang="en-US" sz="2600">
                <a:latin typeface="Tahoma" panose="020B0604030504040204" pitchFamily="34" charset="0"/>
                <a:ea typeface="Tahoma" panose="020B0604030504040204" pitchFamily="34" charset="0"/>
                <a:cs typeface="Tahoma" panose="020B0604030504040204" pitchFamily="34" charset="0"/>
              </a:rPr>
              <a:t>Mỗi ô chứa một giá trị dữ liệu tổng hợp, tương ứng với điểm dữ liệu trong không gian đa chiều. (Để dễ đọc, chỉ một số giá trị ô được hiển thị.) </a:t>
            </a:r>
            <a:endParaRPr lang="vi-VN" sz="2600">
              <a:latin typeface="Tahoma" panose="020B0604030504040204" pitchFamily="34" charset="0"/>
              <a:ea typeface="Tahoma" panose="020B0604030504040204" pitchFamily="34" charset="0"/>
              <a:cs typeface="Tahoma" panose="020B0604030504040204" pitchFamily="34" charset="0"/>
            </a:endParaRPr>
          </a:p>
        </p:txBody>
      </p:sp>
      <p:sp>
        <p:nvSpPr>
          <p:cNvPr id="14" name="Right Arrow 13"/>
          <p:cNvSpPr/>
          <p:nvPr/>
        </p:nvSpPr>
        <p:spPr>
          <a:xfrm>
            <a:off x="188454" y="5255090"/>
            <a:ext cx="779109" cy="33763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p:cNvSpPr/>
          <p:nvPr/>
        </p:nvSpPr>
        <p:spPr>
          <a:xfrm>
            <a:off x="177821" y="4972919"/>
            <a:ext cx="170121" cy="5360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5-Point Star 15">
            <a:hlinkClick r:id="rId5" action="ppaction://hlinksldjump"/>
          </p:cNvPr>
          <p:cNvSpPr/>
          <p:nvPr/>
        </p:nvSpPr>
        <p:spPr>
          <a:xfrm>
            <a:off x="11227982" y="202019"/>
            <a:ext cx="591879" cy="467832"/>
          </a:xfrm>
          <a:prstGeom prst="star5">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18416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grpId="1" nodeType="click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1" grpId="1"/>
      <p:bldP spid="12" grpId="0"/>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A picture containing sky, water, outdoor, person. It also reflects philosophy, peace&#10;&#10;">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7899" b="7899"/>
          <a:stretch/>
        </p:blipFill>
        <p:spPr>
          <a:xfrm>
            <a:off x="0" y="0"/>
            <a:ext cx="4654296" cy="6858000"/>
          </a:xfrm>
          <a:prstGeom prst="rect">
            <a:avLst/>
          </a:prstGeom>
        </p:spPr>
      </p:pic>
      <p:sp>
        <p:nvSpPr>
          <p:cNvPr id="6" name="Title 6">
            <a:extLst>
              <a:ext uri="{FF2B5EF4-FFF2-40B4-BE49-F238E27FC236}">
                <a16:creationId xmlns:a16="http://schemas.microsoft.com/office/drawing/2014/main" id="{36DB04AA-2B2C-4162-AD6D-1FF802682C3D}"/>
              </a:ext>
            </a:extLst>
          </p:cNvPr>
          <p:cNvSpPr>
            <a:spLocks noGrp="1"/>
          </p:cNvSpPr>
          <p:nvPr>
            <p:ph type="title"/>
          </p:nvPr>
        </p:nvSpPr>
        <p:spPr>
          <a:xfrm>
            <a:off x="4833531" y="563525"/>
            <a:ext cx="6832084" cy="791594"/>
          </a:xfrm>
        </p:spPr>
        <p:txBody>
          <a:bodyPr vert="horz" lIns="91440" tIns="45720" rIns="91440" bIns="45720" rtlCol="0" anchor="b">
            <a:normAutofit/>
          </a:bodyPr>
          <a:lstStyle/>
          <a:p>
            <a:r>
              <a:rPr lang="en-US" sz="44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8. Tổng hợp khối dữ liệu</a:t>
            </a:r>
            <a:endParaRPr lang="en-US" sz="4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007934" y="1805143"/>
            <a:ext cx="6996223" cy="4616648"/>
          </a:xfrm>
          <a:prstGeom prst="rect">
            <a:avLst/>
          </a:prstGeom>
        </p:spPr>
        <p:txBody>
          <a:bodyPr wrap="square">
            <a:sp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Khối </a:t>
            </a:r>
            <a:r>
              <a:rPr lang="en-US" sz="2800">
                <a:latin typeface="Tahoma" panose="020B0604030504040204" pitchFamily="34" charset="0"/>
                <a:ea typeface="Tahoma" panose="020B0604030504040204" pitchFamily="34" charset="0"/>
                <a:cs typeface="Tahoma" panose="020B0604030504040204" pitchFamily="34" charset="0"/>
              </a:rPr>
              <a:t>được tạo ra ở mức trừu tượng thấp nhất được gọi là hình khối cơ sở(base cuboid). </a:t>
            </a:r>
            <a:endParaRPr lang="vi-VN" sz="280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Khối </a:t>
            </a:r>
            <a:r>
              <a:rPr lang="en-US" sz="2800">
                <a:latin typeface="Tahoma" panose="020B0604030504040204" pitchFamily="34" charset="0"/>
                <a:ea typeface="Tahoma" panose="020B0604030504040204" pitchFamily="34" charset="0"/>
                <a:cs typeface="Tahoma" panose="020B0604030504040204" pitchFamily="34" charset="0"/>
              </a:rPr>
              <a:t>cơ sở phải tương ứng với một thực thể như bán hàng hoặc khách hàng</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Một </a:t>
            </a:r>
            <a:r>
              <a:rPr lang="en-US" sz="2800">
                <a:latin typeface="Tahoma" panose="020B0604030504040204" pitchFamily="34" charset="0"/>
                <a:ea typeface="Tahoma" panose="020B0604030504040204" pitchFamily="34" charset="0"/>
                <a:cs typeface="Tahoma" panose="020B0604030504040204" pitchFamily="34" charset="0"/>
              </a:rPr>
              <a:t>khối lập phương ở mức trừu tượng cao nhất là khối chóp. </a:t>
            </a:r>
            <a:endParaRPr lang="vi-VN" sz="2800">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flipV="1">
            <a:off x="5124893" y="1509823"/>
            <a:ext cx="6540722" cy="318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5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A picture containing sky, water, outdoor, person. It also reflects philosophy, peace&#10;&#10;">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7899" b="7899"/>
          <a:stretch/>
        </p:blipFill>
        <p:spPr>
          <a:xfrm>
            <a:off x="0" y="0"/>
            <a:ext cx="4654296" cy="6858000"/>
          </a:xfrm>
          <a:prstGeom prst="rect">
            <a:avLst/>
          </a:prstGeom>
        </p:spPr>
      </p:pic>
      <p:sp>
        <p:nvSpPr>
          <p:cNvPr id="6" name="Title 6">
            <a:extLst>
              <a:ext uri="{FF2B5EF4-FFF2-40B4-BE49-F238E27FC236}">
                <a16:creationId xmlns:a16="http://schemas.microsoft.com/office/drawing/2014/main" id="{36DB04AA-2B2C-4162-AD6D-1FF802682C3D}"/>
              </a:ext>
            </a:extLst>
          </p:cNvPr>
          <p:cNvSpPr>
            <a:spLocks noGrp="1"/>
          </p:cNvSpPr>
          <p:nvPr>
            <p:ph type="title"/>
          </p:nvPr>
        </p:nvSpPr>
        <p:spPr>
          <a:xfrm>
            <a:off x="4833531" y="563525"/>
            <a:ext cx="6832084" cy="791594"/>
          </a:xfrm>
        </p:spPr>
        <p:txBody>
          <a:bodyPr vert="horz" lIns="91440" tIns="45720" rIns="91440" bIns="45720" rtlCol="0" anchor="b">
            <a:normAutofit/>
          </a:bodyPr>
          <a:lstStyle/>
          <a:p>
            <a:r>
              <a:rPr lang="en-US" sz="44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8. Tổng hợp khối dữ liệu</a:t>
            </a:r>
            <a:endParaRPr lang="en-US" sz="4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997301" y="1787334"/>
            <a:ext cx="6996223" cy="4616648"/>
          </a:xfrm>
          <a:prstGeom prst="rect">
            <a:avLst/>
          </a:prstGeom>
        </p:spPr>
        <p:txBody>
          <a:bodyPr wrap="square">
            <a:spAutoFit/>
          </a:bodyPr>
          <a:lstStyle/>
          <a:p>
            <a:pPr marL="457200" indent="-457200">
              <a:lnSpc>
                <a:spcPct val="150000"/>
              </a:lnSpc>
              <a:buFontTx/>
              <a:buChar char="-"/>
            </a:pPr>
            <a:r>
              <a:rPr lang="en-US" sz="2800" smtClean="0">
                <a:latin typeface="Tahoma" panose="020B0604030504040204" pitchFamily="34" charset="0"/>
                <a:ea typeface="Tahoma" panose="020B0604030504040204" pitchFamily="34" charset="0"/>
                <a:cs typeface="Tahoma" panose="020B0604030504040204" pitchFamily="34" charset="0"/>
              </a:rPr>
              <a:t>Các </a:t>
            </a:r>
            <a:r>
              <a:rPr lang="en-US" sz="2800">
                <a:latin typeface="Tahoma" panose="020B0604030504040204" pitchFamily="34" charset="0"/>
                <a:ea typeface="Tahoma" panose="020B0604030504040204" pitchFamily="34" charset="0"/>
                <a:cs typeface="Tahoma" panose="020B0604030504040204" pitchFamily="34" charset="0"/>
              </a:rPr>
              <a:t>khối dữ liệu được tạo cho các mức độ trừu tượng khác nhau thường được gọi là khối lập </a:t>
            </a:r>
            <a:r>
              <a:rPr lang="en-US" sz="2800" smtClean="0">
                <a:latin typeface="Tahoma" panose="020B0604030504040204" pitchFamily="34" charset="0"/>
                <a:ea typeface="Tahoma" panose="020B0604030504040204" pitchFamily="34" charset="0"/>
                <a:cs typeface="Tahoma" panose="020B0604030504040204" pitchFamily="34" charset="0"/>
              </a:rPr>
              <a:t>phương </a:t>
            </a:r>
          </a:p>
          <a:p>
            <a:pPr marL="457200" indent="-457200">
              <a:lnSpc>
                <a:spcPct val="150000"/>
              </a:lnSpc>
              <a:buFont typeface="Symbol" panose="05050102010706020507" pitchFamily="18" charset="2"/>
              <a:buChar char="Þ"/>
            </a:pPr>
            <a:r>
              <a:rPr lang="en-US" sz="2800" smtClean="0">
                <a:latin typeface="Tahoma" panose="020B0604030504040204" pitchFamily="34" charset="0"/>
                <a:ea typeface="Tahoma" panose="020B0604030504040204" pitchFamily="34" charset="0"/>
                <a:cs typeface="Tahoma" panose="020B0604030504040204" pitchFamily="34" charset="0"/>
              </a:rPr>
              <a:t>Khối </a:t>
            </a:r>
            <a:r>
              <a:rPr lang="en-US" sz="2800">
                <a:latin typeface="Tahoma" panose="020B0604030504040204" pitchFamily="34" charset="0"/>
                <a:ea typeface="Tahoma" panose="020B0604030504040204" pitchFamily="34" charset="0"/>
                <a:cs typeface="Tahoma" panose="020B0604030504040204" pitchFamily="34" charset="0"/>
              </a:rPr>
              <a:t>dữ liệu có thể đề cập đến một mạng các khối lập phương thay thế. </a:t>
            </a:r>
            <a:endParaRPr lang="vi-VN" sz="280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Mỗi </a:t>
            </a:r>
            <a:r>
              <a:rPr lang="en-US" sz="2800">
                <a:latin typeface="Tahoma" panose="020B0604030504040204" pitchFamily="34" charset="0"/>
                <a:ea typeface="Tahoma" panose="020B0604030504040204" pitchFamily="34" charset="0"/>
                <a:cs typeface="Tahoma" panose="020B0604030504040204" pitchFamily="34" charset="0"/>
              </a:rPr>
              <a:t>mức trừu tượng cao hơn sẽ làm giảm thêm kích thước dữ liệu kết quả</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flipV="1">
            <a:off x="5124893" y="1509823"/>
            <a:ext cx="6540722" cy="318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59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indoor. Person is signing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4" name="Title 6">
            <a:extLst>
              <a:ext uri="{FF2B5EF4-FFF2-40B4-BE49-F238E27FC236}">
                <a16:creationId xmlns:a16="http://schemas.microsoft.com/office/drawing/2014/main" id="{5365BF64-4B30-4125-9A30-A1B08C80ED7D}"/>
              </a:ext>
            </a:extLst>
          </p:cNvPr>
          <p:cNvSpPr txBox="1">
            <a:spLocks/>
          </p:cNvSpPr>
          <p:nvPr/>
        </p:nvSpPr>
        <p:spPr>
          <a:xfrm>
            <a:off x="3489604" y="4401880"/>
            <a:ext cx="5622497" cy="16740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spc="-50" baseline="0">
                <a:solidFill>
                  <a:srgbClr val="FFFFFF"/>
                </a:solidFill>
                <a:latin typeface="+mn-lt"/>
                <a:ea typeface="+mj-ea"/>
                <a:cs typeface="+mj-cs"/>
              </a:defRPr>
            </a:lvl1pPr>
          </a:lstStyle>
          <a:p>
            <a:r>
              <a:rPr lang="en-US" sz="9600" smtClean="0">
                <a:latin typeface="+mj-lt"/>
              </a:rPr>
              <a:t>Thank you</a:t>
            </a:r>
            <a:endParaRPr lang="en-US" sz="9600" dirty="0">
              <a:latin typeface="+mj-lt"/>
            </a:endParaRPr>
          </a:p>
        </p:txBody>
      </p:sp>
      <p:sp>
        <p:nvSpPr>
          <p:cNvPr id="9" name="Title 6">
            <a:extLst>
              <a:ext uri="{FF2B5EF4-FFF2-40B4-BE49-F238E27FC236}">
                <a16:creationId xmlns:a16="http://schemas.microsoft.com/office/drawing/2014/main" id="{5365BF64-4B30-4125-9A30-A1B08C80ED7D}"/>
              </a:ext>
            </a:extLst>
          </p:cNvPr>
          <p:cNvSpPr txBox="1">
            <a:spLocks/>
          </p:cNvSpPr>
          <p:nvPr/>
        </p:nvSpPr>
        <p:spPr>
          <a:xfrm>
            <a:off x="3350326" y="5763424"/>
            <a:ext cx="5704015" cy="8163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400" b="1" kern="1200" spc="-50" baseline="0">
                <a:solidFill>
                  <a:srgbClr val="FFFFFF"/>
                </a:solidFill>
                <a:latin typeface="+mn-lt"/>
                <a:ea typeface="+mj-ea"/>
                <a:cs typeface="+mj-cs"/>
              </a:defRPr>
            </a:lvl1pPr>
          </a:lstStyle>
          <a:p>
            <a:r>
              <a:rPr lang="en-US" sz="3200" cap="all" spc="200"/>
              <a:t>Questions?</a:t>
            </a:r>
            <a:endParaRPr lang="en-US" sz="3200" cap="all" spc="200" dirty="0"/>
          </a:p>
        </p:txBody>
      </p:sp>
    </p:spTree>
    <p:extLst>
      <p:ext uri="{BB962C8B-B14F-4D97-AF65-F5344CB8AC3E}">
        <p14:creationId xmlns:p14="http://schemas.microsoft.com/office/powerpoint/2010/main" val="16640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2666606" y="233500"/>
            <a:ext cx="2338335" cy="1007895"/>
          </a:xfrm>
        </p:spPr>
        <p:txBody>
          <a:bodyPr vert="horz" lIns="91440" tIns="45720" rIns="91440" bIns="45720" rtlCol="0" anchor="b">
            <a:normAutofit/>
          </a:bodyPr>
          <a:lstStyle/>
          <a:p>
            <a:r>
              <a:rPr lang="en-US" sz="4800" smtClean="0">
                <a:solidFill>
                  <a:schemeClr val="tx1">
                    <a:lumMod val="75000"/>
                    <a:lumOff val="25000"/>
                  </a:schemeClr>
                </a:solidFill>
              </a:rPr>
              <a:t>Ví dụ</a:t>
            </a:r>
            <a:endParaRPr lang="en-US" sz="4800" dirty="0">
              <a:solidFill>
                <a:schemeClr val="tx1">
                  <a:lumMod val="75000"/>
                  <a:lumOff val="25000"/>
                </a:schemeClr>
              </a:solidFill>
            </a:endParaRP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7442790" y="0"/>
            <a:ext cx="4749209" cy="6965879"/>
          </a:xfrm>
          <a:prstGeom prst="rect">
            <a:avLst/>
          </a:prstGeom>
        </p:spPr>
      </p:pic>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330434" y="1273294"/>
            <a:ext cx="7144256" cy="3760891"/>
          </a:xfrm>
        </p:spPr>
        <p:txBody>
          <a:bodyPr vert="horz" lIns="0" tIns="45720" rIns="0" bIns="45720" rtlCol="0">
            <a:noAutofit/>
          </a:bodyPr>
          <a:lstStyle/>
          <a:p>
            <a:pPr marL="0" indent="0">
              <a:lnSpc>
                <a:spcPct val="150000"/>
              </a:lnSpc>
              <a:buNone/>
            </a:pPr>
            <a:r>
              <a:rPr lang="en-US" sz="2800" smtClean="0">
                <a:latin typeface="Tahoma" panose="020B0604030504040204" pitchFamily="34" charset="0"/>
                <a:ea typeface="Tahoma" panose="020B0604030504040204" pitchFamily="34" charset="0"/>
                <a:cs typeface="Tahoma" panose="020B0604030504040204" pitchFamily="34" charset="0"/>
              </a:rPr>
              <a:t>- Tất </a:t>
            </a:r>
            <a:r>
              <a:rPr lang="en-US" sz="2800">
                <a:latin typeface="Tahoma" panose="020B0604030504040204" pitchFamily="34" charset="0"/>
                <a:ea typeface="Tahoma" panose="020B0604030504040204" pitchFamily="34" charset="0"/>
                <a:cs typeface="Tahoma" panose="020B0604030504040204" pitchFamily="34" charset="0"/>
              </a:rPr>
              <a:t>cả các hệ số wavelet lớn </a:t>
            </a:r>
            <a:r>
              <a:rPr lang="en-US" sz="2800" smtClean="0">
                <a:latin typeface="Tahoma" panose="020B0604030504040204" pitchFamily="34" charset="0"/>
                <a:ea typeface="Tahoma" panose="020B0604030504040204" pitchFamily="34" charset="0"/>
                <a:cs typeface="Tahoma" panose="020B0604030504040204" pitchFamily="34" charset="0"/>
              </a:rPr>
              <a:t>hơn </a:t>
            </a:r>
            <a:r>
              <a:rPr lang="en-US" sz="2800">
                <a:latin typeface="Tahoma" panose="020B0604030504040204" pitchFamily="34" charset="0"/>
                <a:ea typeface="Tahoma" panose="020B0604030504040204" pitchFamily="34" charset="0"/>
                <a:cs typeface="Tahoma" panose="020B0604030504040204" pitchFamily="34" charset="0"/>
              </a:rPr>
              <a:t>số ngưỡng do người dùng chỉ định có thể giữ lại. Tất cả các hệ số khác được đặt thành 0. </a:t>
            </a:r>
            <a:endParaRPr lang="en-US" sz="2800" smtClean="0">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800" smtClean="0">
                <a:latin typeface="Tahoma" panose="020B0604030504040204" pitchFamily="34" charset="0"/>
                <a:ea typeface="Tahoma" panose="020B0604030504040204" pitchFamily="34" charset="0"/>
                <a:cs typeface="Tahoma" panose="020B0604030504040204" pitchFamily="34" charset="0"/>
              </a:rPr>
              <a:t>Do </a:t>
            </a:r>
            <a:r>
              <a:rPr lang="en-US" sz="2800">
                <a:latin typeface="Tahoma" panose="020B0604030504040204" pitchFamily="34" charset="0"/>
                <a:ea typeface="Tahoma" panose="020B0604030504040204" pitchFamily="34" charset="0"/>
                <a:cs typeface="Tahoma" panose="020B0604030504040204" pitchFamily="34" charset="0"/>
              </a:rPr>
              <a:t>đó, biểu diễn dữ liệu kết quả là rất thưa thớt, do đó các hoạt động có thể tận dụng sự thưa thớt dữ liệu được tính toán rất nhanh nếu được thực hiện trong không gian wavelet. </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483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smtClean="0"/>
              <a:t>1. Biến đổi wavelet</a:t>
            </a:r>
            <a:endParaRPr lang="en-US" dirty="0"/>
          </a:p>
        </p:txBody>
      </p:sp>
      <p:sp>
        <p:nvSpPr>
          <p:cNvPr id="29" name="Rectangle 28" descr="Checkmark">
            <a:extLst>
              <a:ext uri="{FF2B5EF4-FFF2-40B4-BE49-F238E27FC236}">
                <a16:creationId xmlns:a16="http://schemas.microsoft.com/office/drawing/2014/main" id="{9C6EFB52-3349-4B07-BB85-12C3EA673CEA}"/>
              </a:ext>
            </a:extLst>
          </p:cNvPr>
          <p:cNvSpPr/>
          <p:nvPr/>
        </p:nvSpPr>
        <p:spPr>
          <a:xfrm>
            <a:off x="5120035" y="834552"/>
            <a:ext cx="373900" cy="394492"/>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a:ln>
            <a:noFill/>
          </a:ln>
        </p:spPr>
        <p:style>
          <a:lnRef idx="2">
            <a:scrgbClr r="0" g="0" b="0"/>
          </a:lnRef>
          <a:fillRef idx="1">
            <a:scrgbClr r="0" g="0" b="0"/>
          </a:fillRef>
          <a:effectRef idx="0">
            <a:schemeClr val="accent2">
              <a:hueOff val="-665912"/>
              <a:satOff val="-293"/>
              <a:lumOff val="784"/>
              <a:alphaOff val="0"/>
            </a:schemeClr>
          </a:effectRef>
          <a:fontRef idx="minor">
            <a:schemeClr val="lt1"/>
          </a:fontRef>
        </p:style>
      </p:sp>
      <p:sp>
        <p:nvSpPr>
          <p:cNvPr id="2" name="TextBox 1"/>
          <p:cNvSpPr txBox="1"/>
          <p:nvPr/>
        </p:nvSpPr>
        <p:spPr>
          <a:xfrm>
            <a:off x="5900264" y="699236"/>
            <a:ext cx="6078728" cy="1815882"/>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DWT có liên quan chặt chẽ đến phép biến đổi Fourier rời rạc </a:t>
            </a:r>
            <a:r>
              <a:rPr lang="en-US" sz="2800" smtClean="0">
                <a:latin typeface="Tahoma" panose="020B0604030504040204" pitchFamily="34" charset="0"/>
                <a:ea typeface="Tahoma" panose="020B0604030504040204" pitchFamily="34" charset="0"/>
                <a:cs typeface="Tahoma" panose="020B0604030504040204" pitchFamily="34" charset="0"/>
              </a:rPr>
              <a:t>(DFT)-một </a:t>
            </a:r>
            <a:r>
              <a:rPr lang="en-US" sz="2800">
                <a:latin typeface="Tahoma" panose="020B0604030504040204" pitchFamily="34" charset="0"/>
                <a:ea typeface="Tahoma" panose="020B0604030504040204" pitchFamily="34" charset="0"/>
                <a:cs typeface="Tahoma" panose="020B0604030504040204" pitchFamily="34" charset="0"/>
              </a:rPr>
              <a:t>kỹ thuật xử lý tín hiệu liên quan đến sin và </a:t>
            </a:r>
            <a:r>
              <a:rPr lang="en-US" sz="2800" smtClean="0">
                <a:latin typeface="Tahoma" panose="020B0604030504040204" pitchFamily="34" charset="0"/>
                <a:ea typeface="Tahoma" panose="020B0604030504040204" pitchFamily="34" charset="0"/>
                <a:cs typeface="Tahoma" panose="020B0604030504040204" pitchFamily="34" charset="0"/>
              </a:rPr>
              <a:t>cosin.</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6230365" y="3717490"/>
            <a:ext cx="958980" cy="523220"/>
          </a:xfrm>
          <a:prstGeom prst="rect">
            <a:avLst/>
          </a:prstGeom>
        </p:spPr>
        <p:txBody>
          <a:bodyPr wrap="none">
            <a:spAutoFit/>
          </a:bodyPr>
          <a:lstStyle/>
          <a:p>
            <a:r>
              <a:rPr lang="en-US" sz="2800">
                <a:latin typeface="Tahoma" panose="020B0604030504040204" pitchFamily="34" charset="0"/>
                <a:ea typeface="Tahoma" panose="020B0604030504040204" pitchFamily="34" charset="0"/>
                <a:cs typeface="Tahoma" panose="020B0604030504040204" pitchFamily="34" charset="0"/>
              </a:rPr>
              <a:t>DWT</a:t>
            </a:r>
            <a:endParaRPr lang="vi-VN" sz="2800"/>
          </a:p>
        </p:txBody>
      </p:sp>
      <p:sp>
        <p:nvSpPr>
          <p:cNvPr id="4" name="Rectangle 3"/>
          <p:cNvSpPr/>
          <p:nvPr/>
        </p:nvSpPr>
        <p:spPr>
          <a:xfrm>
            <a:off x="10368046" y="3726009"/>
            <a:ext cx="830933" cy="523220"/>
          </a:xfrm>
          <a:prstGeom prst="rect">
            <a:avLst/>
          </a:prstGeom>
        </p:spPr>
        <p:txBody>
          <a:bodyPr wrap="none">
            <a:spAutoFit/>
          </a:bodyPr>
          <a:lstStyle/>
          <a:p>
            <a:r>
              <a:rPr lang="en-US" sz="2800">
                <a:latin typeface="Tahoma" panose="020B0604030504040204" pitchFamily="34" charset="0"/>
                <a:ea typeface="Tahoma" panose="020B0604030504040204" pitchFamily="34" charset="0"/>
                <a:cs typeface="Tahoma" panose="020B0604030504040204" pitchFamily="34" charset="0"/>
              </a:rPr>
              <a:t>DFT</a:t>
            </a:r>
            <a:endParaRPr lang="vi-VN" sz="2800"/>
          </a:p>
        </p:txBody>
      </p:sp>
      <p:cxnSp>
        <p:nvCxnSpPr>
          <p:cNvPr id="6" name="Straight Arrow Connector 5"/>
          <p:cNvCxnSpPr>
            <a:endCxn id="3" idx="0"/>
          </p:cNvCxnSpPr>
          <p:nvPr/>
        </p:nvCxnSpPr>
        <p:spPr>
          <a:xfrm flipH="1">
            <a:off x="6709855" y="2515118"/>
            <a:ext cx="1694406" cy="120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2"/>
            <a:endCxn id="4" idx="0"/>
          </p:cNvCxnSpPr>
          <p:nvPr/>
        </p:nvCxnSpPr>
        <p:spPr>
          <a:xfrm>
            <a:off x="8939628" y="2515118"/>
            <a:ext cx="1843885" cy="121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900264" y="5181472"/>
            <a:ext cx="5144678" cy="523220"/>
          </a:xfrm>
          <a:prstGeom prst="rect">
            <a:avLst/>
          </a:prstGeom>
        </p:spPr>
        <p:txBody>
          <a:bodyPr wrap="none">
            <a:spAutoFit/>
          </a:bodyPr>
          <a:lstStyle/>
          <a:p>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=&gt; </a:t>
            </a:r>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DWT đạt được tốt hơn </a:t>
            </a: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DFT</a:t>
            </a:r>
            <a:endParaRPr lang="vi-VN" sz="28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8194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96963" y="1006867"/>
            <a:ext cx="2868981" cy="648299"/>
          </a:xfrm>
        </p:spPr>
        <p:txBody>
          <a:bodyPr>
            <a:noAutofit/>
          </a:bodyPr>
          <a:lstStyle/>
          <a:p>
            <a:r>
              <a:rPr lang="en-US" sz="3200" smtClean="0"/>
              <a:t>Phương pháp: </a:t>
            </a:r>
            <a:endParaRPr lang="en-IN" sz="3200" dirty="0"/>
          </a:p>
        </p:txBody>
      </p:sp>
      <p:sp>
        <p:nvSpPr>
          <p:cNvPr id="4" name="Oval 3"/>
          <p:cNvSpPr/>
          <p:nvPr/>
        </p:nvSpPr>
        <p:spPr>
          <a:xfrm>
            <a:off x="231962" y="2034810"/>
            <a:ext cx="1730001" cy="1689776"/>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6" name="Rectangle 5" descr="Database"/>
          <p:cNvSpPr/>
          <p:nvPr/>
        </p:nvSpPr>
        <p:spPr>
          <a:xfrm>
            <a:off x="619525" y="2367481"/>
            <a:ext cx="992623" cy="969543"/>
          </a:xfrm>
          <a:prstGeom prst="rect">
            <a:avLst/>
          </a:prstGeom>
          <a:blipFill>
            <a:blip r:embed="rId2">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7" name="Oval 6"/>
          <p:cNvSpPr/>
          <p:nvPr/>
        </p:nvSpPr>
        <p:spPr>
          <a:xfrm>
            <a:off x="231962" y="4428709"/>
            <a:ext cx="1730001" cy="168977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Rectangle 8" descr="Crane"/>
          <p:cNvSpPr/>
          <p:nvPr/>
        </p:nvSpPr>
        <p:spPr>
          <a:xfrm>
            <a:off x="619525" y="4761380"/>
            <a:ext cx="992623" cy="969543"/>
          </a:xfrm>
          <a:prstGeom prst="rect">
            <a:avLst/>
          </a:prstGeom>
          <a:blipFill>
            <a:blip r:embed="rId4">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TextBox 2"/>
          <p:cNvSpPr txBox="1"/>
          <p:nvPr/>
        </p:nvSpPr>
        <p:spPr>
          <a:xfrm>
            <a:off x="2285999" y="2159754"/>
            <a:ext cx="8941634" cy="1815882"/>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1. Độ dài L </a:t>
            </a:r>
            <a:r>
              <a:rPr lang="en-US" sz="2800">
                <a:latin typeface="Tahoma" panose="020B0604030504040204" pitchFamily="34" charset="0"/>
                <a:ea typeface="Tahoma" panose="020B0604030504040204" pitchFamily="34" charset="0"/>
                <a:cs typeface="Tahoma" panose="020B0604030504040204" pitchFamily="34" charset="0"/>
              </a:rPr>
              <a:t>của </a:t>
            </a:r>
            <a:r>
              <a:rPr lang="en-US" sz="2800" smtClean="0">
                <a:latin typeface="Tahoma" panose="020B0604030504040204" pitchFamily="34" charset="0"/>
                <a:ea typeface="Tahoma" panose="020B0604030504040204" pitchFamily="34" charset="0"/>
                <a:cs typeface="Tahoma" panose="020B0604030504040204" pitchFamily="34" charset="0"/>
              </a:rPr>
              <a:t>vectơ </a:t>
            </a:r>
            <a:r>
              <a:rPr lang="en-US" sz="2800">
                <a:latin typeface="Tahoma" panose="020B0604030504040204" pitchFamily="34" charset="0"/>
                <a:ea typeface="Tahoma" panose="020B0604030504040204" pitchFamily="34" charset="0"/>
                <a:cs typeface="Tahoma" panose="020B0604030504040204" pitchFamily="34" charset="0"/>
              </a:rPr>
              <a:t>dữ liệu đầu vào phải là lũy thừa nguyên của 2. Điều kiện </a:t>
            </a:r>
            <a:r>
              <a:rPr lang="en-US" sz="2800" smtClean="0">
                <a:latin typeface="Tahoma" panose="020B0604030504040204" pitchFamily="34" charset="0"/>
                <a:ea typeface="Tahoma" panose="020B0604030504040204" pitchFamily="34" charset="0"/>
                <a:cs typeface="Tahoma" panose="020B0604030504040204" pitchFamily="34" charset="0"/>
              </a:rPr>
              <a:t>này có </a:t>
            </a:r>
            <a:r>
              <a:rPr lang="en-US" sz="2800">
                <a:latin typeface="Tahoma" panose="020B0604030504040204" pitchFamily="34" charset="0"/>
                <a:ea typeface="Tahoma" panose="020B0604030504040204" pitchFamily="34" charset="0"/>
                <a:cs typeface="Tahoma" panose="020B0604030504040204" pitchFamily="34" charset="0"/>
              </a:rPr>
              <a:t>thể được đáp ứng bằng cách đệm </a:t>
            </a:r>
            <a:r>
              <a:rPr lang="en-US" sz="2800" smtClean="0">
                <a:latin typeface="Tahoma" panose="020B0604030504040204" pitchFamily="34" charset="0"/>
                <a:ea typeface="Tahoma" panose="020B0604030504040204" pitchFamily="34" charset="0"/>
                <a:cs typeface="Tahoma" panose="020B0604030504040204" pitchFamily="34" charset="0"/>
              </a:rPr>
              <a:t>vectơ </a:t>
            </a:r>
            <a:r>
              <a:rPr lang="en-US" sz="2800">
                <a:latin typeface="Tahoma" panose="020B0604030504040204" pitchFamily="34" charset="0"/>
                <a:ea typeface="Tahoma" panose="020B0604030504040204" pitchFamily="34" charset="0"/>
                <a:cs typeface="Tahoma" panose="020B0604030504040204" pitchFamily="34" charset="0"/>
              </a:rPr>
              <a:t>dữ liệu bằng các số </a:t>
            </a:r>
            <a:r>
              <a:rPr lang="en-US" sz="2800" smtClean="0">
                <a:latin typeface="Tahoma" panose="020B0604030504040204" pitchFamily="34" charset="0"/>
                <a:ea typeface="Tahoma" panose="020B0604030504040204" pitchFamily="34" charset="0"/>
                <a:cs typeface="Tahoma" panose="020B0604030504040204" pitchFamily="34" charset="0"/>
              </a:rPr>
              <a:t>0 khi </a:t>
            </a:r>
            <a:r>
              <a:rPr lang="en-US" sz="2800">
                <a:latin typeface="Tahoma" panose="020B0604030504040204" pitchFamily="34" charset="0"/>
                <a:ea typeface="Tahoma" panose="020B0604030504040204" pitchFamily="34" charset="0"/>
                <a:cs typeface="Tahoma" panose="020B0604030504040204" pitchFamily="34" charset="0"/>
              </a:rPr>
              <a:t>cần thiết (L ≥ n</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2286000" y="4143379"/>
            <a:ext cx="9286408" cy="2246769"/>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2. Mỗi </a:t>
            </a:r>
            <a:r>
              <a:rPr lang="en-US" sz="2800">
                <a:latin typeface="Tahoma" panose="020B0604030504040204" pitchFamily="34" charset="0"/>
                <a:ea typeface="Tahoma" panose="020B0604030504040204" pitchFamily="34" charset="0"/>
                <a:cs typeface="Tahoma" panose="020B0604030504040204" pitchFamily="34" charset="0"/>
              </a:rPr>
              <a:t>phép biến đổi liên quan đến việc áp dụng hai hàm. </a:t>
            </a:r>
            <a:endParaRPr lang="en-US" sz="2800" smtClean="0">
              <a:latin typeface="Tahoma" panose="020B0604030504040204" pitchFamily="34" charset="0"/>
              <a:ea typeface="Tahoma" panose="020B0604030504040204" pitchFamily="34" charset="0"/>
              <a:cs typeface="Tahoma" panose="020B0604030504040204" pitchFamily="34" charset="0"/>
            </a:endParaRPr>
          </a:p>
          <a:p>
            <a:r>
              <a:rPr lang="en-US" sz="2800">
                <a:latin typeface="Tahoma" panose="020B0604030504040204" pitchFamily="34" charset="0"/>
                <a:ea typeface="Tahoma" panose="020B0604030504040204" pitchFamily="34" charset="0"/>
                <a:cs typeface="Tahoma" panose="020B0604030504040204" pitchFamily="34" charset="0"/>
              </a:rPr>
              <a:t>	</a:t>
            </a:r>
            <a:r>
              <a:rPr lang="en-US" sz="2800" smtClean="0">
                <a:latin typeface="Tahoma" panose="020B0604030504040204" pitchFamily="34" charset="0"/>
                <a:ea typeface="Tahoma" panose="020B0604030504040204" pitchFamily="34" charset="0"/>
                <a:cs typeface="Tahoma" panose="020B0604030504040204" pitchFamily="34" charset="0"/>
              </a:rPr>
              <a:t>+ Áp </a:t>
            </a:r>
            <a:r>
              <a:rPr lang="en-US" sz="2800">
                <a:latin typeface="Tahoma" panose="020B0604030504040204" pitchFamily="34" charset="0"/>
                <a:ea typeface="Tahoma" panose="020B0604030504040204" pitchFamily="34" charset="0"/>
                <a:cs typeface="Tahoma" panose="020B0604030504040204" pitchFamily="34" charset="0"/>
              </a:rPr>
              <a:t>dụng một </a:t>
            </a:r>
            <a:r>
              <a:rPr lang="en-US" sz="2800" smtClean="0">
                <a:latin typeface="Tahoma" panose="020B0604030504040204" pitchFamily="34" charset="0"/>
                <a:ea typeface="Tahoma" panose="020B0604030504040204" pitchFamily="34" charset="0"/>
                <a:cs typeface="Tahoma" panose="020B0604030504040204" pitchFamily="34" charset="0"/>
              </a:rPr>
              <a:t>số cách </a:t>
            </a:r>
            <a:r>
              <a:rPr lang="en-US" sz="2800">
                <a:latin typeface="Tahoma" panose="020B0604030504040204" pitchFamily="34" charset="0"/>
                <a:ea typeface="Tahoma" panose="020B0604030504040204" pitchFamily="34" charset="0"/>
                <a:cs typeface="Tahoma" panose="020B0604030504040204" pitchFamily="34" charset="0"/>
              </a:rPr>
              <a:t>làm mịn dữ liệu, chẳng hạn như tổng hoặc trung bình có trọng số. </a:t>
            </a:r>
            <a:endParaRPr lang="en-US" sz="2800" smtClean="0">
              <a:latin typeface="Tahoma" panose="020B0604030504040204" pitchFamily="34" charset="0"/>
              <a:ea typeface="Tahoma" panose="020B0604030504040204" pitchFamily="34" charset="0"/>
              <a:cs typeface="Tahoma" panose="020B0604030504040204" pitchFamily="34" charset="0"/>
            </a:endParaRPr>
          </a:p>
          <a:p>
            <a:r>
              <a:rPr lang="en-US" sz="2800">
                <a:latin typeface="Tahoma" panose="020B0604030504040204" pitchFamily="34" charset="0"/>
                <a:ea typeface="Tahoma" panose="020B0604030504040204" pitchFamily="34" charset="0"/>
                <a:cs typeface="Tahoma" panose="020B0604030504040204" pitchFamily="34" charset="0"/>
              </a:rPr>
              <a:t>	</a:t>
            </a:r>
            <a:r>
              <a:rPr lang="en-US" sz="2800" smtClean="0">
                <a:latin typeface="Tahoma" panose="020B0604030504040204" pitchFamily="34" charset="0"/>
                <a:ea typeface="Tahoma" panose="020B0604030504040204" pitchFamily="34" charset="0"/>
                <a:cs typeface="Tahoma" panose="020B0604030504040204" pitchFamily="34" charset="0"/>
              </a:rPr>
              <a:t>+ Thực </a:t>
            </a:r>
            <a:r>
              <a:rPr lang="en-US" sz="2800">
                <a:latin typeface="Tahoma" panose="020B0604030504040204" pitchFamily="34" charset="0"/>
                <a:ea typeface="Tahoma" panose="020B0604030504040204" pitchFamily="34" charset="0"/>
                <a:cs typeface="Tahoma" panose="020B0604030504040204" pitchFamily="34" charset="0"/>
              </a:rPr>
              <a:t>hiện một sự khác biệt có trọng số, hoạt động để làm nổi bật các tính năng chi tiết của dữ liệu.</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15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96963" y="1006867"/>
            <a:ext cx="2354837" cy="648299"/>
          </a:xfrm>
        </p:spPr>
        <p:txBody>
          <a:bodyPr>
            <a:normAutofit fontScale="90000"/>
          </a:bodyPr>
          <a:lstStyle/>
          <a:p>
            <a:r>
              <a:rPr lang="en-US" sz="3200" smtClean="0"/>
              <a:t>Phương pháp: </a:t>
            </a:r>
            <a:endParaRPr lang="en-IN" sz="3200" dirty="0"/>
          </a:p>
        </p:txBody>
      </p:sp>
      <p:sp>
        <p:nvSpPr>
          <p:cNvPr id="4" name="Oval 3"/>
          <p:cNvSpPr/>
          <p:nvPr/>
        </p:nvSpPr>
        <p:spPr>
          <a:xfrm>
            <a:off x="291097" y="1942969"/>
            <a:ext cx="1400393" cy="132122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7" name="Oval 6"/>
          <p:cNvSpPr/>
          <p:nvPr/>
        </p:nvSpPr>
        <p:spPr>
          <a:xfrm>
            <a:off x="242477" y="3628098"/>
            <a:ext cx="1485454" cy="1411734"/>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1" name="Rectangle 10" descr="City"/>
          <p:cNvSpPr/>
          <p:nvPr/>
        </p:nvSpPr>
        <p:spPr>
          <a:xfrm>
            <a:off x="572639" y="2185465"/>
            <a:ext cx="803504" cy="758081"/>
          </a:xfrm>
          <a:prstGeom prst="rect">
            <a:avLst/>
          </a:prstGeom>
          <a:blipFill>
            <a:blip r:embed="rId2" cstate="print">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TextBox 2"/>
          <p:cNvSpPr txBox="1"/>
          <p:nvPr/>
        </p:nvSpPr>
        <p:spPr>
          <a:xfrm>
            <a:off x="2153599" y="1804746"/>
            <a:ext cx="9584745" cy="1384995"/>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3. Hai </a:t>
            </a:r>
            <a:r>
              <a:rPr lang="en-US" sz="2800">
                <a:latin typeface="Tahoma" panose="020B0604030504040204" pitchFamily="34" charset="0"/>
                <a:ea typeface="Tahoma" panose="020B0604030504040204" pitchFamily="34" charset="0"/>
                <a:cs typeface="Tahoma" panose="020B0604030504040204" pitchFamily="34" charset="0"/>
              </a:rPr>
              <a:t>hàm được áp dụng cho các cặp điểm dữ liệu trong X, nghĩa là cho tất cả các </a:t>
            </a:r>
            <a:r>
              <a:rPr lang="en-US" sz="2800" smtClean="0">
                <a:latin typeface="Tahoma" panose="020B0604030504040204" pitchFamily="34" charset="0"/>
                <a:ea typeface="Tahoma" panose="020B0604030504040204" pitchFamily="34" charset="0"/>
                <a:cs typeface="Tahoma" panose="020B0604030504040204" pitchFamily="34" charset="0"/>
              </a:rPr>
              <a:t>cặp số </a:t>
            </a:r>
            <a:r>
              <a:rPr lang="en-US" sz="2800">
                <a:latin typeface="Tahoma" panose="020B0604030504040204" pitchFamily="34" charset="0"/>
                <a:ea typeface="Tahoma" panose="020B0604030504040204" pitchFamily="34" charset="0"/>
                <a:cs typeface="Tahoma" panose="020B0604030504040204" pitchFamily="34" charset="0"/>
              </a:rPr>
              <a:t>đo (x</a:t>
            </a:r>
            <a:r>
              <a:rPr lang="en-US" sz="2800" baseline="-25000">
                <a:latin typeface="Tahoma" panose="020B0604030504040204" pitchFamily="34" charset="0"/>
                <a:ea typeface="Tahoma" panose="020B0604030504040204" pitchFamily="34" charset="0"/>
                <a:cs typeface="Tahoma" panose="020B0604030504040204" pitchFamily="34" charset="0"/>
              </a:rPr>
              <a:t>2i</a:t>
            </a:r>
            <a:r>
              <a:rPr lang="en-US" sz="2800">
                <a:latin typeface="Tahoma" panose="020B0604030504040204" pitchFamily="34" charset="0"/>
                <a:ea typeface="Tahoma" panose="020B0604030504040204" pitchFamily="34" charset="0"/>
                <a:cs typeface="Tahoma" panose="020B0604030504040204" pitchFamily="34" charset="0"/>
              </a:rPr>
              <a:t>,x</a:t>
            </a:r>
            <a:r>
              <a:rPr lang="en-US" sz="2800" baseline="-25000">
                <a:latin typeface="Tahoma" panose="020B0604030504040204" pitchFamily="34" charset="0"/>
                <a:ea typeface="Tahoma" panose="020B0604030504040204" pitchFamily="34" charset="0"/>
                <a:cs typeface="Tahoma" panose="020B0604030504040204" pitchFamily="34" charset="0"/>
              </a:rPr>
              <a:t>2i+1</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a:latin typeface="Tahoma" panose="020B0604030504040204" pitchFamily="34" charset="0"/>
                <a:ea typeface="Tahoma" panose="020B0604030504040204" pitchFamily="34" charset="0"/>
                <a:cs typeface="Tahoma" panose="020B0604030504040204" pitchFamily="34" charset="0"/>
              </a:rPr>
              <a:t>Điều này dẫn đến hai tập dữ liệu có độ dài L = </a:t>
            </a:r>
            <a:r>
              <a:rPr lang="en-US" sz="2800" smtClean="0">
                <a:latin typeface="Tahoma" panose="020B0604030504040204" pitchFamily="34" charset="0"/>
                <a:ea typeface="Tahoma" panose="020B0604030504040204" pitchFamily="34" charset="0"/>
                <a:cs typeface="Tahoma" panose="020B0604030504040204" pitchFamily="34" charset="0"/>
              </a:rPr>
              <a:t>2.</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2153599" y="3601672"/>
            <a:ext cx="9765499" cy="1384995"/>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4. </a:t>
            </a:r>
            <a:r>
              <a:rPr lang="en-US" sz="2800">
                <a:latin typeface="Tahoma" panose="020B0604030504040204" pitchFamily="34" charset="0"/>
                <a:ea typeface="Tahoma" panose="020B0604030504040204" pitchFamily="34" charset="0"/>
                <a:cs typeface="Tahoma" panose="020B0604030504040204" pitchFamily="34" charset="0"/>
              </a:rPr>
              <a:t>Hai hàm được áp dụng đệ quy cho các tập dữ liệu thu được </a:t>
            </a:r>
            <a:r>
              <a:rPr lang="en-US" sz="2800" smtClean="0">
                <a:latin typeface="Tahoma" panose="020B0604030504040204" pitchFamily="34" charset="0"/>
                <a:ea typeface="Tahoma" panose="020B0604030504040204" pitchFamily="34" charset="0"/>
                <a:cs typeface="Tahoma" panose="020B0604030504040204" pitchFamily="34" charset="0"/>
              </a:rPr>
              <a:t>trong vòng </a:t>
            </a:r>
            <a:r>
              <a:rPr lang="en-US" sz="2800">
                <a:latin typeface="Tahoma" panose="020B0604030504040204" pitchFamily="34" charset="0"/>
                <a:ea typeface="Tahoma" panose="020B0604030504040204" pitchFamily="34" charset="0"/>
                <a:cs typeface="Tahoma" panose="020B0604030504040204" pitchFamily="34" charset="0"/>
              </a:rPr>
              <a:t>lặp, cho đến khi các tập dữ liệu kết quả thu được có độ dài 2.</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2153599" y="5327299"/>
            <a:ext cx="9765499" cy="1384995"/>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5. </a:t>
            </a:r>
            <a:r>
              <a:rPr lang="en-US" sz="2800">
                <a:latin typeface="Tahoma" panose="020B0604030504040204" pitchFamily="34" charset="0"/>
                <a:ea typeface="Tahoma" panose="020B0604030504040204" pitchFamily="34" charset="0"/>
                <a:cs typeface="Tahoma" panose="020B0604030504040204" pitchFamily="34" charset="0"/>
              </a:rPr>
              <a:t>Các giá trị đã chọn từ các tập dữ liệu thu được trong các lần lặp trước đó được chỉ </a:t>
            </a:r>
            <a:r>
              <a:rPr lang="en-US" sz="2800" smtClean="0">
                <a:latin typeface="Tahoma" panose="020B0604030504040204" pitchFamily="34" charset="0"/>
                <a:ea typeface="Tahoma" panose="020B0604030504040204" pitchFamily="34" charset="0"/>
                <a:cs typeface="Tahoma" panose="020B0604030504040204" pitchFamily="34" charset="0"/>
              </a:rPr>
              <a:t>định hệ </a:t>
            </a:r>
            <a:r>
              <a:rPr lang="en-US" sz="2800">
                <a:latin typeface="Tahoma" panose="020B0604030504040204" pitchFamily="34" charset="0"/>
                <a:ea typeface="Tahoma" panose="020B0604030504040204" pitchFamily="34" charset="0"/>
                <a:cs typeface="Tahoma" panose="020B0604030504040204" pitchFamily="34" charset="0"/>
              </a:rPr>
              <a:t>số wavelet của dữ liệu được biến đổi</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14" name="Rectangle 13" descr="Database"/>
          <p:cNvSpPr/>
          <p:nvPr/>
        </p:nvSpPr>
        <p:spPr>
          <a:xfrm>
            <a:off x="563816" y="3925018"/>
            <a:ext cx="810803" cy="752648"/>
          </a:xfrm>
          <a:prstGeom prst="rect">
            <a:avLst/>
          </a:prstGeom>
          <a:blipFill>
            <a:blip r:embed="rId8" cstate="print">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6" name="Oval 15"/>
          <p:cNvSpPr/>
          <p:nvPr/>
        </p:nvSpPr>
        <p:spPr>
          <a:xfrm>
            <a:off x="327538" y="5336752"/>
            <a:ext cx="1400393" cy="132122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7" name="Rectangle 16" descr="Crane"/>
          <p:cNvSpPr/>
          <p:nvPr/>
        </p:nvSpPr>
        <p:spPr>
          <a:xfrm>
            <a:off x="709979" y="5624623"/>
            <a:ext cx="773968" cy="748654"/>
          </a:xfrm>
          <a:prstGeom prst="rect">
            <a:avLst/>
          </a:prstGeom>
          <a:blipFill>
            <a:blip r:embed="rId9" cstate="print">
              <a:extLst>
                <a:ext uri="{28A0092B-C50C-407E-A947-70E740481C1C}">
                  <a14:useLocalDpi xmlns:a14="http://schemas.microsoft.com/office/drawing/2010/main" val="0"/>
                </a:ext>
                <a:ext uri="{96DAC541-7B7A-43D3-8B79-37D633B846F1}">
                  <asvg:svgBlip xmlns="" xmlns:dgm="http://schemas.openxmlformats.org/drawingml/2006/diagram" xmlns:asvg="http://schemas.microsoft.com/office/drawing/2016/SVG/main" xmlns:lc="http://schemas.openxmlformats.org/drawingml/2006/lockedCanvas"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47350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566307" y="2012715"/>
            <a:ext cx="3516595" cy="2093975"/>
          </a:xfrm>
        </p:spPr>
        <p:txBody>
          <a:bodyPr>
            <a:noAutofit/>
          </a:bodyPr>
          <a:lstStyle/>
          <a:p>
            <a:r>
              <a:rPr lang="en-US" sz="5400" smtClean="0"/>
              <a:t>2. Phép phân tích thành phần chính</a:t>
            </a:r>
            <a:endParaRPr lang="en-US" sz="5400" dirty="0"/>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805293" y="892044"/>
            <a:ext cx="6177600" cy="3977366"/>
          </a:xfrm>
        </p:spPr>
        <p:txBody>
          <a:bodyPr>
            <a:no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Phép phân tích thành phần chính (PCA) tìm kiếm k vectơ trực giao n-chiều có thể được sử dụng tốt nhất để biểu diễn dữ liệu, trong đó k ≤ n.</a:t>
            </a:r>
            <a:endParaRPr lang="vi-VN" sz="2800" smtClean="0">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800" smtClean="0">
                <a:latin typeface="Tahoma" panose="020B0604030504040204" pitchFamily="34" charset="0"/>
                <a:ea typeface="Tahoma" panose="020B0604030504040204" pitchFamily="34" charset="0"/>
                <a:cs typeface="Tahoma" panose="020B0604030504040204" pitchFamily="34" charset="0"/>
              </a:rPr>
              <a:t>=&gt; Do đó, dữ liệu ban đầu được chiếu vào một không gian nhỏ hơn nhiều, dẫn đến giảm kích thước.</a:t>
            </a:r>
            <a:endParaRPr lang="vi-VN" sz="2800">
              <a:latin typeface="Tahoma" panose="020B0604030504040204" pitchFamily="34" charset="0"/>
              <a:ea typeface="Tahoma" panose="020B0604030504040204" pitchFamily="34" charset="0"/>
              <a:cs typeface="Tahoma" panose="020B0604030504040204" pitchFamily="34" charset="0"/>
            </a:endParaRPr>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3"/>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5670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566307" y="2012715"/>
            <a:ext cx="3516595" cy="2093975"/>
          </a:xfrm>
        </p:spPr>
        <p:txBody>
          <a:bodyPr>
            <a:noAutofit/>
          </a:bodyPr>
          <a:lstStyle/>
          <a:p>
            <a:r>
              <a:rPr lang="en-US" sz="5400" smtClean="0"/>
              <a:t>2. Phép phân tích thành phần chính</a:t>
            </a:r>
            <a:endParaRPr lang="en-US" sz="5400" dirty="0"/>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805294" y="1345066"/>
            <a:ext cx="6177600" cy="3977366"/>
          </a:xfrm>
        </p:spPr>
        <p:txBody>
          <a:bodyPr>
            <a:noAutofit/>
          </a:bodyP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PCA thường tiết lộ các mối quan hệ mà trước đây không bị nghi ngờ và do đó cho phép các diễn giải mà thông thường không dẫn đến kết quả.</a:t>
            </a:r>
            <a:endParaRPr lang="en-US" sz="2800" dirty="0">
              <a:latin typeface="Tahoma" panose="020B0604030504040204" pitchFamily="34" charset="0"/>
              <a:ea typeface="Tahoma" panose="020B0604030504040204" pitchFamily="34" charset="0"/>
              <a:cs typeface="Tahoma" panose="020B0604030504040204" pitchFamily="34" charset="0"/>
            </a:endParaRPr>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3"/>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26880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purl.org/dc/terms/"/>
    <ds:schemaRef ds:uri="71af3243-3dd4-4a8d-8c0d-dd76da1f02a5"/>
    <ds:schemaRef ds:uri="16c05727-aa75-4e4a-9b5f-8a80a1165891"/>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0</TotalTime>
  <Words>3803</Words>
  <Application>Microsoft Office PowerPoint</Application>
  <PresentationFormat>Widescreen</PresentationFormat>
  <Paragraphs>219</Paragraphs>
  <Slides>37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SimSun</vt:lpstr>
      <vt:lpstr>Arial</vt:lpstr>
      <vt:lpstr>Calibri</vt:lpstr>
      <vt:lpstr>Calibri Light</vt:lpstr>
      <vt:lpstr>Lucida Sans</vt:lpstr>
      <vt:lpstr>Symbol</vt:lpstr>
      <vt:lpstr>Tahoma</vt:lpstr>
      <vt:lpstr>Wingdings</vt:lpstr>
      <vt:lpstr>RetrospectVTI</vt:lpstr>
      <vt:lpstr>Đối tượng dữ liệu và loại thuộc tính</vt:lpstr>
      <vt:lpstr>NỘI DUNG</vt:lpstr>
      <vt:lpstr>1. Biến đổi wavelet</vt:lpstr>
      <vt:lpstr>Ví dụ</vt:lpstr>
      <vt:lpstr>1. Biến đổi wavelet</vt:lpstr>
      <vt:lpstr>Phương pháp: </vt:lpstr>
      <vt:lpstr>Phương pháp: </vt:lpstr>
      <vt:lpstr>2. Phép phân tích thành phần chính</vt:lpstr>
      <vt:lpstr>2. Phép phân tích thành phần chính</vt:lpstr>
      <vt:lpstr>PowerPoint Presentation</vt:lpstr>
      <vt:lpstr>PowerPoint Presentation</vt:lpstr>
      <vt:lpstr>3. Trích chọn đặc trưng</vt:lpstr>
      <vt:lpstr>3. Trích chọn đặc trưng</vt:lpstr>
      <vt:lpstr>3. Trích chọn đặc trưng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 Cả hai mô hình hồi quy và log-linear đều có thể được sử dụng trên dữ liệu thưa thớt, mặc dù chúng ứng dụng có thể bị hạn chế. Trong khi cả hai phương pháp đều có thể xử lý dữ liệu bị lệch, hồi quy làm đặc biệt tốt.</vt:lpstr>
      <vt:lpstr>PowerPoint Presentation</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Tổng hợp khối dữ liệu</vt:lpstr>
      <vt:lpstr>PowerPoint Presentation</vt:lpstr>
      <vt:lpstr>8. Tổng hợp khối dữ liệu</vt:lpstr>
      <vt:lpstr>8. Tổng hợp khối dữ liệu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2022-10-07T16:20:11Z</dcterms:created>
  <dcterms:modified xsi:type="dcterms:W3CDTF">2023-09-16T06:06:58Z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