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88" autoAdjust="0"/>
  </p:normalViewPr>
  <p:slideViewPr>
    <p:cSldViewPr>
      <p:cViewPr varScale="1">
        <p:scale>
          <a:sx n="72" d="100"/>
          <a:sy n="72" d="100"/>
        </p:scale>
        <p:origin x="176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DDCC1-E45E-4AF2-B57D-EB01032D63FF}" type="datetimeFigureOut">
              <a:rPr lang="en-US" smtClean="0"/>
              <a:t>3/13/2023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506FC-82D7-4BB4-9FD2-E52C500350E9}" type="slidenum">
              <a:rPr lang="en-US" smtClean="0"/>
              <a:t>‹#›</a:t>
            </a:fld>
            <a:endParaRPr lang="en-US"/>
          </a:p>
        </p:txBody>
      </p:sp>
    </p:spTree>
    <p:extLst>
      <p:ext uri="{BB962C8B-B14F-4D97-AF65-F5344CB8AC3E}">
        <p14:creationId xmlns:p14="http://schemas.microsoft.com/office/powerpoint/2010/main" val="14475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Ngôn ngữ lập trình mạng hiện nay phổ biến: java, c# .Net, python, c/c++</a:t>
            </a:r>
          </a:p>
          <a:p>
            <a:pPr marL="171450" indent="-171450">
              <a:buFontTx/>
              <a:buChar char="-"/>
            </a:pPr>
            <a:r>
              <a:rPr lang="en-US"/>
              <a:t>Mô hình lập trình mạng: là thứ quan trọng không thể thiếu trong lập trình mạng và các kiểu mô hình được sử dụng rộng rãi: mô hình truyền thông OSI, TCP/IP và mô hình mạng client-server</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3</a:t>
            </a:fld>
            <a:endParaRPr lang="en-US"/>
          </a:p>
        </p:txBody>
      </p:sp>
    </p:spTree>
    <p:extLst>
      <p:ext uri="{BB962C8B-B14F-4D97-AF65-F5344CB8AC3E}">
        <p14:creationId xmlns:p14="http://schemas.microsoft.com/office/powerpoint/2010/main" val="138343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atin typeface="Times New Roman" panose="02020603050405020304" pitchFamily="18" charset="0"/>
                <a:cs typeface="Times New Roman" panose="02020603050405020304" pitchFamily="18" charset="0"/>
              </a:rPr>
              <a:t>Server chạy chương trình trước và lắng nghe kết nối từ client</a:t>
            </a:r>
          </a:p>
          <a:p>
            <a:pPr marL="171450" indent="-171450">
              <a:buFontTx/>
              <a:buChar char="-"/>
            </a:pPr>
            <a:r>
              <a:rPr lang="en-US">
                <a:latin typeface="Times New Roman" panose="02020603050405020304" pitchFamily="18" charset="0"/>
                <a:cs typeface="Times New Roman" panose="02020603050405020304" pitchFamily="18" charset="0"/>
              </a:rPr>
              <a:t>Khi 1 client chạy và gửi yêu cầu kết nối tới, server chấp nhận kết nối đồng thời tạo kênh giao tiếp ảo(tạo thêm một socket thứ 2 cho phép gửi nhận dữ liệu) quá trình trao đổi dữ liệu giữa client và server sẽ diễn ra</a:t>
            </a:r>
          </a:p>
          <a:p>
            <a:pPr marL="171450" indent="-171450">
              <a:buFontTx/>
              <a:buChar char="-"/>
            </a:pPr>
            <a:r>
              <a:rPr lang="en-US">
                <a:latin typeface="Times New Roman" panose="02020603050405020304" pitchFamily="18" charset="0"/>
                <a:cs typeface="Times New Roman" panose="02020603050405020304" pitchFamily="18" charset="0"/>
              </a:rPr>
              <a:t>Sau khi kết thúc trao đổi ta đóng lại kết nối(socket)</a:t>
            </a:r>
          </a:p>
        </p:txBody>
      </p:sp>
      <p:sp>
        <p:nvSpPr>
          <p:cNvPr id="4" name="Slide Number Placeholder 3"/>
          <p:cNvSpPr>
            <a:spLocks noGrp="1"/>
          </p:cNvSpPr>
          <p:nvPr>
            <p:ph type="sldNum" sz="quarter" idx="5"/>
          </p:nvPr>
        </p:nvSpPr>
        <p:spPr/>
        <p:txBody>
          <a:bodyPr/>
          <a:lstStyle/>
          <a:p>
            <a:fld id="{22D506FC-82D7-4BB4-9FD2-E52C500350E9}" type="slidenum">
              <a:rPr lang="en-US" smtClean="0"/>
              <a:t>15</a:t>
            </a:fld>
            <a:endParaRPr lang="en-US"/>
          </a:p>
        </p:txBody>
      </p:sp>
    </p:spTree>
    <p:extLst>
      <p:ext uri="{BB962C8B-B14F-4D97-AF65-F5344CB8AC3E}">
        <p14:creationId xmlns:p14="http://schemas.microsoft.com/office/powerpoint/2010/main" val="271217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17</a:t>
            </a:fld>
            <a:endParaRPr lang="en-US"/>
          </a:p>
        </p:txBody>
      </p:sp>
    </p:spTree>
    <p:extLst>
      <p:ext uri="{BB962C8B-B14F-4D97-AF65-F5344CB8AC3E}">
        <p14:creationId xmlns:p14="http://schemas.microsoft.com/office/powerpoint/2010/main" val="2359943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18</a:t>
            </a:fld>
            <a:endParaRPr lang="en-US"/>
          </a:p>
        </p:txBody>
      </p:sp>
    </p:spTree>
    <p:extLst>
      <p:ext uri="{BB962C8B-B14F-4D97-AF65-F5344CB8AC3E}">
        <p14:creationId xmlns:p14="http://schemas.microsoft.com/office/powerpoint/2010/main" val="3730067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19</a:t>
            </a:fld>
            <a:endParaRPr lang="en-US"/>
          </a:p>
        </p:txBody>
      </p:sp>
    </p:spTree>
    <p:extLst>
      <p:ext uri="{BB962C8B-B14F-4D97-AF65-F5344CB8AC3E}">
        <p14:creationId xmlns:p14="http://schemas.microsoft.com/office/powerpoint/2010/main" val="170375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Socket hiểu theo khía cạnh người lập trình: là giao diện lập trình ứng dụng(API) hay còn được hiểu là bộ thư viện cung cấp các phương thức hỗ trợ, dùng để kết nối các chương trình ứng dụngvới lớp mạng trong hệ thống mạng sử dụng mô hình TCP/IP</a:t>
            </a:r>
          </a:p>
          <a:p>
            <a:pPr marL="171450" indent="-171450">
              <a:buFontTx/>
              <a:buChar char="-"/>
            </a:pPr>
            <a:r>
              <a:rPr lang="en-US"/>
              <a:t>Socket hiểu theo khía cạnh hệ thống mạng: là 1 trong 2 điểm cuối của đường kết nối  giữa 2 chương trình trên mạng muốn giao tiếp với nhau</a:t>
            </a:r>
          </a:p>
        </p:txBody>
      </p:sp>
      <p:sp>
        <p:nvSpPr>
          <p:cNvPr id="4" name="Slide Number Placeholder 3"/>
          <p:cNvSpPr>
            <a:spLocks noGrp="1"/>
          </p:cNvSpPr>
          <p:nvPr>
            <p:ph type="sldNum" sz="quarter" idx="5"/>
          </p:nvPr>
        </p:nvSpPr>
        <p:spPr/>
        <p:txBody>
          <a:bodyPr/>
          <a:lstStyle/>
          <a:p>
            <a:fld id="{22D506FC-82D7-4BB4-9FD2-E52C500350E9}" type="slidenum">
              <a:rPr lang="en-US" smtClean="0"/>
              <a:t>4</a:t>
            </a:fld>
            <a:endParaRPr lang="en-US"/>
          </a:p>
        </p:txBody>
      </p:sp>
    </p:spTree>
    <p:extLst>
      <p:ext uri="{BB962C8B-B14F-4D97-AF65-F5344CB8AC3E}">
        <p14:creationId xmlns:p14="http://schemas.microsoft.com/office/powerpoint/2010/main" val="73693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5</a:t>
            </a:fld>
            <a:endParaRPr lang="en-US"/>
          </a:p>
        </p:txBody>
      </p:sp>
    </p:spTree>
    <p:extLst>
      <p:ext uri="{BB962C8B-B14F-4D97-AF65-F5344CB8AC3E}">
        <p14:creationId xmlns:p14="http://schemas.microsoft.com/office/powerpoint/2010/main" val="101975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sz="1200">
                <a:solidFill>
                  <a:schemeClr val="accent1"/>
                </a:solidFill>
                <a:latin typeface="Times New Roman" pitchFamily="18" charset="0"/>
                <a:cs typeface="Times New Roman" pitchFamily="18" charset="0"/>
              </a:rPr>
              <a:t>Khi tiến trình được gán số hiệu cổng, nó có thể nhận dữ liệu gửi đến cổng này từ tiến trình khác</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8</a:t>
            </a:fld>
            <a:endParaRPr lang="en-US"/>
          </a:p>
        </p:txBody>
      </p:sp>
    </p:spTree>
    <p:extLst>
      <p:ext uri="{BB962C8B-B14F-4D97-AF65-F5344CB8AC3E}">
        <p14:creationId xmlns:p14="http://schemas.microsoft.com/office/powerpoint/2010/main" val="27569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9</a:t>
            </a:fld>
            <a:endParaRPr lang="en-US"/>
          </a:p>
        </p:txBody>
      </p:sp>
    </p:spTree>
    <p:extLst>
      <p:ext uri="{BB962C8B-B14F-4D97-AF65-F5344CB8AC3E}">
        <p14:creationId xmlns:p14="http://schemas.microsoft.com/office/powerpoint/2010/main" val="47851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Code thực hành:  project -&gt; </a:t>
            </a:r>
            <a:r>
              <a:rPr lang="en-US" sz="1800">
                <a:solidFill>
                  <a:srgbClr val="000000"/>
                </a:solidFill>
                <a:latin typeface="Consolas" panose="020B0609020204030204" pitchFamily="49" charset="0"/>
              </a:rPr>
              <a:t>LopIPAddress</a:t>
            </a:r>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10</a:t>
            </a:fld>
            <a:endParaRPr lang="en-US"/>
          </a:p>
        </p:txBody>
      </p:sp>
    </p:spTree>
    <p:extLst>
      <p:ext uri="{BB962C8B-B14F-4D97-AF65-F5344CB8AC3E}">
        <p14:creationId xmlns:p14="http://schemas.microsoft.com/office/powerpoint/2010/main" val="197056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11</a:t>
            </a:fld>
            <a:endParaRPr lang="en-US"/>
          </a:p>
        </p:txBody>
      </p:sp>
    </p:spTree>
    <p:extLst>
      <p:ext uri="{BB962C8B-B14F-4D97-AF65-F5344CB8AC3E}">
        <p14:creationId xmlns:p14="http://schemas.microsoft.com/office/powerpoint/2010/main" val="393066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12</a:t>
            </a:fld>
            <a:endParaRPr lang="en-US"/>
          </a:p>
        </p:txBody>
      </p:sp>
    </p:spTree>
    <p:extLst>
      <p:ext uri="{BB962C8B-B14F-4D97-AF65-F5344CB8AC3E}">
        <p14:creationId xmlns:p14="http://schemas.microsoft.com/office/powerpoint/2010/main" val="3003558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13</a:t>
            </a:fld>
            <a:endParaRPr lang="en-US"/>
          </a:p>
        </p:txBody>
      </p:sp>
    </p:spTree>
    <p:extLst>
      <p:ext uri="{BB962C8B-B14F-4D97-AF65-F5344CB8AC3E}">
        <p14:creationId xmlns:p14="http://schemas.microsoft.com/office/powerpoint/2010/main" val="74834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EDD0E5-C914-46B3-89DF-EC8A2A7BFCBE}"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49048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958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5477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393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DD0E5-C914-46B3-89DF-EC8A2A7BFCBE}"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0776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EDD0E5-C914-46B3-89DF-EC8A2A7BFCBE}"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13973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DD0E5-C914-46B3-89DF-EC8A2A7BFCBE}"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157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DD0E5-C914-46B3-89DF-EC8A2A7BFCBE}"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5673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D0E5-C914-46B3-89DF-EC8A2A7BFCBE}"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90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35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2052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DD0E5-C914-46B3-89DF-EC8A2A7BFCBE}" type="datetimeFigureOut">
              <a:rPr lang="en-US" smtClean="0"/>
              <a:t>3/13/2023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41DE-E2F0-48C8-8CB9-A9CA25F00B9C}" type="slidenum">
              <a:rPr lang="en-US" smtClean="0"/>
              <a:t>‹#›</a:t>
            </a:fld>
            <a:endParaRPr lang="en-US"/>
          </a:p>
        </p:txBody>
      </p:sp>
    </p:spTree>
    <p:extLst>
      <p:ext uri="{BB962C8B-B14F-4D97-AF65-F5344CB8AC3E}">
        <p14:creationId xmlns:p14="http://schemas.microsoft.com/office/powerpoint/2010/main" val="301672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73025"/>
            <a:ext cx="47244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ctr" anchorCtr="1">
            <a:normAutofit/>
          </a:bodyPr>
          <a:lstStyle/>
          <a:p>
            <a:r>
              <a:rPr lang="en-US" sz="2600" dirty="0" err="1">
                <a:solidFill>
                  <a:schemeClr val="tx2"/>
                </a:solidFill>
                <a:latin typeface="Times New Roman" pitchFamily="18" charset="0"/>
                <a:cs typeface="Times New Roman" pitchFamily="18" charset="0"/>
              </a:rPr>
              <a:t>Chương</a:t>
            </a:r>
            <a:r>
              <a:rPr lang="en-US" sz="2600" dirty="0">
                <a:solidFill>
                  <a:schemeClr val="tx2"/>
                </a:solidFill>
                <a:latin typeface="Times New Roman" pitchFamily="18" charset="0"/>
                <a:cs typeface="Times New Roman" pitchFamily="18" charset="0"/>
              </a:rPr>
              <a:t> II: </a:t>
            </a:r>
            <a:r>
              <a:rPr lang="en-US" sz="2600" dirty="0" err="1">
                <a:solidFill>
                  <a:schemeClr val="tx2"/>
                </a:solidFill>
                <a:latin typeface="Times New Roman" pitchFamily="18" charset="0"/>
                <a:cs typeface="Times New Roman" pitchFamily="18" charset="0"/>
              </a:rPr>
              <a:t>Lập</a:t>
            </a:r>
            <a:r>
              <a:rPr lang="en-US" sz="2600" dirty="0">
                <a:solidFill>
                  <a:schemeClr val="tx2"/>
                </a:solidFill>
                <a:latin typeface="Times New Roman" pitchFamily="18" charset="0"/>
                <a:cs typeface="Times New Roman" pitchFamily="18" charset="0"/>
              </a:rPr>
              <a:t> </a:t>
            </a:r>
            <a:r>
              <a:rPr lang="en-US" sz="2600" dirty="0" err="1">
                <a:solidFill>
                  <a:schemeClr val="tx2"/>
                </a:solidFill>
                <a:latin typeface="Times New Roman" pitchFamily="18" charset="0"/>
                <a:cs typeface="Times New Roman" pitchFamily="18" charset="0"/>
              </a:rPr>
              <a:t>trình</a:t>
            </a:r>
            <a:r>
              <a:rPr lang="en-US" sz="2600" dirty="0">
                <a:solidFill>
                  <a:schemeClr val="tx2"/>
                </a:solidFill>
                <a:latin typeface="Times New Roman" pitchFamily="18" charset="0"/>
                <a:cs typeface="Times New Roman" pitchFamily="18" charset="0"/>
              </a:rPr>
              <a:t> </a:t>
            </a:r>
            <a:r>
              <a:rPr lang="en-US" sz="2600" dirty="0" err="1">
                <a:solidFill>
                  <a:schemeClr val="tx2"/>
                </a:solidFill>
                <a:latin typeface="Times New Roman" pitchFamily="18" charset="0"/>
                <a:cs typeface="Times New Roman" pitchFamily="18" charset="0"/>
              </a:rPr>
              <a:t>mạng</a:t>
            </a:r>
            <a:r>
              <a:rPr lang="en-US" sz="2600" dirty="0">
                <a:solidFill>
                  <a:schemeClr val="tx2"/>
                </a:solidFill>
                <a:latin typeface="Times New Roman" pitchFamily="18" charset="0"/>
                <a:cs typeface="Times New Roman" pitchFamily="18" charset="0"/>
              </a:rPr>
              <a:t> </a:t>
            </a:r>
            <a:r>
              <a:rPr lang="en-US" sz="2600" dirty="0" err="1" smtClean="0">
                <a:solidFill>
                  <a:schemeClr val="tx2"/>
                </a:solidFill>
                <a:latin typeface="Times New Roman" pitchFamily="18" charset="0"/>
                <a:cs typeface="Times New Roman" pitchFamily="18" charset="0"/>
              </a:rPr>
              <a:t>với</a:t>
            </a:r>
            <a:r>
              <a:rPr lang="en-US" sz="2600" smtClean="0">
                <a:solidFill>
                  <a:schemeClr val="tx2"/>
                </a:solidFill>
                <a:latin typeface="Times New Roman" pitchFamily="18" charset="0"/>
                <a:cs typeface="Times New Roman" pitchFamily="18" charset="0"/>
              </a:rPr>
              <a:t> </a:t>
            </a:r>
            <a:r>
              <a:rPr lang="en-US" sz="2600" dirty="0">
                <a:solidFill>
                  <a:schemeClr val="tx2"/>
                </a:solidFill>
                <a:latin typeface="Times New Roman" pitchFamily="18" charset="0"/>
                <a:cs typeface="Times New Roman" pitchFamily="18" charset="0"/>
              </a:rPr>
              <a:t>.NET</a:t>
            </a:r>
          </a:p>
          <a:p>
            <a:endParaRPr lang="en-US" sz="2600" dirty="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9460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1025"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6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Broadcast(field): cung cấp một địa chỉ IP quảng bá</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Loopback(field): trả về một địa chỉ IP lặp</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IPAddress(Byte[])(phương thức khởi tạo)</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IPAddress(Int64)(phương thức khởi tạo)</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Parse():phương thức chuyển IP dạng xâu về IP chuẩn</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ToString(): phương thức đổi IP về dạng xâu</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IsLoopback(): phương thức kiểm tra xem địa chỉ có phải là địa chỉ loopback không</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TryParse(): kiểm tra IP dạng xâu có hợp lệ không</a:t>
            </a:r>
          </a:p>
          <a:p>
            <a:pPr marL="1257300" lvl="2" indent="-342900" algn="just">
              <a:buFont typeface="Wingdings" panose="05000000000000000000" pitchFamily="2" charset="2"/>
              <a:buChar char="§"/>
            </a:pPr>
            <a:endParaRPr lang="en-US">
              <a:solidFill>
                <a:schemeClr val="tx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44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Một số phương thức quan trọng trong class </a:t>
            </a:r>
            <a:r>
              <a:rPr lang="en-US" sz="2400">
                <a:solidFill>
                  <a:srgbClr val="C00000"/>
                </a:solidFill>
                <a:latin typeface="Times New Roman" panose="02020603050405020304" pitchFamily="18" charset="0"/>
                <a:cs typeface="Times New Roman" panose="02020603050405020304" pitchFamily="18" charset="0"/>
              </a:rPr>
              <a:t>IPEndPoint:</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IPEndPoint(Int64,Int32): phương thức khởi tạo</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IPEndPoint(IPAddress,Int32): phương thức khởi tạo</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ToString: trả về địa chỉ IP và số hiệu cổng theo khuôn dạng địa chỉ như [127.0.0.1:9000]</a:t>
            </a:r>
          </a:p>
          <a:p>
            <a:pPr marL="1257300" lvl="2" indent="-342900" algn="just">
              <a:buFont typeface="Wingdings" panose="05000000000000000000" pitchFamily="2" charset="2"/>
              <a:buChar char="§"/>
            </a:pPr>
            <a:endParaRPr lang="en-US">
              <a:solidFill>
                <a:schemeClr val="tx2"/>
              </a:solidFill>
              <a:latin typeface="Times New Roman" pitchFamily="18" charset="0"/>
              <a:cs typeface="Times New Roman"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19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Một số thành phần class DNS</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HostName: cho biết tên của máy được phân giải</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GethostName: trả về tất cả IP của một trạm</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GetHosstEntry: giải đáp tên hoặc địa chỉ truyền vào và trả về đối tương IPHostEntry</a:t>
            </a:r>
          </a:p>
          <a:p>
            <a:pPr marL="1257300" lvl="2" indent="-342900" algn="just">
              <a:buFont typeface="Wingdings" panose="05000000000000000000" pitchFamily="2" charset="2"/>
              <a:buChar char="§"/>
            </a:pPr>
            <a:r>
              <a:rPr lang="en-US">
                <a:solidFill>
                  <a:schemeClr val="tx2"/>
                </a:solidFill>
                <a:latin typeface="Times New Roman" panose="02020603050405020304" pitchFamily="18" charset="0"/>
                <a:cs typeface="Times New Roman" panose="02020603050405020304" pitchFamily="18" charset="0"/>
              </a:rPr>
              <a:t>GetHostName: lấy về tên của máy tính cục bộ</a:t>
            </a:r>
          </a:p>
          <a:p>
            <a:pPr marL="1371600" lvl="2" indent="-457200" algn="just">
              <a:buFont typeface="Wingdings" panose="05000000000000000000" pitchFamily="2" charset="2"/>
              <a:buChar char="§"/>
            </a:pPr>
            <a:endParaRPr lang="en-US">
              <a:solidFill>
                <a:schemeClr val="tx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5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2.4.2 System.net.Sockets</a:t>
            </a:r>
          </a:p>
          <a:p>
            <a:pPr marL="457200" indent="-4572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Một số class hay dùng</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Class socket</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TCPClient</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UDPClient</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TCPListener</a:t>
            </a:r>
          </a:p>
          <a:p>
            <a:pPr marL="914400" lvl="1" indent="-457200" algn="just">
              <a:buFont typeface="Wingdings" panose="05000000000000000000" pitchFamily="2" charset="2"/>
              <a:buChar char="Ø"/>
            </a:pPr>
            <a:r>
              <a:rPr lang="en-US">
                <a:solidFill>
                  <a:schemeClr val="tx2"/>
                </a:solidFill>
                <a:latin typeface="Times New Roman" pitchFamily="18" charset="0"/>
                <a:cs typeface="Times New Roman" pitchFamily="18" charset="0"/>
              </a:rPr>
              <a:t>NetWorkStream</a:t>
            </a: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3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457200" indent="-457200" algn="just">
              <a:buFont typeface="+mj-lt"/>
              <a:buAutoNum type="arabicPeriod" startAt="3"/>
            </a:pPr>
            <a:r>
              <a:rPr lang="en-US" sz="2400">
                <a:solidFill>
                  <a:schemeClr val="tx2"/>
                </a:solidFill>
                <a:latin typeface="Times New Roman" pitchFamily="18" charset="0"/>
                <a:cs typeface="Times New Roman" pitchFamily="18" charset="0"/>
              </a:rPr>
              <a:t>Chương trình TCPSocket và UDPSocket</a:t>
            </a:r>
          </a:p>
          <a:p>
            <a:pPr algn="just"/>
            <a:r>
              <a:rPr lang="en-US" sz="2400">
                <a:solidFill>
                  <a:schemeClr val="tx2"/>
                </a:solidFill>
                <a:latin typeface="Times New Roman" pitchFamily="18" charset="0"/>
                <a:cs typeface="Times New Roman" pitchFamily="18" charset="0"/>
              </a:rPr>
              <a:t>3.1 TCPSocket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Bài toán: lập trình ứng dụng theo mô hình client-server sử dụng giao TCPSocket cho phép server nhận và biến đổi một chuỗi ký tự người dùng nhập từ client thành dạng chữ in hoa và gửi trả lại client chuỗi in hoa đó:</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Xây dựng chương trình:</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B1: Tạo Solution đặt tên TCP_b1</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B2: Tạo 2 project trong Solution đặt tên (TcpServer_b1, TcpClient_b1) kiểu projects là console</a:t>
            </a:r>
          </a:p>
          <a:p>
            <a:pPr marL="800100" lvl="1" indent="-342900" algn="just">
              <a:buFont typeface="Wingdings" panose="05000000000000000000" pitchFamily="2" charset="2"/>
              <a:buChar char="Ø"/>
            </a:pPr>
            <a:r>
              <a:rPr lang="en-US" sz="2000">
                <a:solidFill>
                  <a:schemeClr val="tx2"/>
                </a:solidFill>
                <a:latin typeface="Times New Roman" pitchFamily="18" charset="0"/>
                <a:cs typeface="Times New Roman" pitchFamily="18" charset="0"/>
              </a:rPr>
              <a:t>B3: Mở các file program.cs tương ứng để viết chương trình cho 2 project này</a:t>
            </a:r>
          </a:p>
          <a:p>
            <a:pPr marL="800100" lvl="1" indent="-342900" algn="just">
              <a:buFont typeface="Wingdings" panose="05000000000000000000" pitchFamily="2" charset="2"/>
              <a:buChar char="Ø"/>
            </a:pPr>
            <a:endParaRPr lang="en-US" sz="20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31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457200" indent="-457200" algn="just">
              <a:buFont typeface="+mj-lt"/>
              <a:buAutoNum type="arabicPeriod" startAt="3"/>
            </a:pPr>
            <a:r>
              <a:rPr lang="en-US" sz="2400">
                <a:solidFill>
                  <a:schemeClr val="tx2"/>
                </a:solidFill>
                <a:latin typeface="Times New Roman" pitchFamily="18" charset="0"/>
                <a:cs typeface="Times New Roman" pitchFamily="18" charset="0"/>
              </a:rPr>
              <a:t>Chương trình TCPSocket và UDPSocket</a:t>
            </a:r>
          </a:p>
          <a:p>
            <a:pPr algn="just"/>
            <a:r>
              <a:rPr lang="en-US" sz="2400">
                <a:solidFill>
                  <a:schemeClr val="tx2"/>
                </a:solidFill>
                <a:latin typeface="Times New Roman" pitchFamily="18" charset="0"/>
                <a:cs typeface="Times New Roman" pitchFamily="18" charset="0"/>
              </a:rPr>
              <a:t>3.1 TCPSocket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Sơ đồ phân tích TCPSocket</a:t>
            </a:r>
            <a:endParaRPr lang="en-US" sz="20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E8F62B-063A-C6D7-B6C7-358A52493CD4}"/>
              </a:ext>
            </a:extLst>
          </p:cNvPr>
          <p:cNvSpPr/>
          <p:nvPr/>
        </p:nvSpPr>
        <p:spPr>
          <a:xfrm>
            <a:off x="2476500" y="2895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Socket()</a:t>
            </a:r>
          </a:p>
        </p:txBody>
      </p:sp>
      <p:sp>
        <p:nvSpPr>
          <p:cNvPr id="6" name="Oval 5">
            <a:extLst>
              <a:ext uri="{FF2B5EF4-FFF2-40B4-BE49-F238E27FC236}">
                <a16:creationId xmlns:a16="http://schemas.microsoft.com/office/drawing/2014/main" id="{4A57F5AD-37C7-1513-26EB-CCE9DDCC451A}"/>
              </a:ext>
            </a:extLst>
          </p:cNvPr>
          <p:cNvSpPr/>
          <p:nvPr/>
        </p:nvSpPr>
        <p:spPr>
          <a:xfrm>
            <a:off x="2476500" y="5587416"/>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read()</a:t>
            </a:r>
          </a:p>
        </p:txBody>
      </p:sp>
      <p:sp>
        <p:nvSpPr>
          <p:cNvPr id="10" name="Oval 9">
            <a:extLst>
              <a:ext uri="{FF2B5EF4-FFF2-40B4-BE49-F238E27FC236}">
                <a16:creationId xmlns:a16="http://schemas.microsoft.com/office/drawing/2014/main" id="{3C19CBF6-168C-98AD-2A27-3C358EC06433}"/>
              </a:ext>
            </a:extLst>
          </p:cNvPr>
          <p:cNvSpPr/>
          <p:nvPr/>
        </p:nvSpPr>
        <p:spPr>
          <a:xfrm>
            <a:off x="2476500" y="4971728"/>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write()</a:t>
            </a:r>
          </a:p>
        </p:txBody>
      </p:sp>
      <p:sp>
        <p:nvSpPr>
          <p:cNvPr id="11" name="Oval 10">
            <a:extLst>
              <a:ext uri="{FF2B5EF4-FFF2-40B4-BE49-F238E27FC236}">
                <a16:creationId xmlns:a16="http://schemas.microsoft.com/office/drawing/2014/main" id="{13C4EFA9-BF47-0678-7110-A1FA561DB0B1}"/>
              </a:ext>
            </a:extLst>
          </p:cNvPr>
          <p:cNvSpPr/>
          <p:nvPr/>
        </p:nvSpPr>
        <p:spPr>
          <a:xfrm>
            <a:off x="5791200" y="5587416"/>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write()</a:t>
            </a:r>
          </a:p>
        </p:txBody>
      </p:sp>
      <p:sp>
        <p:nvSpPr>
          <p:cNvPr id="12" name="Oval 11">
            <a:extLst>
              <a:ext uri="{FF2B5EF4-FFF2-40B4-BE49-F238E27FC236}">
                <a16:creationId xmlns:a16="http://schemas.microsoft.com/office/drawing/2014/main" id="{F64C6970-43C5-8417-193D-7E2625EDC8AD}"/>
              </a:ext>
            </a:extLst>
          </p:cNvPr>
          <p:cNvSpPr/>
          <p:nvPr/>
        </p:nvSpPr>
        <p:spPr>
          <a:xfrm>
            <a:off x="5791200" y="5016721"/>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read()</a:t>
            </a:r>
          </a:p>
        </p:txBody>
      </p:sp>
      <p:sp>
        <p:nvSpPr>
          <p:cNvPr id="13" name="Oval 12">
            <a:extLst>
              <a:ext uri="{FF2B5EF4-FFF2-40B4-BE49-F238E27FC236}">
                <a16:creationId xmlns:a16="http://schemas.microsoft.com/office/drawing/2014/main" id="{B15B730C-86A6-A390-5BCD-5BD38114DDC4}"/>
              </a:ext>
            </a:extLst>
          </p:cNvPr>
          <p:cNvSpPr/>
          <p:nvPr/>
        </p:nvSpPr>
        <p:spPr>
          <a:xfrm>
            <a:off x="5797103" y="4363455"/>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accept()</a:t>
            </a:r>
          </a:p>
        </p:txBody>
      </p:sp>
      <p:sp>
        <p:nvSpPr>
          <p:cNvPr id="14" name="Rectangle 13">
            <a:extLst>
              <a:ext uri="{FF2B5EF4-FFF2-40B4-BE49-F238E27FC236}">
                <a16:creationId xmlns:a16="http://schemas.microsoft.com/office/drawing/2014/main" id="{D41E66C3-65E0-618D-97A9-FEEF0550D7AC}"/>
              </a:ext>
            </a:extLst>
          </p:cNvPr>
          <p:cNvSpPr/>
          <p:nvPr/>
        </p:nvSpPr>
        <p:spPr>
          <a:xfrm>
            <a:off x="2476500" y="3918699"/>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connect()</a:t>
            </a:r>
          </a:p>
        </p:txBody>
      </p:sp>
      <p:sp>
        <p:nvSpPr>
          <p:cNvPr id="15" name="Rectangle 14">
            <a:extLst>
              <a:ext uri="{FF2B5EF4-FFF2-40B4-BE49-F238E27FC236}">
                <a16:creationId xmlns:a16="http://schemas.microsoft.com/office/drawing/2014/main" id="{0D863BC9-2A50-C12A-1C55-1BE2DB425ACD}"/>
              </a:ext>
            </a:extLst>
          </p:cNvPr>
          <p:cNvSpPr/>
          <p:nvPr/>
        </p:nvSpPr>
        <p:spPr>
          <a:xfrm>
            <a:off x="2476500" y="6188299"/>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close()</a:t>
            </a:r>
          </a:p>
        </p:txBody>
      </p:sp>
      <p:sp>
        <p:nvSpPr>
          <p:cNvPr id="17" name="Rectangle 16">
            <a:extLst>
              <a:ext uri="{FF2B5EF4-FFF2-40B4-BE49-F238E27FC236}">
                <a16:creationId xmlns:a16="http://schemas.microsoft.com/office/drawing/2014/main" id="{048326BE-53C2-C12B-5717-EC9E85EE2FC9}"/>
              </a:ext>
            </a:extLst>
          </p:cNvPr>
          <p:cNvSpPr/>
          <p:nvPr/>
        </p:nvSpPr>
        <p:spPr>
          <a:xfrm>
            <a:off x="5791200" y="61722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close()</a:t>
            </a:r>
          </a:p>
        </p:txBody>
      </p:sp>
      <p:sp>
        <p:nvSpPr>
          <p:cNvPr id="18" name="Rectangle 17">
            <a:extLst>
              <a:ext uri="{FF2B5EF4-FFF2-40B4-BE49-F238E27FC236}">
                <a16:creationId xmlns:a16="http://schemas.microsoft.com/office/drawing/2014/main" id="{1F0A3303-CC07-B657-1B9F-64CE05CC5478}"/>
              </a:ext>
            </a:extLst>
          </p:cNvPr>
          <p:cNvSpPr/>
          <p:nvPr/>
        </p:nvSpPr>
        <p:spPr>
          <a:xfrm>
            <a:off x="5791200" y="3931879"/>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Listen()</a:t>
            </a:r>
          </a:p>
        </p:txBody>
      </p:sp>
      <p:sp>
        <p:nvSpPr>
          <p:cNvPr id="19" name="Rectangle 18">
            <a:extLst>
              <a:ext uri="{FF2B5EF4-FFF2-40B4-BE49-F238E27FC236}">
                <a16:creationId xmlns:a16="http://schemas.microsoft.com/office/drawing/2014/main" id="{8F8C102D-CD95-64B0-18CC-47305C89FBD2}"/>
              </a:ext>
            </a:extLst>
          </p:cNvPr>
          <p:cNvSpPr/>
          <p:nvPr/>
        </p:nvSpPr>
        <p:spPr>
          <a:xfrm>
            <a:off x="5791200" y="3429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bin()</a:t>
            </a:r>
          </a:p>
        </p:txBody>
      </p:sp>
      <p:sp>
        <p:nvSpPr>
          <p:cNvPr id="21" name="Rectangle 20">
            <a:extLst>
              <a:ext uri="{FF2B5EF4-FFF2-40B4-BE49-F238E27FC236}">
                <a16:creationId xmlns:a16="http://schemas.microsoft.com/office/drawing/2014/main" id="{9B0669BA-3D69-347D-2619-D701ED6CC32D}"/>
              </a:ext>
            </a:extLst>
          </p:cNvPr>
          <p:cNvSpPr/>
          <p:nvPr/>
        </p:nvSpPr>
        <p:spPr>
          <a:xfrm>
            <a:off x="5780468" y="2908008"/>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Socket()</a:t>
            </a:r>
          </a:p>
        </p:txBody>
      </p:sp>
      <p:cxnSp>
        <p:nvCxnSpPr>
          <p:cNvPr id="23" name="Straight Connector 22">
            <a:extLst>
              <a:ext uri="{FF2B5EF4-FFF2-40B4-BE49-F238E27FC236}">
                <a16:creationId xmlns:a16="http://schemas.microsoft.com/office/drawing/2014/main" id="{F8E2739B-4C0E-0558-DDB9-18852BD3E054}"/>
              </a:ext>
            </a:extLst>
          </p:cNvPr>
          <p:cNvCxnSpPr>
            <a:stCxn id="4" idx="2"/>
            <a:endCxn id="14" idx="0"/>
          </p:cNvCxnSpPr>
          <p:nvPr/>
        </p:nvCxnSpPr>
        <p:spPr>
          <a:xfrm>
            <a:off x="3124200" y="3200400"/>
            <a:ext cx="0" cy="7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0BED921-053F-247C-B2C9-99003081F703}"/>
              </a:ext>
            </a:extLst>
          </p:cNvPr>
          <p:cNvCxnSpPr>
            <a:cxnSpLocks/>
            <a:stCxn id="14" idx="2"/>
            <a:endCxn id="10" idx="0"/>
          </p:cNvCxnSpPr>
          <p:nvPr/>
        </p:nvCxnSpPr>
        <p:spPr>
          <a:xfrm>
            <a:off x="3124200" y="4223499"/>
            <a:ext cx="0" cy="748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B8F8AE-A6B4-3E61-DF4B-69BD9B8F1E0C}"/>
              </a:ext>
            </a:extLst>
          </p:cNvPr>
          <p:cNvCxnSpPr>
            <a:stCxn id="10" idx="4"/>
            <a:endCxn id="6" idx="0"/>
          </p:cNvCxnSpPr>
          <p:nvPr/>
        </p:nvCxnSpPr>
        <p:spPr>
          <a:xfrm>
            <a:off x="3124200" y="5428928"/>
            <a:ext cx="0" cy="158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1FA1A7-FFDB-1DBB-9A60-833D00106C30}"/>
              </a:ext>
            </a:extLst>
          </p:cNvPr>
          <p:cNvCxnSpPr>
            <a:stCxn id="6" idx="4"/>
            <a:endCxn id="15" idx="0"/>
          </p:cNvCxnSpPr>
          <p:nvPr/>
        </p:nvCxnSpPr>
        <p:spPr>
          <a:xfrm>
            <a:off x="3124200" y="6044616"/>
            <a:ext cx="0" cy="14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A08529-0451-7565-5EA8-2361D7CF4CFC}"/>
              </a:ext>
            </a:extLst>
          </p:cNvPr>
          <p:cNvCxnSpPr>
            <a:stCxn id="21" idx="2"/>
            <a:endCxn id="19" idx="0"/>
          </p:cNvCxnSpPr>
          <p:nvPr/>
        </p:nvCxnSpPr>
        <p:spPr>
          <a:xfrm>
            <a:off x="6428168" y="3212808"/>
            <a:ext cx="10732" cy="216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CE3674-5694-5B08-904B-DBCFC3F0307D}"/>
              </a:ext>
            </a:extLst>
          </p:cNvPr>
          <p:cNvCxnSpPr>
            <a:stCxn id="19" idx="2"/>
            <a:endCxn id="18" idx="0"/>
          </p:cNvCxnSpPr>
          <p:nvPr/>
        </p:nvCxnSpPr>
        <p:spPr>
          <a:xfrm>
            <a:off x="6438900" y="3733800"/>
            <a:ext cx="0" cy="198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2FE722-337A-F6CB-8675-DB513FD48221}"/>
              </a:ext>
            </a:extLst>
          </p:cNvPr>
          <p:cNvCxnSpPr>
            <a:stCxn id="18" idx="2"/>
            <a:endCxn id="13" idx="0"/>
          </p:cNvCxnSpPr>
          <p:nvPr/>
        </p:nvCxnSpPr>
        <p:spPr>
          <a:xfrm>
            <a:off x="6438900" y="4236679"/>
            <a:ext cx="5903" cy="126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0F8F455-9B71-33D2-FC15-F98B4050450A}"/>
              </a:ext>
            </a:extLst>
          </p:cNvPr>
          <p:cNvCxnSpPr>
            <a:stCxn id="13" idx="4"/>
            <a:endCxn id="12" idx="0"/>
          </p:cNvCxnSpPr>
          <p:nvPr/>
        </p:nvCxnSpPr>
        <p:spPr>
          <a:xfrm flipH="1">
            <a:off x="6438900" y="4820655"/>
            <a:ext cx="5903" cy="196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14A3EFA-C788-E41F-4148-654F37BCD340}"/>
              </a:ext>
            </a:extLst>
          </p:cNvPr>
          <p:cNvCxnSpPr>
            <a:stCxn id="12" idx="4"/>
            <a:endCxn id="11" idx="0"/>
          </p:cNvCxnSpPr>
          <p:nvPr/>
        </p:nvCxnSpPr>
        <p:spPr>
          <a:xfrm>
            <a:off x="6438900" y="5473921"/>
            <a:ext cx="0" cy="113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6D0265-3434-B8D0-6391-C6B452B4AA70}"/>
              </a:ext>
            </a:extLst>
          </p:cNvPr>
          <p:cNvCxnSpPr>
            <a:stCxn id="11" idx="4"/>
            <a:endCxn id="17" idx="0"/>
          </p:cNvCxnSpPr>
          <p:nvPr/>
        </p:nvCxnSpPr>
        <p:spPr>
          <a:xfrm>
            <a:off x="6438900" y="6044616"/>
            <a:ext cx="0" cy="12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6DAFA7-7652-3AB2-597E-E3471169DE94}"/>
              </a:ext>
            </a:extLst>
          </p:cNvPr>
          <p:cNvCxnSpPr>
            <a:cxnSpLocks/>
          </p:cNvCxnSpPr>
          <p:nvPr/>
        </p:nvCxnSpPr>
        <p:spPr>
          <a:xfrm>
            <a:off x="3771900" y="4038600"/>
            <a:ext cx="2672903" cy="29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23854C3-8B04-6A61-03C2-378F7171492B}"/>
              </a:ext>
            </a:extLst>
          </p:cNvPr>
          <p:cNvCxnSpPr/>
          <p:nvPr/>
        </p:nvCxnSpPr>
        <p:spPr>
          <a:xfrm flipH="1" flipV="1">
            <a:off x="3124200" y="4592055"/>
            <a:ext cx="3314700" cy="326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8B23AB6-42D4-7702-5842-7A015542642B}"/>
              </a:ext>
            </a:extLst>
          </p:cNvPr>
          <p:cNvCxnSpPr>
            <a:stCxn id="10" idx="6"/>
            <a:endCxn id="12" idx="2"/>
          </p:cNvCxnSpPr>
          <p:nvPr/>
        </p:nvCxnSpPr>
        <p:spPr>
          <a:xfrm>
            <a:off x="3771900" y="5200328"/>
            <a:ext cx="2019300" cy="4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7A40F83-14B9-8B28-A0DF-DBE101DA9E6C}"/>
              </a:ext>
            </a:extLst>
          </p:cNvPr>
          <p:cNvCxnSpPr>
            <a:stCxn id="11" idx="2"/>
            <a:endCxn id="6" idx="6"/>
          </p:cNvCxnSpPr>
          <p:nvPr/>
        </p:nvCxnSpPr>
        <p:spPr>
          <a:xfrm flipH="1">
            <a:off x="3771900" y="5816016"/>
            <a:ext cx="201930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2CD5014-3A63-39DC-8578-42928E7BA573}"/>
              </a:ext>
            </a:extLst>
          </p:cNvPr>
          <p:cNvSpPr txBox="1"/>
          <p:nvPr/>
        </p:nvSpPr>
        <p:spPr>
          <a:xfrm>
            <a:off x="1304893" y="3168668"/>
            <a:ext cx="86144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Client</a:t>
            </a:r>
          </a:p>
        </p:txBody>
      </p:sp>
      <p:sp>
        <p:nvSpPr>
          <p:cNvPr id="56" name="TextBox 55">
            <a:extLst>
              <a:ext uri="{FF2B5EF4-FFF2-40B4-BE49-F238E27FC236}">
                <a16:creationId xmlns:a16="http://schemas.microsoft.com/office/drawing/2014/main" id="{F0D38398-391D-0EB6-0B27-EB57BBC2B1DA}"/>
              </a:ext>
            </a:extLst>
          </p:cNvPr>
          <p:cNvSpPr txBox="1"/>
          <p:nvPr/>
        </p:nvSpPr>
        <p:spPr>
          <a:xfrm>
            <a:off x="7445409" y="3136238"/>
            <a:ext cx="787395"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Server</a:t>
            </a:r>
          </a:p>
        </p:txBody>
      </p:sp>
      <p:cxnSp>
        <p:nvCxnSpPr>
          <p:cNvPr id="58" name="Straight Connector 57">
            <a:extLst>
              <a:ext uri="{FF2B5EF4-FFF2-40B4-BE49-F238E27FC236}">
                <a16:creationId xmlns:a16="http://schemas.microsoft.com/office/drawing/2014/main" id="{030979A7-3EFA-EE1F-2835-B8D36C9D47A0}"/>
              </a:ext>
            </a:extLst>
          </p:cNvPr>
          <p:cNvCxnSpPr>
            <a:cxnSpLocks/>
          </p:cNvCxnSpPr>
          <p:nvPr/>
        </p:nvCxnSpPr>
        <p:spPr>
          <a:xfrm>
            <a:off x="2362200" y="2743200"/>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B422920-095A-BC8A-597B-CBF8E3DD5E42}"/>
              </a:ext>
            </a:extLst>
          </p:cNvPr>
          <p:cNvCxnSpPr>
            <a:cxnSpLocks/>
          </p:cNvCxnSpPr>
          <p:nvPr/>
        </p:nvCxnSpPr>
        <p:spPr>
          <a:xfrm>
            <a:off x="5666168" y="2741054"/>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B500E9E-B063-DB03-BBBD-4D178804646D}"/>
              </a:ext>
            </a:extLst>
          </p:cNvPr>
          <p:cNvCxnSpPr>
            <a:cxnSpLocks/>
          </p:cNvCxnSpPr>
          <p:nvPr/>
        </p:nvCxnSpPr>
        <p:spPr>
          <a:xfrm>
            <a:off x="2362200" y="6651938"/>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BD391AD-A847-C19E-A9B2-2C6814313ADB}"/>
              </a:ext>
            </a:extLst>
          </p:cNvPr>
          <p:cNvCxnSpPr>
            <a:cxnSpLocks/>
          </p:cNvCxnSpPr>
          <p:nvPr/>
        </p:nvCxnSpPr>
        <p:spPr>
          <a:xfrm>
            <a:off x="5676900" y="6658377"/>
            <a:ext cx="152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2D2483-C685-665E-CCB8-9A006DDBC73A}"/>
              </a:ext>
            </a:extLst>
          </p:cNvPr>
          <p:cNvCxnSpPr/>
          <p:nvPr/>
        </p:nvCxnSpPr>
        <p:spPr>
          <a:xfrm>
            <a:off x="2362200" y="2741054"/>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77F5B3D-2D85-53DA-84E1-33170862E642}"/>
              </a:ext>
            </a:extLst>
          </p:cNvPr>
          <p:cNvCxnSpPr/>
          <p:nvPr/>
        </p:nvCxnSpPr>
        <p:spPr>
          <a:xfrm>
            <a:off x="3886200" y="2741054"/>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6B6C9CC-0EA7-B706-BDA0-00937B59EB47}"/>
              </a:ext>
            </a:extLst>
          </p:cNvPr>
          <p:cNvCxnSpPr/>
          <p:nvPr/>
        </p:nvCxnSpPr>
        <p:spPr>
          <a:xfrm>
            <a:off x="5666168" y="2747493"/>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E0F130E-0672-306E-B827-6FA1ED0903E5}"/>
              </a:ext>
            </a:extLst>
          </p:cNvPr>
          <p:cNvCxnSpPr/>
          <p:nvPr/>
        </p:nvCxnSpPr>
        <p:spPr>
          <a:xfrm>
            <a:off x="7200900" y="2741054"/>
            <a:ext cx="0" cy="3910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45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85000" lnSpcReduction="10000"/>
          </a:bodyPr>
          <a:lstStyle/>
          <a:p>
            <a:r>
              <a:rPr lang="en-US" sz="34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3100">
                <a:solidFill>
                  <a:schemeClr val="tx2"/>
                </a:solidFill>
                <a:latin typeface="Times New Roman" pitchFamily="18" charset="0"/>
                <a:cs typeface="Times New Roman" pitchFamily="18" charset="0"/>
              </a:rPr>
              <a:t>Viết chương trình phía server</a:t>
            </a:r>
          </a:p>
          <a:p>
            <a:pPr algn="l"/>
            <a:r>
              <a:rPr lang="en-US" sz="1800">
                <a:solidFill>
                  <a:srgbClr val="000000"/>
                </a:solidFill>
                <a:latin typeface="Consolas" panose="020B0609020204030204" pitchFamily="49" charset="0"/>
              </a:rPr>
              <a:t>            Console.Title = </a:t>
            </a:r>
            <a:r>
              <a:rPr lang="en-US" sz="1800">
                <a:solidFill>
                  <a:srgbClr val="A31515"/>
                </a:solidFill>
                <a:latin typeface="Consolas" panose="020B0609020204030204" pitchFamily="49" charset="0"/>
              </a:rPr>
              <a:t>"Bài 1 TCPServer"</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//khai báo địa chỉ ip sử dụng lớp IPAddress</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IPAddress _ipaddress = IPAddress.Parse(</a:t>
            </a:r>
            <a:r>
              <a:rPr lang="en-US" sz="1800">
                <a:solidFill>
                  <a:srgbClr val="A31515"/>
                </a:solidFill>
                <a:latin typeface="Consolas" panose="020B0609020204030204" pitchFamily="49" charset="0"/>
              </a:rPr>
              <a:t>"127.0.0.1"</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//tạo một ipenpoint</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IPEndPoint _ipenpoint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IPEndPoint(_ipaddress, 9000);</a:t>
            </a:r>
          </a:p>
          <a:p>
            <a:pPr algn="l"/>
            <a:r>
              <a:rPr lang="en-US" sz="1800">
                <a:solidFill>
                  <a:srgbClr val="000000"/>
                </a:solidFill>
                <a:latin typeface="Consolas" panose="020B0609020204030204" pitchFamily="49" charset="0"/>
              </a:rPr>
              <a:t>	   Socket _socketserver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Socket(AddressFamily.InterNetwork, 		   SocketType.Stream, ProtocolType.Tcp);</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//thực hiện bin ipenpoint socket và lắng nghe</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_socketserver.Bind(_ipenpoint);</a:t>
            </a:r>
          </a:p>
          <a:p>
            <a:pPr algn="l"/>
            <a:r>
              <a:rPr lang="en-US" sz="1800">
                <a:solidFill>
                  <a:srgbClr val="000000"/>
                </a:solidFill>
                <a:latin typeface="Consolas" panose="020B0609020204030204" pitchFamily="49" charset="0"/>
              </a:rPr>
              <a:t>            _socketserver.Listen(10);</a:t>
            </a:r>
          </a:p>
          <a:p>
            <a:pPr algn="l"/>
            <a:r>
              <a:rPr lang="en-US" sz="1800">
                <a:solidFill>
                  <a:srgbClr val="000000"/>
                </a:solidFill>
                <a:latin typeface="Consolas" panose="020B0609020204030204" pitchFamily="49" charset="0"/>
              </a:rPr>
              <a:t>	   Console.WriteLine(</a:t>
            </a:r>
            <a:r>
              <a:rPr lang="en-US" sz="1800">
                <a:solidFill>
                  <a:srgbClr val="A31515"/>
                </a:solidFill>
                <a:latin typeface="Consolas" panose="020B0609020204030204" pitchFamily="49" charset="0"/>
              </a:rPr>
              <a:t>"chờ kết nối từ client..."</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Socket _socketclient = _socketserver.Accept();</a:t>
            </a:r>
          </a:p>
          <a:p>
            <a:pPr algn="l"/>
            <a:r>
              <a:rPr lang="en-US" sz="1800">
                <a:solidFill>
                  <a:srgbClr val="000000"/>
                </a:solidFill>
                <a:latin typeface="Consolas" panose="020B0609020204030204" pitchFamily="49" charset="0"/>
              </a:rPr>
              <a:t>            Console.WriteLine(</a:t>
            </a:r>
            <a:r>
              <a:rPr lang="en-US" sz="1800">
                <a:solidFill>
                  <a:srgbClr val="A31515"/>
                </a:solidFill>
                <a:latin typeface="Consolas" panose="020B0609020204030204" pitchFamily="49" charset="0"/>
              </a:rPr>
              <a:t>"chấp nhận kết nối từ: {0}"</a:t>
            </a:r>
            <a:r>
              <a:rPr lang="en-US" sz="1800">
                <a:solidFill>
                  <a:srgbClr val="000000"/>
                </a:solidFill>
                <a:latin typeface="Consolas" panose="020B0609020204030204" pitchFamily="49" charset="0"/>
              </a:rPr>
              <a:t>, 			   _socketclient.RemoteEndPoint.ToString());</a:t>
            </a:r>
          </a:p>
          <a:p>
            <a:pPr algn="l"/>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 tạo chuỗi dữ liệu, chuyển chuỗi thành mảng byte</a:t>
            </a:r>
            <a:endParaRPr lang="en-US" sz="1800">
              <a:solidFill>
                <a:srgbClr val="000000"/>
              </a:solidFill>
              <a:latin typeface="Consolas" panose="020B0609020204030204" pitchFamily="49" charset="0"/>
            </a:endParaRPr>
          </a:p>
          <a:p>
            <a:pPr algn="l"/>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string</a:t>
            </a:r>
            <a:r>
              <a:rPr lang="en-US" sz="1800">
                <a:solidFill>
                  <a:srgbClr val="000000"/>
                </a:solidFill>
                <a:latin typeface="Consolas" panose="020B0609020204030204" pitchFamily="49" charset="0"/>
              </a:rPr>
              <a:t> _s = </a:t>
            </a:r>
            <a:r>
              <a:rPr lang="en-US" sz="1800">
                <a:solidFill>
                  <a:srgbClr val="A31515"/>
                </a:solidFill>
                <a:latin typeface="Consolas" panose="020B0609020204030204" pitchFamily="49" charset="0"/>
              </a:rPr>
              <a:t>"Chào bạn đến với Server"</a:t>
            </a:r>
            <a:r>
              <a:rPr lang="en-US" sz="1800">
                <a:solidFill>
                  <a:srgbClr val="000000"/>
                </a:solidFill>
                <a:latin typeface="Consolas" panose="020B0609020204030204" pitchFamily="49" charset="0"/>
              </a:rPr>
              <a:t>;</a:t>
            </a:r>
          </a:p>
          <a:p>
            <a:pPr algn="l"/>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byte</a:t>
            </a:r>
            <a:r>
              <a:rPr lang="en-US" sz="1800">
                <a:solidFill>
                  <a:srgbClr val="000000"/>
                </a:solidFill>
                <a:latin typeface="Consolas" panose="020B0609020204030204" pitchFamily="49" charset="0"/>
              </a:rPr>
              <a:t>[] _data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byte</a:t>
            </a:r>
            <a:r>
              <a:rPr lang="en-US" sz="1800">
                <a:solidFill>
                  <a:srgbClr val="000000"/>
                </a:solidFill>
                <a:latin typeface="Consolas" panose="020B0609020204030204" pitchFamily="49" charset="0"/>
              </a:rPr>
              <a:t>[1024];</a:t>
            </a:r>
          </a:p>
          <a:p>
            <a:pPr algn="l"/>
            <a:r>
              <a:rPr lang="en-US" sz="1800">
                <a:solidFill>
                  <a:srgbClr val="000000"/>
                </a:solidFill>
                <a:latin typeface="Consolas" panose="020B0609020204030204" pitchFamily="49" charset="0"/>
              </a:rPr>
              <a:t>            _data = Encoding.UTF8.GetBytes(_s);</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7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943600"/>
          </a:xfrm>
        </p:spPr>
        <p:txBody>
          <a:bodyPr lIns="0" anchor="t" anchorCtr="0">
            <a:normAutofit fontScale="25000" lnSpcReduction="20000"/>
          </a:bodyPr>
          <a:lstStyle/>
          <a:p>
            <a:r>
              <a:rPr lang="en-US" sz="10400">
                <a:solidFill>
                  <a:schemeClr val="tx2"/>
                </a:solidFill>
                <a:latin typeface="Times New Roman" pitchFamily="18" charset="0"/>
                <a:cs typeface="Times New Roman" pitchFamily="18" charset="0"/>
              </a:rPr>
              <a:t>Chương II: Lập trình mạng với .NET</a:t>
            </a:r>
          </a:p>
          <a:p>
            <a:pPr algn="just"/>
            <a:endParaRPr lang="en-US" sz="2400">
              <a:solidFill>
                <a:schemeClr val="tx2"/>
              </a:solidFill>
              <a:latin typeface="Times New Roman" pitchFamily="18" charset="0"/>
              <a:cs typeface="Times New Roman" pitchFamily="18" charset="0"/>
            </a:endParaRPr>
          </a:p>
          <a:p>
            <a:pPr algn="l"/>
            <a:r>
              <a:rPr lang="en-US" sz="5600">
                <a:solidFill>
                  <a:srgbClr val="008000"/>
                </a:solidFill>
                <a:latin typeface="Consolas" panose="020B0609020204030204" pitchFamily="49" charset="0"/>
              </a:rPr>
              <a:t>	   //gửi nhận dữ liệu theo giao thức</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//gửi dữ liệu</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_socketclient.Send(_data, _data.Length, SocketFlags.None);</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//nhận dữ liệu</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while</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true</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p>
          <a:p>
            <a:pPr algn="l"/>
            <a:r>
              <a:rPr lang="en-US" sz="5600">
                <a:solidFill>
                  <a:srgbClr val="000000"/>
                </a:solidFill>
                <a:latin typeface="Consolas" panose="020B0609020204030204" pitchFamily="49" charset="0"/>
              </a:rPr>
              <a:t>                _data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[1024];</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int</a:t>
            </a:r>
            <a:r>
              <a:rPr lang="en-US" sz="5600">
                <a:solidFill>
                  <a:srgbClr val="000000"/>
                </a:solidFill>
                <a:latin typeface="Consolas" panose="020B0609020204030204" pitchFamily="49" charset="0"/>
              </a:rPr>
              <a:t> _recv = _socketclient.Receive(_data);</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if</a:t>
            </a:r>
            <a:r>
              <a:rPr lang="en-US" sz="5600">
                <a:solidFill>
                  <a:srgbClr val="000000"/>
                </a:solidFill>
                <a:latin typeface="Consolas" panose="020B0609020204030204" pitchFamily="49" charset="0"/>
              </a:rPr>
              <a:t> (_recv == 0) </a:t>
            </a:r>
            <a:r>
              <a:rPr lang="en-US" sz="5600">
                <a:solidFill>
                  <a:srgbClr val="0000FF"/>
                </a:solidFill>
                <a:latin typeface="Consolas" panose="020B0609020204030204" pitchFamily="49" charset="0"/>
              </a:rPr>
              <a:t>break</a:t>
            </a:r>
            <a:r>
              <a:rPr lang="en-US" sz="5600">
                <a:solidFill>
                  <a:srgbClr val="000000"/>
                </a:solidFill>
                <a:latin typeface="Consolas" panose="020B0609020204030204" pitchFamily="49" charset="0"/>
              </a:rPr>
              <a:t>;</a:t>
            </a:r>
          </a:p>
          <a:p>
            <a:pPr algn="l"/>
            <a:r>
              <a:rPr lang="vi-VN" sz="5600">
                <a:solidFill>
                  <a:srgbClr val="000000"/>
                </a:solidFill>
                <a:latin typeface="Consolas" panose="020B0609020204030204" pitchFamily="49" charset="0"/>
              </a:rPr>
              <a:t>                </a:t>
            </a:r>
            <a:r>
              <a:rPr lang="vi-VN" sz="5600">
                <a:solidFill>
                  <a:srgbClr val="008000"/>
                </a:solidFill>
                <a:latin typeface="Consolas" panose="020B0609020204030204" pitchFamily="49" charset="0"/>
              </a:rPr>
              <a:t>//chuyển mảng byte nhận được từ client gửi đến ra chuỗi và in</a:t>
            </a:r>
            <a:r>
              <a:rPr lang="en-US" sz="5600">
                <a:solidFill>
                  <a:srgbClr val="008000"/>
                </a:solidFill>
                <a:latin typeface="Consolas" panose="020B0609020204030204" pitchFamily="49" charset="0"/>
              </a:rPr>
              <a:t> 	       </a:t>
            </a:r>
            <a:r>
              <a:rPr lang="vi-VN" sz="5600">
                <a:solidFill>
                  <a:srgbClr val="008000"/>
                </a:solidFill>
                <a:latin typeface="Consolas" panose="020B0609020204030204" pitchFamily="49" charset="0"/>
              </a:rPr>
              <a:t>ra màn hình</a:t>
            </a:r>
            <a:endParaRPr lang="vi-VN"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_s = Encoding.UTF8.GetString(_data,0,_recv);</a:t>
            </a:r>
          </a:p>
          <a:p>
            <a:pPr algn="l"/>
            <a:r>
              <a:rPr lang="en-US" sz="5600">
                <a:solidFill>
                  <a:srgbClr val="000000"/>
                </a:solidFill>
                <a:latin typeface="Consolas" panose="020B0609020204030204" pitchFamily="49" charset="0"/>
              </a:rPr>
              <a:t>                Console.WriteLine(</a:t>
            </a:r>
            <a:r>
              <a:rPr lang="en-US" sz="5600">
                <a:solidFill>
                  <a:srgbClr val="A31515"/>
                </a:solidFill>
                <a:latin typeface="Consolas" panose="020B0609020204030204" pitchFamily="49" charset="0"/>
              </a:rPr>
              <a:t>"client gửi đến: {0}"</a:t>
            </a:r>
            <a:r>
              <a:rPr lang="en-US" sz="5600">
                <a:solidFill>
                  <a:srgbClr val="000000"/>
                </a:solidFill>
                <a:latin typeface="Consolas" panose="020B0609020204030204" pitchFamily="49" charset="0"/>
              </a:rPr>
              <a:t>, _s);</a:t>
            </a:r>
          </a:p>
          <a:p>
            <a:pPr algn="l"/>
            <a:r>
              <a:rPr lang="vi-VN" sz="5600">
                <a:solidFill>
                  <a:srgbClr val="000000"/>
                </a:solidFill>
                <a:latin typeface="Consolas" panose="020B0609020204030204" pitchFamily="49" charset="0"/>
              </a:rPr>
              <a:t>                </a:t>
            </a:r>
            <a:r>
              <a:rPr lang="vi-VN" sz="5600">
                <a:solidFill>
                  <a:srgbClr val="008000"/>
                </a:solidFill>
                <a:latin typeface="Consolas" panose="020B0609020204030204" pitchFamily="49" charset="0"/>
              </a:rPr>
              <a:t>// nếu nhận được chuỗi "QUIT" thì thoát</a:t>
            </a:r>
            <a:endParaRPr lang="vi-VN"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if</a:t>
            </a:r>
            <a:r>
              <a:rPr lang="en-US" sz="5600">
                <a:solidFill>
                  <a:srgbClr val="000000"/>
                </a:solidFill>
                <a:latin typeface="Consolas" panose="020B0609020204030204" pitchFamily="49" charset="0"/>
              </a:rPr>
              <a:t> (_s.ToUpper().Equals(</a:t>
            </a:r>
            <a:r>
              <a:rPr lang="en-US" sz="5600">
                <a:solidFill>
                  <a:srgbClr val="A31515"/>
                </a:solidFill>
                <a:latin typeface="Consolas" panose="020B0609020204030204" pitchFamily="49" charset="0"/>
              </a:rPr>
              <a:t>"QUIT"</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break</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 gửi trả lại cho client chuỗi s đã đổi thành in hoa</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_s = _s.ToUpper();</a:t>
            </a:r>
          </a:p>
          <a:p>
            <a:pPr algn="l"/>
            <a:r>
              <a:rPr lang="en-US" sz="5600">
                <a:solidFill>
                  <a:srgbClr val="000000"/>
                </a:solidFill>
                <a:latin typeface="Consolas" panose="020B0609020204030204" pitchFamily="49" charset="0"/>
              </a:rPr>
              <a:t>                _data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[1024];</a:t>
            </a:r>
          </a:p>
          <a:p>
            <a:pPr algn="l"/>
            <a:r>
              <a:rPr lang="en-US" sz="5600">
                <a:solidFill>
                  <a:srgbClr val="000000"/>
                </a:solidFill>
                <a:latin typeface="Consolas" panose="020B0609020204030204" pitchFamily="49" charset="0"/>
              </a:rPr>
              <a:t>                _data = Encoding.UTF8.GetBytes(_s);</a:t>
            </a:r>
          </a:p>
          <a:p>
            <a:pPr algn="l"/>
            <a:r>
              <a:rPr lang="en-US" sz="5600">
                <a:solidFill>
                  <a:srgbClr val="000000"/>
                </a:solidFill>
                <a:latin typeface="Consolas" panose="020B0609020204030204" pitchFamily="49" charset="0"/>
              </a:rPr>
              <a:t>                _socketclient.Send(_data, _data.Length, SocketFlags.None);</a:t>
            </a:r>
          </a:p>
          <a:p>
            <a:pPr algn="l"/>
            <a:r>
              <a:rPr lang="en-US" sz="5600">
                <a:solidFill>
                  <a:srgbClr val="000000"/>
                </a:solidFill>
                <a:latin typeface="Consolas" panose="020B0609020204030204" pitchFamily="49" charset="0"/>
              </a:rPr>
              <a:t>            }</a:t>
            </a:r>
          </a:p>
          <a:p>
            <a:pPr algn="l"/>
            <a:r>
              <a:rPr lang="en-US" sz="5600">
                <a:solidFill>
                  <a:srgbClr val="000000"/>
                </a:solidFill>
                <a:latin typeface="Consolas" panose="020B0609020204030204" pitchFamily="49" charset="0"/>
              </a:rPr>
              <a:t>            _socketclient.Shutdown(SocketShutdown.Both);</a:t>
            </a:r>
          </a:p>
          <a:p>
            <a:pPr algn="l"/>
            <a:r>
              <a:rPr lang="en-US" sz="5600">
                <a:solidFill>
                  <a:srgbClr val="000000"/>
                </a:solidFill>
                <a:latin typeface="Consolas" panose="020B0609020204030204" pitchFamily="49" charset="0"/>
              </a:rPr>
              <a:t>            _socketclient.Close();</a:t>
            </a:r>
          </a:p>
          <a:p>
            <a:pPr algn="l"/>
            <a:r>
              <a:rPr lang="en-US" sz="5600">
                <a:solidFill>
                  <a:srgbClr val="000000"/>
                </a:solidFill>
                <a:latin typeface="Consolas" panose="020B0609020204030204" pitchFamily="49" charset="0"/>
              </a:rPr>
              <a:t>            _socketserver.Close();</a:t>
            </a:r>
            <a:endParaRPr lang="en-US" sz="56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76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25000" lnSpcReduction="20000"/>
          </a:bodyPr>
          <a:lstStyle/>
          <a:p>
            <a:r>
              <a:rPr lang="en-US" sz="10400">
                <a:solidFill>
                  <a:schemeClr val="tx2"/>
                </a:solidFill>
                <a:latin typeface="Times New Roman" pitchFamily="18" charset="0"/>
                <a:cs typeface="Times New Roman" pitchFamily="18" charset="0"/>
              </a:rPr>
              <a:t>Chương II: Lập trình mạng với .NET</a:t>
            </a:r>
          </a:p>
          <a:p>
            <a:pPr marL="342900" indent="-342900" algn="just">
              <a:buFont typeface="Wingdings" panose="05000000000000000000" pitchFamily="2" charset="2"/>
              <a:buChar char="ü"/>
            </a:pPr>
            <a:r>
              <a:rPr lang="en-US" sz="9600">
                <a:solidFill>
                  <a:schemeClr val="tx2"/>
                </a:solidFill>
                <a:latin typeface="Times New Roman" pitchFamily="18" charset="0"/>
                <a:cs typeface="Times New Roman" pitchFamily="18" charset="0"/>
              </a:rPr>
              <a:t>Viết chương trình phía client</a:t>
            </a:r>
          </a:p>
          <a:p>
            <a:pPr algn="just"/>
            <a:endParaRPr lang="en-US" sz="9600">
              <a:solidFill>
                <a:schemeClr val="tx2"/>
              </a:solidFill>
              <a:latin typeface="Times New Roman" pitchFamily="18" charset="0"/>
              <a:cs typeface="Times New Roman" pitchFamily="18" charset="0"/>
            </a:endParaRPr>
          </a:p>
          <a:p>
            <a:pPr algn="l"/>
            <a:r>
              <a:rPr lang="en-US" sz="5600">
                <a:solidFill>
                  <a:srgbClr val="000000"/>
                </a:solidFill>
                <a:latin typeface="Consolas" panose="020B0609020204030204" pitchFamily="49" charset="0"/>
              </a:rPr>
              <a:t>	   Console.Title = </a:t>
            </a:r>
            <a:r>
              <a:rPr lang="en-US" sz="5600">
                <a:solidFill>
                  <a:srgbClr val="A31515"/>
                </a:solidFill>
                <a:latin typeface="Consolas" panose="020B0609020204030204" pitchFamily="49" charset="0"/>
              </a:rPr>
              <a:t>"Bài 1 TCPClient"</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//cung cấp địa chỉ ip của máy client</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IPAddress _ipaddress = IPAddress.Parse(</a:t>
            </a:r>
            <a:r>
              <a:rPr lang="en-US" sz="5600">
                <a:solidFill>
                  <a:srgbClr val="A31515"/>
                </a:solidFill>
                <a:latin typeface="Consolas" panose="020B0609020204030204" pitchFamily="49" charset="0"/>
              </a:rPr>
              <a:t>"192.168.0.8"</a:t>
            </a:r>
            <a:r>
              <a:rPr lang="en-US" sz="5600">
                <a:solidFill>
                  <a:srgbClr val="000000"/>
                </a:solidFill>
                <a:latin typeface="Consolas" panose="020B0609020204030204" pitchFamily="49" charset="0"/>
              </a:rPr>
              <a:t>);</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//tạo IPEndPoint</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IPEndPoint _ipendpoint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IPEndPoint(_ipaddress, 9000);</a:t>
            </a:r>
          </a:p>
          <a:p>
            <a:pPr algn="l"/>
            <a:r>
              <a:rPr lang="en-US" sz="5600">
                <a:solidFill>
                  <a:srgbClr val="000000"/>
                </a:solidFill>
                <a:latin typeface="Consolas" panose="020B0609020204030204" pitchFamily="49" charset="0"/>
              </a:rPr>
              <a:t>            </a:t>
            </a:r>
            <a:r>
              <a:rPr lang="en-US" sz="5600">
                <a:solidFill>
                  <a:srgbClr val="008000"/>
                </a:solidFill>
                <a:latin typeface="Consolas" panose="020B0609020204030204" pitchFamily="49" charset="0"/>
              </a:rPr>
              <a:t>//tạo socket cho client</a:t>
            </a:r>
            <a:endParaRPr lang="en-US" sz="5600">
              <a:solidFill>
                <a:srgbClr val="000000"/>
              </a:solidFill>
              <a:latin typeface="Consolas" panose="020B0609020204030204" pitchFamily="49" charset="0"/>
            </a:endParaRPr>
          </a:p>
          <a:p>
            <a:pPr algn="l"/>
            <a:r>
              <a:rPr lang="en-US" sz="5600">
                <a:solidFill>
                  <a:srgbClr val="000000"/>
                </a:solidFill>
                <a:latin typeface="Consolas" panose="020B0609020204030204" pitchFamily="49" charset="0"/>
              </a:rPr>
              <a:t>            Socket _socketclient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Socket(SocketType.Stream, 	   	 	   ProtocolType.Tcp);</a:t>
            </a:r>
          </a:p>
          <a:p>
            <a:pPr algn="l"/>
            <a:r>
              <a:rPr lang="en-US" sz="5600">
                <a:solidFill>
                  <a:srgbClr val="000000"/>
                </a:solidFill>
                <a:latin typeface="Consolas" panose="020B0609020204030204" pitchFamily="49" charset="0"/>
              </a:rPr>
              <a:t>            _socketclient.Connect(_ipendpoint);</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 _data = </a:t>
            </a:r>
            <a:r>
              <a:rPr lang="en-US" sz="5600">
                <a:solidFill>
                  <a:srgbClr val="0000FF"/>
                </a:solidFill>
                <a:latin typeface="Consolas" panose="020B0609020204030204" pitchFamily="49" charset="0"/>
              </a:rPr>
              <a:t>new</a:t>
            </a:r>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byte</a:t>
            </a:r>
            <a:r>
              <a:rPr lang="en-US" sz="5600">
                <a:solidFill>
                  <a:srgbClr val="000000"/>
                </a:solidFill>
                <a:latin typeface="Consolas" panose="020B0609020204030204" pitchFamily="49" charset="0"/>
              </a:rPr>
              <a:t>[1024];</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int</a:t>
            </a:r>
            <a:r>
              <a:rPr lang="en-US" sz="5600">
                <a:solidFill>
                  <a:srgbClr val="000000"/>
                </a:solidFill>
                <a:latin typeface="Consolas" panose="020B0609020204030204" pitchFamily="49" charset="0"/>
              </a:rPr>
              <a:t> _recv = _socketclient.Receive(_data);</a:t>
            </a:r>
          </a:p>
          <a:p>
            <a:pPr algn="l"/>
            <a:r>
              <a:rPr lang="en-US" sz="5600">
                <a:solidFill>
                  <a:srgbClr val="000000"/>
                </a:solidFill>
                <a:latin typeface="Consolas" panose="020B0609020204030204" pitchFamily="49" charset="0"/>
              </a:rPr>
              <a:t>            </a:t>
            </a:r>
            <a:r>
              <a:rPr lang="en-US" sz="5600">
                <a:solidFill>
                  <a:srgbClr val="0000FF"/>
                </a:solidFill>
                <a:latin typeface="Consolas" panose="020B0609020204030204" pitchFamily="49" charset="0"/>
              </a:rPr>
              <a:t>string</a:t>
            </a:r>
            <a:r>
              <a:rPr lang="en-US" sz="5600">
                <a:solidFill>
                  <a:srgbClr val="000000"/>
                </a:solidFill>
                <a:latin typeface="Consolas" panose="020B0609020204030204" pitchFamily="49" charset="0"/>
              </a:rPr>
              <a:t> _s = Encoding.UTF8.GetString(_data, 0, _recv);</a:t>
            </a:r>
          </a:p>
          <a:p>
            <a:pPr algn="l"/>
            <a:r>
              <a:rPr lang="en-US" sz="5600">
                <a:solidFill>
                  <a:srgbClr val="000000"/>
                </a:solidFill>
                <a:latin typeface="Consolas" panose="020B0609020204030204" pitchFamily="49" charset="0"/>
              </a:rPr>
              <a:t>            Console.WriteLine(</a:t>
            </a:r>
            <a:r>
              <a:rPr lang="en-US" sz="5600">
                <a:solidFill>
                  <a:srgbClr val="A31515"/>
                </a:solidFill>
                <a:latin typeface="Consolas" panose="020B0609020204030204" pitchFamily="49" charset="0"/>
              </a:rPr>
              <a:t>$"server gửi:</a:t>
            </a:r>
            <a:r>
              <a:rPr lang="en-US" sz="5600">
                <a:solidFill>
                  <a:srgbClr val="000000"/>
                </a:solidFill>
                <a:latin typeface="Consolas" panose="020B0609020204030204" pitchFamily="49" charset="0"/>
              </a:rPr>
              <a:t>{_s}</a:t>
            </a:r>
            <a:r>
              <a:rPr lang="en-US" sz="5600">
                <a:solidFill>
                  <a:srgbClr val="A31515"/>
                </a:solidFill>
                <a:latin typeface="Consolas" panose="020B0609020204030204" pitchFamily="49" charset="0"/>
              </a:rPr>
              <a:t>"</a:t>
            </a:r>
            <a:r>
              <a:rPr lang="en-US" sz="5600">
                <a:solidFill>
                  <a:srgbClr val="000000"/>
                </a:solidFill>
                <a:latin typeface="Consolas" panose="020B0609020204030204" pitchFamily="49" charset="0"/>
              </a:rPr>
              <a:t>);</a:t>
            </a:r>
          </a:p>
          <a:p>
            <a:pPr algn="l"/>
            <a:r>
              <a:rPr lang="en-US" sz="5600">
                <a:solidFill>
                  <a:srgbClr val="0000FF"/>
                </a:solidFill>
                <a:latin typeface="Consolas" panose="020B0609020204030204" pitchFamily="49" charset="0"/>
              </a:rPr>
              <a:t>	   string</a:t>
            </a:r>
            <a:r>
              <a:rPr lang="en-US" sz="5600">
                <a:solidFill>
                  <a:srgbClr val="000000"/>
                </a:solidFill>
                <a:latin typeface="Consolas" panose="020B0609020204030204" pitchFamily="49" charset="0"/>
              </a:rPr>
              <a:t> _input;</a:t>
            </a:r>
          </a:p>
          <a:p>
            <a:pPr algn="l"/>
            <a:r>
              <a:rPr lang="en-US" sz="5600">
                <a:solidFill>
                  <a:srgbClr val="000000"/>
                </a:solidFill>
                <a:latin typeface="Consolas" panose="020B0609020204030204" pitchFamily="49" charset="0"/>
              </a:rPr>
              <a:t>            </a:t>
            </a:r>
            <a:endParaRPr lang="en-US" sz="56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2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l"/>
            <a:r>
              <a:rPr lang="en-US" sz="1400">
                <a:solidFill>
                  <a:srgbClr val="0000FF"/>
                </a:solidFill>
                <a:latin typeface="Consolas" panose="020B0609020204030204" pitchFamily="49" charset="0"/>
              </a:rPr>
              <a:t>	 while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_input = Console.ReadLine();</a:t>
            </a:r>
          </a:p>
          <a:p>
            <a:pPr algn="l"/>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//chuyển _input thành mảng byte</a:t>
            </a:r>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_data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[1024];</a:t>
            </a:r>
          </a:p>
          <a:p>
            <a:pPr algn="l"/>
            <a:r>
              <a:rPr lang="en-US" sz="1400">
                <a:solidFill>
                  <a:srgbClr val="000000"/>
                </a:solidFill>
                <a:latin typeface="Consolas" panose="020B0609020204030204" pitchFamily="49" charset="0"/>
              </a:rPr>
              <a:t>                _data = Encoding.UTF8.GetBytes(_input);</a:t>
            </a:r>
          </a:p>
          <a:p>
            <a:pPr algn="l"/>
            <a:r>
              <a:rPr lang="en-US" sz="1400">
                <a:solidFill>
                  <a:srgbClr val="000000"/>
                </a:solidFill>
                <a:latin typeface="Consolas" panose="020B0609020204030204" pitchFamily="49" charset="0"/>
              </a:rPr>
              <a:t>	       _socketclient.Send(_data, _data.Length, SocketFlags.None);</a:t>
            </a:r>
          </a:p>
          <a:p>
            <a:pPr algn="l"/>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(_input.ToUpper().Equals(</a:t>
            </a:r>
            <a:r>
              <a:rPr lang="en-US" sz="1400">
                <a:solidFill>
                  <a:srgbClr val="A31515"/>
                </a:solidFill>
                <a:latin typeface="Consolas" panose="020B0609020204030204" pitchFamily="49" charset="0"/>
              </a:rPr>
              <a:t>"QUIT"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a:t>
            </a:r>
          </a:p>
          <a:p>
            <a:r>
              <a:rPr lang="en-US" sz="1500">
                <a:solidFill>
                  <a:srgbClr val="000000"/>
                </a:solidFill>
                <a:latin typeface="Consolas" panose="020B0609020204030204" pitchFamily="49" charset="0"/>
              </a:rPr>
              <a:t> 	     </a:t>
            </a:r>
            <a:r>
              <a:rPr lang="en-US" sz="1500">
                <a:solidFill>
                  <a:srgbClr val="008000"/>
                </a:solidFill>
                <a:latin typeface="Consolas" panose="020B0609020204030204" pitchFamily="49" charset="0"/>
              </a:rPr>
              <a:t>//new lại mảng byte để đảm bảo loại bỏ hoàn toàn dữ liệu cũ,</a:t>
            </a:r>
            <a:endParaRPr lang="en-US" sz="15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_data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byte</a:t>
            </a:r>
            <a:r>
              <a:rPr lang="en-US" sz="1400">
                <a:solidFill>
                  <a:srgbClr val="000000"/>
                </a:solidFill>
                <a:latin typeface="Consolas" panose="020B0609020204030204" pitchFamily="49" charset="0"/>
              </a:rPr>
              <a:t>[1024];</a:t>
            </a:r>
          </a:p>
          <a:p>
            <a:pPr algn="l"/>
            <a:r>
              <a:rPr lang="en-US" sz="1400">
                <a:solidFill>
                  <a:srgbClr val="000000"/>
                </a:solidFill>
                <a:latin typeface="Consolas" panose="020B0609020204030204" pitchFamily="49" charset="0"/>
              </a:rPr>
              <a:t>                _recv = _socketclient.Receive(_data);</a:t>
            </a:r>
          </a:p>
          <a:p>
            <a:pPr algn="l"/>
            <a:r>
              <a:rPr lang="en-US" sz="1400">
                <a:solidFill>
                  <a:srgbClr val="000000"/>
                </a:solidFill>
                <a:latin typeface="Consolas" panose="020B0609020204030204" pitchFamily="49" charset="0"/>
              </a:rPr>
              <a:t>                _s = Encoding.UTF8.GetString(_data, 0, _recv);</a:t>
            </a:r>
          </a:p>
          <a:p>
            <a:pPr algn="l"/>
            <a:r>
              <a:rPr lang="en-US" sz="1400">
                <a:solidFill>
                  <a:srgbClr val="000000"/>
                </a:solidFill>
                <a:latin typeface="Consolas" panose="020B0609020204030204" pitchFamily="49" charset="0"/>
              </a:rPr>
              <a:t>                Console.WriteLine(</a:t>
            </a:r>
            <a:r>
              <a:rPr lang="en-US" sz="1400">
                <a:solidFill>
                  <a:srgbClr val="A31515"/>
                </a:solidFill>
                <a:latin typeface="Consolas" panose="020B0609020204030204" pitchFamily="49" charset="0"/>
              </a:rPr>
              <a:t>$"server gửi:</a:t>
            </a:r>
            <a:r>
              <a:rPr lang="en-US" sz="1400">
                <a:solidFill>
                  <a:srgbClr val="000000"/>
                </a:solidFill>
                <a:latin typeface="Consolas" panose="020B0609020204030204" pitchFamily="49" charset="0"/>
              </a:rPr>
              <a:t>{_s}</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algn="l"/>
            <a:endParaRPr lang="en-US" sz="1400">
              <a:solidFill>
                <a:srgbClr val="000000"/>
              </a:solidFill>
              <a:latin typeface="Consolas" panose="020B0609020204030204" pitchFamily="49" charset="0"/>
            </a:endParaRPr>
          </a:p>
          <a:p>
            <a:pPr algn="l"/>
            <a:r>
              <a:rPr lang="en-US" sz="1400">
                <a:solidFill>
                  <a:srgbClr val="000000"/>
                </a:solidFill>
                <a:latin typeface="Consolas" panose="020B0609020204030204" pitchFamily="49" charset="0"/>
              </a:rPr>
              <a:t>            }</a:t>
            </a:r>
          </a:p>
          <a:p>
            <a:pPr algn="l"/>
            <a:r>
              <a:rPr lang="en-US" sz="1400">
                <a:solidFill>
                  <a:srgbClr val="000000"/>
                </a:solidFill>
                <a:latin typeface="Consolas" panose="020B0609020204030204" pitchFamily="49" charset="0"/>
              </a:rPr>
              <a:t>            _socketclient.Disconnect(</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            _socketclient.Close();</a:t>
            </a:r>
            <a:endParaRPr lang="en-US" sz="1400">
              <a:solidFill>
                <a:schemeClr val="tx2"/>
              </a:solidFill>
              <a:latin typeface="Times New Roman" pitchFamily="18" charset="0"/>
              <a:cs typeface="Times New Roman" pitchFamily="18" charset="0"/>
            </a:endParaRPr>
          </a:p>
          <a:p>
            <a:pPr algn="l"/>
            <a:r>
              <a:rPr lang="en-US" sz="1400">
                <a:solidFill>
                  <a:srgbClr val="000000"/>
                </a:solidFill>
                <a:latin typeface="Consolas" panose="020B0609020204030204" pitchFamily="49" charset="0"/>
              </a:rPr>
              <a:t>            </a:t>
            </a:r>
            <a:endParaRPr lang="en-US" sz="14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9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itchFamily="2" charset="2"/>
              <a:buChar char="§"/>
            </a:pPr>
            <a:r>
              <a:rPr lang="en-US" sz="2600">
                <a:solidFill>
                  <a:schemeClr val="tx2"/>
                </a:solidFill>
                <a:latin typeface="Times New Roman" pitchFamily="18" charset="0"/>
                <a:cs typeface="Times New Roman" pitchFamily="18" charset="0"/>
              </a:rPr>
              <a:t>Nội dung môn học</a:t>
            </a:r>
          </a:p>
          <a:p>
            <a:pPr marL="914400" lvl="1" indent="-457200" algn="just">
              <a:buFont typeface="Wingdings" pitchFamily="2" charset="2"/>
              <a:buChar char="ü"/>
            </a:pPr>
            <a:r>
              <a:rPr lang="vi-VN" sz="2400">
                <a:latin typeface="+mj-lt"/>
              </a:rPr>
              <a:t>Chương 1:</a:t>
            </a:r>
            <a:r>
              <a:rPr lang="en-US" sz="2400">
                <a:latin typeface="+mj-lt"/>
              </a:rPr>
              <a:t> </a:t>
            </a:r>
            <a:r>
              <a:rPr lang="en-US" sz="2400">
                <a:latin typeface="+mj-lt"/>
                <a:cs typeface="Times New Roman" pitchFamily="18" charset="0"/>
              </a:rPr>
              <a:t>Các khái niệm cơ bản về mạng máy tính</a:t>
            </a:r>
            <a:endParaRPr lang="en-US" sz="2400">
              <a:latin typeface="+mj-lt"/>
            </a:endParaRPr>
          </a:p>
          <a:p>
            <a:pPr marL="914400" lvl="1" indent="-457200" algn="just">
              <a:buFont typeface="Wingdings" pitchFamily="2" charset="2"/>
              <a:buChar char="ü"/>
            </a:pPr>
            <a:r>
              <a:rPr lang="vi-VN" sz="2400">
                <a:latin typeface="+mj-lt"/>
              </a:rPr>
              <a:t>Chương 2:</a:t>
            </a:r>
            <a:r>
              <a:rPr lang="en-US" sz="2400">
                <a:latin typeface="+mj-lt"/>
              </a:rPr>
              <a:t> Lập trình mạng với .NET</a:t>
            </a:r>
          </a:p>
          <a:p>
            <a:pPr marL="914400" lvl="1" indent="-457200" algn="just">
              <a:buFont typeface="Wingdings" pitchFamily="2" charset="2"/>
              <a:buChar char="ü"/>
            </a:pPr>
            <a:r>
              <a:rPr lang="vi-VN" sz="2400">
                <a:latin typeface="+mj-lt"/>
              </a:rPr>
              <a:t>Chương 3: </a:t>
            </a:r>
            <a:r>
              <a:rPr lang="en-US" sz="2400">
                <a:latin typeface="+mj-lt"/>
              </a:rPr>
              <a:t>Xây dựng ứng dụng mạng</a:t>
            </a:r>
          </a:p>
          <a:p>
            <a:pPr marL="914400" lvl="1" indent="-457200" algn="just">
              <a:buFont typeface="Wingdings" pitchFamily="2" charset="2"/>
              <a:buChar char="ü"/>
            </a:pPr>
            <a:r>
              <a:rPr lang="vi-VN" sz="2400">
                <a:latin typeface="+mj-lt"/>
              </a:rPr>
              <a:t>Chương 4: </a:t>
            </a:r>
            <a:r>
              <a:rPr lang="en-US" sz="2400">
                <a:latin typeface="+mj-lt"/>
              </a:rPr>
              <a:t>Hệ phân tán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101424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6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dirty="0" err="1">
                <a:solidFill>
                  <a:schemeClr val="tx2"/>
                </a:solidFill>
                <a:latin typeface="Times New Roman" pitchFamily="18" charset="0"/>
                <a:cs typeface="Times New Roman" pitchFamily="18" charset="0"/>
              </a:rPr>
              <a:t>Chương</a:t>
            </a:r>
            <a:r>
              <a:rPr lang="en-US" sz="2600" dirty="0">
                <a:solidFill>
                  <a:schemeClr val="tx2"/>
                </a:solidFill>
                <a:latin typeface="Times New Roman" pitchFamily="18" charset="0"/>
                <a:cs typeface="Times New Roman" pitchFamily="18" charset="0"/>
              </a:rPr>
              <a:t> II: </a:t>
            </a:r>
            <a:r>
              <a:rPr lang="en-US" sz="2600" dirty="0" err="1">
                <a:solidFill>
                  <a:schemeClr val="tx2"/>
                </a:solidFill>
                <a:latin typeface="Times New Roman" pitchFamily="18" charset="0"/>
                <a:cs typeface="Times New Roman" pitchFamily="18" charset="0"/>
              </a:rPr>
              <a:t>Lập</a:t>
            </a:r>
            <a:r>
              <a:rPr lang="en-US" sz="2600" dirty="0">
                <a:solidFill>
                  <a:schemeClr val="tx2"/>
                </a:solidFill>
                <a:latin typeface="Times New Roman" pitchFamily="18" charset="0"/>
                <a:cs typeface="Times New Roman" pitchFamily="18" charset="0"/>
              </a:rPr>
              <a:t> </a:t>
            </a:r>
            <a:r>
              <a:rPr lang="en-US" sz="2600" dirty="0" err="1">
                <a:solidFill>
                  <a:schemeClr val="tx2"/>
                </a:solidFill>
                <a:latin typeface="Times New Roman" pitchFamily="18" charset="0"/>
                <a:cs typeface="Times New Roman" pitchFamily="18" charset="0"/>
              </a:rPr>
              <a:t>trình</a:t>
            </a:r>
            <a:r>
              <a:rPr lang="en-US" sz="2600" dirty="0">
                <a:solidFill>
                  <a:schemeClr val="tx2"/>
                </a:solidFill>
                <a:latin typeface="Times New Roman" pitchFamily="18" charset="0"/>
                <a:cs typeface="Times New Roman" pitchFamily="18" charset="0"/>
              </a:rPr>
              <a:t> </a:t>
            </a:r>
            <a:r>
              <a:rPr lang="en-US" sz="2600" dirty="0" err="1">
                <a:solidFill>
                  <a:schemeClr val="tx2"/>
                </a:solidFill>
                <a:latin typeface="Times New Roman" pitchFamily="18" charset="0"/>
                <a:cs typeface="Times New Roman" pitchFamily="18" charset="0"/>
              </a:rPr>
              <a:t>mạng</a:t>
            </a:r>
            <a:r>
              <a:rPr lang="en-US" sz="2600" dirty="0">
                <a:solidFill>
                  <a:schemeClr val="tx2"/>
                </a:solidFill>
                <a:latin typeface="Times New Roman" pitchFamily="18" charset="0"/>
                <a:cs typeface="Times New Roman" pitchFamily="18" charset="0"/>
              </a:rPr>
              <a:t> </a:t>
            </a:r>
            <a:r>
              <a:rPr lang="en-US" sz="2600" dirty="0" err="1">
                <a:solidFill>
                  <a:schemeClr val="tx2"/>
                </a:solidFill>
                <a:latin typeface="Times New Roman" pitchFamily="18" charset="0"/>
                <a:cs typeface="Times New Roman" pitchFamily="18" charset="0"/>
              </a:rPr>
              <a:t>với</a:t>
            </a:r>
            <a:r>
              <a:rPr lang="en-US" sz="2600" dirty="0">
                <a:solidFill>
                  <a:schemeClr val="tx2"/>
                </a:solidFill>
                <a:latin typeface="Times New Roman" pitchFamily="18" charset="0"/>
                <a:cs typeface="Times New Roman" pitchFamily="18" charset="0"/>
              </a:rPr>
              <a:t> .NET</a:t>
            </a:r>
          </a:p>
          <a:p>
            <a:pPr marL="514350" indent="-514350" algn="just">
              <a:buFont typeface="+mj-lt"/>
              <a:buAutoNum type="arabicPeriod"/>
            </a:pPr>
            <a:r>
              <a:rPr lang="en-US" sz="2400" dirty="0" err="1">
                <a:solidFill>
                  <a:schemeClr val="tx2"/>
                </a:solidFill>
                <a:latin typeface="Times New Roman" pitchFamily="18" charset="0"/>
                <a:cs typeface="Times New Roman" pitchFamily="18" charset="0"/>
              </a:rPr>
              <a:t>Khái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quát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về</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lập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mạng</a:t>
            </a:r>
            <a:endParaRPr lang="en-US" sz="2400" dirty="0">
              <a:solidFill>
                <a:schemeClr val="tx2"/>
              </a:solidFill>
              <a:latin typeface="Times New Roman" pitchFamily="18" charset="0"/>
              <a:cs typeface="Times New Roman" pitchFamily="18" charset="0"/>
            </a:endParaRPr>
          </a:p>
          <a:p>
            <a:pPr marL="342900" indent="-342900" algn="just">
              <a:buFont typeface="Wingdings" panose="05000000000000000000" pitchFamily="2" charset="2"/>
              <a:buChar char="ü"/>
            </a:pPr>
            <a:r>
              <a:rPr lang="en-US" sz="2400" dirty="0" err="1">
                <a:solidFill>
                  <a:schemeClr val="tx2"/>
                </a:solidFill>
                <a:latin typeface="Times New Roman" pitchFamily="18" charset="0"/>
                <a:cs typeface="Times New Roman" pitchFamily="18" charset="0"/>
              </a:rPr>
              <a:t>Lập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mạng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là</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việc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phát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triển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các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ứng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dụng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doanh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nghiệp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tổ</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chức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hoạt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động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trên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môi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trường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mạng</a:t>
            </a:r>
            <a:r>
              <a:rPr lang="en-US" sz="2400" dirty="0">
                <a:solidFill>
                  <a:schemeClr val="tx2"/>
                </a:solidFill>
                <a:latin typeface="Times New Roman" pitchFamily="18" charset="0"/>
                <a:cs typeface="Times New Roman" pitchFamily="18" charset="0"/>
              </a:rPr>
              <a:t>(internet)</a:t>
            </a:r>
          </a:p>
          <a:p>
            <a:pPr marL="342900" indent="-342900" algn="just">
              <a:buFont typeface="Wingdings" panose="05000000000000000000" pitchFamily="2" charset="2"/>
              <a:buChar char="ü"/>
            </a:pPr>
            <a:r>
              <a:rPr lang="en-US" sz="2400" dirty="0" err="1">
                <a:solidFill>
                  <a:schemeClr val="tx2"/>
                </a:solidFill>
                <a:latin typeface="Times New Roman" pitchFamily="18" charset="0"/>
                <a:cs typeface="Times New Roman" pitchFamily="18" charset="0"/>
              </a:rPr>
              <a:t>Người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lập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cần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viết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ra</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các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chương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ứng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dụng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chạy</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trên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các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máy</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tính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khác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nhau</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giúp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các</a:t>
            </a:r>
            <a:r>
              <a:rPr lang="en-US" sz="2400" dirty="0">
                <a:solidFill>
                  <a:schemeClr val="tx2"/>
                </a:solidFill>
                <a:latin typeface="Times New Roman" pitchFamily="18" charset="0"/>
                <a:cs typeface="Times New Roman" pitchFamily="18" charset="0"/>
              </a:rPr>
              <a:t> node </a:t>
            </a:r>
            <a:r>
              <a:rPr lang="en-US" sz="2400" dirty="0" err="1">
                <a:solidFill>
                  <a:schemeClr val="tx2"/>
                </a:solidFill>
                <a:latin typeface="Times New Roman" pitchFamily="18" charset="0"/>
                <a:cs typeface="Times New Roman" pitchFamily="18" charset="0"/>
              </a:rPr>
              <a:t>mạng</a:t>
            </a:r>
            <a:r>
              <a:rPr lang="en-US" sz="2400" dirty="0">
                <a:solidFill>
                  <a:schemeClr val="tx2"/>
                </a:solidFill>
                <a:latin typeface="Times New Roman" pitchFamily="18" charset="0"/>
                <a:cs typeface="Times New Roman" pitchFamily="18" charset="0"/>
              </a:rPr>
              <a:t> chia </a:t>
            </a:r>
            <a:r>
              <a:rPr lang="en-US" sz="2400" dirty="0" err="1">
                <a:solidFill>
                  <a:schemeClr val="tx2"/>
                </a:solidFill>
                <a:latin typeface="Times New Roman" pitchFamily="18" charset="0"/>
                <a:cs typeface="Times New Roman" pitchFamily="18" charset="0"/>
              </a:rPr>
              <a:t>sẻ</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dữ</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liệu</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truyền</a:t>
            </a:r>
            <a:r>
              <a:rPr lang="en-US" sz="2400" dirty="0">
                <a:solidFill>
                  <a:schemeClr val="tx2"/>
                </a:solidFill>
                <a:latin typeface="Times New Roman" pitchFamily="18" charset="0"/>
                <a:cs typeface="Times New Roman" pitchFamily="18" charset="0"/>
              </a:rPr>
              <a:t> tin an </a:t>
            </a:r>
            <a:r>
              <a:rPr lang="en-US" sz="2400" dirty="0" err="1">
                <a:solidFill>
                  <a:schemeClr val="tx2"/>
                </a:solidFill>
                <a:latin typeface="Times New Roman" pitchFamily="18" charset="0"/>
                <a:cs typeface="Times New Roman" pitchFamily="18" charset="0"/>
              </a:rPr>
              <a:t>toàn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và</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hiệu</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quả</a:t>
            </a:r>
            <a:endParaRPr lang="en-US" sz="2400" dirty="0">
              <a:solidFill>
                <a:schemeClr val="tx2"/>
              </a:solidFill>
              <a:latin typeface="Times New Roman" pitchFamily="18" charset="0"/>
              <a:cs typeface="Times New Roman" pitchFamily="18" charset="0"/>
            </a:endParaRPr>
          </a:p>
          <a:p>
            <a:pPr marL="342900" indent="-342900" algn="just">
              <a:buFont typeface="Wingdings" panose="05000000000000000000" pitchFamily="2" charset="2"/>
              <a:buChar char="ü"/>
            </a:pPr>
            <a:r>
              <a:rPr lang="en-US" sz="2400" dirty="0" err="1">
                <a:solidFill>
                  <a:schemeClr val="tx2"/>
                </a:solidFill>
                <a:latin typeface="Times New Roman" pitchFamily="18" charset="0"/>
                <a:cs typeface="Times New Roman" pitchFamily="18" charset="0"/>
              </a:rPr>
              <a:t>Để</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lập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tạo</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nên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các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ứng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dụng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mạng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cần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sử</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dụng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các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công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cụ</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lập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để</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tạo</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ra</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chương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giúp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các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máy</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tính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thiết</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bị</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giao</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tiếp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với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nhau</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Nó</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bao</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gồm</a:t>
            </a:r>
            <a:r>
              <a:rPr lang="en-US" sz="2400" dirty="0">
                <a:solidFill>
                  <a:schemeClr val="tx2"/>
                </a:solidFill>
                <a:latin typeface="Times New Roman" pitchFamily="18" charset="0"/>
                <a:cs typeface="Times New Roman" pitchFamily="18" charset="0"/>
              </a:rPr>
              <a:t>:</a:t>
            </a:r>
          </a:p>
          <a:p>
            <a:pPr marL="800100" lvl="1" indent="-342900" algn="just">
              <a:buFont typeface="Wingdings" panose="05000000000000000000" pitchFamily="2" charset="2"/>
              <a:buChar char="Ø"/>
            </a:pPr>
            <a:r>
              <a:rPr lang="en-US" sz="2400" dirty="0" err="1">
                <a:solidFill>
                  <a:schemeClr val="tx2"/>
                </a:solidFill>
                <a:latin typeface="Times New Roman" pitchFamily="18" charset="0"/>
                <a:cs typeface="Times New Roman" pitchFamily="18" charset="0"/>
              </a:rPr>
              <a:t>Ngôn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ngữ</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lập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mạng</a:t>
            </a:r>
            <a:endParaRPr lang="en-US" sz="2400" dirty="0">
              <a:solidFill>
                <a:schemeClr val="tx2"/>
              </a:solidFill>
              <a:latin typeface="Times New Roman" pitchFamily="18" charset="0"/>
              <a:cs typeface="Times New Roman" pitchFamily="18" charset="0"/>
            </a:endParaRPr>
          </a:p>
          <a:p>
            <a:pPr marL="800100" lvl="1" indent="-342900" algn="just">
              <a:buFont typeface="Wingdings" panose="05000000000000000000" pitchFamily="2" charset="2"/>
              <a:buChar char="Ø"/>
            </a:pPr>
            <a:r>
              <a:rPr lang="en-US" sz="2400" dirty="0" err="1">
                <a:solidFill>
                  <a:schemeClr val="tx2"/>
                </a:solidFill>
                <a:latin typeface="Times New Roman" pitchFamily="18" charset="0"/>
                <a:cs typeface="Times New Roman" pitchFamily="18" charset="0"/>
              </a:rPr>
              <a:t>Kiến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thức</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mạng</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truyền</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thông</a:t>
            </a:r>
            <a:endParaRPr lang="en-US" sz="2400" dirty="0">
              <a:solidFill>
                <a:schemeClr val="tx2"/>
              </a:solidFill>
              <a:latin typeface="Times New Roman" pitchFamily="18" charset="0"/>
              <a:cs typeface="Times New Roman" pitchFamily="18" charset="0"/>
            </a:endParaRPr>
          </a:p>
          <a:p>
            <a:pPr marL="800100" lvl="1" indent="-342900" algn="just">
              <a:buFont typeface="Wingdings" panose="05000000000000000000" pitchFamily="2" charset="2"/>
              <a:buChar char="Ø"/>
            </a:pPr>
            <a:r>
              <a:rPr lang="en-US" sz="2400" dirty="0" err="1">
                <a:solidFill>
                  <a:schemeClr val="tx2"/>
                </a:solidFill>
                <a:latin typeface="Times New Roman" pitchFamily="18" charset="0"/>
                <a:cs typeface="Times New Roman" pitchFamily="18" charset="0"/>
              </a:rPr>
              <a:t>Mô</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hình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lập</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trình</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mạng</a:t>
            </a:r>
            <a:endParaRPr lang="en-US" sz="2400" dirty="0">
              <a:solidFill>
                <a:schemeClr val="tx2"/>
              </a:solidFill>
              <a:latin typeface="Times New Roman" pitchFamily="18" charset="0"/>
              <a:cs typeface="Times New Roman" pitchFamily="18" charset="0"/>
            </a:endParaRPr>
          </a:p>
          <a:p>
            <a:pPr marL="457200" indent="-457200" algn="just">
              <a:buFont typeface="Wingdings" pitchFamily="2" charset="2"/>
              <a:buChar char="ü"/>
            </a:pPr>
            <a:endParaRPr lang="en-US" sz="2400" dirty="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98685846"/>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7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514350" indent="-514350" algn="just">
              <a:buFont typeface="+mj-lt"/>
              <a:buAutoNum type="arabicPeriod" startAt="2"/>
            </a:pPr>
            <a:r>
              <a:rPr lang="en-US" sz="2400">
                <a:solidFill>
                  <a:schemeClr val="tx2"/>
                </a:solidFill>
                <a:latin typeface="Times New Roman" pitchFamily="18" charset="0"/>
                <a:cs typeface="Times New Roman" pitchFamily="18" charset="0"/>
              </a:rPr>
              <a:t>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Socket là một giao diện lập trình ứng dụng(API) mạng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Thông qua giao diện socket ta có thể lập trình điều khiển việc truyền thông giữa 2 máy sử dụng các giao thức mức thấp TCP, UDP, IP…</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Socket là sự trừu tượng hóa ở mức cao ta có thể hiểu nó như là một thành phần cho phép thực hiện việc gửi – nhận dữ liệu hai chiều giữa 2 máy tính với nhau</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Các loại socket: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Socket hướng kết nối(TCP socket)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Socket hướng không kêt nối(UDP socket)</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Raw socket</a:t>
            </a:r>
          </a:p>
          <a:p>
            <a:pPr marL="457200" indent="-457200" algn="just">
              <a:buFont typeface="Wingdings"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marL="514350" indent="-514350" algn="just">
              <a:buFont typeface="+mj-lt"/>
              <a:buAutoNum type="arabicPeriod" startAt="2"/>
            </a:pPr>
            <a:r>
              <a:rPr lang="en-US" sz="2400">
                <a:solidFill>
                  <a:schemeClr val="tx2"/>
                </a:solidFill>
                <a:latin typeface="Times New Roman" pitchFamily="18" charset="0"/>
                <a:cs typeface="Times New Roman" pitchFamily="18" charset="0"/>
              </a:rPr>
              <a:t>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Để xây dựng một chương trình ứng dụng socket người lập trình cần phải viết chương trình ở cả 2 phía client và server(trong mô hình client-server ), sử dụng các loại socket trên hoặc hình dung với việc phân loại dựa trên giao thức như sau.</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E82E69-2B0D-DB16-BE8F-FD8DC068F33C}"/>
              </a:ext>
            </a:extLst>
          </p:cNvPr>
          <p:cNvPicPr>
            <a:picLocks noChangeAspect="1"/>
          </p:cNvPicPr>
          <p:nvPr/>
        </p:nvPicPr>
        <p:blipFill>
          <a:blip r:embed="rId4"/>
          <a:stretch>
            <a:fillRect/>
          </a:stretch>
        </p:blipFill>
        <p:spPr>
          <a:xfrm>
            <a:off x="2438400" y="3721395"/>
            <a:ext cx="5570113" cy="2901987"/>
          </a:xfrm>
          <a:prstGeom prst="rect">
            <a:avLst/>
          </a:prstGeom>
        </p:spPr>
      </p:pic>
    </p:spTree>
    <p:extLst>
      <p:ext uri="{BB962C8B-B14F-4D97-AF65-F5344CB8AC3E}">
        <p14:creationId xmlns:p14="http://schemas.microsoft.com/office/powerpoint/2010/main" val="415639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2.1 Socket hướng kết nối(TCP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Đặc điểm</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Có một đường kết nối giữa 2 tiến trình</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Một trong 2 tiến trình luôn phải dợi tiến trình kia yêu cầu kết nối</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Có thể sử dụng để trao đổi thông điệp theo mô hình client-server</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Trong mô hình client-server: server luôn lắng nghe và chấp nhận kết nối</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Mỗi thông điệp gửi đi đều có xác nhận trở về</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Các gói tin chuyển đi tuần tự</a:t>
            </a:r>
          </a:p>
          <a:p>
            <a:pPr marL="457200" indent="-457200" algn="just">
              <a:buFont typeface="Wingdings"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68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2.2 Socket hướng không kết nối(UDP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Đặc điểm</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Hai tiến trình liên lạc với nhau không kết nối trực tiếp</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Thông điệp gửi đi phải kèm theo địa chỉ của người nhận</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Thông điệp có thể bị gửi nhiều lần</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Máy gửi không chắc chắn thông điệp có đến được máy nhận hay không</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Các gói tin gửi đi không theo tuần tự, có thể được gửi trước nhưng đến sau</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8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2.3 Số hiệu cổng(Port)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Để có thể thực hiện một giao tiếp, một trong 2 tiến trình phải công bố số hiệu cổng của socket mà mình sử dụng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Mỗi cổng giao tiếp thể hiện một địa chỉ xác định trong hệ thống. </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Tiến trình còn lại cũng yêu cầu tạo ra một cổng khác</a:t>
            </a:r>
          </a:p>
          <a:p>
            <a:pPr algn="just"/>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0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tx2"/>
                </a:solidFill>
                <a:latin typeface="Times New Roman" pitchFamily="18" charset="0"/>
                <a:cs typeface="Times New Roman" pitchFamily="18" charset="0"/>
              </a:rPr>
              <a:t>Chương II: Lập trình mạng với .NET</a:t>
            </a:r>
          </a:p>
          <a:p>
            <a:pPr algn="just"/>
            <a:r>
              <a:rPr lang="en-US" sz="2400">
                <a:solidFill>
                  <a:schemeClr val="tx2"/>
                </a:solidFill>
                <a:latin typeface="Times New Roman" pitchFamily="18" charset="0"/>
                <a:cs typeface="Times New Roman" pitchFamily="18" charset="0"/>
              </a:rPr>
              <a:t>2.4 Giới thiệu NameSpace System.net và System.net.sockets</a:t>
            </a:r>
          </a:p>
          <a:p>
            <a:pPr algn="just"/>
            <a:r>
              <a:rPr lang="en-US" sz="2400">
                <a:solidFill>
                  <a:schemeClr val="tx2"/>
                </a:solidFill>
                <a:latin typeface="Times New Roman" pitchFamily="18" charset="0"/>
                <a:cs typeface="Times New Roman" pitchFamily="18" charset="0"/>
              </a:rPr>
              <a:t>2.4.1 System.net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System.net là gói thư viện được cung cấp bởi .NET, nó cung cấp giao diện lập trình đơn giản cho rất nhiều giao thức mạng</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Có rất nhiều lớp để sử dụng lập trình. Trong chương trình môn học này ta quan tâm tới các lớp(</a:t>
            </a:r>
            <a:r>
              <a:rPr lang="en-US" sz="2400">
                <a:solidFill>
                  <a:srgbClr val="C00000"/>
                </a:solidFill>
                <a:latin typeface="Times New Roman" panose="02020603050405020304" pitchFamily="18" charset="0"/>
                <a:cs typeface="Times New Roman" panose="02020603050405020304" pitchFamily="18" charset="0"/>
              </a:rPr>
              <a:t>IPAddress, IPEndPoint, DNS…</a:t>
            </a:r>
            <a:r>
              <a:rPr lang="en-US" sz="2400">
                <a:solidFill>
                  <a:schemeClr val="tx2"/>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Ø"/>
            </a:pPr>
            <a:r>
              <a:rPr lang="en-US" sz="2400">
                <a:solidFill>
                  <a:schemeClr val="tx2"/>
                </a:solidFill>
                <a:latin typeface="Times New Roman" panose="02020603050405020304" pitchFamily="18" charset="0"/>
                <a:cs typeface="Times New Roman" panose="02020603050405020304" pitchFamily="18" charset="0"/>
              </a:rPr>
              <a:t>Một số Field và phương thức quan trọng trong class </a:t>
            </a:r>
            <a:r>
              <a:rPr lang="en-US" sz="2400">
                <a:solidFill>
                  <a:srgbClr val="C00000"/>
                </a:solidFill>
                <a:latin typeface="Times New Roman" panose="02020603050405020304" pitchFamily="18" charset="0"/>
                <a:cs typeface="Times New Roman" panose="02020603050405020304" pitchFamily="18" charset="0"/>
              </a:rPr>
              <a:t>IPAddress:</a:t>
            </a:r>
          </a:p>
          <a:p>
            <a:pPr marL="1257300" lvl="2" indent="-342900" algn="just">
              <a:buFont typeface="Wingdings" panose="05000000000000000000" pitchFamily="2" charset="2"/>
              <a:buChar char="§"/>
            </a:pPr>
            <a:r>
              <a:rPr lang="en-US">
                <a:solidFill>
                  <a:schemeClr val="tx2"/>
                </a:solidFill>
                <a:latin typeface="Times New Roman" pitchFamily="18" charset="0"/>
                <a:cs typeface="Times New Roman" pitchFamily="18" charset="0"/>
              </a:rPr>
              <a:t>Any(field): cung cấp một địa chỉ IP để chỉ ra rằng server phải lắng nghe trên tất cả các card mạng</a:t>
            </a:r>
          </a:p>
          <a:p>
            <a:pPr marL="1257300" lvl="2" indent="-342900" algn="just">
              <a:buFont typeface="Wingdings" panose="05000000000000000000" pitchFamily="2" charset="2"/>
              <a:buChar char="§"/>
            </a:pPr>
            <a:endParaRPr lang="en-US">
              <a:solidFill>
                <a:schemeClr val="tx2"/>
              </a:solidFill>
              <a:latin typeface="Times New Roman" pitchFamily="18" charset="0"/>
              <a:cs typeface="Times New Roman" pitchFamily="18" charset="0"/>
            </a:endParaRPr>
          </a:p>
          <a:p>
            <a:pPr marL="342900" indent="-342900" algn="just">
              <a:buFont typeface="Wingdings" panose="05000000000000000000"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23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11165</TotalTime>
  <Words>1751</Words>
  <Application>Microsoft Office PowerPoint</Application>
  <PresentationFormat>On-screen Show (4:3)</PresentationFormat>
  <Paragraphs>274</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Times New Roman</vt:lpstr>
      <vt:lpstr>Wingdings</vt:lpstr>
      <vt:lpstr>Office Theme</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232</cp:revision>
  <dcterms:created xsi:type="dcterms:W3CDTF">2023-02-01T03:15:30Z</dcterms:created>
  <dcterms:modified xsi:type="dcterms:W3CDTF">2023-03-16T00:19:02Z</dcterms:modified>
</cp:coreProperties>
</file>