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4" r:id="rId3"/>
  </p:sldMasterIdLst>
  <p:notesMasterIdLst>
    <p:notesMasterId r:id="rId15"/>
  </p:notesMasterIdLst>
  <p:handoutMasterIdLst>
    <p:handoutMasterId r:id="rId16"/>
  </p:handoutMasterIdLst>
  <p:sldIdLst>
    <p:sldId id="299" r:id="rId4"/>
    <p:sldId id="258" r:id="rId5"/>
    <p:sldId id="302" r:id="rId6"/>
    <p:sldId id="303" r:id="rId7"/>
    <p:sldId id="304" r:id="rId8"/>
    <p:sldId id="305" r:id="rId9"/>
    <p:sldId id="306" r:id="rId10"/>
    <p:sldId id="307" r:id="rId11"/>
    <p:sldId id="308" r:id="rId12"/>
    <p:sldId id="309" r:id="rId13"/>
    <p:sldId id="285"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DE1"/>
    <a:srgbClr val="F4BD2D"/>
    <a:srgbClr val="F07624"/>
    <a:srgbClr val="1ED4DE"/>
    <a:srgbClr val="E62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howGuides="1">
      <p:cViewPr varScale="1">
        <p:scale>
          <a:sx n="103" d="100"/>
          <a:sy n="103" d="100"/>
        </p:scale>
        <p:origin x="821" y="72"/>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452B2B-0BBC-4845-BD5C-6186374697E3}" type="datetimeFigureOut">
              <a:rPr lang="ko-KR" altLang="en-US" smtClean="0"/>
              <a:t>2022-12-05</a:t>
            </a:fld>
            <a:endParaRPr lang="ko-KR"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2153E3-D943-4A51-8AD5-41FA50EBC5B2}" type="slidenum">
              <a:rPr lang="ko-KR" altLang="en-US" smtClean="0"/>
              <a:t>‹#›</a:t>
            </a:fld>
            <a:endParaRPr lang="ko-KR" altLang="en-US" dirty="0"/>
          </a:p>
        </p:txBody>
      </p:sp>
    </p:spTree>
    <p:extLst>
      <p:ext uri="{BB962C8B-B14F-4D97-AF65-F5344CB8AC3E}">
        <p14:creationId xmlns:p14="http://schemas.microsoft.com/office/powerpoint/2010/main" val="11595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6CAE9-05B4-4B5A-933D-C9E18047E755}"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F21F0C-7008-443E-A402-EBEBDE66CEF6}" type="slidenum">
              <a:rPr lang="en-US" smtClean="0"/>
              <a:t>‹#›</a:t>
            </a:fld>
            <a:endParaRPr lang="en-US"/>
          </a:p>
        </p:txBody>
      </p:sp>
    </p:spTree>
    <p:extLst>
      <p:ext uri="{BB962C8B-B14F-4D97-AF65-F5344CB8AC3E}">
        <p14:creationId xmlns:p14="http://schemas.microsoft.com/office/powerpoint/2010/main" val="2516077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F21F0C-7008-443E-A402-EBEBDE66CEF6}" type="slidenum">
              <a:rPr lang="en-US" smtClean="0"/>
              <a:t>5</a:t>
            </a:fld>
            <a:endParaRPr lang="en-US"/>
          </a:p>
        </p:txBody>
      </p:sp>
    </p:spTree>
    <p:extLst>
      <p:ext uri="{BB962C8B-B14F-4D97-AF65-F5344CB8AC3E}">
        <p14:creationId xmlns:p14="http://schemas.microsoft.com/office/powerpoint/2010/main" val="3232821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F21F0C-7008-443E-A402-EBEBDE66CEF6}" type="slidenum">
              <a:rPr lang="en-US" smtClean="0"/>
              <a:t>6</a:t>
            </a:fld>
            <a:endParaRPr lang="en-US"/>
          </a:p>
        </p:txBody>
      </p:sp>
    </p:spTree>
    <p:extLst>
      <p:ext uri="{BB962C8B-B14F-4D97-AF65-F5344CB8AC3E}">
        <p14:creationId xmlns:p14="http://schemas.microsoft.com/office/powerpoint/2010/main" val="2186733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F21F0C-7008-443E-A402-EBEBDE66CEF6}" type="slidenum">
              <a:rPr lang="en-US" smtClean="0"/>
              <a:t>7</a:t>
            </a:fld>
            <a:endParaRPr lang="en-US"/>
          </a:p>
        </p:txBody>
      </p:sp>
    </p:spTree>
    <p:extLst>
      <p:ext uri="{BB962C8B-B14F-4D97-AF65-F5344CB8AC3E}">
        <p14:creationId xmlns:p14="http://schemas.microsoft.com/office/powerpoint/2010/main" val="2585395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F21F0C-7008-443E-A402-EBEBDE66CEF6}" type="slidenum">
              <a:rPr lang="en-US" smtClean="0"/>
              <a:t>8</a:t>
            </a:fld>
            <a:endParaRPr lang="en-US"/>
          </a:p>
        </p:txBody>
      </p:sp>
    </p:spTree>
    <p:extLst>
      <p:ext uri="{BB962C8B-B14F-4D97-AF65-F5344CB8AC3E}">
        <p14:creationId xmlns:p14="http://schemas.microsoft.com/office/powerpoint/2010/main" val="570929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F21F0C-7008-443E-A402-EBEBDE66CEF6}" type="slidenum">
              <a:rPr lang="en-US" smtClean="0"/>
              <a:t>9</a:t>
            </a:fld>
            <a:endParaRPr lang="en-US"/>
          </a:p>
        </p:txBody>
      </p:sp>
    </p:spTree>
    <p:extLst>
      <p:ext uri="{BB962C8B-B14F-4D97-AF65-F5344CB8AC3E}">
        <p14:creationId xmlns:p14="http://schemas.microsoft.com/office/powerpoint/2010/main" val="236364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F21F0C-7008-443E-A402-EBEBDE66CEF6}" type="slidenum">
              <a:rPr lang="en-US" smtClean="0"/>
              <a:t>10</a:t>
            </a:fld>
            <a:endParaRPr lang="en-US"/>
          </a:p>
        </p:txBody>
      </p:sp>
    </p:spTree>
    <p:extLst>
      <p:ext uri="{BB962C8B-B14F-4D97-AF65-F5344CB8AC3E}">
        <p14:creationId xmlns:p14="http://schemas.microsoft.com/office/powerpoint/2010/main" val="16500331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5"/>
          <p:cNvSpPr>
            <a:spLocks noGrp="1"/>
          </p:cNvSpPr>
          <p:nvPr>
            <p:ph type="title" hasCustomPrompt="1"/>
          </p:nvPr>
        </p:nvSpPr>
        <p:spPr>
          <a:xfrm>
            <a:off x="0" y="627534"/>
            <a:ext cx="9144000" cy="533308"/>
          </a:xfrm>
          <a:prstGeom prst="rect">
            <a:avLst/>
          </a:prstGeom>
        </p:spPr>
        <p:txBody>
          <a:bodyPr anchor="ctr"/>
          <a:lstStyle>
            <a:lvl1pPr>
              <a:buFontTx/>
              <a:buNone/>
              <a:defRPr sz="3600" b="1">
                <a:solidFill>
                  <a:schemeClr val="tx1">
                    <a:lumMod val="75000"/>
                    <a:lumOff val="25000"/>
                  </a:schemeClr>
                </a:solidFill>
                <a:latin typeface="+mj-lt"/>
                <a:cs typeface="Arial" pitchFamily="34" charset="0"/>
              </a:defRPr>
            </a:lvl1pPr>
          </a:lstStyle>
          <a:p>
            <a:r>
              <a:rPr lang="en-US" altLang="ko-KR" dirty="0">
                <a:ea typeface="맑은 고딕" pitchFamily="50" charset="-127"/>
              </a:rPr>
              <a:t>FREE PPT TEMPLATES</a:t>
            </a:r>
            <a:endParaRPr lang="ko-KR" altLang="en-US" dirty="0"/>
          </a:p>
        </p:txBody>
      </p:sp>
      <p:sp>
        <p:nvSpPr>
          <p:cNvPr id="4" name="Text Placeholder 9">
            <a:extLst>
              <a:ext uri="{FF2B5EF4-FFF2-40B4-BE49-F238E27FC236}">
                <a16:creationId xmlns:a16="http://schemas.microsoft.com/office/drawing/2014/main" id="{B3F0AB86-7940-4230-BC06-4EF20DC497B6}"/>
              </a:ext>
            </a:extLst>
          </p:cNvPr>
          <p:cNvSpPr>
            <a:spLocks noGrp="1"/>
          </p:cNvSpPr>
          <p:nvPr>
            <p:ph type="body" sz="quarter" idx="12" hasCustomPrompt="1"/>
          </p:nvPr>
        </p:nvSpPr>
        <p:spPr>
          <a:xfrm>
            <a:off x="0" y="1203598"/>
            <a:ext cx="9143999" cy="432000"/>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3904619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271621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202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54817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4" hasCustomPrompt="1"/>
          </p:nvPr>
        </p:nvSpPr>
        <p:spPr>
          <a:xfrm>
            <a:off x="601244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5" hasCustomPrompt="1"/>
          </p:nvPr>
        </p:nvSpPr>
        <p:spPr>
          <a:xfrm>
            <a:off x="3280313" y="557440"/>
            <a:ext cx="2592000" cy="4032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28208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Picture Placeholder 2"/>
          <p:cNvSpPr>
            <a:spLocks noGrp="1"/>
          </p:cNvSpPr>
          <p:nvPr>
            <p:ph type="pic" idx="13" hasCustomPrompt="1"/>
          </p:nvPr>
        </p:nvSpPr>
        <p:spPr>
          <a:xfrm>
            <a:off x="3059900" y="1"/>
            <a:ext cx="30242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4" hasCustomPrompt="1"/>
          </p:nvPr>
        </p:nvSpPr>
        <p:spPr>
          <a:xfrm>
            <a:off x="45721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5" hasCustomPrompt="1"/>
          </p:nvPr>
        </p:nvSpPr>
        <p:spPr>
          <a:xfrm>
            <a:off x="30599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776476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2426012"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553804"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4" hasCustomPrompt="1"/>
          </p:nvPr>
        </p:nvSpPr>
        <p:spPr>
          <a:xfrm>
            <a:off x="4298220"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46261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514350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96912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C7304401-68B8-4E0E-A9DB-540B76DF928B}"/>
              </a:ext>
            </a:extLst>
          </p:cNvPr>
          <p:cNvSpPr>
            <a:spLocks noGrp="1"/>
          </p:cNvSpPr>
          <p:nvPr>
            <p:ph type="pic" idx="14" hasCustomPrompt="1"/>
          </p:nvPr>
        </p:nvSpPr>
        <p:spPr>
          <a:xfrm>
            <a:off x="3563888" y="638650"/>
            <a:ext cx="4320480" cy="4504851"/>
          </a:xfrm>
          <a:custGeom>
            <a:avLst/>
            <a:gdLst>
              <a:gd name="connsiteX0" fmla="*/ 2160240 w 4320480"/>
              <a:gd name="connsiteY0" fmla="*/ 0 h 4504851"/>
              <a:gd name="connsiteX1" fmla="*/ 4320480 w 4320480"/>
              <a:gd name="connsiteY1" fmla="*/ 4504851 h 4504851"/>
              <a:gd name="connsiteX2" fmla="*/ 0 w 4320480"/>
              <a:gd name="connsiteY2" fmla="*/ 4504851 h 4504851"/>
            </a:gdLst>
            <a:ahLst/>
            <a:cxnLst>
              <a:cxn ang="0">
                <a:pos x="connsiteX0" y="connsiteY0"/>
              </a:cxn>
              <a:cxn ang="0">
                <a:pos x="connsiteX1" y="connsiteY1"/>
              </a:cxn>
              <a:cxn ang="0">
                <a:pos x="connsiteX2" y="connsiteY2"/>
              </a:cxn>
            </a:cxnLst>
            <a:rect l="l" t="t" r="r" b="b"/>
            <a:pathLst>
              <a:path w="4320480" h="4504851">
                <a:moveTo>
                  <a:pt x="2160240" y="0"/>
                </a:moveTo>
                <a:lnTo>
                  <a:pt x="4320480" y="4504851"/>
                </a:lnTo>
                <a:lnTo>
                  <a:pt x="0" y="450485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그림 개체 틀 7">
            <a:extLst>
              <a:ext uri="{FF2B5EF4-FFF2-40B4-BE49-F238E27FC236}">
                <a16:creationId xmlns:a16="http://schemas.microsoft.com/office/drawing/2014/main" id="{D2ABAD60-FE41-4786-B9AF-4454375D2129}"/>
              </a:ext>
            </a:extLst>
          </p:cNvPr>
          <p:cNvSpPr>
            <a:spLocks noGrp="1"/>
          </p:cNvSpPr>
          <p:nvPr>
            <p:ph type="pic" idx="11" hasCustomPrompt="1"/>
          </p:nvPr>
        </p:nvSpPr>
        <p:spPr>
          <a:xfrm>
            <a:off x="5635630" y="1"/>
            <a:ext cx="3508370" cy="4339267"/>
          </a:xfrm>
          <a:custGeom>
            <a:avLst/>
            <a:gdLst>
              <a:gd name="connsiteX0" fmla="*/ 0 w 3508370"/>
              <a:gd name="connsiteY0" fmla="*/ 0 h 4339267"/>
              <a:gd name="connsiteX1" fmla="*/ 3508370 w 3508370"/>
              <a:gd name="connsiteY1" fmla="*/ 0 h 4339267"/>
              <a:gd name="connsiteX2" fmla="*/ 3504823 w 3508370"/>
              <a:gd name="connsiteY2" fmla="*/ 1594801 h 4339267"/>
              <a:gd name="connsiteX3" fmla="*/ 2097974 w 3508370"/>
              <a:gd name="connsiteY3" fmla="*/ 4339267 h 4339267"/>
            </a:gdLst>
            <a:ahLst/>
            <a:cxnLst>
              <a:cxn ang="0">
                <a:pos x="connsiteX0" y="connsiteY0"/>
              </a:cxn>
              <a:cxn ang="0">
                <a:pos x="connsiteX1" y="connsiteY1"/>
              </a:cxn>
              <a:cxn ang="0">
                <a:pos x="connsiteX2" y="connsiteY2"/>
              </a:cxn>
              <a:cxn ang="0">
                <a:pos x="connsiteX3" y="connsiteY3"/>
              </a:cxn>
            </a:cxnLst>
            <a:rect l="l" t="t" r="r" b="b"/>
            <a:pathLst>
              <a:path w="3508370" h="4339267">
                <a:moveTo>
                  <a:pt x="0" y="0"/>
                </a:moveTo>
                <a:lnTo>
                  <a:pt x="3508370" y="0"/>
                </a:lnTo>
                <a:cubicBezTo>
                  <a:pt x="3507188" y="531600"/>
                  <a:pt x="3506005" y="1063201"/>
                  <a:pt x="3504823" y="1594801"/>
                </a:cubicBezTo>
                <a:lnTo>
                  <a:pt x="2097974" y="4339267"/>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172180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Picture Placeholder 2"/>
          <p:cNvSpPr>
            <a:spLocks noGrp="1"/>
          </p:cNvSpPr>
          <p:nvPr>
            <p:ph type="pic" idx="11" hasCustomPrompt="1"/>
          </p:nvPr>
        </p:nvSpPr>
        <p:spPr>
          <a:xfrm>
            <a:off x="0" y="0"/>
            <a:ext cx="5076056" cy="51435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65729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52395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3" name="Rounded Rectangle 12"/>
          <p:cNvSpPr/>
          <p:nvPr userDrawn="1"/>
        </p:nvSpPr>
        <p:spPr>
          <a:xfrm>
            <a:off x="354008" y="1131589"/>
            <a:ext cx="2849840" cy="364917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ounded Rectangle 15"/>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7" name="Half Frame 16"/>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mn-lt"/>
            </a:endParaRPr>
          </a:p>
        </p:txBody>
      </p:sp>
    </p:spTree>
    <p:extLst>
      <p:ext uri="{BB962C8B-B14F-4D97-AF65-F5344CB8AC3E}">
        <p14:creationId xmlns:p14="http://schemas.microsoft.com/office/powerpoint/2010/main" val="3165604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rot="10800000">
            <a:off x="3222000" y="3337155"/>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Isosceles Triangle 4"/>
          <p:cNvSpPr/>
          <p:nvPr userDrawn="1"/>
        </p:nvSpPr>
        <p:spPr>
          <a:xfrm rot="10800000">
            <a:off x="3746892" y="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Isosceles Triangle 5"/>
          <p:cNvSpPr/>
          <p:nvPr userDrawn="1"/>
        </p:nvSpPr>
        <p:spPr>
          <a:xfrm rot="10800000">
            <a:off x="4041648" y="99959"/>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id="{8E48000A-B218-4CCF-8C0E-D9ACDAFA26B8}"/>
              </a:ext>
            </a:extLst>
          </p:cNvPr>
          <p:cNvSpPr>
            <a:spLocks noGrp="1"/>
          </p:cNvSpPr>
          <p:nvPr>
            <p:ph type="pic" idx="12" hasCustomPrompt="1"/>
          </p:nvPr>
        </p:nvSpPr>
        <p:spPr>
          <a:xfrm>
            <a:off x="3312000" y="3430238"/>
            <a:ext cx="2520000" cy="1713262"/>
          </a:xfrm>
          <a:custGeom>
            <a:avLst/>
            <a:gdLst>
              <a:gd name="connsiteX0" fmla="*/ 1260000 w 2520000"/>
              <a:gd name="connsiteY0" fmla="*/ 0 h 1713262"/>
              <a:gd name="connsiteX1" fmla="*/ 2520000 w 2520000"/>
              <a:gd name="connsiteY1" fmla="*/ 1260000 h 1713262"/>
              <a:gd name="connsiteX2" fmla="*/ 2066250 w 2520000"/>
              <a:gd name="connsiteY2" fmla="*/ 1713262 h 1713262"/>
              <a:gd name="connsiteX3" fmla="*/ 439730 w 2520000"/>
              <a:gd name="connsiteY3" fmla="*/ 1706453 h 1713262"/>
              <a:gd name="connsiteX4" fmla="*/ 0 w 2520000"/>
              <a:gd name="connsiteY4" fmla="*/ 1260000 h 1713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0000" h="1713262">
                <a:moveTo>
                  <a:pt x="1260000" y="0"/>
                </a:moveTo>
                <a:lnTo>
                  <a:pt x="2520000" y="1260000"/>
                </a:lnTo>
                <a:lnTo>
                  <a:pt x="2066250" y="1713262"/>
                </a:lnTo>
                <a:lnTo>
                  <a:pt x="439730" y="1706453"/>
                </a:lnTo>
                <a:lnTo>
                  <a:pt x="0" y="126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06530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8150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mj-lt"/>
                <a:cs typeface="Arial" pitchFamily="34" charset="0"/>
              </a:defRPr>
            </a:lvl1pPr>
          </a:lstStyle>
          <a:p>
            <a:r>
              <a:rPr lang="en-US" altLang="ko-KR" dirty="0"/>
              <a:t>Free PPT _ Click to add title</a:t>
            </a:r>
            <a:endParaRPr lang="ko-KR" altLang="en-US" dirty="0"/>
          </a:p>
        </p:txBody>
      </p:sp>
    </p:spTree>
    <p:extLst>
      <p:ext uri="{BB962C8B-B14F-4D97-AF65-F5344CB8AC3E}">
        <p14:creationId xmlns:p14="http://schemas.microsoft.com/office/powerpoint/2010/main" val="60125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571550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a:off x="3203848" y="-2322"/>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Isosceles Triangle 4"/>
          <p:cNvSpPr/>
          <p:nvPr userDrawn="1"/>
        </p:nvSpPr>
        <p:spPr>
          <a:xfrm>
            <a:off x="3746892" y="433124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Isosceles Triangle 5"/>
          <p:cNvSpPr/>
          <p:nvPr userDrawn="1"/>
        </p:nvSpPr>
        <p:spPr>
          <a:xfrm>
            <a:off x="4041648" y="4493810"/>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id="{28FC5FB3-D739-474A-9148-1ABF4FC27690}"/>
              </a:ext>
            </a:extLst>
          </p:cNvPr>
          <p:cNvSpPr>
            <a:spLocks noGrp="1"/>
          </p:cNvSpPr>
          <p:nvPr>
            <p:ph type="pic" idx="12" hasCustomPrompt="1"/>
          </p:nvPr>
        </p:nvSpPr>
        <p:spPr>
          <a:xfrm>
            <a:off x="3293848" y="1"/>
            <a:ext cx="2520000" cy="1711155"/>
          </a:xfrm>
          <a:custGeom>
            <a:avLst/>
            <a:gdLst>
              <a:gd name="connsiteX0" fmla="*/ 442968 w 2520000"/>
              <a:gd name="connsiteY0" fmla="*/ 0 h 1711155"/>
              <a:gd name="connsiteX1" fmla="*/ 985757 w 2520000"/>
              <a:gd name="connsiteY1" fmla="*/ 0 h 1711155"/>
              <a:gd name="connsiteX2" fmla="*/ 2080270 w 2520000"/>
              <a:gd name="connsiteY2" fmla="*/ 4702 h 1711155"/>
              <a:gd name="connsiteX3" fmla="*/ 2520000 w 2520000"/>
              <a:gd name="connsiteY3" fmla="*/ 451155 h 1711155"/>
              <a:gd name="connsiteX4" fmla="*/ 1260000 w 2520000"/>
              <a:gd name="connsiteY4" fmla="*/ 1711155 h 1711155"/>
              <a:gd name="connsiteX5" fmla="*/ 0 w 2520000"/>
              <a:gd name="connsiteY5" fmla="*/ 451155 h 17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000" h="1711155">
                <a:moveTo>
                  <a:pt x="442968" y="0"/>
                </a:moveTo>
                <a:lnTo>
                  <a:pt x="985757" y="0"/>
                </a:lnTo>
                <a:lnTo>
                  <a:pt x="2080270" y="4702"/>
                </a:lnTo>
                <a:lnTo>
                  <a:pt x="2520000" y="451155"/>
                </a:lnTo>
                <a:lnTo>
                  <a:pt x="1260000" y="1711155"/>
                </a:lnTo>
                <a:lnTo>
                  <a:pt x="0" y="4511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93945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Rectangle 1"/>
          <p:cNvSpPr/>
          <p:nvPr userDrawn="1"/>
        </p:nvSpPr>
        <p:spPr>
          <a:xfrm>
            <a:off x="565878" y="1176692"/>
            <a:ext cx="1871760" cy="30512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9"/>
          <p:cNvSpPr/>
          <p:nvPr userDrawn="1"/>
        </p:nvSpPr>
        <p:spPr>
          <a:xfrm>
            <a:off x="2612855" y="1176061"/>
            <a:ext cx="1871760" cy="3051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userDrawn="1"/>
        </p:nvSpPr>
        <p:spPr>
          <a:xfrm>
            <a:off x="4659832" y="1175430"/>
            <a:ext cx="1871760" cy="3051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Rectangle 11"/>
          <p:cNvSpPr/>
          <p:nvPr userDrawn="1"/>
        </p:nvSpPr>
        <p:spPr>
          <a:xfrm>
            <a:off x="6706810" y="1174799"/>
            <a:ext cx="1871760" cy="3051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Picture Placeholder 2"/>
          <p:cNvSpPr>
            <a:spLocks noGrp="1"/>
          </p:cNvSpPr>
          <p:nvPr>
            <p:ph type="pic" idx="11" hasCustomPrompt="1"/>
          </p:nvPr>
        </p:nvSpPr>
        <p:spPr>
          <a:xfrm>
            <a:off x="825475"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2" hasCustomPrompt="1"/>
          </p:nvPr>
        </p:nvSpPr>
        <p:spPr>
          <a:xfrm>
            <a:off x="6966407"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3" hasCustomPrompt="1"/>
          </p:nvPr>
        </p:nvSpPr>
        <p:spPr>
          <a:xfrm>
            <a:off x="2872452"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1"/>
          </p:cNvSpPr>
          <p:nvPr>
            <p:ph type="pic" idx="14" hasCustomPrompt="1"/>
          </p:nvPr>
        </p:nvSpPr>
        <p:spPr>
          <a:xfrm>
            <a:off x="4919429"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90497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D:\KBM-정애\014-Fullppt\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33754" y="451443"/>
            <a:ext cx="3282039" cy="3272435"/>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1" hasCustomPrompt="1"/>
          </p:nvPr>
        </p:nvSpPr>
        <p:spPr>
          <a:xfrm>
            <a:off x="1363708" y="584771"/>
            <a:ext cx="2991584" cy="20767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2" hasCustomPrompt="1"/>
          </p:nvPr>
        </p:nvSpPr>
        <p:spPr>
          <a:xfrm>
            <a:off x="4143454" y="1295867"/>
            <a:ext cx="3055840" cy="223137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04814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1" name="Picture 4" descr="D:\KBM-정애\014-Fullppt\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71800" y="2499742"/>
            <a:ext cx="3600400" cy="1831222"/>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2"/>
          <p:cNvSpPr>
            <a:spLocks noGrp="1"/>
          </p:cNvSpPr>
          <p:nvPr>
            <p:ph type="pic" idx="12" hasCustomPrompt="1"/>
          </p:nvPr>
        </p:nvSpPr>
        <p:spPr>
          <a:xfrm>
            <a:off x="3753800" y="2764640"/>
            <a:ext cx="1711407" cy="12496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009982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3216585"/>
      </p:ext>
    </p:extLst>
  </p:cSld>
  <p:clrMap bg1="lt1" tx1="dk1" bg2="lt2" tx2="dk2" accent1="accent1" accent2="accent2" accent3="accent3" accent4="accent4" accent5="accent5" accent6="accent6" hlink="hlink" folHlink="folHlink"/>
  <p:sldLayoutIdLst>
    <p:sldLayoutId id="2147483650" r:id="rId1"/>
    <p:sldLayoutId id="2147483672"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5617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71" r:id="rId4"/>
    <p:sldLayoutId id="2147483658" r:id="rId5"/>
    <p:sldLayoutId id="2147483659" r:id="rId6"/>
    <p:sldLayoutId id="2147483673" r:id="rId7"/>
    <p:sldLayoutId id="2147483662" r:id="rId8"/>
    <p:sldLayoutId id="2147483663" r:id="rId9"/>
    <p:sldLayoutId id="2147483664" r:id="rId10"/>
    <p:sldLayoutId id="2147483665" r:id="rId11"/>
    <p:sldLayoutId id="2147483666" r:id="rId12"/>
    <p:sldLayoutId id="2147483667" r:id="rId13"/>
    <p:sldLayoutId id="2147483668" r:id="rId14"/>
    <p:sldLayoutId id="2147483675" r:id="rId15"/>
    <p:sldLayoutId id="2147483674"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2709296"/>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1" y="915566"/>
            <a:ext cx="9143999" cy="648072"/>
          </a:xfrm>
          <a:prstGeom prst="rect">
            <a:avLst/>
          </a:prstGeom>
        </p:spPr>
        <p:txBody>
          <a:bodyPr/>
          <a:lstStyle/>
          <a:p>
            <a:pPr algn="ctr" fontAlgn="auto">
              <a:lnSpc>
                <a:spcPct val="150000"/>
              </a:lnSpc>
              <a:spcBef>
                <a:spcPts val="0"/>
              </a:spcBef>
              <a:spcAft>
                <a:spcPts val="0"/>
              </a:spcAft>
              <a:defRPr/>
            </a:pPr>
            <a:r>
              <a:rPr lang="en-US" altLang="ko-KR" sz="2000" b="1" dirty="0">
                <a:solidFill>
                  <a:schemeClr val="tx1">
                    <a:lumMod val="75000"/>
                    <a:lumOff val="25000"/>
                  </a:schemeClr>
                </a:solidFill>
              </a:rPr>
              <a:t>KIẾN TRÚC VỀ CÁC CÔNG TRÌNH VÀ NGÔI ĐỀN CỦA NƯỚC LÀO</a:t>
            </a:r>
          </a:p>
        </p:txBody>
      </p:sp>
      <p:sp>
        <p:nvSpPr>
          <p:cNvPr id="10" name="Text Placeholder 2">
            <a:extLst>
              <a:ext uri="{FF2B5EF4-FFF2-40B4-BE49-F238E27FC236}">
                <a16:creationId xmlns:a16="http://schemas.microsoft.com/office/drawing/2014/main" id="{B4F30900-68E7-4DAF-8FA3-4C49A50F4418}"/>
              </a:ext>
            </a:extLst>
          </p:cNvPr>
          <p:cNvSpPr txBox="1">
            <a:spLocks/>
          </p:cNvSpPr>
          <p:nvPr/>
        </p:nvSpPr>
        <p:spPr>
          <a:xfrm>
            <a:off x="-1" y="411510"/>
            <a:ext cx="9143999" cy="648072"/>
          </a:xfrm>
          <a:prstGeom prst="rect">
            <a:avLst/>
          </a:prstGeom>
        </p:spPr>
        <p:txBody>
          <a:bodyPr lIns="108000" anchor="ctr"/>
          <a:lstStyle>
            <a:lvl1pPr marL="0" indent="0" algn="ctr" defTabSz="914400" rtl="0" eaLnBrk="1" latinLnBrk="1" hangingPunct="1">
              <a:spcBef>
                <a:spcPct val="20000"/>
              </a:spcBef>
              <a:buFont typeface="Arial" pitchFamily="34" charset="0"/>
              <a:buNone/>
              <a:defRPr sz="1200" b="1" kern="1200" baseline="0">
                <a:solidFill>
                  <a:schemeClr val="tx1"/>
                </a:solidFill>
                <a:effectLst/>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defRPr/>
            </a:pPr>
            <a:r>
              <a:rPr lang="en-US" altLang="ko-KR" sz="2400" dirty="0">
                <a:solidFill>
                  <a:schemeClr val="tx1">
                    <a:lumMod val="75000"/>
                    <a:lumOff val="25000"/>
                  </a:schemeClr>
                </a:solidFill>
              </a:rPr>
              <a:t>BÀI THUYẾT TRÌNH NHÓM 3</a:t>
            </a:r>
          </a:p>
        </p:txBody>
      </p:sp>
    </p:spTree>
    <p:extLst>
      <p:ext uri="{BB962C8B-B14F-4D97-AF65-F5344CB8AC3E}">
        <p14:creationId xmlns:p14="http://schemas.microsoft.com/office/powerpoint/2010/main" val="378434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9146" y="1131590"/>
            <a:ext cx="2937350" cy="4490140"/>
          </a:xfrm>
          <a:prstGeom prst="rect">
            <a:avLst/>
          </a:prstGeom>
          <a:noFill/>
        </p:spPr>
        <p:txBody>
          <a:bodyPr wrap="square" rtlCol="0">
            <a:spAutoFit/>
          </a:bodyPr>
          <a:lstStyle/>
          <a:p>
            <a:pPr>
              <a:lnSpc>
                <a:spcPct val="150000"/>
              </a:lnSpc>
            </a:pPr>
            <a:r>
              <a:rPr lang="vi-VN" sz="1200" b="0" i="0" dirty="0">
                <a:solidFill>
                  <a:srgbClr val="212121"/>
                </a:solidFill>
                <a:effectLst/>
                <a:latin typeface="Open Sans" panose="020B0606030504020204" pitchFamily="34" charset="0"/>
              </a:rPr>
              <a:t>Wat Phra Keo (hay Haw Phra Kaew) </a:t>
            </a:r>
            <a:endParaRPr lang="en-US" sz="1200" b="0" i="0" dirty="0">
              <a:solidFill>
                <a:srgbClr val="212121"/>
              </a:solidFill>
              <a:effectLst/>
              <a:latin typeface="Open Sans" panose="020B0606030504020204" pitchFamily="34" charset="0"/>
            </a:endParaRPr>
          </a:p>
          <a:p>
            <a:pPr>
              <a:lnSpc>
                <a:spcPct val="150000"/>
              </a:lnSpc>
            </a:pPr>
            <a:r>
              <a:rPr lang="vi-VN" sz="1200" b="0" i="0" dirty="0">
                <a:solidFill>
                  <a:srgbClr val="212121"/>
                </a:solidFill>
                <a:effectLst/>
                <a:latin typeface="Open Sans" panose="020B0606030504020204" pitchFamily="34" charset="0"/>
              </a:rPr>
              <a:t>được biết đến là chùa Phật Ngọc của </a:t>
            </a:r>
            <a:endParaRPr lang="en-US" sz="1200" b="0" i="0" dirty="0">
              <a:solidFill>
                <a:srgbClr val="212121"/>
              </a:solidFill>
              <a:effectLst/>
              <a:latin typeface="Open Sans" panose="020B0606030504020204" pitchFamily="34" charset="0"/>
            </a:endParaRPr>
          </a:p>
          <a:p>
            <a:pPr>
              <a:lnSpc>
                <a:spcPct val="150000"/>
              </a:lnSpc>
            </a:pPr>
            <a:r>
              <a:rPr lang="vi-VN" sz="1200" b="0" i="0" dirty="0">
                <a:solidFill>
                  <a:srgbClr val="212121"/>
                </a:solidFill>
                <a:effectLst/>
                <a:latin typeface="Open Sans" panose="020B0606030504020204" pitchFamily="34" charset="0"/>
              </a:rPr>
              <a:t>Viêng Chăn. Ngày nay, chùa không còn là nơi thờ tự mà chuyển thành bảo </a:t>
            </a:r>
            <a:endParaRPr lang="en-US" sz="1200" b="0" i="0" dirty="0">
              <a:solidFill>
                <a:srgbClr val="212121"/>
              </a:solidFill>
              <a:effectLst/>
              <a:latin typeface="Open Sans" panose="020B0606030504020204" pitchFamily="34" charset="0"/>
            </a:endParaRPr>
          </a:p>
          <a:p>
            <a:pPr>
              <a:lnSpc>
                <a:spcPct val="150000"/>
              </a:lnSpc>
            </a:pPr>
            <a:r>
              <a:rPr lang="vi-VN" sz="1200" b="0" i="0" dirty="0">
                <a:solidFill>
                  <a:srgbClr val="212121"/>
                </a:solidFill>
                <a:effectLst/>
                <a:latin typeface="Open Sans" panose="020B0606030504020204" pitchFamily="34" charset="0"/>
              </a:rPr>
              <a:t>tàng trưng bày nhiều hiện vật quý </a:t>
            </a:r>
            <a:endParaRPr lang="en-US" sz="1200" b="0" i="0" dirty="0">
              <a:solidFill>
                <a:srgbClr val="212121"/>
              </a:solidFill>
              <a:effectLst/>
              <a:latin typeface="Open Sans" panose="020B0606030504020204" pitchFamily="34" charset="0"/>
            </a:endParaRPr>
          </a:p>
          <a:p>
            <a:pPr>
              <a:lnSpc>
                <a:spcPct val="150000"/>
              </a:lnSpc>
            </a:pPr>
            <a:r>
              <a:rPr lang="vi-VN" sz="1200" b="0" i="0" dirty="0">
                <a:solidFill>
                  <a:srgbClr val="212121"/>
                </a:solidFill>
                <a:effectLst/>
                <a:latin typeface="Open Sans" panose="020B0606030504020204" pitchFamily="34" charset="0"/>
              </a:rPr>
              <a:t>hiếm (ngai vàng, tượng phật Khmer, </a:t>
            </a:r>
            <a:endParaRPr lang="en-US" sz="1200" b="0" i="0" dirty="0">
              <a:solidFill>
                <a:srgbClr val="212121"/>
              </a:solidFill>
              <a:effectLst/>
              <a:latin typeface="Open Sans" panose="020B0606030504020204" pitchFamily="34" charset="0"/>
            </a:endParaRPr>
          </a:p>
          <a:p>
            <a:pPr>
              <a:lnSpc>
                <a:spcPct val="150000"/>
              </a:lnSpc>
            </a:pPr>
            <a:r>
              <a:rPr lang="vi-VN" sz="1200" b="0" i="0" dirty="0">
                <a:solidFill>
                  <a:srgbClr val="212121"/>
                </a:solidFill>
                <a:effectLst/>
                <a:latin typeface="Open Sans" panose="020B0606030504020204" pitchFamily="34" charset="0"/>
              </a:rPr>
              <a:t>bia ký khắc trên đá, …).</a:t>
            </a:r>
            <a:endParaRPr lang="en-US" sz="1200" b="0" i="0" dirty="0">
              <a:solidFill>
                <a:srgbClr val="212121"/>
              </a:solidFill>
              <a:effectLst/>
              <a:latin typeface="Open Sans" panose="020B0606030504020204" pitchFamily="34" charset="0"/>
            </a:endParaRPr>
          </a:p>
          <a:p>
            <a:pPr>
              <a:lnSpc>
                <a:spcPct val="150000"/>
              </a:lnSpc>
            </a:pPr>
            <a:r>
              <a:rPr lang="vi-VN" altLang="ko-KR" sz="1200" dirty="0">
                <a:solidFill>
                  <a:schemeClr val="tx1">
                    <a:lumMod val="75000"/>
                    <a:lumOff val="25000"/>
                  </a:schemeClr>
                </a:solidFill>
                <a:cs typeface="Arial" pitchFamily="34" charset="0"/>
              </a:rPr>
              <a:t>Ngôi chùa được xây dựng vào năm 1565</a:t>
            </a:r>
            <a:r>
              <a:rPr lang="en-US" altLang="ko-KR" sz="1200" dirty="0">
                <a:solidFill>
                  <a:schemeClr val="tx1">
                    <a:lumMod val="75000"/>
                    <a:lumOff val="25000"/>
                  </a:schemeClr>
                </a:solidFill>
                <a:cs typeface="Arial" pitchFamily="34" charset="0"/>
              </a:rPr>
              <a:t>, </a:t>
            </a:r>
            <a:r>
              <a:rPr lang="vi-VN" altLang="ko-KR" sz="1200" dirty="0">
                <a:solidFill>
                  <a:schemeClr val="tx1">
                    <a:lumMod val="75000"/>
                    <a:lumOff val="25000"/>
                  </a:schemeClr>
                </a:solidFill>
                <a:cs typeface="Arial" pitchFamily="34" charset="0"/>
              </a:rPr>
              <a:t>mục đích lưu giữ pho tượng Phật ngọc, ngày nay pho tượng không còn trong chùa. Chùa Phra Keo là một công trình kiến ​​trúc độc đáo khi được xây dựng trên nền đá với 2 con rồng chạy dọc cầu thang được tạc từ đá.</a:t>
            </a:r>
          </a:p>
          <a:p>
            <a:pPr>
              <a:lnSpc>
                <a:spcPct val="150000"/>
              </a:lnSpc>
            </a:pPr>
            <a:endParaRPr lang="vi-VN" altLang="ko-KR" sz="1200" dirty="0">
              <a:solidFill>
                <a:schemeClr val="tx1">
                  <a:lumMod val="75000"/>
                  <a:lumOff val="25000"/>
                </a:schemeClr>
              </a:solidFill>
              <a:cs typeface="Arial" pitchFamily="34" charset="0"/>
            </a:endParaRPr>
          </a:p>
          <a:p>
            <a:pPr>
              <a:lnSpc>
                <a:spcPct val="150000"/>
              </a:lnSpc>
            </a:pPr>
            <a:endParaRPr lang="en-US" altLang="ko-KR" sz="1200" dirty="0">
              <a:solidFill>
                <a:schemeClr val="tx1">
                  <a:lumMod val="75000"/>
                  <a:lumOff val="25000"/>
                </a:schemeClr>
              </a:solidFill>
              <a:cs typeface="Arial" pitchFamily="34" charset="0"/>
            </a:endParaRPr>
          </a:p>
        </p:txBody>
      </p:sp>
      <p:sp>
        <p:nvSpPr>
          <p:cNvPr id="18" name="Rectangle 17"/>
          <p:cNvSpPr/>
          <p:nvPr/>
        </p:nvSpPr>
        <p:spPr>
          <a:xfrm>
            <a:off x="5796136" y="860776"/>
            <a:ext cx="144016" cy="4037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TextBox 20"/>
          <p:cNvSpPr txBox="1"/>
          <p:nvPr/>
        </p:nvSpPr>
        <p:spPr>
          <a:xfrm>
            <a:off x="6099146" y="727814"/>
            <a:ext cx="2793334" cy="461665"/>
          </a:xfrm>
          <a:prstGeom prst="rect">
            <a:avLst/>
          </a:prstGeom>
          <a:noFill/>
        </p:spPr>
        <p:txBody>
          <a:bodyPr wrap="square" rtlCol="0">
            <a:spAutoFit/>
          </a:bodyPr>
          <a:lstStyle/>
          <a:p>
            <a:pPr algn="just"/>
            <a:r>
              <a:rPr lang="vi-VN" sz="2400" b="1" i="0" dirty="0">
                <a:solidFill>
                  <a:srgbClr val="212121"/>
                </a:solidFill>
                <a:effectLst/>
                <a:latin typeface="Open Sans" panose="020B0606030504020204" pitchFamily="34" charset="0"/>
              </a:rPr>
              <a:t>Đền Phra Keo</a:t>
            </a:r>
          </a:p>
        </p:txBody>
      </p:sp>
      <p:sp>
        <p:nvSpPr>
          <p:cNvPr id="22" name="Title 3">
            <a:extLst>
              <a:ext uri="{FF2B5EF4-FFF2-40B4-BE49-F238E27FC236}">
                <a16:creationId xmlns:a16="http://schemas.microsoft.com/office/drawing/2014/main" id="{D87E180C-0345-4F46-B2C0-F5DF893DAE8D}"/>
              </a:ext>
            </a:extLst>
          </p:cNvPr>
          <p:cNvSpPr txBox="1">
            <a:spLocks/>
          </p:cNvSpPr>
          <p:nvPr/>
        </p:nvSpPr>
        <p:spPr>
          <a:xfrm>
            <a:off x="0" y="-23689"/>
            <a:ext cx="9108504" cy="884466"/>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dirty="0" err="1">
                <a:solidFill>
                  <a:schemeClr val="accent5"/>
                </a:solidFill>
              </a:rPr>
              <a:t>Các</a:t>
            </a:r>
            <a:r>
              <a:rPr lang="en-US" altLang="ko-KR" dirty="0">
                <a:solidFill>
                  <a:schemeClr val="accent5"/>
                </a:solidFill>
              </a:rPr>
              <a:t> </a:t>
            </a:r>
            <a:r>
              <a:rPr lang="en-US" altLang="ko-KR" dirty="0" err="1">
                <a:solidFill>
                  <a:schemeClr val="accent5"/>
                </a:solidFill>
              </a:rPr>
              <a:t>công</a:t>
            </a:r>
            <a:r>
              <a:rPr lang="en-US" altLang="ko-KR" dirty="0">
                <a:solidFill>
                  <a:schemeClr val="accent5"/>
                </a:solidFill>
              </a:rPr>
              <a:t> </a:t>
            </a:r>
            <a:r>
              <a:rPr lang="en-US" altLang="ko-KR" dirty="0" err="1">
                <a:solidFill>
                  <a:schemeClr val="accent5"/>
                </a:solidFill>
              </a:rPr>
              <a:t>trình</a:t>
            </a:r>
            <a:r>
              <a:rPr lang="en-US" altLang="ko-KR" dirty="0">
                <a:solidFill>
                  <a:schemeClr val="accent5"/>
                </a:solidFill>
              </a:rPr>
              <a:t> </a:t>
            </a:r>
            <a:r>
              <a:rPr lang="en-US" altLang="ko-KR" dirty="0" err="1">
                <a:solidFill>
                  <a:schemeClr val="accent5"/>
                </a:solidFill>
              </a:rPr>
              <a:t>nổi</a:t>
            </a:r>
            <a:r>
              <a:rPr lang="en-US" altLang="ko-KR" dirty="0">
                <a:solidFill>
                  <a:schemeClr val="accent5"/>
                </a:solidFill>
              </a:rPr>
              <a:t> </a:t>
            </a:r>
            <a:r>
              <a:rPr lang="en-US" altLang="ko-KR" dirty="0" err="1">
                <a:solidFill>
                  <a:schemeClr val="accent5"/>
                </a:solidFill>
              </a:rPr>
              <a:t>tiếng</a:t>
            </a:r>
            <a:r>
              <a:rPr lang="en-US" altLang="ko-KR" dirty="0">
                <a:solidFill>
                  <a:schemeClr val="accent5"/>
                </a:solidFill>
              </a:rPr>
              <a:t> </a:t>
            </a:r>
            <a:r>
              <a:rPr lang="en-US" altLang="ko-KR" dirty="0" err="1">
                <a:solidFill>
                  <a:schemeClr val="accent5"/>
                </a:solidFill>
              </a:rPr>
              <a:t>của</a:t>
            </a:r>
            <a:r>
              <a:rPr lang="en-US" altLang="ko-KR" dirty="0">
                <a:solidFill>
                  <a:schemeClr val="accent5"/>
                </a:solidFill>
              </a:rPr>
              <a:t> </a:t>
            </a:r>
            <a:r>
              <a:rPr lang="en-US" altLang="ko-KR" dirty="0" err="1">
                <a:solidFill>
                  <a:schemeClr val="accent5"/>
                </a:solidFill>
              </a:rPr>
              <a:t>Lào</a:t>
            </a:r>
            <a:endParaRPr lang="ko-KR" altLang="en-US" dirty="0"/>
          </a:p>
        </p:txBody>
      </p:sp>
      <p:pic>
        <p:nvPicPr>
          <p:cNvPr id="4" name="Picture 3" descr="A picture containing outdoor, building, sky, grass&#10;&#10;Description automatically generated">
            <a:extLst>
              <a:ext uri="{FF2B5EF4-FFF2-40B4-BE49-F238E27FC236}">
                <a16:creationId xmlns:a16="http://schemas.microsoft.com/office/drawing/2014/main" id="{6BC968A4-611D-4B63-B4B9-747F93B0E7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5" y="995297"/>
            <a:ext cx="5216975" cy="3731772"/>
          </a:xfrm>
          <a:prstGeom prst="rect">
            <a:avLst/>
          </a:prstGeom>
        </p:spPr>
      </p:pic>
    </p:spTree>
    <p:extLst>
      <p:ext uri="{BB962C8B-B14F-4D97-AF65-F5344CB8AC3E}">
        <p14:creationId xmlns:p14="http://schemas.microsoft.com/office/powerpoint/2010/main" val="31160128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inVertical)">
                                      <p:cBhvr>
                                        <p:cTn id="10" dur="500"/>
                                        <p:tgtEl>
                                          <p:spTgt spid="1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arn(inVertical)">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inVertical)">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113532"/>
            <a:ext cx="9144000"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Title 4"/>
          <p:cNvSpPr txBox="1">
            <a:spLocks/>
          </p:cNvSpPr>
          <p:nvPr/>
        </p:nvSpPr>
        <p:spPr>
          <a:xfrm>
            <a:off x="1547664" y="2029672"/>
            <a:ext cx="6048672" cy="542078"/>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en-US" altLang="ko-KR" dirty="0" err="1">
                <a:solidFill>
                  <a:schemeClr val="bg1"/>
                </a:solidFill>
                <a:latin typeface="+mj-lt"/>
              </a:rPr>
              <a:t>Cảm</a:t>
            </a:r>
            <a:r>
              <a:rPr lang="en-US" altLang="ko-KR" dirty="0">
                <a:solidFill>
                  <a:schemeClr val="bg1"/>
                </a:solidFill>
                <a:latin typeface="+mj-lt"/>
              </a:rPr>
              <a:t> </a:t>
            </a:r>
            <a:r>
              <a:rPr lang="en-US" altLang="ko-KR" dirty="0" err="1">
                <a:solidFill>
                  <a:schemeClr val="bg1"/>
                </a:solidFill>
                <a:latin typeface="+mj-lt"/>
              </a:rPr>
              <a:t>ơn</a:t>
            </a:r>
            <a:r>
              <a:rPr lang="en-US" altLang="ko-KR" dirty="0">
                <a:solidFill>
                  <a:schemeClr val="bg1"/>
                </a:solidFill>
                <a:latin typeface="+mj-lt"/>
              </a:rPr>
              <a:t> </a:t>
            </a:r>
            <a:r>
              <a:rPr lang="en-US" altLang="ko-KR" dirty="0" err="1">
                <a:solidFill>
                  <a:schemeClr val="bg1"/>
                </a:solidFill>
                <a:latin typeface="+mj-lt"/>
              </a:rPr>
              <a:t>thầy</a:t>
            </a:r>
            <a:r>
              <a:rPr lang="en-US" altLang="ko-KR" dirty="0">
                <a:solidFill>
                  <a:schemeClr val="bg1"/>
                </a:solidFill>
                <a:latin typeface="+mj-lt"/>
              </a:rPr>
              <a:t> </a:t>
            </a:r>
            <a:r>
              <a:rPr lang="en-US" altLang="ko-KR" dirty="0" err="1">
                <a:solidFill>
                  <a:schemeClr val="bg1"/>
                </a:solidFill>
                <a:latin typeface="+mj-lt"/>
              </a:rPr>
              <a:t>cô</a:t>
            </a:r>
            <a:r>
              <a:rPr lang="en-US" altLang="ko-KR" dirty="0">
                <a:solidFill>
                  <a:schemeClr val="bg1"/>
                </a:solidFill>
                <a:latin typeface="+mj-lt"/>
              </a:rPr>
              <a:t> </a:t>
            </a:r>
            <a:r>
              <a:rPr lang="en-US" altLang="ko-KR" dirty="0" err="1">
                <a:solidFill>
                  <a:schemeClr val="bg1"/>
                </a:solidFill>
                <a:latin typeface="+mj-lt"/>
              </a:rPr>
              <a:t>và</a:t>
            </a:r>
            <a:r>
              <a:rPr lang="en-US" altLang="ko-KR" dirty="0">
                <a:solidFill>
                  <a:schemeClr val="bg1"/>
                </a:solidFill>
                <a:latin typeface="+mj-lt"/>
              </a:rPr>
              <a:t> </a:t>
            </a:r>
            <a:r>
              <a:rPr lang="en-US" altLang="ko-KR" dirty="0" err="1">
                <a:solidFill>
                  <a:schemeClr val="bg1"/>
                </a:solidFill>
                <a:latin typeface="+mj-lt"/>
              </a:rPr>
              <a:t>các</a:t>
            </a:r>
            <a:r>
              <a:rPr lang="en-US" altLang="ko-KR" dirty="0">
                <a:solidFill>
                  <a:schemeClr val="bg1"/>
                </a:solidFill>
                <a:latin typeface="+mj-lt"/>
              </a:rPr>
              <a:t> </a:t>
            </a:r>
            <a:r>
              <a:rPr lang="en-US" altLang="ko-KR" dirty="0" err="1">
                <a:solidFill>
                  <a:schemeClr val="bg1"/>
                </a:solidFill>
                <a:latin typeface="+mj-lt"/>
              </a:rPr>
              <a:t>bạn</a:t>
            </a:r>
            <a:r>
              <a:rPr lang="en-US" altLang="ko-KR" dirty="0">
                <a:solidFill>
                  <a:schemeClr val="bg1"/>
                </a:solidFill>
                <a:latin typeface="+mj-lt"/>
              </a:rPr>
              <a:t> </a:t>
            </a:r>
            <a:r>
              <a:rPr lang="en-US" altLang="ko-KR" dirty="0" err="1">
                <a:solidFill>
                  <a:schemeClr val="bg1"/>
                </a:solidFill>
                <a:latin typeface="+mj-lt"/>
              </a:rPr>
              <a:t>đã</a:t>
            </a:r>
            <a:r>
              <a:rPr lang="en-US" altLang="ko-KR" dirty="0">
                <a:solidFill>
                  <a:schemeClr val="bg1"/>
                </a:solidFill>
                <a:latin typeface="+mj-lt"/>
              </a:rPr>
              <a:t> </a:t>
            </a:r>
            <a:r>
              <a:rPr lang="en-US" altLang="ko-KR" dirty="0" err="1">
                <a:solidFill>
                  <a:schemeClr val="bg1"/>
                </a:solidFill>
                <a:latin typeface="+mj-lt"/>
              </a:rPr>
              <a:t>lắng</a:t>
            </a:r>
            <a:r>
              <a:rPr lang="en-US" altLang="ko-KR" dirty="0">
                <a:solidFill>
                  <a:schemeClr val="bg1"/>
                </a:solidFill>
                <a:latin typeface="+mj-lt"/>
              </a:rPr>
              <a:t> </a:t>
            </a:r>
            <a:r>
              <a:rPr lang="en-US" altLang="ko-KR" dirty="0" err="1">
                <a:solidFill>
                  <a:schemeClr val="bg1"/>
                </a:solidFill>
                <a:latin typeface="+mj-lt"/>
              </a:rPr>
              <a:t>nghe</a:t>
            </a:r>
            <a:r>
              <a:rPr lang="en-US" altLang="ko-KR" dirty="0">
                <a:solidFill>
                  <a:schemeClr val="bg1"/>
                </a:solidFill>
                <a:latin typeface="+mj-lt"/>
              </a:rPr>
              <a:t> !</a:t>
            </a:r>
            <a:endParaRPr lang="ko-KR" altLang="en-US" dirty="0">
              <a:solidFill>
                <a:schemeClr val="bg1"/>
              </a:solidFill>
              <a:latin typeface="+mj-lt"/>
            </a:endParaRPr>
          </a:p>
        </p:txBody>
      </p:sp>
    </p:spTree>
    <p:extLst>
      <p:ext uri="{BB962C8B-B14F-4D97-AF65-F5344CB8AC3E}">
        <p14:creationId xmlns:p14="http://schemas.microsoft.com/office/powerpoint/2010/main" val="3226357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a:solidFill>
                  <a:schemeClr val="accent5"/>
                </a:solidFill>
              </a:rPr>
              <a:t>Nội</a:t>
            </a:r>
            <a:r>
              <a:rPr lang="en-US" altLang="ko-KR" dirty="0">
                <a:solidFill>
                  <a:schemeClr val="accent5"/>
                </a:solidFill>
              </a:rPr>
              <a:t> dung </a:t>
            </a:r>
            <a:r>
              <a:rPr lang="en-US" altLang="ko-KR" dirty="0" err="1">
                <a:solidFill>
                  <a:schemeClr val="accent5"/>
                </a:solidFill>
              </a:rPr>
              <a:t>chính</a:t>
            </a:r>
            <a:endParaRPr lang="ko-KR" altLang="en-US" dirty="0"/>
          </a:p>
        </p:txBody>
      </p:sp>
      <p:sp>
        <p:nvSpPr>
          <p:cNvPr id="49" name="Pentagon 48"/>
          <p:cNvSpPr/>
          <p:nvPr/>
        </p:nvSpPr>
        <p:spPr>
          <a:xfrm>
            <a:off x="2079428" y="1209498"/>
            <a:ext cx="1116184" cy="576000"/>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Rectangle 2"/>
          <p:cNvSpPr/>
          <p:nvPr/>
        </p:nvSpPr>
        <p:spPr>
          <a:xfrm>
            <a:off x="2974842" y="1209498"/>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4" name="TextBox 53"/>
          <p:cNvSpPr txBox="1"/>
          <p:nvPr/>
        </p:nvSpPr>
        <p:spPr>
          <a:xfrm>
            <a:off x="2161101" y="1288494"/>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sp>
        <p:nvSpPr>
          <p:cNvPr id="60" name="TextBox 10"/>
          <p:cNvSpPr txBox="1"/>
          <p:nvPr/>
        </p:nvSpPr>
        <p:spPr bwMode="auto">
          <a:xfrm>
            <a:off x="3471098" y="1329359"/>
            <a:ext cx="4845318"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err="1">
                <a:cs typeface="Arial" pitchFamily="34" charset="0"/>
              </a:rPr>
              <a:t>Giới</a:t>
            </a:r>
            <a:r>
              <a:rPr lang="en-US" altLang="ko-KR" sz="1400" b="1" dirty="0">
                <a:cs typeface="Arial" pitchFamily="34" charset="0"/>
              </a:rPr>
              <a:t> </a:t>
            </a:r>
            <a:r>
              <a:rPr lang="en-US" altLang="ko-KR" sz="1400" b="1" dirty="0" err="1">
                <a:cs typeface="Arial" pitchFamily="34" charset="0"/>
              </a:rPr>
              <a:t>thiệu</a:t>
            </a:r>
            <a:r>
              <a:rPr lang="en-US" altLang="ko-KR" sz="1400" b="1" dirty="0">
                <a:cs typeface="Arial" pitchFamily="34" charset="0"/>
              </a:rPr>
              <a:t> </a:t>
            </a:r>
            <a:r>
              <a:rPr lang="en-US" altLang="ko-KR" sz="1400" b="1" dirty="0" err="1">
                <a:cs typeface="Arial" pitchFamily="34" charset="0"/>
              </a:rPr>
              <a:t>về</a:t>
            </a:r>
            <a:r>
              <a:rPr lang="en-US" altLang="ko-KR" sz="1400" b="1" dirty="0">
                <a:cs typeface="Arial" pitchFamily="34" charset="0"/>
              </a:rPr>
              <a:t> </a:t>
            </a:r>
            <a:r>
              <a:rPr lang="en-US" altLang="ko-KR" sz="1400" b="1" dirty="0" err="1">
                <a:cs typeface="Arial" pitchFamily="34" charset="0"/>
              </a:rPr>
              <a:t>đất</a:t>
            </a:r>
            <a:r>
              <a:rPr lang="en-US" altLang="ko-KR" sz="1400" b="1" dirty="0">
                <a:cs typeface="Arial" pitchFamily="34" charset="0"/>
              </a:rPr>
              <a:t> </a:t>
            </a:r>
            <a:r>
              <a:rPr lang="en-US" altLang="ko-KR" sz="1400" b="1" dirty="0" err="1">
                <a:cs typeface="Arial" pitchFamily="34" charset="0"/>
              </a:rPr>
              <a:t>nước</a:t>
            </a:r>
            <a:r>
              <a:rPr lang="en-US" altLang="ko-KR" sz="1400" b="1" dirty="0">
                <a:cs typeface="Arial" pitchFamily="34" charset="0"/>
              </a:rPr>
              <a:t> </a:t>
            </a:r>
            <a:r>
              <a:rPr lang="en-US" altLang="ko-KR" sz="1400" b="1" dirty="0" err="1">
                <a:cs typeface="Arial" pitchFamily="34" charset="0"/>
              </a:rPr>
              <a:t>Lào</a:t>
            </a:r>
            <a:endParaRPr lang="en-US" altLang="ko-KR" sz="1400" b="1" dirty="0">
              <a:cs typeface="Arial" pitchFamily="34" charset="0"/>
            </a:endParaRPr>
          </a:p>
        </p:txBody>
      </p:sp>
      <p:sp>
        <p:nvSpPr>
          <p:cNvPr id="108" name="Pentagon 107"/>
          <p:cNvSpPr/>
          <p:nvPr/>
        </p:nvSpPr>
        <p:spPr>
          <a:xfrm>
            <a:off x="2079428" y="1907374"/>
            <a:ext cx="1116184" cy="576000"/>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9" name="Rectangle 2"/>
          <p:cNvSpPr/>
          <p:nvPr/>
        </p:nvSpPr>
        <p:spPr>
          <a:xfrm>
            <a:off x="2974842" y="1907374"/>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0" name="TextBox 109"/>
          <p:cNvSpPr txBox="1"/>
          <p:nvPr/>
        </p:nvSpPr>
        <p:spPr>
          <a:xfrm>
            <a:off x="2161101" y="1986370"/>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02</a:t>
            </a:r>
          </a:p>
        </p:txBody>
      </p:sp>
      <p:sp>
        <p:nvSpPr>
          <p:cNvPr id="112" name="TextBox 10"/>
          <p:cNvSpPr txBox="1"/>
          <p:nvPr/>
        </p:nvSpPr>
        <p:spPr bwMode="auto">
          <a:xfrm>
            <a:off x="3471098" y="2027234"/>
            <a:ext cx="4845318"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err="1">
                <a:cs typeface="Arial" pitchFamily="34" charset="0"/>
              </a:rPr>
              <a:t>Đặc</a:t>
            </a:r>
            <a:r>
              <a:rPr lang="en-US" altLang="ko-KR" sz="1400" b="1" dirty="0">
                <a:cs typeface="Arial" pitchFamily="34" charset="0"/>
              </a:rPr>
              <a:t> </a:t>
            </a:r>
            <a:r>
              <a:rPr lang="en-US" altLang="ko-KR" sz="1400" b="1" dirty="0" err="1">
                <a:cs typeface="Arial" pitchFamily="34" charset="0"/>
              </a:rPr>
              <a:t>điểm</a:t>
            </a:r>
            <a:r>
              <a:rPr lang="en-US" altLang="ko-KR" sz="1400" b="1" dirty="0">
                <a:cs typeface="Arial" pitchFamily="34" charset="0"/>
              </a:rPr>
              <a:t> </a:t>
            </a:r>
            <a:r>
              <a:rPr lang="en-US" altLang="ko-KR" sz="1400" b="1" dirty="0" err="1">
                <a:cs typeface="Arial" pitchFamily="34" charset="0"/>
              </a:rPr>
              <a:t>nổi</a:t>
            </a:r>
            <a:r>
              <a:rPr lang="en-US" altLang="ko-KR" sz="1400" b="1" dirty="0">
                <a:cs typeface="Arial" pitchFamily="34" charset="0"/>
              </a:rPr>
              <a:t> </a:t>
            </a:r>
            <a:r>
              <a:rPr lang="en-US" altLang="ko-KR" sz="1400" b="1" dirty="0" err="1">
                <a:cs typeface="Arial" pitchFamily="34" charset="0"/>
              </a:rPr>
              <a:t>bật</a:t>
            </a:r>
            <a:r>
              <a:rPr lang="en-US" altLang="ko-KR" sz="1400" b="1" dirty="0">
                <a:cs typeface="Arial" pitchFamily="34" charset="0"/>
              </a:rPr>
              <a:t> </a:t>
            </a:r>
            <a:r>
              <a:rPr lang="en-US" altLang="ko-KR" sz="1400" b="1" dirty="0" err="1">
                <a:cs typeface="Arial" pitchFamily="34" charset="0"/>
              </a:rPr>
              <a:t>của</a:t>
            </a:r>
            <a:r>
              <a:rPr lang="en-US" altLang="ko-KR" sz="1400" b="1" dirty="0">
                <a:cs typeface="Arial" pitchFamily="34" charset="0"/>
              </a:rPr>
              <a:t> </a:t>
            </a:r>
            <a:r>
              <a:rPr lang="en-US" altLang="ko-KR" sz="1400" b="1" dirty="0" err="1">
                <a:cs typeface="Arial" pitchFamily="34" charset="0"/>
              </a:rPr>
              <a:t>kiến</a:t>
            </a:r>
            <a:r>
              <a:rPr lang="en-US" altLang="ko-KR" sz="1400" b="1" dirty="0">
                <a:cs typeface="Arial" pitchFamily="34" charset="0"/>
              </a:rPr>
              <a:t> </a:t>
            </a:r>
            <a:r>
              <a:rPr lang="en-US" altLang="ko-KR" sz="1400" b="1" dirty="0" err="1">
                <a:cs typeface="Arial" pitchFamily="34" charset="0"/>
              </a:rPr>
              <a:t>trúc</a:t>
            </a:r>
            <a:r>
              <a:rPr lang="en-US" altLang="ko-KR" sz="1400" b="1" dirty="0">
                <a:cs typeface="Arial" pitchFamily="34" charset="0"/>
              </a:rPr>
              <a:t> </a:t>
            </a:r>
            <a:r>
              <a:rPr lang="en-US" altLang="ko-KR" sz="1400" b="1" dirty="0" err="1">
                <a:cs typeface="Arial" pitchFamily="34" charset="0"/>
              </a:rPr>
              <a:t>Lào</a:t>
            </a:r>
            <a:endParaRPr lang="en-US" altLang="ko-KR" sz="1400" b="1" dirty="0">
              <a:cs typeface="Arial" pitchFamily="34" charset="0"/>
            </a:endParaRPr>
          </a:p>
        </p:txBody>
      </p:sp>
      <p:sp>
        <p:nvSpPr>
          <p:cNvPr id="115" name="Pentagon 114"/>
          <p:cNvSpPr/>
          <p:nvPr/>
        </p:nvSpPr>
        <p:spPr>
          <a:xfrm>
            <a:off x="2079428" y="2605250"/>
            <a:ext cx="1116184" cy="576000"/>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6" name="Rectangle 2"/>
          <p:cNvSpPr/>
          <p:nvPr/>
        </p:nvSpPr>
        <p:spPr>
          <a:xfrm>
            <a:off x="2974842" y="2605250"/>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7" name="TextBox 116"/>
          <p:cNvSpPr txBox="1"/>
          <p:nvPr/>
        </p:nvSpPr>
        <p:spPr>
          <a:xfrm>
            <a:off x="2161101" y="2684246"/>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03</a:t>
            </a:r>
          </a:p>
        </p:txBody>
      </p:sp>
      <p:sp>
        <p:nvSpPr>
          <p:cNvPr id="119" name="TextBox 10"/>
          <p:cNvSpPr txBox="1"/>
          <p:nvPr/>
        </p:nvSpPr>
        <p:spPr bwMode="auto">
          <a:xfrm>
            <a:off x="3471098" y="2754750"/>
            <a:ext cx="4845318"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err="1">
                <a:cs typeface="Arial" pitchFamily="34" charset="0"/>
              </a:rPr>
              <a:t>Các</a:t>
            </a:r>
            <a:r>
              <a:rPr lang="en-US" altLang="ko-KR" sz="1400" b="1" dirty="0">
                <a:cs typeface="Arial" pitchFamily="34" charset="0"/>
              </a:rPr>
              <a:t> </a:t>
            </a:r>
            <a:r>
              <a:rPr lang="en-US" altLang="ko-KR" sz="1400" b="1" dirty="0" err="1">
                <a:cs typeface="Arial" pitchFamily="34" charset="0"/>
              </a:rPr>
              <a:t>công</a:t>
            </a:r>
            <a:r>
              <a:rPr lang="en-US" altLang="ko-KR" sz="1400" b="1" dirty="0">
                <a:cs typeface="Arial" pitchFamily="34" charset="0"/>
              </a:rPr>
              <a:t> </a:t>
            </a:r>
            <a:r>
              <a:rPr lang="en-US" altLang="ko-KR" sz="1400" b="1" dirty="0" err="1">
                <a:cs typeface="Arial" pitchFamily="34" charset="0"/>
              </a:rPr>
              <a:t>trình</a:t>
            </a:r>
            <a:r>
              <a:rPr lang="en-US" altLang="ko-KR" sz="1400" b="1" dirty="0">
                <a:cs typeface="Arial" pitchFamily="34" charset="0"/>
              </a:rPr>
              <a:t> </a:t>
            </a:r>
            <a:r>
              <a:rPr lang="en-US" altLang="ko-KR" sz="1400" b="1" dirty="0" err="1">
                <a:cs typeface="Arial" pitchFamily="34" charset="0"/>
              </a:rPr>
              <a:t>nổi</a:t>
            </a:r>
            <a:r>
              <a:rPr lang="en-US" altLang="ko-KR" sz="1400" b="1" dirty="0">
                <a:cs typeface="Arial" pitchFamily="34" charset="0"/>
              </a:rPr>
              <a:t> </a:t>
            </a:r>
            <a:r>
              <a:rPr lang="en-US" altLang="ko-KR" sz="1400" b="1" dirty="0" err="1">
                <a:cs typeface="Arial" pitchFamily="34" charset="0"/>
              </a:rPr>
              <a:t>tiếng</a:t>
            </a:r>
            <a:r>
              <a:rPr lang="en-US" altLang="ko-KR" sz="1400" b="1" dirty="0">
                <a:cs typeface="Arial" pitchFamily="34" charset="0"/>
              </a:rPr>
              <a:t> </a:t>
            </a:r>
            <a:r>
              <a:rPr lang="en-US" altLang="ko-KR" sz="1400" b="1" dirty="0" err="1">
                <a:cs typeface="Arial" pitchFamily="34" charset="0"/>
              </a:rPr>
              <a:t>của</a:t>
            </a:r>
            <a:r>
              <a:rPr lang="en-US" altLang="ko-KR" sz="1400" b="1" dirty="0">
                <a:cs typeface="Arial" pitchFamily="34" charset="0"/>
              </a:rPr>
              <a:t> </a:t>
            </a:r>
            <a:r>
              <a:rPr lang="en-US" altLang="ko-KR" sz="1400" b="1" dirty="0" err="1">
                <a:cs typeface="Arial" pitchFamily="34" charset="0"/>
              </a:rPr>
              <a:t>Lào</a:t>
            </a:r>
            <a:endParaRPr lang="en-US" altLang="ko-KR" sz="1400" b="1" dirty="0">
              <a:cs typeface="Arial" pitchFamily="34" charset="0"/>
            </a:endParaRPr>
          </a:p>
        </p:txBody>
      </p:sp>
      <p:sp>
        <p:nvSpPr>
          <p:cNvPr id="124" name="TextBox 123"/>
          <p:cNvSpPr txBox="1"/>
          <p:nvPr/>
        </p:nvSpPr>
        <p:spPr>
          <a:xfrm>
            <a:off x="2161101" y="3382122"/>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04</a:t>
            </a:r>
          </a:p>
        </p:txBody>
      </p:sp>
    </p:spTree>
    <p:extLst>
      <p:ext uri="{BB962C8B-B14F-4D97-AF65-F5344CB8AC3E}">
        <p14:creationId xmlns:p14="http://schemas.microsoft.com/office/powerpoint/2010/main" val="132192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arn(inVertical)">
                                      <p:cBhvr>
                                        <p:cTn id="12" dur="500"/>
                                        <p:tgtEl>
                                          <p:spTgt spid="49"/>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barn(inVertical)">
                                      <p:cBhvr>
                                        <p:cTn id="15" dur="500"/>
                                        <p:tgtEl>
                                          <p:spTgt spid="4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barn(inVertical)">
                                      <p:cBhvr>
                                        <p:cTn id="18" dur="500"/>
                                        <p:tgtEl>
                                          <p:spTgt spid="60"/>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barn(inVertical)">
                                      <p:cBhvr>
                                        <p:cTn id="21" dur="500"/>
                                        <p:tgtEl>
                                          <p:spTgt spid="5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barn(inVertical)">
                                      <p:cBhvr>
                                        <p:cTn id="26" dur="500"/>
                                        <p:tgtEl>
                                          <p:spTgt spid="109"/>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12"/>
                                        </p:tgtEl>
                                        <p:attrNameLst>
                                          <p:attrName>style.visibility</p:attrName>
                                        </p:attrNameLst>
                                      </p:cBhvr>
                                      <p:to>
                                        <p:strVal val="visible"/>
                                      </p:to>
                                    </p:set>
                                    <p:animEffect transition="in" filter="barn(inVertical)">
                                      <p:cBhvr>
                                        <p:cTn id="29" dur="500"/>
                                        <p:tgtEl>
                                          <p:spTgt spid="112"/>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10"/>
                                        </p:tgtEl>
                                        <p:attrNameLst>
                                          <p:attrName>style.visibility</p:attrName>
                                        </p:attrNameLst>
                                      </p:cBhvr>
                                      <p:to>
                                        <p:strVal val="visible"/>
                                      </p:to>
                                    </p:set>
                                    <p:animEffect transition="in" filter="barn(inVertical)">
                                      <p:cBhvr>
                                        <p:cTn id="32" dur="500"/>
                                        <p:tgtEl>
                                          <p:spTgt spid="110"/>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08"/>
                                        </p:tgtEl>
                                        <p:attrNameLst>
                                          <p:attrName>style.visibility</p:attrName>
                                        </p:attrNameLst>
                                      </p:cBhvr>
                                      <p:to>
                                        <p:strVal val="visible"/>
                                      </p:to>
                                    </p:set>
                                    <p:animEffect transition="in" filter="barn(inVertical)">
                                      <p:cBhvr>
                                        <p:cTn id="35" dur="500"/>
                                        <p:tgtEl>
                                          <p:spTgt spid="108"/>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19"/>
                                        </p:tgtEl>
                                        <p:attrNameLst>
                                          <p:attrName>style.visibility</p:attrName>
                                        </p:attrNameLst>
                                      </p:cBhvr>
                                      <p:to>
                                        <p:strVal val="visible"/>
                                      </p:to>
                                    </p:set>
                                    <p:animEffect transition="in" filter="barn(inVertical)">
                                      <p:cBhvr>
                                        <p:cTn id="40" dur="500"/>
                                        <p:tgtEl>
                                          <p:spTgt spid="119"/>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15"/>
                                        </p:tgtEl>
                                        <p:attrNameLst>
                                          <p:attrName>style.visibility</p:attrName>
                                        </p:attrNameLst>
                                      </p:cBhvr>
                                      <p:to>
                                        <p:strVal val="visible"/>
                                      </p:to>
                                    </p:set>
                                    <p:animEffect transition="in" filter="barn(inVertical)">
                                      <p:cBhvr>
                                        <p:cTn id="43" dur="500"/>
                                        <p:tgtEl>
                                          <p:spTgt spid="115"/>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16"/>
                                        </p:tgtEl>
                                        <p:attrNameLst>
                                          <p:attrName>style.visibility</p:attrName>
                                        </p:attrNameLst>
                                      </p:cBhvr>
                                      <p:to>
                                        <p:strVal val="visible"/>
                                      </p:to>
                                    </p:set>
                                    <p:animEffect transition="in" filter="barn(inVertical)">
                                      <p:cBhvr>
                                        <p:cTn id="46" dur="500"/>
                                        <p:tgtEl>
                                          <p:spTgt spid="116"/>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17"/>
                                        </p:tgtEl>
                                        <p:attrNameLst>
                                          <p:attrName>style.visibility</p:attrName>
                                        </p:attrNameLst>
                                      </p:cBhvr>
                                      <p:to>
                                        <p:strVal val="visible"/>
                                      </p:to>
                                    </p:set>
                                    <p:animEffect transition="in" filter="barn(inVertical)">
                                      <p:cBhvr>
                                        <p:cTn id="49"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44" grpId="0" animBg="1"/>
      <p:bldP spid="54" grpId="0"/>
      <p:bldP spid="60" grpId="0"/>
      <p:bldP spid="108" grpId="0" animBg="1"/>
      <p:bldP spid="109" grpId="0" animBg="1"/>
      <p:bldP spid="110" grpId="0"/>
      <p:bldP spid="112" grpId="0"/>
      <p:bldP spid="115" grpId="0" animBg="1"/>
      <p:bldP spid="116" grpId="0" animBg="1"/>
      <p:bldP spid="117" grpId="0"/>
      <p:bldP spid="1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47664" y="0"/>
            <a:ext cx="7596336" cy="884466"/>
          </a:xfrm>
        </p:spPr>
        <p:txBody>
          <a:bodyPr/>
          <a:lstStyle/>
          <a:p>
            <a:pPr algn="ctr"/>
            <a:r>
              <a:rPr lang="en-US" altLang="ko-KR" dirty="0" err="1">
                <a:solidFill>
                  <a:schemeClr val="accent5"/>
                </a:solidFill>
              </a:rPr>
              <a:t>Giới</a:t>
            </a:r>
            <a:r>
              <a:rPr lang="en-US" altLang="ko-KR" dirty="0">
                <a:solidFill>
                  <a:schemeClr val="accent5"/>
                </a:solidFill>
              </a:rPr>
              <a:t> </a:t>
            </a:r>
            <a:r>
              <a:rPr lang="en-US" altLang="ko-KR" dirty="0" err="1">
                <a:solidFill>
                  <a:schemeClr val="accent5"/>
                </a:solidFill>
              </a:rPr>
              <a:t>thiệu</a:t>
            </a:r>
            <a:r>
              <a:rPr lang="en-US" altLang="ko-KR" dirty="0">
                <a:solidFill>
                  <a:schemeClr val="accent5"/>
                </a:solidFill>
              </a:rPr>
              <a:t> </a:t>
            </a:r>
            <a:r>
              <a:rPr lang="en-US" altLang="ko-KR" dirty="0" err="1">
                <a:solidFill>
                  <a:schemeClr val="accent5"/>
                </a:solidFill>
              </a:rPr>
              <a:t>về</a:t>
            </a:r>
            <a:r>
              <a:rPr lang="en-US" altLang="ko-KR" dirty="0">
                <a:solidFill>
                  <a:schemeClr val="accent5"/>
                </a:solidFill>
              </a:rPr>
              <a:t> </a:t>
            </a:r>
            <a:r>
              <a:rPr lang="en-US" altLang="ko-KR" dirty="0" err="1">
                <a:solidFill>
                  <a:schemeClr val="accent5"/>
                </a:solidFill>
              </a:rPr>
              <a:t>đất</a:t>
            </a:r>
            <a:r>
              <a:rPr lang="en-US" altLang="ko-KR" dirty="0">
                <a:solidFill>
                  <a:schemeClr val="accent5"/>
                </a:solidFill>
              </a:rPr>
              <a:t> </a:t>
            </a:r>
            <a:r>
              <a:rPr lang="en-US" altLang="ko-KR" dirty="0" err="1">
                <a:solidFill>
                  <a:schemeClr val="accent5"/>
                </a:solidFill>
              </a:rPr>
              <a:t>nước</a:t>
            </a:r>
            <a:r>
              <a:rPr lang="en-US" altLang="ko-KR" dirty="0">
                <a:solidFill>
                  <a:schemeClr val="accent5"/>
                </a:solidFill>
              </a:rPr>
              <a:t> </a:t>
            </a:r>
            <a:r>
              <a:rPr lang="en-US" altLang="ko-KR" dirty="0" err="1">
                <a:solidFill>
                  <a:schemeClr val="accent5"/>
                </a:solidFill>
              </a:rPr>
              <a:t>Lào</a:t>
            </a:r>
            <a:endParaRPr lang="ko-KR" altLang="en-US" dirty="0"/>
          </a:p>
        </p:txBody>
      </p:sp>
      <p:sp>
        <p:nvSpPr>
          <p:cNvPr id="5" name="Rectangle 4"/>
          <p:cNvSpPr/>
          <p:nvPr/>
        </p:nvSpPr>
        <p:spPr>
          <a:xfrm>
            <a:off x="2025842" y="941285"/>
            <a:ext cx="672262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Rectangle 5"/>
          <p:cNvSpPr/>
          <p:nvPr/>
        </p:nvSpPr>
        <p:spPr>
          <a:xfrm>
            <a:off x="2051720" y="4515966"/>
            <a:ext cx="6696744"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TextBox 9"/>
          <p:cNvSpPr txBox="1"/>
          <p:nvPr/>
        </p:nvSpPr>
        <p:spPr>
          <a:xfrm>
            <a:off x="1984521" y="1070112"/>
            <a:ext cx="6722622" cy="3382144"/>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vi-VN" sz="1200" b="0" i="0" dirty="0">
                <a:solidFill>
                  <a:srgbClr val="333333"/>
                </a:solidFill>
                <a:effectLst/>
                <a:latin typeface="Tahoma" panose="020B0604030504040204" pitchFamily="34" charset="0"/>
              </a:rPr>
              <a:t>Lào còn được gọi là đất nước Triệu Voi hay Vạn Tượng; ngôn ngữ chính là tiếng Lào</a:t>
            </a:r>
            <a:r>
              <a:rPr lang="en-US" sz="1200" b="0" i="0" dirty="0">
                <a:solidFill>
                  <a:srgbClr val="333333"/>
                </a:solidFill>
                <a:effectLst/>
                <a:latin typeface="Tahoma" panose="020B0604030504040204" pitchFamily="34" charset="0"/>
              </a:rPr>
              <a:t>.</a:t>
            </a:r>
          </a:p>
          <a:p>
            <a:pPr marL="171450" indent="-171450" algn="just">
              <a:lnSpc>
                <a:spcPct val="150000"/>
              </a:lnSpc>
              <a:buFont typeface="Arial" panose="020B0604020202020204" pitchFamily="34" charset="0"/>
              <a:buChar char="•"/>
            </a:pPr>
            <a:r>
              <a:rPr lang="vi-VN" altLang="ko-KR" sz="1200" dirty="0">
                <a:solidFill>
                  <a:schemeClr val="tx1">
                    <a:lumMod val="75000"/>
                    <a:lumOff val="25000"/>
                  </a:schemeClr>
                </a:solidFill>
                <a:cs typeface="Arial" pitchFamily="34" charset="0"/>
              </a:rPr>
              <a:t>Nước Lào có tổng diện tích 236.800 km2. Thủ đô là Viêng Chăn. Dân số của Lào hiện nay có khoảng 7 triệu người, bao gồm ba bộ tộc chính là Lào Lùm, Lào Thơng và Lào Sủng</a:t>
            </a:r>
            <a:r>
              <a:rPr lang="en-US" altLang="ko-KR" sz="1200" dirty="0">
                <a:solidFill>
                  <a:schemeClr val="tx1">
                    <a:lumMod val="75000"/>
                    <a:lumOff val="25000"/>
                  </a:schemeClr>
                </a:solidFill>
                <a:cs typeface="Arial" pitchFamily="34" charset="0"/>
              </a:rPr>
              <a:t>.</a:t>
            </a:r>
          </a:p>
          <a:p>
            <a:pPr marL="171450" indent="-171450" algn="just">
              <a:lnSpc>
                <a:spcPct val="150000"/>
              </a:lnSpc>
              <a:buFont typeface="Arial" panose="020B0604020202020204" pitchFamily="34" charset="0"/>
              <a:buChar char="•"/>
            </a:pPr>
            <a:r>
              <a:rPr lang="vi-VN" altLang="ko-KR" sz="1200" dirty="0">
                <a:solidFill>
                  <a:schemeClr val="tx1">
                    <a:lumMod val="75000"/>
                    <a:lumOff val="25000"/>
                  </a:schemeClr>
                </a:solidFill>
                <a:cs typeface="Arial" pitchFamily="34" charset="0"/>
              </a:rPr>
              <a:t>Nền văn hóa Lào là nền văn hóa Phật giáo. Đạo Phật đã ăn sâu vào tư tưởng của người Lào, ảnh hưởng này được phản ánh trong ngôn ngữ và nghệ thuật, tạo nên một dân tộc Lào rất riêng.</a:t>
            </a:r>
            <a:endParaRPr lang="en-US" altLang="ko-KR" sz="1200" dirty="0">
              <a:solidFill>
                <a:schemeClr val="tx1">
                  <a:lumMod val="75000"/>
                  <a:lumOff val="25000"/>
                </a:schemeClr>
              </a:solidFill>
              <a:cs typeface="Arial" pitchFamily="34" charset="0"/>
            </a:endParaRPr>
          </a:p>
          <a:p>
            <a:pPr marL="171450" indent="-171450" algn="just">
              <a:lnSpc>
                <a:spcPct val="150000"/>
              </a:lnSpc>
              <a:buFont typeface="Arial" panose="020B0604020202020204" pitchFamily="34" charset="0"/>
              <a:buChar char="•"/>
            </a:pPr>
            <a:r>
              <a:rPr lang="vi-VN" altLang="ko-KR" sz="1200" dirty="0">
                <a:solidFill>
                  <a:schemeClr val="tx1">
                    <a:lumMod val="75000"/>
                    <a:lumOff val="25000"/>
                  </a:schemeClr>
                </a:solidFill>
                <a:cs typeface="Arial" pitchFamily="34" charset="0"/>
              </a:rPr>
              <a:t>Đất nước Lào có nhiều công trình lịch sử văn hoá, có thiên nhiên tươi đẹp, có nhiều cảnh quan kỳ thú như Thạt Luổng (Viêng Chăn), cố đô Luông Phra-băng (di sản văn hoá thế giới), chùa Vạtxixun (Luông pha băng), núi Phú Xỉ, Cánh Đồng Chum huyền bí (Xiêng Khoảng), thác Khôn, thác Quang Xi, Hang Thẳm tình.v.v. Nhưng trong đó nổi bật nhất là Tháp That Luang (Thạt Luổng) và cố đô Luông Phra-băng, cả hai đã được UNESCO công nhận là Di sản văn hóa thế giới.</a:t>
            </a:r>
            <a:endParaRPr lang="en-US" altLang="ko-KR"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8891966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47664" y="0"/>
            <a:ext cx="7596336" cy="884466"/>
          </a:xfrm>
        </p:spPr>
        <p:txBody>
          <a:bodyPr/>
          <a:lstStyle/>
          <a:p>
            <a:pPr algn="ctr"/>
            <a:r>
              <a:rPr lang="en-US" altLang="ko-KR" dirty="0" err="1">
                <a:solidFill>
                  <a:schemeClr val="accent5"/>
                </a:solidFill>
              </a:rPr>
              <a:t>Đặc</a:t>
            </a:r>
            <a:r>
              <a:rPr lang="en-US" altLang="ko-KR" dirty="0">
                <a:solidFill>
                  <a:schemeClr val="accent5"/>
                </a:solidFill>
              </a:rPr>
              <a:t> </a:t>
            </a:r>
            <a:r>
              <a:rPr lang="en-US" altLang="ko-KR" dirty="0" err="1">
                <a:solidFill>
                  <a:schemeClr val="accent5"/>
                </a:solidFill>
              </a:rPr>
              <a:t>điểm</a:t>
            </a:r>
            <a:r>
              <a:rPr lang="en-US" altLang="ko-KR" dirty="0">
                <a:solidFill>
                  <a:schemeClr val="accent5"/>
                </a:solidFill>
              </a:rPr>
              <a:t> </a:t>
            </a:r>
            <a:r>
              <a:rPr lang="en-US" altLang="ko-KR" dirty="0" err="1">
                <a:solidFill>
                  <a:schemeClr val="accent5"/>
                </a:solidFill>
              </a:rPr>
              <a:t>kiến</a:t>
            </a:r>
            <a:r>
              <a:rPr lang="en-US" altLang="ko-KR" dirty="0">
                <a:solidFill>
                  <a:schemeClr val="accent5"/>
                </a:solidFill>
              </a:rPr>
              <a:t> </a:t>
            </a:r>
            <a:r>
              <a:rPr lang="en-US" altLang="ko-KR" dirty="0" err="1">
                <a:solidFill>
                  <a:schemeClr val="accent5"/>
                </a:solidFill>
              </a:rPr>
              <a:t>trúc</a:t>
            </a:r>
            <a:r>
              <a:rPr lang="en-US" altLang="ko-KR" dirty="0">
                <a:solidFill>
                  <a:schemeClr val="accent5"/>
                </a:solidFill>
              </a:rPr>
              <a:t> </a:t>
            </a:r>
            <a:r>
              <a:rPr lang="en-US" altLang="ko-KR" dirty="0" err="1">
                <a:solidFill>
                  <a:schemeClr val="accent5"/>
                </a:solidFill>
              </a:rPr>
              <a:t>của</a:t>
            </a:r>
            <a:r>
              <a:rPr lang="en-US" altLang="ko-KR" dirty="0">
                <a:solidFill>
                  <a:schemeClr val="accent5"/>
                </a:solidFill>
              </a:rPr>
              <a:t> </a:t>
            </a:r>
            <a:r>
              <a:rPr lang="en-US" altLang="ko-KR" dirty="0" err="1">
                <a:solidFill>
                  <a:schemeClr val="accent5"/>
                </a:solidFill>
              </a:rPr>
              <a:t>Lào</a:t>
            </a:r>
            <a:endParaRPr lang="ko-KR" altLang="en-US" dirty="0"/>
          </a:p>
        </p:txBody>
      </p:sp>
      <p:sp>
        <p:nvSpPr>
          <p:cNvPr id="5" name="Rectangle 4"/>
          <p:cNvSpPr/>
          <p:nvPr/>
        </p:nvSpPr>
        <p:spPr>
          <a:xfrm>
            <a:off x="2025842" y="941285"/>
            <a:ext cx="672262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Rectangle 5"/>
          <p:cNvSpPr/>
          <p:nvPr/>
        </p:nvSpPr>
        <p:spPr>
          <a:xfrm>
            <a:off x="2051720" y="4515966"/>
            <a:ext cx="6696744"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TextBox 9"/>
          <p:cNvSpPr txBox="1"/>
          <p:nvPr/>
        </p:nvSpPr>
        <p:spPr>
          <a:xfrm>
            <a:off x="1984520" y="1070112"/>
            <a:ext cx="6763943" cy="3105145"/>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vi-VN" sz="1200" b="0" i="0" dirty="0">
                <a:solidFill>
                  <a:srgbClr val="333333"/>
                </a:solidFill>
                <a:effectLst/>
                <a:latin typeface="Tahoma" panose="020B0604030504040204" pitchFamily="34" charset="0"/>
              </a:rPr>
              <a:t>Phần mái có nhiều cạnh, nhiều độ dốc, sử dụng các vật liệu lợp như ngói vảy cá, tôn kẽm, tôn fibro xi măng nhỏ, đót, nứa, gỗ lim cắt như vảy cá,… Phần mái được đổ xuống tạo các</a:t>
            </a:r>
            <a:r>
              <a:rPr lang="en-US" sz="1200" b="0" i="0" dirty="0">
                <a:solidFill>
                  <a:srgbClr val="333333"/>
                </a:solidFill>
                <a:effectLst/>
                <a:latin typeface="Tahoma" panose="020B0604030504040204" pitchFamily="34" charset="0"/>
              </a:rPr>
              <a:t> </a:t>
            </a:r>
            <a:r>
              <a:rPr lang="en-US" sz="1200" b="0" i="0" dirty="0" err="1">
                <a:solidFill>
                  <a:srgbClr val="333333"/>
                </a:solidFill>
                <a:effectLst/>
                <a:latin typeface="Tahoma" panose="020B0604030504040204" pitchFamily="34" charset="0"/>
              </a:rPr>
              <a:t>khoảng</a:t>
            </a:r>
            <a:r>
              <a:rPr lang="en-US" sz="1200" b="0" i="0" dirty="0">
                <a:solidFill>
                  <a:srgbClr val="333333"/>
                </a:solidFill>
                <a:effectLst/>
                <a:latin typeface="Tahoma" panose="020B0604030504040204" pitchFamily="34" charset="0"/>
              </a:rPr>
              <a:t> </a:t>
            </a:r>
            <a:r>
              <a:rPr lang="vi-VN" sz="1200" b="0" i="0" dirty="0">
                <a:solidFill>
                  <a:srgbClr val="333333"/>
                </a:solidFill>
                <a:effectLst/>
                <a:latin typeface="Tahoma" panose="020B0604030504040204" pitchFamily="34" charset="0"/>
              </a:rPr>
              <a:t>trống. Không gian nội thất sinh động phù hợp nhiều công năng.</a:t>
            </a:r>
            <a:endParaRPr lang="en-US" sz="1200" b="0" i="0" dirty="0">
              <a:solidFill>
                <a:srgbClr val="333333"/>
              </a:solidFill>
              <a:effectLst/>
              <a:latin typeface="Tahoma" panose="020B0604030504040204" pitchFamily="34" charset="0"/>
            </a:endParaRPr>
          </a:p>
          <a:p>
            <a:pPr marL="171450" indent="-171450" algn="just">
              <a:lnSpc>
                <a:spcPct val="150000"/>
              </a:lnSpc>
              <a:buFont typeface="Arial" panose="020B0604020202020204" pitchFamily="34" charset="0"/>
              <a:buChar char="•"/>
            </a:pPr>
            <a:r>
              <a:rPr lang="vi-VN" altLang="ko-KR" sz="1200" dirty="0">
                <a:solidFill>
                  <a:schemeClr val="tx1">
                    <a:lumMod val="75000"/>
                    <a:lumOff val="25000"/>
                  </a:schemeClr>
                </a:solidFill>
                <a:cs typeface="Arial" pitchFamily="34" charset="0"/>
              </a:rPr>
              <a:t>Đối với nhà ở thường chỉ có 1 trệt hoặc 1 lầu.</a:t>
            </a:r>
            <a:endParaRPr lang="en-US" altLang="ko-KR" sz="1200" dirty="0">
              <a:solidFill>
                <a:schemeClr val="tx1">
                  <a:lumMod val="75000"/>
                  <a:lumOff val="25000"/>
                </a:schemeClr>
              </a:solidFill>
              <a:cs typeface="Arial" pitchFamily="34" charset="0"/>
            </a:endParaRPr>
          </a:p>
          <a:p>
            <a:pPr marL="171450" indent="-171450" algn="just">
              <a:lnSpc>
                <a:spcPct val="150000"/>
              </a:lnSpc>
              <a:buFont typeface="Arial" panose="020B0604020202020204" pitchFamily="34" charset="0"/>
              <a:buChar char="•"/>
            </a:pPr>
            <a:r>
              <a:rPr lang="vi-VN" altLang="ko-KR" sz="1200" dirty="0">
                <a:solidFill>
                  <a:schemeClr val="tx1">
                    <a:lumMod val="75000"/>
                    <a:lumOff val="25000"/>
                  </a:schemeClr>
                </a:solidFill>
                <a:cs typeface="Arial" pitchFamily="34" charset="0"/>
              </a:rPr>
              <a:t>Nhà sàn là kiểu nhà phổ biến, trong đó tầng dưới làm kho, tầng trên là không gian ở mới. Các kiểu nhà hiện đại của Lào ngày nay tuy được cách điệu nhưng vẫn mang dáng dấp của nhà sàn.</a:t>
            </a:r>
            <a:endParaRPr lang="en-US" altLang="ko-KR" sz="1200" dirty="0">
              <a:solidFill>
                <a:schemeClr val="tx1">
                  <a:lumMod val="75000"/>
                  <a:lumOff val="25000"/>
                </a:schemeClr>
              </a:solidFill>
              <a:cs typeface="Arial" pitchFamily="34" charset="0"/>
            </a:endParaRPr>
          </a:p>
          <a:p>
            <a:pPr marL="171450" indent="-171450" algn="just">
              <a:lnSpc>
                <a:spcPct val="150000"/>
              </a:lnSpc>
              <a:buFont typeface="Arial" panose="020B0604020202020204" pitchFamily="34" charset="0"/>
              <a:buChar char="•"/>
            </a:pPr>
            <a:r>
              <a:rPr lang="vi-VN" altLang="ko-KR" sz="1200" dirty="0">
                <a:solidFill>
                  <a:schemeClr val="tx1">
                    <a:lumMod val="75000"/>
                    <a:lumOff val="25000"/>
                  </a:schemeClr>
                </a:solidFill>
                <a:cs typeface="Arial" pitchFamily="34" charset="0"/>
              </a:rPr>
              <a:t>Còn chùa – một công trình kiến ​​trúc phổ biến ở Lào, thường được xây dựng ở vị trí trung tâm (của làng), cổng chính quay về hướng Tây, cổng phụ ở 3 mặt còn lại. Một quần thể chùa sẽ có 3 gian chính: Phật đường, Phật đường và Tăng phòng. Ngoài ra còn có các công trình phụ trợ khác như thư viện, lầu trống, nhà khách, …</a:t>
            </a:r>
            <a:endParaRPr lang="en-US" altLang="ko-KR"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5177677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9147" y="1570611"/>
            <a:ext cx="2440841" cy="3382144"/>
          </a:xfrm>
          <a:prstGeom prst="rect">
            <a:avLst/>
          </a:prstGeom>
          <a:noFill/>
        </p:spPr>
        <p:txBody>
          <a:bodyPr wrap="square" rtlCol="0">
            <a:spAutoFit/>
          </a:bodyPr>
          <a:lstStyle/>
          <a:p>
            <a:pPr>
              <a:lnSpc>
                <a:spcPct val="150000"/>
              </a:lnSpc>
            </a:pPr>
            <a:r>
              <a:rPr lang="vi-VN" altLang="ko-KR" sz="1200" dirty="0">
                <a:solidFill>
                  <a:schemeClr val="tx1">
                    <a:lumMod val="75000"/>
                    <a:lumOff val="25000"/>
                  </a:schemeClr>
                </a:solidFill>
                <a:cs typeface="Arial" pitchFamily="34" charset="0"/>
              </a:rPr>
              <a:t>Wat Xayaphoum, được xây dựng vào năm 1542, hiện là ngôi chùa cổ nhất và lớn nhất ở Savannakhet và miền nam của Lào. Ngôi chùa này nổi tiếng là trường Phật học tiếng Phạn đào tạo các nhà sư cấp hai. Đây là một ngôi chùa cổ kính và nguy nga nằm ở trung tâm tỉnh Savannakhet. Hiện nay, chùa đã trở thành điểm đến hấp dẫn của du khách khi du lịch Lào.</a:t>
            </a:r>
            <a:endParaRPr lang="en-US" altLang="ko-KR" sz="1200" dirty="0">
              <a:solidFill>
                <a:schemeClr val="tx1">
                  <a:lumMod val="75000"/>
                  <a:lumOff val="25000"/>
                </a:schemeClr>
              </a:solidFill>
              <a:cs typeface="Arial" pitchFamily="34" charset="0"/>
            </a:endParaRPr>
          </a:p>
        </p:txBody>
      </p:sp>
      <p:sp>
        <p:nvSpPr>
          <p:cNvPr id="18" name="Rectangle 17"/>
          <p:cNvSpPr/>
          <p:nvPr/>
        </p:nvSpPr>
        <p:spPr>
          <a:xfrm>
            <a:off x="5796136" y="860776"/>
            <a:ext cx="144016" cy="4037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TextBox 20"/>
          <p:cNvSpPr txBox="1"/>
          <p:nvPr/>
        </p:nvSpPr>
        <p:spPr>
          <a:xfrm>
            <a:off x="6099147" y="771550"/>
            <a:ext cx="2364026" cy="830997"/>
          </a:xfrm>
          <a:prstGeom prst="rect">
            <a:avLst/>
          </a:prstGeom>
          <a:noFill/>
        </p:spPr>
        <p:txBody>
          <a:bodyPr wrap="square" rtlCol="0">
            <a:spAutoFit/>
          </a:bodyPr>
          <a:lstStyle/>
          <a:p>
            <a:r>
              <a:rPr lang="en-US" sz="2400" b="1" i="0" dirty="0" err="1">
                <a:solidFill>
                  <a:srgbClr val="212121"/>
                </a:solidFill>
                <a:effectLst/>
                <a:latin typeface="Open Sans" panose="020B0606030504020204" pitchFamily="34" charset="0"/>
              </a:rPr>
              <a:t>Đền</a:t>
            </a:r>
            <a:r>
              <a:rPr lang="en-US" sz="2400" b="1" i="0" dirty="0">
                <a:solidFill>
                  <a:srgbClr val="212121"/>
                </a:solidFill>
                <a:effectLst/>
                <a:latin typeface="Open Sans" panose="020B0606030504020204" pitchFamily="34" charset="0"/>
              </a:rPr>
              <a:t> Wat </a:t>
            </a:r>
          </a:p>
          <a:p>
            <a:r>
              <a:rPr lang="en-US" sz="2400" b="1" i="0" dirty="0" err="1">
                <a:solidFill>
                  <a:srgbClr val="212121"/>
                </a:solidFill>
                <a:effectLst/>
                <a:latin typeface="Open Sans" panose="020B0606030504020204" pitchFamily="34" charset="0"/>
              </a:rPr>
              <a:t>Xayaphoum</a:t>
            </a:r>
            <a:endParaRPr lang="en-US" sz="2400" b="1" i="0" dirty="0">
              <a:solidFill>
                <a:srgbClr val="212121"/>
              </a:solidFill>
              <a:effectLst/>
              <a:latin typeface="Open Sans" panose="020B0606030504020204" pitchFamily="34" charset="0"/>
            </a:endParaRPr>
          </a:p>
        </p:txBody>
      </p:sp>
      <p:pic>
        <p:nvPicPr>
          <p:cNvPr id="4" name="Picture Placeholder 3" descr="A picture containing outdoor, place of worship, building, house&#10;&#10;Description automatically generated">
            <a:extLst>
              <a:ext uri="{FF2B5EF4-FFF2-40B4-BE49-F238E27FC236}">
                <a16:creationId xmlns:a16="http://schemas.microsoft.com/office/drawing/2014/main" id="{063D4691-A523-4DBA-966C-F5AD0C8EFA23}"/>
              </a:ext>
            </a:extLst>
          </p:cNvPr>
          <p:cNvPicPr>
            <a:picLocks noGrp="1" noChangeAspect="1"/>
          </p:cNvPicPr>
          <p:nvPr>
            <p:ph type="pic" idx="13"/>
          </p:nvPr>
        </p:nvPicPr>
        <p:blipFill>
          <a:blip r:embed="rId3">
            <a:extLst>
              <a:ext uri="{28A0092B-C50C-407E-A947-70E740481C1C}">
                <a14:useLocalDpi xmlns:a14="http://schemas.microsoft.com/office/drawing/2010/main" val="0"/>
              </a:ext>
            </a:extLst>
          </a:blip>
          <a:srcRect l="11277" r="11277"/>
          <a:stretch>
            <a:fillRect/>
          </a:stretch>
        </p:blipFill>
        <p:spPr>
          <a:xfrm>
            <a:off x="479782" y="860777"/>
            <a:ext cx="5026025" cy="4037013"/>
          </a:xfrm>
        </p:spPr>
      </p:pic>
      <p:sp>
        <p:nvSpPr>
          <p:cNvPr id="22" name="Title 3">
            <a:extLst>
              <a:ext uri="{FF2B5EF4-FFF2-40B4-BE49-F238E27FC236}">
                <a16:creationId xmlns:a16="http://schemas.microsoft.com/office/drawing/2014/main" id="{D87E180C-0345-4F46-B2C0-F5DF893DAE8D}"/>
              </a:ext>
            </a:extLst>
          </p:cNvPr>
          <p:cNvSpPr txBox="1">
            <a:spLocks/>
          </p:cNvSpPr>
          <p:nvPr/>
        </p:nvSpPr>
        <p:spPr>
          <a:xfrm>
            <a:off x="0" y="-23689"/>
            <a:ext cx="9108504" cy="884466"/>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dirty="0" err="1">
                <a:solidFill>
                  <a:schemeClr val="accent5"/>
                </a:solidFill>
              </a:rPr>
              <a:t>Các</a:t>
            </a:r>
            <a:r>
              <a:rPr lang="en-US" altLang="ko-KR" dirty="0">
                <a:solidFill>
                  <a:schemeClr val="accent5"/>
                </a:solidFill>
              </a:rPr>
              <a:t> </a:t>
            </a:r>
            <a:r>
              <a:rPr lang="en-US" altLang="ko-KR" dirty="0" err="1">
                <a:solidFill>
                  <a:schemeClr val="accent5"/>
                </a:solidFill>
              </a:rPr>
              <a:t>công</a:t>
            </a:r>
            <a:r>
              <a:rPr lang="en-US" altLang="ko-KR" dirty="0">
                <a:solidFill>
                  <a:schemeClr val="accent5"/>
                </a:solidFill>
              </a:rPr>
              <a:t> </a:t>
            </a:r>
            <a:r>
              <a:rPr lang="en-US" altLang="ko-KR" dirty="0" err="1">
                <a:solidFill>
                  <a:schemeClr val="accent5"/>
                </a:solidFill>
              </a:rPr>
              <a:t>trình</a:t>
            </a:r>
            <a:r>
              <a:rPr lang="en-US" altLang="ko-KR" dirty="0">
                <a:solidFill>
                  <a:schemeClr val="accent5"/>
                </a:solidFill>
              </a:rPr>
              <a:t> </a:t>
            </a:r>
            <a:r>
              <a:rPr lang="en-US" altLang="ko-KR" dirty="0" err="1">
                <a:solidFill>
                  <a:schemeClr val="accent5"/>
                </a:solidFill>
              </a:rPr>
              <a:t>nổi</a:t>
            </a:r>
            <a:r>
              <a:rPr lang="en-US" altLang="ko-KR" dirty="0">
                <a:solidFill>
                  <a:schemeClr val="accent5"/>
                </a:solidFill>
              </a:rPr>
              <a:t> </a:t>
            </a:r>
            <a:r>
              <a:rPr lang="en-US" altLang="ko-KR" dirty="0" err="1">
                <a:solidFill>
                  <a:schemeClr val="accent5"/>
                </a:solidFill>
              </a:rPr>
              <a:t>tiếng</a:t>
            </a:r>
            <a:r>
              <a:rPr lang="en-US" altLang="ko-KR" dirty="0">
                <a:solidFill>
                  <a:schemeClr val="accent5"/>
                </a:solidFill>
              </a:rPr>
              <a:t> </a:t>
            </a:r>
            <a:r>
              <a:rPr lang="en-US" altLang="ko-KR" dirty="0" err="1">
                <a:solidFill>
                  <a:schemeClr val="accent5"/>
                </a:solidFill>
              </a:rPr>
              <a:t>của</a:t>
            </a:r>
            <a:r>
              <a:rPr lang="en-US" altLang="ko-KR" dirty="0">
                <a:solidFill>
                  <a:schemeClr val="accent5"/>
                </a:solidFill>
              </a:rPr>
              <a:t> </a:t>
            </a:r>
            <a:r>
              <a:rPr lang="en-US" altLang="ko-KR" dirty="0" err="1">
                <a:solidFill>
                  <a:schemeClr val="accent5"/>
                </a:solidFill>
              </a:rPr>
              <a:t>Lào</a:t>
            </a:r>
            <a:endParaRPr lang="ko-KR" altLang="en-US" dirty="0"/>
          </a:p>
        </p:txBody>
      </p:sp>
    </p:spTree>
    <p:extLst>
      <p:ext uri="{BB962C8B-B14F-4D97-AF65-F5344CB8AC3E}">
        <p14:creationId xmlns:p14="http://schemas.microsoft.com/office/powerpoint/2010/main" val="10070797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arn(inVertical)">
                                      <p:cBhvr>
                                        <p:cTn id="12" dur="500"/>
                                        <p:tgtEl>
                                          <p:spTgt spid="21"/>
                                        </p:tgtEl>
                                      </p:cBhvr>
                                    </p:animEffect>
                                  </p:childTnLst>
                                </p:cTn>
                              </p:par>
                              <p:par>
                                <p:cTn id="13" presetID="16" presetClass="entr" presetSubtype="2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inVertic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arn(inVertic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9146" y="1711371"/>
            <a:ext cx="2865342" cy="2277868"/>
          </a:xfrm>
          <a:prstGeom prst="rect">
            <a:avLst/>
          </a:prstGeom>
          <a:noFill/>
        </p:spPr>
        <p:txBody>
          <a:bodyPr wrap="square" rtlCol="0">
            <a:spAutoFit/>
          </a:bodyPr>
          <a:lstStyle/>
          <a:p>
            <a:pPr>
              <a:lnSpc>
                <a:spcPct val="150000"/>
              </a:lnSpc>
            </a:pPr>
            <a:r>
              <a:rPr lang="vi-VN" sz="1200" b="0" i="0" dirty="0">
                <a:solidFill>
                  <a:srgbClr val="212121"/>
                </a:solidFill>
                <a:effectLst/>
                <a:latin typeface="Open Sans" panose="020B0606030504020204" pitchFamily="34" charset="0"/>
              </a:rPr>
              <a:t>Wat Ong Teu Mahawihan được xây</a:t>
            </a:r>
            <a:endParaRPr lang="en-US" sz="1200" dirty="0">
              <a:solidFill>
                <a:srgbClr val="212121"/>
              </a:solidFill>
              <a:latin typeface="Open Sans" panose="020B0606030504020204" pitchFamily="34" charset="0"/>
            </a:endParaRPr>
          </a:p>
          <a:p>
            <a:pPr>
              <a:lnSpc>
                <a:spcPct val="150000"/>
              </a:lnSpc>
            </a:pPr>
            <a:r>
              <a:rPr lang="en-US" sz="1200" dirty="0" err="1">
                <a:solidFill>
                  <a:srgbClr val="212121"/>
                </a:solidFill>
                <a:latin typeface="Open Sans" panose="020B0606030504020204" pitchFamily="34" charset="0"/>
              </a:rPr>
              <a:t>d</a:t>
            </a:r>
            <a:r>
              <a:rPr lang="en-US" sz="1200" b="0" i="0" dirty="0" err="1">
                <a:solidFill>
                  <a:srgbClr val="212121"/>
                </a:solidFill>
                <a:effectLst/>
                <a:latin typeface="Open Sans" panose="020B0606030504020204" pitchFamily="34" charset="0"/>
              </a:rPr>
              <a:t>ựng</a:t>
            </a:r>
            <a:r>
              <a:rPr lang="vi-VN" sz="1200" b="0" i="0" dirty="0">
                <a:solidFill>
                  <a:srgbClr val="212121"/>
                </a:solidFill>
                <a:effectLst/>
                <a:latin typeface="Open Sans" panose="020B0606030504020204" pitchFamily="34" charset="0"/>
              </a:rPr>
              <a:t> vào thế kỷ 16 bởi vua Settathirat và trải qua nhiều lần tái thiết trong </a:t>
            </a:r>
            <a:endParaRPr lang="en-US" sz="1200" b="0" i="0" dirty="0">
              <a:solidFill>
                <a:srgbClr val="212121"/>
              </a:solidFill>
              <a:effectLst/>
              <a:latin typeface="Open Sans" panose="020B0606030504020204" pitchFamily="34" charset="0"/>
            </a:endParaRPr>
          </a:p>
          <a:p>
            <a:pPr>
              <a:lnSpc>
                <a:spcPct val="150000"/>
              </a:lnSpc>
            </a:pPr>
            <a:r>
              <a:rPr lang="vi-VN" sz="1200" b="0" i="0" dirty="0">
                <a:solidFill>
                  <a:srgbClr val="212121"/>
                </a:solidFill>
                <a:effectLst/>
                <a:latin typeface="Open Sans" panose="020B0606030504020204" pitchFamily="34" charset="0"/>
              </a:rPr>
              <a:t>thế kỷ 19 và 20. Ngôi chùa có tượng</a:t>
            </a:r>
            <a:endParaRPr lang="en-US" sz="1200" b="0" i="0" dirty="0">
              <a:solidFill>
                <a:srgbClr val="212121"/>
              </a:solidFill>
              <a:effectLst/>
              <a:latin typeface="Open Sans" panose="020B0606030504020204" pitchFamily="34" charset="0"/>
            </a:endParaRPr>
          </a:p>
          <a:p>
            <a:pPr>
              <a:lnSpc>
                <a:spcPct val="150000"/>
              </a:lnSpc>
            </a:pPr>
            <a:r>
              <a:rPr lang="vi-VN" sz="1200" b="0" i="0" dirty="0">
                <a:solidFill>
                  <a:srgbClr val="212121"/>
                </a:solidFill>
                <a:effectLst/>
                <a:latin typeface="Open Sans" panose="020B0606030504020204" pitchFamily="34" charset="0"/>
              </a:rPr>
              <a:t>Phật bằng đồng lớn nhất Viêng Chăn và Trường Phật học Tăng già – nơi </a:t>
            </a:r>
            <a:endParaRPr lang="en-US" sz="1200" b="0" i="0" dirty="0">
              <a:solidFill>
                <a:srgbClr val="212121"/>
              </a:solidFill>
              <a:effectLst/>
              <a:latin typeface="Open Sans" panose="020B0606030504020204" pitchFamily="34" charset="0"/>
            </a:endParaRPr>
          </a:p>
          <a:p>
            <a:pPr>
              <a:lnSpc>
                <a:spcPct val="150000"/>
              </a:lnSpc>
            </a:pPr>
            <a:r>
              <a:rPr lang="vi-VN" sz="1200" b="0" i="0" dirty="0">
                <a:solidFill>
                  <a:srgbClr val="212121"/>
                </a:solidFill>
                <a:effectLst/>
                <a:latin typeface="Open Sans" panose="020B0606030504020204" pitchFamily="34" charset="0"/>
              </a:rPr>
              <a:t>giảng dạy tôn giáo. Đức Phật cho các nhà sư từ khắp nơi trên đất nước Lào.</a:t>
            </a:r>
            <a:endParaRPr lang="en-US" altLang="ko-KR" sz="1200" dirty="0">
              <a:solidFill>
                <a:schemeClr val="tx1">
                  <a:lumMod val="75000"/>
                  <a:lumOff val="25000"/>
                </a:schemeClr>
              </a:solidFill>
              <a:cs typeface="Arial" pitchFamily="34" charset="0"/>
            </a:endParaRPr>
          </a:p>
        </p:txBody>
      </p:sp>
      <p:sp>
        <p:nvSpPr>
          <p:cNvPr id="18" name="Rectangle 17"/>
          <p:cNvSpPr/>
          <p:nvPr/>
        </p:nvSpPr>
        <p:spPr>
          <a:xfrm>
            <a:off x="5796136" y="860776"/>
            <a:ext cx="144016" cy="4037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TextBox 20"/>
          <p:cNvSpPr txBox="1"/>
          <p:nvPr/>
        </p:nvSpPr>
        <p:spPr>
          <a:xfrm>
            <a:off x="6099146" y="860776"/>
            <a:ext cx="2793334" cy="830997"/>
          </a:xfrm>
          <a:prstGeom prst="rect">
            <a:avLst/>
          </a:prstGeom>
          <a:noFill/>
        </p:spPr>
        <p:txBody>
          <a:bodyPr wrap="square" rtlCol="0">
            <a:spAutoFit/>
          </a:bodyPr>
          <a:lstStyle/>
          <a:p>
            <a:r>
              <a:rPr lang="nl-NL" sz="2400" b="1" i="0" dirty="0">
                <a:solidFill>
                  <a:srgbClr val="212121"/>
                </a:solidFill>
                <a:effectLst/>
                <a:latin typeface="Open Sans" panose="020B0606030504020204" pitchFamily="34" charset="0"/>
              </a:rPr>
              <a:t>Đền Wat Ong Teu Mahawihan</a:t>
            </a:r>
            <a:endParaRPr lang="en-US" sz="2400" b="1" i="0" dirty="0">
              <a:solidFill>
                <a:srgbClr val="212121"/>
              </a:solidFill>
              <a:effectLst/>
              <a:latin typeface="Open Sans" panose="020B0606030504020204" pitchFamily="34" charset="0"/>
            </a:endParaRPr>
          </a:p>
        </p:txBody>
      </p:sp>
      <p:sp>
        <p:nvSpPr>
          <p:cNvPr id="22" name="Title 3">
            <a:extLst>
              <a:ext uri="{FF2B5EF4-FFF2-40B4-BE49-F238E27FC236}">
                <a16:creationId xmlns:a16="http://schemas.microsoft.com/office/drawing/2014/main" id="{D87E180C-0345-4F46-B2C0-F5DF893DAE8D}"/>
              </a:ext>
            </a:extLst>
          </p:cNvPr>
          <p:cNvSpPr txBox="1">
            <a:spLocks/>
          </p:cNvSpPr>
          <p:nvPr/>
        </p:nvSpPr>
        <p:spPr>
          <a:xfrm>
            <a:off x="0" y="-23689"/>
            <a:ext cx="9108504" cy="884466"/>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dirty="0" err="1">
                <a:solidFill>
                  <a:schemeClr val="accent5"/>
                </a:solidFill>
              </a:rPr>
              <a:t>Các</a:t>
            </a:r>
            <a:r>
              <a:rPr lang="en-US" altLang="ko-KR" dirty="0">
                <a:solidFill>
                  <a:schemeClr val="accent5"/>
                </a:solidFill>
              </a:rPr>
              <a:t> </a:t>
            </a:r>
            <a:r>
              <a:rPr lang="en-US" altLang="ko-KR" dirty="0" err="1">
                <a:solidFill>
                  <a:schemeClr val="accent5"/>
                </a:solidFill>
              </a:rPr>
              <a:t>công</a:t>
            </a:r>
            <a:r>
              <a:rPr lang="en-US" altLang="ko-KR" dirty="0">
                <a:solidFill>
                  <a:schemeClr val="accent5"/>
                </a:solidFill>
              </a:rPr>
              <a:t> </a:t>
            </a:r>
            <a:r>
              <a:rPr lang="en-US" altLang="ko-KR" dirty="0" err="1">
                <a:solidFill>
                  <a:schemeClr val="accent5"/>
                </a:solidFill>
              </a:rPr>
              <a:t>trình</a:t>
            </a:r>
            <a:r>
              <a:rPr lang="en-US" altLang="ko-KR" dirty="0">
                <a:solidFill>
                  <a:schemeClr val="accent5"/>
                </a:solidFill>
              </a:rPr>
              <a:t> </a:t>
            </a:r>
            <a:r>
              <a:rPr lang="en-US" altLang="ko-KR" dirty="0" err="1">
                <a:solidFill>
                  <a:schemeClr val="accent5"/>
                </a:solidFill>
              </a:rPr>
              <a:t>nổi</a:t>
            </a:r>
            <a:r>
              <a:rPr lang="en-US" altLang="ko-KR" dirty="0">
                <a:solidFill>
                  <a:schemeClr val="accent5"/>
                </a:solidFill>
              </a:rPr>
              <a:t> </a:t>
            </a:r>
            <a:r>
              <a:rPr lang="en-US" altLang="ko-KR" dirty="0" err="1">
                <a:solidFill>
                  <a:schemeClr val="accent5"/>
                </a:solidFill>
              </a:rPr>
              <a:t>tiếng</a:t>
            </a:r>
            <a:r>
              <a:rPr lang="en-US" altLang="ko-KR" dirty="0">
                <a:solidFill>
                  <a:schemeClr val="accent5"/>
                </a:solidFill>
              </a:rPr>
              <a:t> </a:t>
            </a:r>
            <a:r>
              <a:rPr lang="en-US" altLang="ko-KR" dirty="0" err="1">
                <a:solidFill>
                  <a:schemeClr val="accent5"/>
                </a:solidFill>
              </a:rPr>
              <a:t>của</a:t>
            </a:r>
            <a:r>
              <a:rPr lang="en-US" altLang="ko-KR" dirty="0">
                <a:solidFill>
                  <a:schemeClr val="accent5"/>
                </a:solidFill>
              </a:rPr>
              <a:t> </a:t>
            </a:r>
            <a:r>
              <a:rPr lang="en-US" altLang="ko-KR" dirty="0" err="1">
                <a:solidFill>
                  <a:schemeClr val="accent5"/>
                </a:solidFill>
              </a:rPr>
              <a:t>Lào</a:t>
            </a:r>
            <a:endParaRPr lang="ko-KR" altLang="en-US" dirty="0"/>
          </a:p>
        </p:txBody>
      </p:sp>
      <p:pic>
        <p:nvPicPr>
          <p:cNvPr id="8" name="Picture 7" descr="A picture containing outdoor, sky, tree, building&#10;&#10;Description automatically generated">
            <a:extLst>
              <a:ext uri="{FF2B5EF4-FFF2-40B4-BE49-F238E27FC236}">
                <a16:creationId xmlns:a16="http://schemas.microsoft.com/office/drawing/2014/main" id="{A679DCE3-36E3-4A6B-BE40-8F78AD29B7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461" y="897214"/>
            <a:ext cx="5045644" cy="3784234"/>
          </a:xfrm>
          <a:prstGeom prst="rect">
            <a:avLst/>
          </a:prstGeom>
        </p:spPr>
      </p:pic>
    </p:spTree>
    <p:extLst>
      <p:ext uri="{BB962C8B-B14F-4D97-AF65-F5344CB8AC3E}">
        <p14:creationId xmlns:p14="http://schemas.microsoft.com/office/powerpoint/2010/main" val="1323511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inVertical)">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9146" y="1395316"/>
            <a:ext cx="2865342" cy="3385863"/>
          </a:xfrm>
          <a:prstGeom prst="rect">
            <a:avLst/>
          </a:prstGeom>
          <a:noFill/>
        </p:spPr>
        <p:txBody>
          <a:bodyPr wrap="square" rtlCol="0">
            <a:spAutoFit/>
          </a:bodyPr>
          <a:lstStyle/>
          <a:p>
            <a:pPr>
              <a:lnSpc>
                <a:spcPct val="150000"/>
              </a:lnSpc>
            </a:pPr>
            <a:r>
              <a:rPr lang="vi-VN" sz="1200" b="0" i="0" dirty="0">
                <a:solidFill>
                  <a:srgbClr val="212121"/>
                </a:solidFill>
                <a:effectLst/>
                <a:latin typeface="Open Sans" panose="020B0606030504020204" pitchFamily="34" charset="0"/>
              </a:rPr>
              <a:t>Chùa That Luang (hay That Luang) là một công trình Phật giáo được xây </a:t>
            </a:r>
            <a:endParaRPr lang="en-US" sz="1200" b="0" i="0" dirty="0">
              <a:solidFill>
                <a:srgbClr val="212121"/>
              </a:solidFill>
              <a:effectLst/>
              <a:latin typeface="Open Sans" panose="020B0606030504020204" pitchFamily="34" charset="0"/>
            </a:endParaRPr>
          </a:p>
          <a:p>
            <a:pPr>
              <a:lnSpc>
                <a:spcPct val="150000"/>
              </a:lnSpc>
            </a:pPr>
            <a:r>
              <a:rPr lang="vi-VN" sz="1200" b="0" i="0" dirty="0">
                <a:solidFill>
                  <a:srgbClr val="212121"/>
                </a:solidFill>
                <a:effectLst/>
                <a:latin typeface="Open Sans" panose="020B0606030504020204" pitchFamily="34" charset="0"/>
              </a:rPr>
              <a:t>dựng vào năm 1566 dưới thời vua </a:t>
            </a:r>
            <a:endParaRPr lang="en-US" sz="1200" b="0" i="0" dirty="0">
              <a:solidFill>
                <a:srgbClr val="212121"/>
              </a:solidFill>
              <a:effectLst/>
              <a:latin typeface="Open Sans" panose="020B0606030504020204" pitchFamily="34" charset="0"/>
            </a:endParaRPr>
          </a:p>
          <a:p>
            <a:pPr>
              <a:lnSpc>
                <a:spcPct val="150000"/>
              </a:lnSpc>
            </a:pPr>
            <a:r>
              <a:rPr lang="vi-VN" sz="1200" b="0" i="0" dirty="0">
                <a:solidFill>
                  <a:srgbClr val="212121"/>
                </a:solidFill>
                <a:effectLst/>
                <a:latin typeface="Open Sans" panose="020B0606030504020204" pitchFamily="34" charset="0"/>
              </a:rPr>
              <a:t>Seththa-thilat ở Viêng Chăn.</a:t>
            </a:r>
            <a:r>
              <a:rPr lang="en-US" sz="1200" b="0" i="0" dirty="0">
                <a:solidFill>
                  <a:srgbClr val="212121"/>
                </a:solidFill>
                <a:effectLst/>
                <a:latin typeface="Open Sans" panose="020B0606030504020204" pitchFamily="34" charset="0"/>
              </a:rPr>
              <a:t> </a:t>
            </a:r>
            <a:r>
              <a:rPr lang="vi-VN" sz="1200" b="0" i="0" dirty="0">
                <a:solidFill>
                  <a:srgbClr val="212121"/>
                </a:solidFill>
                <a:effectLst/>
                <a:latin typeface="Open Sans" panose="020B0606030504020204" pitchFamily="34" charset="0"/>
              </a:rPr>
              <a:t>Tháp có bệ hình vuông, phía Bắc và Nam mỗi bề rộng 68m, phía Đông và Tây mỗi </a:t>
            </a:r>
            <a:endParaRPr lang="en-US" sz="1200" b="0" i="0" dirty="0">
              <a:solidFill>
                <a:srgbClr val="212121"/>
              </a:solidFill>
              <a:effectLst/>
              <a:latin typeface="Open Sans" panose="020B0606030504020204" pitchFamily="34" charset="0"/>
            </a:endParaRPr>
          </a:p>
          <a:p>
            <a:pPr>
              <a:lnSpc>
                <a:spcPct val="150000"/>
              </a:lnSpc>
            </a:pPr>
            <a:r>
              <a:rPr lang="vi-VN" sz="1200" b="0" i="0" dirty="0">
                <a:solidFill>
                  <a:srgbClr val="212121"/>
                </a:solidFill>
                <a:effectLst/>
                <a:latin typeface="Open Sans" panose="020B0606030504020204" pitchFamily="34" charset="0"/>
              </a:rPr>
              <a:t>bề rộng 69m, xung quanh được trang trí bởi 332 hình lá bồ đề cách điệu</a:t>
            </a:r>
            <a:endParaRPr lang="en-US" sz="1200" dirty="0">
              <a:solidFill>
                <a:srgbClr val="212121"/>
              </a:solidFill>
              <a:latin typeface="Open Sans" panose="020B0606030504020204" pitchFamily="34" charset="0"/>
            </a:endParaRPr>
          </a:p>
          <a:p>
            <a:pPr>
              <a:lnSpc>
                <a:spcPct val="150000"/>
              </a:lnSpc>
            </a:pPr>
            <a:r>
              <a:rPr lang="vi-VN" sz="1200" b="0" i="0" dirty="0">
                <a:solidFill>
                  <a:srgbClr val="212121"/>
                </a:solidFill>
                <a:effectLst/>
                <a:latin typeface="Open Sans" panose="020B0606030504020204" pitchFamily="34" charset="0"/>
              </a:rPr>
              <a:t>Bên ngoài chùa được dát vàng, kiến ​​</a:t>
            </a:r>
            <a:endParaRPr lang="en-US" sz="1200" b="0" i="0" dirty="0">
              <a:solidFill>
                <a:srgbClr val="212121"/>
              </a:solidFill>
              <a:effectLst/>
              <a:latin typeface="Open Sans" panose="020B0606030504020204" pitchFamily="34" charset="0"/>
            </a:endParaRPr>
          </a:p>
          <a:p>
            <a:pPr>
              <a:lnSpc>
                <a:spcPct val="150000"/>
              </a:lnSpc>
            </a:pPr>
            <a:r>
              <a:rPr lang="vi-VN" sz="1200" b="0" i="0" dirty="0">
                <a:solidFill>
                  <a:srgbClr val="212121"/>
                </a:solidFill>
                <a:effectLst/>
                <a:latin typeface="Open Sans" panose="020B0606030504020204" pitchFamily="34" charset="0"/>
              </a:rPr>
              <a:t>trúc của chùa mang đậm bản sắc văn hóa Lào và hiện đã trở thành biểu </a:t>
            </a:r>
            <a:endParaRPr lang="en-US" sz="1200" b="0" i="0" dirty="0">
              <a:solidFill>
                <a:srgbClr val="212121"/>
              </a:solidFill>
              <a:effectLst/>
              <a:latin typeface="Open Sans" panose="020B0606030504020204" pitchFamily="34" charset="0"/>
            </a:endParaRPr>
          </a:p>
          <a:p>
            <a:pPr>
              <a:lnSpc>
                <a:spcPct val="150000"/>
              </a:lnSpc>
            </a:pPr>
            <a:r>
              <a:rPr lang="vi-VN" sz="1200" b="0" i="0" dirty="0">
                <a:solidFill>
                  <a:srgbClr val="212121"/>
                </a:solidFill>
                <a:effectLst/>
                <a:latin typeface="Open Sans" panose="020B0606030504020204" pitchFamily="34" charset="0"/>
              </a:rPr>
              <a:t>tượng quốc gia của Lào</a:t>
            </a:r>
            <a:endParaRPr lang="en-US" altLang="ko-KR" sz="1200" dirty="0">
              <a:solidFill>
                <a:schemeClr val="tx1">
                  <a:lumMod val="75000"/>
                  <a:lumOff val="25000"/>
                </a:schemeClr>
              </a:solidFill>
              <a:cs typeface="Arial" pitchFamily="34" charset="0"/>
            </a:endParaRPr>
          </a:p>
        </p:txBody>
      </p:sp>
      <p:sp>
        <p:nvSpPr>
          <p:cNvPr id="18" name="Rectangle 17"/>
          <p:cNvSpPr/>
          <p:nvPr/>
        </p:nvSpPr>
        <p:spPr>
          <a:xfrm>
            <a:off x="5796136" y="860776"/>
            <a:ext cx="144016" cy="4037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TextBox 20"/>
          <p:cNvSpPr txBox="1"/>
          <p:nvPr/>
        </p:nvSpPr>
        <p:spPr>
          <a:xfrm>
            <a:off x="6099146" y="860776"/>
            <a:ext cx="2793334" cy="461665"/>
          </a:xfrm>
          <a:prstGeom prst="rect">
            <a:avLst/>
          </a:prstGeom>
          <a:noFill/>
        </p:spPr>
        <p:txBody>
          <a:bodyPr wrap="square" rtlCol="0">
            <a:spAutoFit/>
          </a:bodyPr>
          <a:lstStyle/>
          <a:p>
            <a:pPr algn="just"/>
            <a:r>
              <a:rPr lang="en-US" sz="2400" b="1" i="0" dirty="0" err="1">
                <a:solidFill>
                  <a:srgbClr val="212121"/>
                </a:solidFill>
                <a:effectLst/>
                <a:latin typeface="Open Sans" panose="020B0606030504020204" pitchFamily="34" charset="0"/>
              </a:rPr>
              <a:t>Đền</a:t>
            </a:r>
            <a:r>
              <a:rPr lang="en-US" sz="2400" b="1" i="0" dirty="0">
                <a:solidFill>
                  <a:srgbClr val="212121"/>
                </a:solidFill>
                <a:effectLst/>
                <a:latin typeface="Open Sans" panose="020B0606030504020204" pitchFamily="34" charset="0"/>
              </a:rPr>
              <a:t> That </a:t>
            </a:r>
            <a:r>
              <a:rPr lang="en-US" sz="2400" b="1" i="0" dirty="0" err="1">
                <a:solidFill>
                  <a:srgbClr val="212121"/>
                </a:solidFill>
                <a:effectLst/>
                <a:latin typeface="Open Sans" panose="020B0606030504020204" pitchFamily="34" charset="0"/>
              </a:rPr>
              <a:t>Luang</a:t>
            </a:r>
            <a:endParaRPr lang="en-US" sz="2400" b="1" i="0" dirty="0">
              <a:solidFill>
                <a:srgbClr val="212121"/>
              </a:solidFill>
              <a:effectLst/>
              <a:latin typeface="Open Sans" panose="020B0606030504020204" pitchFamily="34" charset="0"/>
            </a:endParaRPr>
          </a:p>
        </p:txBody>
      </p:sp>
      <p:sp>
        <p:nvSpPr>
          <p:cNvPr id="22" name="Title 3">
            <a:extLst>
              <a:ext uri="{FF2B5EF4-FFF2-40B4-BE49-F238E27FC236}">
                <a16:creationId xmlns:a16="http://schemas.microsoft.com/office/drawing/2014/main" id="{D87E180C-0345-4F46-B2C0-F5DF893DAE8D}"/>
              </a:ext>
            </a:extLst>
          </p:cNvPr>
          <p:cNvSpPr txBox="1">
            <a:spLocks/>
          </p:cNvSpPr>
          <p:nvPr/>
        </p:nvSpPr>
        <p:spPr>
          <a:xfrm>
            <a:off x="0" y="-23689"/>
            <a:ext cx="9108504" cy="884466"/>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dirty="0" err="1">
                <a:solidFill>
                  <a:schemeClr val="accent5"/>
                </a:solidFill>
              </a:rPr>
              <a:t>Các</a:t>
            </a:r>
            <a:r>
              <a:rPr lang="en-US" altLang="ko-KR" dirty="0">
                <a:solidFill>
                  <a:schemeClr val="accent5"/>
                </a:solidFill>
              </a:rPr>
              <a:t> </a:t>
            </a:r>
            <a:r>
              <a:rPr lang="en-US" altLang="ko-KR" dirty="0" err="1">
                <a:solidFill>
                  <a:schemeClr val="accent5"/>
                </a:solidFill>
              </a:rPr>
              <a:t>công</a:t>
            </a:r>
            <a:r>
              <a:rPr lang="en-US" altLang="ko-KR" dirty="0">
                <a:solidFill>
                  <a:schemeClr val="accent5"/>
                </a:solidFill>
              </a:rPr>
              <a:t> </a:t>
            </a:r>
            <a:r>
              <a:rPr lang="en-US" altLang="ko-KR" dirty="0" err="1">
                <a:solidFill>
                  <a:schemeClr val="accent5"/>
                </a:solidFill>
              </a:rPr>
              <a:t>trình</a:t>
            </a:r>
            <a:r>
              <a:rPr lang="en-US" altLang="ko-KR" dirty="0">
                <a:solidFill>
                  <a:schemeClr val="accent5"/>
                </a:solidFill>
              </a:rPr>
              <a:t> </a:t>
            </a:r>
            <a:r>
              <a:rPr lang="en-US" altLang="ko-KR" dirty="0" err="1">
                <a:solidFill>
                  <a:schemeClr val="accent5"/>
                </a:solidFill>
              </a:rPr>
              <a:t>nổi</a:t>
            </a:r>
            <a:r>
              <a:rPr lang="en-US" altLang="ko-KR" dirty="0">
                <a:solidFill>
                  <a:schemeClr val="accent5"/>
                </a:solidFill>
              </a:rPr>
              <a:t> </a:t>
            </a:r>
            <a:r>
              <a:rPr lang="en-US" altLang="ko-KR" dirty="0" err="1">
                <a:solidFill>
                  <a:schemeClr val="accent5"/>
                </a:solidFill>
              </a:rPr>
              <a:t>tiếng</a:t>
            </a:r>
            <a:r>
              <a:rPr lang="en-US" altLang="ko-KR" dirty="0">
                <a:solidFill>
                  <a:schemeClr val="accent5"/>
                </a:solidFill>
              </a:rPr>
              <a:t> </a:t>
            </a:r>
            <a:r>
              <a:rPr lang="en-US" altLang="ko-KR" dirty="0" err="1">
                <a:solidFill>
                  <a:schemeClr val="accent5"/>
                </a:solidFill>
              </a:rPr>
              <a:t>của</a:t>
            </a:r>
            <a:r>
              <a:rPr lang="en-US" altLang="ko-KR" dirty="0">
                <a:solidFill>
                  <a:schemeClr val="accent5"/>
                </a:solidFill>
              </a:rPr>
              <a:t> </a:t>
            </a:r>
            <a:r>
              <a:rPr lang="en-US" altLang="ko-KR" dirty="0" err="1">
                <a:solidFill>
                  <a:schemeClr val="accent5"/>
                </a:solidFill>
              </a:rPr>
              <a:t>Lào</a:t>
            </a:r>
            <a:endParaRPr lang="ko-KR" altLang="en-US" dirty="0"/>
          </a:p>
        </p:txBody>
      </p:sp>
      <p:pic>
        <p:nvPicPr>
          <p:cNvPr id="3" name="Picture 2" descr="A picture containing outdoor, sky, building, place of worship&#10;&#10;Description automatically generated">
            <a:extLst>
              <a:ext uri="{FF2B5EF4-FFF2-40B4-BE49-F238E27FC236}">
                <a16:creationId xmlns:a16="http://schemas.microsoft.com/office/drawing/2014/main" id="{2D3C0726-5C7C-4D52-B53D-D15707060C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100" y="976349"/>
            <a:ext cx="5047641" cy="3785731"/>
          </a:xfrm>
          <a:prstGeom prst="rect">
            <a:avLst/>
          </a:prstGeom>
        </p:spPr>
      </p:pic>
    </p:spTree>
    <p:extLst>
      <p:ext uri="{BB962C8B-B14F-4D97-AF65-F5344CB8AC3E}">
        <p14:creationId xmlns:p14="http://schemas.microsoft.com/office/powerpoint/2010/main" val="15654556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inVertical)">
                                      <p:cBhvr>
                                        <p:cTn id="10" dur="500"/>
                                        <p:tgtEl>
                                          <p:spTgt spid="1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arn(inVertical)">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inVertical)">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9146" y="1395316"/>
            <a:ext cx="2865342" cy="3108864"/>
          </a:xfrm>
          <a:prstGeom prst="rect">
            <a:avLst/>
          </a:prstGeom>
          <a:noFill/>
        </p:spPr>
        <p:txBody>
          <a:bodyPr wrap="square" rtlCol="0">
            <a:spAutoFit/>
          </a:bodyPr>
          <a:lstStyle/>
          <a:p>
            <a:pPr>
              <a:lnSpc>
                <a:spcPct val="150000"/>
              </a:lnSpc>
            </a:pPr>
            <a:r>
              <a:rPr lang="vi-VN" sz="1200" b="0" i="0" dirty="0">
                <a:solidFill>
                  <a:srgbClr val="212121"/>
                </a:solidFill>
                <a:effectLst/>
                <a:latin typeface="Open Sans" panose="020B0606030504020204" pitchFamily="34" charset="0"/>
              </a:rPr>
              <a:t>Chùa Si Muong (hay Si Muang) là một ngôi chùa được xây dựng vào năm 1566 tại Viêng Chăn. Nơi đây được coi là linh hồn của thành phố để mọi người tìm đến cầu phước lành, bình an. </a:t>
            </a:r>
            <a:endParaRPr lang="en-US" sz="1200" b="0" i="0" dirty="0">
              <a:solidFill>
                <a:srgbClr val="212121"/>
              </a:solidFill>
              <a:effectLst/>
              <a:latin typeface="Open Sans" panose="020B0606030504020204" pitchFamily="34" charset="0"/>
            </a:endParaRPr>
          </a:p>
          <a:p>
            <a:pPr>
              <a:lnSpc>
                <a:spcPct val="150000"/>
              </a:lnSpc>
            </a:pPr>
            <a:r>
              <a:rPr lang="vi-VN" sz="1200" b="0" i="0" dirty="0">
                <a:solidFill>
                  <a:srgbClr val="212121"/>
                </a:solidFill>
                <a:effectLst/>
                <a:latin typeface="Open Sans" panose="020B0606030504020204" pitchFamily="34" charset="0"/>
              </a:rPr>
              <a:t>Chùa rộng hơn 2 ha, kết cấu gồm khu nhà chính thờ Phật và khu thờ Mẫu </a:t>
            </a:r>
            <a:endParaRPr lang="en-US" sz="1200" b="0" i="0" dirty="0">
              <a:solidFill>
                <a:srgbClr val="212121"/>
              </a:solidFill>
              <a:effectLst/>
              <a:latin typeface="Open Sans" panose="020B0606030504020204" pitchFamily="34" charset="0"/>
            </a:endParaRPr>
          </a:p>
          <a:p>
            <a:pPr>
              <a:lnSpc>
                <a:spcPct val="150000"/>
              </a:lnSpc>
            </a:pPr>
            <a:r>
              <a:rPr lang="vi-VN" sz="1200" b="0" i="0" dirty="0">
                <a:solidFill>
                  <a:srgbClr val="212121"/>
                </a:solidFill>
                <a:effectLst/>
                <a:latin typeface="Open Sans" panose="020B0606030504020204" pitchFamily="34" charset="0"/>
              </a:rPr>
              <a:t>Sú Mường. Bên trong chùa có rất </a:t>
            </a:r>
            <a:endParaRPr lang="en-US" sz="1200" b="0" i="0" dirty="0">
              <a:solidFill>
                <a:srgbClr val="212121"/>
              </a:solidFill>
              <a:effectLst/>
              <a:latin typeface="Open Sans" panose="020B0606030504020204" pitchFamily="34" charset="0"/>
            </a:endParaRPr>
          </a:p>
          <a:p>
            <a:pPr>
              <a:lnSpc>
                <a:spcPct val="150000"/>
              </a:lnSpc>
            </a:pPr>
            <a:r>
              <a:rPr lang="vi-VN" sz="1200" b="0" i="0" dirty="0">
                <a:solidFill>
                  <a:srgbClr val="212121"/>
                </a:solidFill>
                <a:effectLst/>
                <a:latin typeface="Open Sans" panose="020B0606030504020204" pitchFamily="34" charset="0"/>
              </a:rPr>
              <a:t>nhiều tượng Phật, nổi bật là tượng </a:t>
            </a:r>
            <a:endParaRPr lang="en-US" sz="1200" b="0" i="0" dirty="0">
              <a:solidFill>
                <a:srgbClr val="212121"/>
              </a:solidFill>
              <a:effectLst/>
              <a:latin typeface="Open Sans" panose="020B0606030504020204" pitchFamily="34" charset="0"/>
            </a:endParaRPr>
          </a:p>
          <a:p>
            <a:pPr>
              <a:lnSpc>
                <a:spcPct val="150000"/>
              </a:lnSpc>
            </a:pPr>
            <a:r>
              <a:rPr lang="vi-VN" sz="1200" b="0" i="0" dirty="0">
                <a:solidFill>
                  <a:srgbClr val="212121"/>
                </a:solidFill>
                <a:effectLst/>
                <a:latin typeface="Open Sans" panose="020B0606030504020204" pitchFamily="34" charset="0"/>
              </a:rPr>
              <a:t>Phật Thích Ca được đặt dưới gốc cây bồ đề</a:t>
            </a:r>
            <a:endParaRPr lang="en-US" altLang="ko-KR" sz="1200" dirty="0">
              <a:solidFill>
                <a:schemeClr val="tx1">
                  <a:lumMod val="75000"/>
                  <a:lumOff val="25000"/>
                </a:schemeClr>
              </a:solidFill>
              <a:cs typeface="Arial" pitchFamily="34" charset="0"/>
            </a:endParaRPr>
          </a:p>
        </p:txBody>
      </p:sp>
      <p:sp>
        <p:nvSpPr>
          <p:cNvPr id="18" name="Rectangle 17"/>
          <p:cNvSpPr/>
          <p:nvPr/>
        </p:nvSpPr>
        <p:spPr>
          <a:xfrm>
            <a:off x="5796136" y="860776"/>
            <a:ext cx="144016" cy="4037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TextBox 20"/>
          <p:cNvSpPr txBox="1"/>
          <p:nvPr/>
        </p:nvSpPr>
        <p:spPr>
          <a:xfrm>
            <a:off x="6099146" y="860776"/>
            <a:ext cx="2793334" cy="461665"/>
          </a:xfrm>
          <a:prstGeom prst="rect">
            <a:avLst/>
          </a:prstGeom>
          <a:noFill/>
        </p:spPr>
        <p:txBody>
          <a:bodyPr wrap="square" rtlCol="0">
            <a:spAutoFit/>
          </a:bodyPr>
          <a:lstStyle/>
          <a:p>
            <a:pPr algn="just"/>
            <a:r>
              <a:rPr lang="vi-VN" sz="2400" b="1" i="0" dirty="0">
                <a:solidFill>
                  <a:srgbClr val="212121"/>
                </a:solidFill>
                <a:effectLst/>
                <a:latin typeface="Open Sans" panose="020B0606030504020204" pitchFamily="34" charset="0"/>
              </a:rPr>
              <a:t>Chùa Sư Muông</a:t>
            </a:r>
          </a:p>
        </p:txBody>
      </p:sp>
      <p:sp>
        <p:nvSpPr>
          <p:cNvPr id="22" name="Title 3">
            <a:extLst>
              <a:ext uri="{FF2B5EF4-FFF2-40B4-BE49-F238E27FC236}">
                <a16:creationId xmlns:a16="http://schemas.microsoft.com/office/drawing/2014/main" id="{D87E180C-0345-4F46-B2C0-F5DF893DAE8D}"/>
              </a:ext>
            </a:extLst>
          </p:cNvPr>
          <p:cNvSpPr txBox="1">
            <a:spLocks/>
          </p:cNvSpPr>
          <p:nvPr/>
        </p:nvSpPr>
        <p:spPr>
          <a:xfrm>
            <a:off x="0" y="-23689"/>
            <a:ext cx="9108504" cy="884466"/>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dirty="0" err="1">
                <a:solidFill>
                  <a:schemeClr val="accent5"/>
                </a:solidFill>
              </a:rPr>
              <a:t>Các</a:t>
            </a:r>
            <a:r>
              <a:rPr lang="en-US" altLang="ko-KR" dirty="0">
                <a:solidFill>
                  <a:schemeClr val="accent5"/>
                </a:solidFill>
              </a:rPr>
              <a:t> </a:t>
            </a:r>
            <a:r>
              <a:rPr lang="en-US" altLang="ko-KR" dirty="0" err="1">
                <a:solidFill>
                  <a:schemeClr val="accent5"/>
                </a:solidFill>
              </a:rPr>
              <a:t>công</a:t>
            </a:r>
            <a:r>
              <a:rPr lang="en-US" altLang="ko-KR" dirty="0">
                <a:solidFill>
                  <a:schemeClr val="accent5"/>
                </a:solidFill>
              </a:rPr>
              <a:t> </a:t>
            </a:r>
            <a:r>
              <a:rPr lang="en-US" altLang="ko-KR" dirty="0" err="1">
                <a:solidFill>
                  <a:schemeClr val="accent5"/>
                </a:solidFill>
              </a:rPr>
              <a:t>trình</a:t>
            </a:r>
            <a:r>
              <a:rPr lang="en-US" altLang="ko-KR" dirty="0">
                <a:solidFill>
                  <a:schemeClr val="accent5"/>
                </a:solidFill>
              </a:rPr>
              <a:t> </a:t>
            </a:r>
            <a:r>
              <a:rPr lang="en-US" altLang="ko-KR" dirty="0" err="1">
                <a:solidFill>
                  <a:schemeClr val="accent5"/>
                </a:solidFill>
              </a:rPr>
              <a:t>nổi</a:t>
            </a:r>
            <a:r>
              <a:rPr lang="en-US" altLang="ko-KR" dirty="0">
                <a:solidFill>
                  <a:schemeClr val="accent5"/>
                </a:solidFill>
              </a:rPr>
              <a:t> </a:t>
            </a:r>
            <a:r>
              <a:rPr lang="en-US" altLang="ko-KR" dirty="0" err="1">
                <a:solidFill>
                  <a:schemeClr val="accent5"/>
                </a:solidFill>
              </a:rPr>
              <a:t>tiếng</a:t>
            </a:r>
            <a:r>
              <a:rPr lang="en-US" altLang="ko-KR" dirty="0">
                <a:solidFill>
                  <a:schemeClr val="accent5"/>
                </a:solidFill>
              </a:rPr>
              <a:t> </a:t>
            </a:r>
            <a:r>
              <a:rPr lang="en-US" altLang="ko-KR" dirty="0" err="1">
                <a:solidFill>
                  <a:schemeClr val="accent5"/>
                </a:solidFill>
              </a:rPr>
              <a:t>của</a:t>
            </a:r>
            <a:r>
              <a:rPr lang="en-US" altLang="ko-KR" dirty="0">
                <a:solidFill>
                  <a:schemeClr val="accent5"/>
                </a:solidFill>
              </a:rPr>
              <a:t> </a:t>
            </a:r>
            <a:r>
              <a:rPr lang="en-US" altLang="ko-KR" dirty="0" err="1">
                <a:solidFill>
                  <a:schemeClr val="accent5"/>
                </a:solidFill>
              </a:rPr>
              <a:t>Lào</a:t>
            </a:r>
            <a:endParaRPr lang="ko-KR" altLang="en-US" dirty="0"/>
          </a:p>
        </p:txBody>
      </p:sp>
      <p:pic>
        <p:nvPicPr>
          <p:cNvPr id="4" name="Picture 3" descr="A picture containing outdoor, building, sky, tree&#10;&#10;Description automatically generated">
            <a:extLst>
              <a:ext uri="{FF2B5EF4-FFF2-40B4-BE49-F238E27FC236}">
                <a16:creationId xmlns:a16="http://schemas.microsoft.com/office/drawing/2014/main" id="{9807466B-C743-46CE-85CC-1E58515A60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67" y="986416"/>
            <a:ext cx="5047641" cy="3785731"/>
          </a:xfrm>
          <a:prstGeom prst="rect">
            <a:avLst/>
          </a:prstGeom>
        </p:spPr>
      </p:pic>
    </p:spTree>
    <p:extLst>
      <p:ext uri="{BB962C8B-B14F-4D97-AF65-F5344CB8AC3E}">
        <p14:creationId xmlns:p14="http://schemas.microsoft.com/office/powerpoint/2010/main" val="3716236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arn(inVertical)">
                                      <p:cBhvr>
                                        <p:cTn id="10" dur="500"/>
                                        <p:tgtEl>
                                          <p:spTgt spid="2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inVertical)">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9146" y="1322441"/>
            <a:ext cx="2937350" cy="3659143"/>
          </a:xfrm>
          <a:prstGeom prst="rect">
            <a:avLst/>
          </a:prstGeom>
          <a:noFill/>
        </p:spPr>
        <p:txBody>
          <a:bodyPr wrap="square" rtlCol="0">
            <a:spAutoFit/>
          </a:bodyPr>
          <a:lstStyle/>
          <a:p>
            <a:pPr>
              <a:lnSpc>
                <a:spcPct val="150000"/>
              </a:lnSpc>
            </a:pPr>
            <a:r>
              <a:rPr lang="vi-VN" sz="1200" b="0" i="0" dirty="0">
                <a:solidFill>
                  <a:srgbClr val="212121"/>
                </a:solidFill>
                <a:effectLst/>
                <a:latin typeface="Open Sans" panose="020B0606030504020204" pitchFamily="34" charset="0"/>
              </a:rPr>
              <a:t>Wat Sisaket được xây dựng vào năm 1818 bởi vua Chao Anuvong. Đây là một trong những ngôi chùa quan trọng và </a:t>
            </a:r>
            <a:endParaRPr lang="en-US" sz="1200" b="0" i="0" dirty="0">
              <a:solidFill>
                <a:srgbClr val="212121"/>
              </a:solidFill>
              <a:effectLst/>
              <a:latin typeface="Open Sans" panose="020B0606030504020204" pitchFamily="34" charset="0"/>
            </a:endParaRPr>
          </a:p>
          <a:p>
            <a:pPr>
              <a:lnSpc>
                <a:spcPct val="150000"/>
              </a:lnSpc>
            </a:pPr>
            <a:r>
              <a:rPr lang="vi-VN" sz="1200" b="0" i="0" dirty="0">
                <a:solidFill>
                  <a:srgbClr val="212121"/>
                </a:solidFill>
                <a:effectLst/>
                <a:latin typeface="Open Sans" panose="020B0606030504020204" pitchFamily="34" charset="0"/>
              </a:rPr>
              <a:t>lâu đời nhất ở Viêng Chăn, nằm gần </a:t>
            </a:r>
            <a:endParaRPr lang="en-US" sz="1200" b="0" i="0" dirty="0">
              <a:solidFill>
                <a:srgbClr val="212121"/>
              </a:solidFill>
              <a:effectLst/>
              <a:latin typeface="Open Sans" panose="020B0606030504020204" pitchFamily="34" charset="0"/>
            </a:endParaRPr>
          </a:p>
          <a:p>
            <a:pPr>
              <a:lnSpc>
                <a:spcPct val="150000"/>
              </a:lnSpc>
            </a:pPr>
            <a:r>
              <a:rPr lang="vi-VN" sz="1200" b="0" i="0" dirty="0">
                <a:solidFill>
                  <a:srgbClr val="212121"/>
                </a:solidFill>
                <a:effectLst/>
                <a:latin typeface="Open Sans" panose="020B0606030504020204" pitchFamily="34" charset="0"/>
              </a:rPr>
              <a:t>chùa Phra Keo – nơi có tượng Phật </a:t>
            </a:r>
            <a:endParaRPr lang="en-US" sz="1200" b="0" i="0" dirty="0">
              <a:solidFill>
                <a:srgbClr val="212121"/>
              </a:solidFill>
              <a:effectLst/>
              <a:latin typeface="Open Sans" panose="020B0606030504020204" pitchFamily="34" charset="0"/>
            </a:endParaRPr>
          </a:p>
          <a:p>
            <a:pPr>
              <a:lnSpc>
                <a:spcPct val="150000"/>
              </a:lnSpc>
            </a:pPr>
            <a:r>
              <a:rPr lang="vi-VN" sz="1200" b="0" i="0" dirty="0">
                <a:solidFill>
                  <a:srgbClr val="212121"/>
                </a:solidFill>
                <a:effectLst/>
                <a:latin typeface="Open Sans" panose="020B0606030504020204" pitchFamily="34" charset="0"/>
              </a:rPr>
              <a:t>Ngọc nổi tiếng.</a:t>
            </a:r>
            <a:endParaRPr lang="en-US" sz="1200" b="0" i="0" dirty="0">
              <a:solidFill>
                <a:srgbClr val="212121"/>
              </a:solidFill>
              <a:effectLst/>
              <a:latin typeface="Open Sans" panose="020B0606030504020204" pitchFamily="34" charset="0"/>
            </a:endParaRPr>
          </a:p>
          <a:p>
            <a:pPr>
              <a:lnSpc>
                <a:spcPct val="150000"/>
              </a:lnSpc>
            </a:pPr>
            <a:r>
              <a:rPr lang="vi-VN" altLang="ko-KR" sz="1200" dirty="0">
                <a:solidFill>
                  <a:schemeClr val="tx1">
                    <a:lumMod val="75000"/>
                    <a:lumOff val="25000"/>
                  </a:schemeClr>
                </a:solidFill>
                <a:cs typeface="Arial" pitchFamily="34" charset="0"/>
              </a:rPr>
              <a:t>Điểm đặc biệt của ngôi chùa này chính là lối kiến ​​trúc Bangkok với 5 tầng mái và giá treo cổ bao quanh ngôi chùa chính. Chùa là nơi lưu giữ hơn 8000 cuốn sách có giá trị và 6.800 bức tượng Phật được làm từ nhiều chất liệu khác nhau.</a:t>
            </a:r>
            <a:endParaRPr lang="en-US" altLang="ko-KR" sz="1200" dirty="0">
              <a:solidFill>
                <a:schemeClr val="tx1">
                  <a:lumMod val="75000"/>
                  <a:lumOff val="25000"/>
                </a:schemeClr>
              </a:solidFill>
              <a:cs typeface="Arial" pitchFamily="34" charset="0"/>
            </a:endParaRPr>
          </a:p>
        </p:txBody>
      </p:sp>
      <p:sp>
        <p:nvSpPr>
          <p:cNvPr id="18" name="Rectangle 17"/>
          <p:cNvSpPr/>
          <p:nvPr/>
        </p:nvSpPr>
        <p:spPr>
          <a:xfrm>
            <a:off x="5796136" y="860776"/>
            <a:ext cx="144016" cy="4037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TextBox 20"/>
          <p:cNvSpPr txBox="1"/>
          <p:nvPr/>
        </p:nvSpPr>
        <p:spPr>
          <a:xfrm>
            <a:off x="6099146" y="860776"/>
            <a:ext cx="2865342" cy="461665"/>
          </a:xfrm>
          <a:prstGeom prst="rect">
            <a:avLst/>
          </a:prstGeom>
          <a:noFill/>
        </p:spPr>
        <p:txBody>
          <a:bodyPr wrap="square" rtlCol="0">
            <a:spAutoFit/>
          </a:bodyPr>
          <a:lstStyle/>
          <a:p>
            <a:pPr algn="just"/>
            <a:r>
              <a:rPr lang="vi-VN" sz="2400" b="1" i="0" dirty="0">
                <a:solidFill>
                  <a:srgbClr val="212121"/>
                </a:solidFill>
                <a:effectLst/>
                <a:latin typeface="Open Sans" panose="020B0606030504020204" pitchFamily="34" charset="0"/>
              </a:rPr>
              <a:t>Chùa Wat Sisaket</a:t>
            </a:r>
          </a:p>
        </p:txBody>
      </p:sp>
      <p:sp>
        <p:nvSpPr>
          <p:cNvPr id="22" name="Title 3">
            <a:extLst>
              <a:ext uri="{FF2B5EF4-FFF2-40B4-BE49-F238E27FC236}">
                <a16:creationId xmlns:a16="http://schemas.microsoft.com/office/drawing/2014/main" id="{D87E180C-0345-4F46-B2C0-F5DF893DAE8D}"/>
              </a:ext>
            </a:extLst>
          </p:cNvPr>
          <p:cNvSpPr txBox="1">
            <a:spLocks/>
          </p:cNvSpPr>
          <p:nvPr/>
        </p:nvSpPr>
        <p:spPr>
          <a:xfrm>
            <a:off x="0" y="-23689"/>
            <a:ext cx="9108504" cy="884466"/>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dirty="0" err="1">
                <a:solidFill>
                  <a:schemeClr val="accent5"/>
                </a:solidFill>
              </a:rPr>
              <a:t>Các</a:t>
            </a:r>
            <a:r>
              <a:rPr lang="en-US" altLang="ko-KR" dirty="0">
                <a:solidFill>
                  <a:schemeClr val="accent5"/>
                </a:solidFill>
              </a:rPr>
              <a:t> </a:t>
            </a:r>
            <a:r>
              <a:rPr lang="en-US" altLang="ko-KR" dirty="0" err="1">
                <a:solidFill>
                  <a:schemeClr val="accent5"/>
                </a:solidFill>
              </a:rPr>
              <a:t>công</a:t>
            </a:r>
            <a:r>
              <a:rPr lang="en-US" altLang="ko-KR" dirty="0">
                <a:solidFill>
                  <a:schemeClr val="accent5"/>
                </a:solidFill>
              </a:rPr>
              <a:t> </a:t>
            </a:r>
            <a:r>
              <a:rPr lang="en-US" altLang="ko-KR" dirty="0" err="1">
                <a:solidFill>
                  <a:schemeClr val="accent5"/>
                </a:solidFill>
              </a:rPr>
              <a:t>trình</a:t>
            </a:r>
            <a:r>
              <a:rPr lang="en-US" altLang="ko-KR" dirty="0">
                <a:solidFill>
                  <a:schemeClr val="accent5"/>
                </a:solidFill>
              </a:rPr>
              <a:t> </a:t>
            </a:r>
            <a:r>
              <a:rPr lang="en-US" altLang="ko-KR" dirty="0" err="1">
                <a:solidFill>
                  <a:schemeClr val="accent5"/>
                </a:solidFill>
              </a:rPr>
              <a:t>nổi</a:t>
            </a:r>
            <a:r>
              <a:rPr lang="en-US" altLang="ko-KR" dirty="0">
                <a:solidFill>
                  <a:schemeClr val="accent5"/>
                </a:solidFill>
              </a:rPr>
              <a:t> </a:t>
            </a:r>
            <a:r>
              <a:rPr lang="en-US" altLang="ko-KR" dirty="0" err="1">
                <a:solidFill>
                  <a:schemeClr val="accent5"/>
                </a:solidFill>
              </a:rPr>
              <a:t>tiếng</a:t>
            </a:r>
            <a:r>
              <a:rPr lang="en-US" altLang="ko-KR" dirty="0">
                <a:solidFill>
                  <a:schemeClr val="accent5"/>
                </a:solidFill>
              </a:rPr>
              <a:t> </a:t>
            </a:r>
            <a:r>
              <a:rPr lang="en-US" altLang="ko-KR" dirty="0" err="1">
                <a:solidFill>
                  <a:schemeClr val="accent5"/>
                </a:solidFill>
              </a:rPr>
              <a:t>của</a:t>
            </a:r>
            <a:r>
              <a:rPr lang="en-US" altLang="ko-KR" dirty="0">
                <a:solidFill>
                  <a:schemeClr val="accent5"/>
                </a:solidFill>
              </a:rPr>
              <a:t> </a:t>
            </a:r>
            <a:r>
              <a:rPr lang="en-US" altLang="ko-KR" dirty="0" err="1">
                <a:solidFill>
                  <a:schemeClr val="accent5"/>
                </a:solidFill>
              </a:rPr>
              <a:t>Lào</a:t>
            </a:r>
            <a:endParaRPr lang="ko-KR" altLang="en-US" dirty="0"/>
          </a:p>
        </p:txBody>
      </p:sp>
      <p:pic>
        <p:nvPicPr>
          <p:cNvPr id="3" name="Picture 2" descr="A picture containing building, sky, outdoor, old&#10;&#10;Description automatically generated">
            <a:extLst>
              <a:ext uri="{FF2B5EF4-FFF2-40B4-BE49-F238E27FC236}">
                <a16:creationId xmlns:a16="http://schemas.microsoft.com/office/drawing/2014/main" id="{5A4BC68E-F393-4ED2-8CB4-EBAA310EBB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728" y="1079082"/>
            <a:ext cx="5269414" cy="3600400"/>
          </a:xfrm>
          <a:prstGeom prst="rect">
            <a:avLst/>
          </a:prstGeom>
        </p:spPr>
      </p:pic>
    </p:spTree>
    <p:extLst>
      <p:ext uri="{BB962C8B-B14F-4D97-AF65-F5344CB8AC3E}">
        <p14:creationId xmlns:p14="http://schemas.microsoft.com/office/powerpoint/2010/main" val="762569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inVertical)">
                                      <p:cBhvr>
                                        <p:cTn id="10" dur="500"/>
                                        <p:tgtEl>
                                          <p:spTgt spid="1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arn(inVertical)">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inVertical)">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P spid="21" grpId="0"/>
    </p:bldLst>
  </p:timing>
</p:sld>
</file>

<file path=ppt/theme/theme1.xml><?xml version="1.0" encoding="utf-8"?>
<a:theme xmlns:a="http://schemas.openxmlformats.org/drawingml/2006/main" name="Cover and End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1119</TotalTime>
  <Words>1105</Words>
  <Application>Microsoft Office PowerPoint</Application>
  <PresentationFormat>On-screen Show (16:9)</PresentationFormat>
  <Paragraphs>70</Paragraphs>
  <Slides>11</Slides>
  <Notes>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맑은 고딕</vt:lpstr>
      <vt:lpstr>Arial</vt:lpstr>
      <vt:lpstr>Calibri</vt:lpstr>
      <vt:lpstr>Open Sans</vt:lpstr>
      <vt:lpstr>Tahoma</vt:lpstr>
      <vt:lpstr>Cover and End Slide Master</vt:lpstr>
      <vt:lpstr>Contents Slide Master</vt:lpstr>
      <vt:lpstr>Section Break Slide Master</vt:lpstr>
      <vt:lpstr>PowerPoint Presentation</vt:lpstr>
      <vt:lpstr>Nội dung chính</vt:lpstr>
      <vt:lpstr>Giới thiệu về đất nước Lào</vt:lpstr>
      <vt:lpstr>Đặc điểm kiến trúc của Lào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Admin</cp:lastModifiedBy>
  <cp:revision>94</cp:revision>
  <dcterms:created xsi:type="dcterms:W3CDTF">2016-12-01T00:32:25Z</dcterms:created>
  <dcterms:modified xsi:type="dcterms:W3CDTF">2022-12-05T07:39:34Z</dcterms:modified>
</cp:coreProperties>
</file>