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2" r:id="rId9"/>
    <p:sldId id="270" r:id="rId10"/>
    <p:sldId id="271" r:id="rId11"/>
    <p:sldId id="262" r:id="rId12"/>
    <p:sldId id="275" r:id="rId13"/>
    <p:sldId id="263" r:id="rId14"/>
    <p:sldId id="276" r:id="rId15"/>
    <p:sldId id="265" r:id="rId16"/>
    <p:sldId id="266" r:id="rId17"/>
    <p:sldId id="267" r:id="rId18"/>
    <p:sldId id="26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F4C13-FCBF-7DF7-284C-E93A4B896791}" v="2180" dt="2024-06-01T22:14:20.987"/>
    <p1510:client id="{8B850E46-17C0-B977-9786-F68AC9E53240}" v="4602" dt="2024-06-03T04:02:20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09" y="1013985"/>
            <a:ext cx="5785791" cy="3260635"/>
          </a:xfrm>
        </p:spPr>
        <p:txBody>
          <a:bodyPr anchor="b"/>
          <a:lstStyle>
            <a:lvl1pPr algn="l"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09" y="4848465"/>
            <a:ext cx="5785791" cy="108584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143001" y="4571506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4" y="2229958"/>
            <a:ext cx="6928826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7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467700"/>
            <a:ext cx="1318846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6735" y="1467700"/>
            <a:ext cx="5879534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5446"/>
            <a:ext cx="6928826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4" y="2286000"/>
            <a:ext cx="6928826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09" y="1287554"/>
            <a:ext cx="6213722" cy="3113064"/>
          </a:xfrm>
        </p:spPr>
        <p:txBody>
          <a:bodyPr anchor="t"/>
          <a:lstStyle>
            <a:lvl1pPr>
              <a:defRPr sz="58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308" y="4619708"/>
            <a:ext cx="5791692" cy="1476293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4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13411"/>
            <a:ext cx="6928826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175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79150"/>
            <a:ext cx="6928826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6" y="2013217"/>
            <a:ext cx="337184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0" cap="all" spc="40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175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13216"/>
            <a:ext cx="337185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0" cap="all" spc="40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4703046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878879" y="4592407"/>
            <a:ext cx="606197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143001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9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9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05" y="1558944"/>
            <a:ext cx="2459767" cy="1864196"/>
          </a:xfrm>
        </p:spPr>
        <p:txBody>
          <a:bodyPr anchor="b"/>
          <a:lstStyle>
            <a:lvl1pPr algn="r"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762000"/>
            <a:ext cx="4000499" cy="5334000"/>
          </a:xfrm>
        </p:spPr>
        <p:txBody>
          <a:bodyPr anchor="ctr"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6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806" y="3649683"/>
            <a:ext cx="2424822" cy="1933605"/>
          </a:xfrm>
        </p:spPr>
        <p:txBody>
          <a:bodyPr/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57" y="1383126"/>
            <a:ext cx="2467415" cy="2045874"/>
          </a:xfrm>
        </p:spPr>
        <p:txBody>
          <a:bodyPr anchor="b"/>
          <a:lstStyle>
            <a:lvl1pPr algn="r"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000501" y="762000"/>
            <a:ext cx="4000499" cy="5334000"/>
          </a:xfrm>
        </p:spPr>
        <p:txBody>
          <a:bodyPr anchor="t"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158" y="3649683"/>
            <a:ext cx="2432469" cy="1684317"/>
          </a:xfrm>
        </p:spPr>
        <p:txBody>
          <a:bodyPr/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1622"/>
            <a:ext cx="6928826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4" y="2286000"/>
            <a:ext cx="6928826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19154" y="4936959"/>
            <a:ext cx="26732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b="1" cap="all" spc="4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521088" y="1655534"/>
            <a:ext cx="26694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 b="1" cap="all" spc="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681" y="3219853"/>
            <a:ext cx="472240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0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pos="5040" userDrawn="1">
          <p15:clr>
            <a:srgbClr val="F26B43"/>
          </p15:clr>
        </p15:guide>
        <p15:guide id="16" pos="360" userDrawn="1">
          <p15:clr>
            <a:srgbClr val="F26B43"/>
          </p15:clr>
        </p15:guide>
        <p15:guide id="23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292" y="1056318"/>
            <a:ext cx="7203957" cy="2562136"/>
          </a:xfrm>
        </p:spPr>
        <p:txBody>
          <a:bodyPr/>
          <a:lstStyle/>
          <a:p>
            <a:pPr>
              <a:defRPr sz="4400" b="1">
                <a:solidFill>
                  <a:srgbClr val="FFD700"/>
                </a:solidFill>
              </a:defRPr>
            </a:pPr>
            <a:r>
              <a:rPr sz="3600" dirty="0"/>
              <a:t>Donor Segmentation Strategies for University Acquisition Campaign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2209" y="4022965"/>
            <a:ext cx="6770041" cy="164676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Applying the 80/20 Rule for Effective Donor Engagement</a:t>
            </a:r>
          </a:p>
          <a:p>
            <a:endParaRPr lang="en-US" sz="2000" dirty="0"/>
          </a:p>
          <a:p>
            <a:r>
              <a:rPr lang="en-US" dirty="0"/>
              <a:t>Eric Mack</a:t>
            </a:r>
            <a:endParaRPr dirty="0"/>
          </a:p>
          <a:p>
            <a:r>
              <a:rPr lang="en-US" dirty="0">
                <a:ea typeface="Calibri"/>
                <a:cs typeface="Calibri"/>
              </a:rPr>
              <a:t>6/1/2024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8F8-009D-8FB3-4C71-4EB1ACC5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CF51-4DE0-4141-A7D7-D81FBD353028}" type="datetime1"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EB7E-5733-A311-E599-6338917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499921" y="1496784"/>
            <a:ext cx="2669427" cy="273844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A79A-6144-143F-5B31-6CB73A1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514" y="3061103"/>
            <a:ext cx="472240" cy="429830"/>
          </a:xfrm>
        </p:spPr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86E8C2-4F62-DC6C-931A-0193DB0608B0}"/>
              </a:ext>
            </a:extLst>
          </p:cNvPr>
          <p:cNvSpPr txBox="1">
            <a:spLocks/>
          </p:cNvSpPr>
          <p:nvPr/>
        </p:nvSpPr>
        <p:spPr>
          <a:xfrm>
            <a:off x="881674" y="643279"/>
            <a:ext cx="738390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>
                <a:solidFill>
                  <a:srgbClr val="FFD700"/>
                </a:solidFill>
              </a:defRPr>
            </a:pPr>
            <a:r>
              <a:rPr lang="en-US" sz="2400">
                <a:solidFill>
                  <a:srgbClr val="FFD700"/>
                </a:solidFill>
              </a:rPr>
              <a:t>gifts directed to students by </a:t>
            </a:r>
            <a:r>
              <a:rPr lang="en-US" sz="2400" dirty="0">
                <a:solidFill>
                  <a:srgbClr val="FFD700"/>
                </a:solidFill>
              </a:rPr>
              <a:t>friends of the university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6533187-A45D-3C70-389A-5C7091E01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45" t="-1755" r="407" b="35311"/>
          <a:stretch/>
        </p:blipFill>
        <p:spPr>
          <a:xfrm>
            <a:off x="3651251" y="1803701"/>
            <a:ext cx="4035516" cy="21086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2C5063-D9DF-1D83-4003-A9632B0870E7}"/>
              </a:ext>
            </a:extLst>
          </p:cNvPr>
          <p:cNvSpPr txBox="1"/>
          <p:nvPr/>
        </p:nvSpPr>
        <p:spPr>
          <a:xfrm>
            <a:off x="878416" y="2254251"/>
            <a:ext cx="233891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Single and married donors support </a:t>
            </a:r>
            <a:r>
              <a:rPr lang="en-US"/>
              <a:t>Engineering,</a:t>
            </a:r>
            <a:r>
              <a:rPr lang="en-US" dirty="0"/>
              <a:t> but single donors favor Natural Resources while partnered donors favor Athletics (Note: student support in general is </a:t>
            </a:r>
            <a:r>
              <a:rPr lang="en-US"/>
              <a:t>much lower for partnered Friends.)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B5443D8-0259-2BF4-72BC-7C6C36E49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9" b="-485"/>
          <a:stretch/>
        </p:blipFill>
        <p:spPr>
          <a:xfrm>
            <a:off x="3651251" y="4244627"/>
            <a:ext cx="4032257" cy="211529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5ACEB1-7DD9-14BB-18FA-DABCB94679B3}"/>
              </a:ext>
            </a:extLst>
          </p:cNvPr>
          <p:cNvSpPr txBox="1">
            <a:spLocks/>
          </p:cNvSpPr>
          <p:nvPr/>
        </p:nvSpPr>
        <p:spPr>
          <a:xfrm>
            <a:off x="3294673" y="3915833"/>
            <a:ext cx="1245576" cy="4339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Partnered</a:t>
            </a:r>
            <a:endParaRPr lang="en-US" dirty="0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F1F422-F679-8C08-988A-9C250801B660}"/>
              </a:ext>
            </a:extLst>
          </p:cNvPr>
          <p:cNvSpPr txBox="1">
            <a:spLocks/>
          </p:cNvSpPr>
          <p:nvPr/>
        </p:nvSpPr>
        <p:spPr>
          <a:xfrm>
            <a:off x="3294674" y="1502832"/>
            <a:ext cx="864576" cy="4339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Single</a:t>
            </a:r>
            <a:endParaRPr lang="en-US"/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41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74" y="727946"/>
            <a:ext cx="759557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Key Features of Major Donors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24" y="1714500"/>
            <a:ext cx="4261825" cy="395816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Most live in ID, most are alumni or friends</a:t>
            </a:r>
            <a:endParaRPr lang="en-US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Directed to Ag/ Life Sci and Business</a:t>
            </a:r>
            <a:r>
              <a:rPr lang="en-US" dirty="0">
                <a:solidFill>
                  <a:srgbClr val="DEDE10"/>
                </a:solidFill>
              </a:rPr>
              <a:t> colleges</a:t>
            </a:r>
            <a:endParaRPr dirty="0">
              <a:solidFill>
                <a:srgbClr val="DEDE1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More single than partnered</a:t>
            </a:r>
            <a:endParaRPr lang="en-US" dirty="0">
              <a:solidFill>
                <a:srgbClr val="DEDE1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Very large one-time donations come more often from single Friends of the college</a:t>
            </a:r>
            <a:endParaRPr lang="en-US" dirty="0">
              <a:solidFill>
                <a:srgbClr val="DEDE1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dirty="0">
                <a:solidFill>
                  <a:srgbClr val="DEDE10"/>
                </a:solidFill>
              </a:rPr>
              <a:t>Average donation </a:t>
            </a:r>
            <a:r>
              <a:rPr>
                <a:solidFill>
                  <a:srgbClr val="DEDE10"/>
                </a:solidFill>
              </a:rPr>
              <a:t>amounts</a:t>
            </a:r>
            <a:r>
              <a:rPr lang="en-US">
                <a:solidFill>
                  <a:srgbClr val="DEDE10"/>
                </a:solidFill>
              </a:rPr>
              <a:t> &gt; $1m</a:t>
            </a:r>
            <a:endParaRPr dirty="0">
              <a:solidFill>
                <a:srgbClr val="DEDE1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A40ED-8CBC-F34F-C522-D994768E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1717675"/>
            <a:ext cx="2501900" cy="39518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74" y="727946"/>
            <a:ext cx="759557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Key Features of Major Donors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CD2C40-BD1F-452A-76E4-909D0150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05560"/>
              </p:ext>
            </p:extLst>
          </p:nvPr>
        </p:nvGraphicFramePr>
        <p:xfrm>
          <a:off x="878416" y="1809750"/>
          <a:ext cx="7222958" cy="4150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4247">
                  <a:extLst>
                    <a:ext uri="{9D8B030D-6E8A-4147-A177-3AD203B41FA5}">
                      <a16:colId xmlns:a16="http://schemas.microsoft.com/office/drawing/2014/main" val="2789220050"/>
                    </a:ext>
                  </a:extLst>
                </a:gridCol>
                <a:gridCol w="941916">
                  <a:extLst>
                    <a:ext uri="{9D8B030D-6E8A-4147-A177-3AD203B41FA5}">
                      <a16:colId xmlns:a16="http://schemas.microsoft.com/office/drawing/2014/main" val="3872786821"/>
                    </a:ext>
                  </a:extLst>
                </a:gridCol>
                <a:gridCol w="910164">
                  <a:extLst>
                    <a:ext uri="{9D8B030D-6E8A-4147-A177-3AD203B41FA5}">
                      <a16:colId xmlns:a16="http://schemas.microsoft.com/office/drawing/2014/main" val="3755894239"/>
                    </a:ext>
                  </a:extLst>
                </a:gridCol>
                <a:gridCol w="2021416">
                  <a:extLst>
                    <a:ext uri="{9D8B030D-6E8A-4147-A177-3AD203B41FA5}">
                      <a16:colId xmlns:a16="http://schemas.microsoft.com/office/drawing/2014/main" val="3466619827"/>
                    </a:ext>
                  </a:extLst>
                </a:gridCol>
                <a:gridCol w="754009">
                  <a:extLst>
                    <a:ext uri="{9D8B030D-6E8A-4147-A177-3AD203B41FA5}">
                      <a16:colId xmlns:a16="http://schemas.microsoft.com/office/drawing/2014/main" val="608748915"/>
                    </a:ext>
                  </a:extLst>
                </a:gridCol>
                <a:gridCol w="1053747">
                  <a:extLst>
                    <a:ext uri="{9D8B030D-6E8A-4147-A177-3AD203B41FA5}">
                      <a16:colId xmlns:a16="http://schemas.microsoft.com/office/drawing/2014/main" val="959129417"/>
                    </a:ext>
                  </a:extLst>
                </a:gridCol>
                <a:gridCol w="557459">
                  <a:extLst>
                    <a:ext uri="{9D8B030D-6E8A-4147-A177-3AD203B41FA5}">
                      <a16:colId xmlns:a16="http://schemas.microsoft.com/office/drawing/2014/main" val="3622995896"/>
                    </a:ext>
                  </a:extLst>
                </a:gridCol>
              </a:tblGrid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First Name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Last Name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DEDE10"/>
                          </a:solidFill>
                          <a:effectLst/>
                        </a:rPr>
                        <a:t>Partner </a:t>
                      </a:r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status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College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Affiliation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Total Amount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DEDE10"/>
                          </a:solidFill>
                          <a:effectLst/>
                        </a:rPr>
                        <a:t># of Gifts</a:t>
                      </a:r>
                      <a:endParaRPr lang="en-US" sz="1100" dirty="0">
                        <a:solidFill>
                          <a:srgbClr val="DEDE1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165982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Jacqueline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Cooley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partnered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Agricultural &amp; Life Sciences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6,547,000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474304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Mary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Colt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partnered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Agricultural &amp; Life Sciences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5,300,000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36879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Brianna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Hudson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Business &amp; Economics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Alumna/us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4,201,823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46177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Nigel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Horne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Agricultural &amp; Life Sciences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Alumna/us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3,210,720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78618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Jabari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Molly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Natural Resources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2,396,500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36502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Cheyenne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Theodore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Agricultural &amp; Life Sciences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Faculty/Staff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2,369,055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951488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Nathanial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Santana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partnered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Business &amp; Economics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Alumna/us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2,365,000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05079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Dereon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Powers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Business &amp; Economics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2,315,000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42210"/>
                  </a:ext>
                </a:extLst>
              </a:tr>
              <a:tr h="415009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Niko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Ramsey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partnered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Letters Arts &amp; Social Sciences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2,050,050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8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20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841" y="421030"/>
            <a:ext cx="75003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Key Features of Loyal Donors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90" y="4085167"/>
            <a:ext cx="6801827" cy="21484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  <a:defRPr sz="2400">
                <a:solidFill>
                  <a:srgbClr val="FFFFFF"/>
                </a:solidFill>
              </a:defRPr>
            </a:pPr>
            <a:r>
              <a:rPr lang="en-US" sz="1200"/>
              <a:t>(charts show freq of giving not amount)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400">
                <a:solidFill>
                  <a:srgbClr val="DEDE10"/>
                </a:solidFill>
              </a:rPr>
              <a:t>Most live in ID</a:t>
            </a:r>
            <a:endParaRPr lang="en-US" sz="140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400">
                <a:solidFill>
                  <a:srgbClr val="DEDE10"/>
                </a:solidFill>
              </a:rPr>
              <a:t>Made up mostly Alumni and Faculty/Staff</a:t>
            </a:r>
            <a:endParaRPr sz="1400">
              <a:solidFill>
                <a:srgbClr val="DEDE1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400">
                <a:solidFill>
                  <a:srgbClr val="DEDE10"/>
                </a:solidFill>
                <a:latin typeface="Arial"/>
                <a:cs typeface="Arial"/>
              </a:rPr>
              <a:t>Directed to Engineering and Athletics 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400">
                <a:solidFill>
                  <a:srgbClr val="DEDE10"/>
                </a:solidFill>
              </a:rPr>
              <a:t>More single than partnered</a:t>
            </a:r>
            <a:endParaRPr lang="en-US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1400" dirty="0">
                <a:solidFill>
                  <a:srgbClr val="DEDE10"/>
                </a:solidFill>
              </a:rPr>
              <a:t>Donations are modest but regular (monthly or more freq. is common)</a:t>
            </a:r>
            <a:endParaRPr sz="1400">
              <a:solidFill>
                <a:srgbClr val="DEDE10"/>
              </a:solidFill>
            </a:endParaRPr>
          </a:p>
        </p:txBody>
      </p:sp>
      <p:pic>
        <p:nvPicPr>
          <p:cNvPr id="4" name="Picture 3" descr="A graph of different colored circles&#10;&#10;Description automatically generated">
            <a:extLst>
              <a:ext uri="{FF2B5EF4-FFF2-40B4-BE49-F238E27FC236}">
                <a16:creationId xmlns:a16="http://schemas.microsoft.com/office/drawing/2014/main" id="{D81E1761-2C3E-7814-DFCA-BF110BEC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17" y="1167341"/>
            <a:ext cx="66421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74" y="622113"/>
            <a:ext cx="75003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Key Features of Loyal Donors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A210B8-EA15-ED4C-B2E3-BE6D9F4AD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3985"/>
              </p:ext>
            </p:extLst>
          </p:nvPr>
        </p:nvGraphicFramePr>
        <p:xfrm>
          <a:off x="931333" y="1746249"/>
          <a:ext cx="7425828" cy="40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632">
                  <a:extLst>
                    <a:ext uri="{9D8B030D-6E8A-4147-A177-3AD203B41FA5}">
                      <a16:colId xmlns:a16="http://schemas.microsoft.com/office/drawing/2014/main" val="3866073113"/>
                    </a:ext>
                  </a:extLst>
                </a:gridCol>
                <a:gridCol w="1019406">
                  <a:extLst>
                    <a:ext uri="{9D8B030D-6E8A-4147-A177-3AD203B41FA5}">
                      <a16:colId xmlns:a16="http://schemas.microsoft.com/office/drawing/2014/main" val="2233840604"/>
                    </a:ext>
                  </a:extLst>
                </a:gridCol>
                <a:gridCol w="721640">
                  <a:extLst>
                    <a:ext uri="{9D8B030D-6E8A-4147-A177-3AD203B41FA5}">
                      <a16:colId xmlns:a16="http://schemas.microsoft.com/office/drawing/2014/main" val="1111906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3406827"/>
                    </a:ext>
                  </a:extLst>
                </a:gridCol>
                <a:gridCol w="1121833">
                  <a:extLst>
                    <a:ext uri="{9D8B030D-6E8A-4147-A177-3AD203B41FA5}">
                      <a16:colId xmlns:a16="http://schemas.microsoft.com/office/drawing/2014/main" val="3495745881"/>
                    </a:ext>
                  </a:extLst>
                </a:gridCol>
                <a:gridCol w="726948">
                  <a:extLst>
                    <a:ext uri="{9D8B030D-6E8A-4147-A177-3AD203B41FA5}">
                      <a16:colId xmlns:a16="http://schemas.microsoft.com/office/drawing/2014/main" val="3822959477"/>
                    </a:ext>
                  </a:extLst>
                </a:gridCol>
                <a:gridCol w="799369">
                  <a:extLst>
                    <a:ext uri="{9D8B030D-6E8A-4147-A177-3AD203B41FA5}">
                      <a16:colId xmlns:a16="http://schemas.microsoft.com/office/drawing/2014/main" val="3063414520"/>
                    </a:ext>
                  </a:extLst>
                </a:gridCol>
              </a:tblGrid>
              <a:tr h="27406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First Name</a:t>
                      </a:r>
                      <a:endParaRPr lang="en-US">
                        <a:solidFill>
                          <a:srgbClr val="DEDE10"/>
                        </a:solidFill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Last Name</a:t>
                      </a:r>
                      <a:endParaRPr lang="en-US">
                        <a:solidFill>
                          <a:srgbClr val="DEDE10"/>
                        </a:solidFill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State</a:t>
                      </a:r>
                      <a:endParaRPr lang="en-US">
                        <a:solidFill>
                          <a:srgbClr val="DEDE10"/>
                        </a:solidFill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College</a:t>
                      </a:r>
                      <a:endParaRPr lang="en-US">
                        <a:solidFill>
                          <a:srgbClr val="DEDE10"/>
                        </a:solidFill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 Affiliation</a:t>
                      </a:r>
                      <a:endParaRPr lang="en-US">
                        <a:solidFill>
                          <a:srgbClr val="DEDE10"/>
                        </a:solidFill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Total Amount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50" dirty="0">
                          <a:solidFill>
                            <a:srgbClr val="DEDE10"/>
                          </a:solidFill>
                          <a:effectLst/>
                        </a:rPr>
                        <a:t> # Of Gifts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86740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Grace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Pace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Engineering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11,545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316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606977"/>
                  </a:ext>
                </a:extLst>
              </a:tr>
              <a:tr h="45677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Stephen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Montoya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Agricultural &amp; Life Sciences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Faculty/Staff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1,205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231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707501"/>
                  </a:ext>
                </a:extLst>
              </a:tr>
              <a:tr h="45677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Lauren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Kent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Education, Health &amp; Human Sci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1,770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231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028776"/>
                  </a:ext>
                </a:extLst>
              </a:tr>
              <a:tr h="45677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Melina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Gutierrez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Agricultural &amp; Life Sciences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Faculty/Staff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20,457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192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0220"/>
                  </a:ext>
                </a:extLst>
              </a:tr>
              <a:tr h="45677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Zachary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Bright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Letters Arts &amp; Social Sciences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880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170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579593"/>
                  </a:ext>
                </a:extLst>
              </a:tr>
              <a:tr h="45677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Yasmine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Brewer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Agricultural &amp; Life Sciences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Faculty/Staff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3,843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708728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Zion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Addison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Art &amp; Architecture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Faculty/Staff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48,938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43546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Keyon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Lara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Engineering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5,665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27369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Zion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Stephanie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1,134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120122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Yasmine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Alexander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Athletics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Alumna/us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4,768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</a:rPr>
                        <a:t>118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0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9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24" y="622113"/>
            <a:ext cx="69288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Campaign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924" y="1905000"/>
            <a:ext cx="3658576" cy="38100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Cross reference with tree sort diagram to target college and purpose.</a:t>
            </a:r>
            <a:endParaRPr lang="en-US" dirty="0">
              <a:solidFill>
                <a:srgbClr val="DEDE10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>
                <a:solidFill>
                  <a:srgbClr val="DEDE10"/>
                </a:solidFill>
              </a:rPr>
              <a:t>Major Donors</a:t>
            </a:r>
            <a:endParaRPr lang="en-US">
              <a:solidFill>
                <a:srgbClr val="DEDE1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Personalized outreach and recognition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Tailored proposals for large gifts</a:t>
            </a: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>
                <a:solidFill>
                  <a:srgbClr val="DEDE10"/>
                </a:solidFill>
              </a:rPr>
              <a:t>Loyal Donors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Regular updates and engagement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Matching gift opportunities</a:t>
            </a: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DEDE10"/>
                </a:solidFill>
              </a:rPr>
              <a:t>One-time</a:t>
            </a:r>
            <a:r>
              <a:rPr lang="en-US" dirty="0">
                <a:solidFill>
                  <a:srgbClr val="DEDE10"/>
                </a:solidFill>
              </a:rPr>
              <a:t> top </a:t>
            </a:r>
            <a:r>
              <a:rPr dirty="0">
                <a:solidFill>
                  <a:srgbClr val="DEDE10"/>
                </a:solidFill>
              </a:rPr>
              <a:t>Donors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Specific campaign appeals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Highlighting impact of past donations</a:t>
            </a:r>
          </a:p>
        </p:txBody>
      </p:sp>
      <p:pic>
        <p:nvPicPr>
          <p:cNvPr id="4" name="Picture 3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CFF3B47E-4615-7A8D-4CC5-08B25823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846" y="1902883"/>
            <a:ext cx="2382308" cy="1771650"/>
          </a:xfrm>
          <a:prstGeom prst="rect">
            <a:avLst/>
          </a:prstGeom>
        </p:spPr>
      </p:pic>
      <p:pic>
        <p:nvPicPr>
          <p:cNvPr id="5" name="Picture 4" descr="A graph of gifts and numbers&#10;&#10;Description automatically generated">
            <a:extLst>
              <a:ext uri="{FF2B5EF4-FFF2-40B4-BE49-F238E27FC236}">
                <a16:creationId xmlns:a16="http://schemas.microsoft.com/office/drawing/2014/main" id="{A5EB471E-BA1F-D3A6-3FD0-869A74FC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91" y="3774546"/>
            <a:ext cx="2398184" cy="1774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Engagement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Major Donors: Exclusive events, personalized letters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Loyal Donors: Newsletters, impact reports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/>
              <a:t>One-time Large </a:t>
            </a:r>
            <a:r>
              <a:t>Donors: Targeted campaigns, project updates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Summary of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t>Prioritize segments with highest potential (Major and Loyal Donors)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Develop tailored communication strategies for each segment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Use data to refine and adjust strategies over time</a:t>
            </a:r>
            <a:r>
              <a:rPr lang="en-US"/>
              <a:t> (slice out deceased and one-time donors to get a more accurate sense of normal flow and trends)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/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>
                <a:ea typeface="+mn-lt"/>
                <a:cs typeface="+mn-lt"/>
              </a:rPr>
              <a:t>Importance of targeted donor engagement:</a:t>
            </a:r>
            <a:r>
              <a:rPr lang="en-US" dirty="0"/>
              <a:t> </a:t>
            </a:r>
            <a:r>
              <a:rPr lang="en-US"/>
              <a:t>It is important to make the right kinds and sizes of ask. To do this we need to know our audience. 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dirty="0"/>
              <a:t>There are a few very large one-time donations. While these are amazing and should be courted the data does not suggest these should be included in our segmentation </a:t>
            </a:r>
            <a:r>
              <a:rPr lang="en-US"/>
              <a:t>for seeking recurring gifts.</a:t>
            </a:r>
          </a:p>
          <a:p>
            <a:pPr>
              <a:buNone/>
              <a:defRPr sz="2400">
                <a:solidFill>
                  <a:srgbClr val="FFFFFF"/>
                </a:solidFill>
              </a:defRPr>
            </a:pPr>
            <a:r>
              <a:rPr lang="en-US" sz="2100">
                <a:ea typeface="+mn-lt"/>
                <a:cs typeface="+mn-lt"/>
              </a:rPr>
              <a:t>Our biggest givers consistanly target Ag/ Life Sciences, Business, and Engineering.</a:t>
            </a:r>
            <a:endParaRPr lang="en-US" sz="21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/>
              <a:t>Single donors also favor </a:t>
            </a:r>
            <a:r>
              <a:rPr lang="en-US" sz="2400">
                <a:ea typeface="+mn-lt"/>
                <a:cs typeface="+mn-lt"/>
              </a:rPr>
              <a:t>N</a:t>
            </a:r>
            <a:r>
              <a:rPr lang="en-US" sz="2500">
                <a:ea typeface="+mn-lt"/>
                <a:cs typeface="+mn-lt"/>
              </a:rPr>
              <a:t>atural Resources</a:t>
            </a:r>
            <a:r>
              <a:rPr lang="en-US" sz="2500" dirty="0"/>
              <a:t>.</a:t>
            </a:r>
            <a:endParaRPr lang="en-US" sz="2400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/>
              <a:t>Partnered alumni donors also favor Athletics and Music.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424" y="749113"/>
            <a:ext cx="6050410" cy="1185642"/>
          </a:xfrm>
        </p:spPr>
        <p:txBody>
          <a:bodyPr/>
          <a:lstStyle/>
          <a:p>
            <a:pPr algn="ctr">
              <a:defRPr sz="3200">
                <a:solidFill>
                  <a:srgbClr val="FFD700"/>
                </a:solidFill>
              </a:defRPr>
            </a:pPr>
            <a:r>
              <a:rPr lang="en-US" sz="6600"/>
              <a:t>Q&amp;A</a:t>
            </a:r>
          </a:p>
        </p:txBody>
      </p:sp>
      <p:pic>
        <p:nvPicPr>
          <p:cNvPr id="6" name="Content Placeholder 5" descr="A tree with bright light shining through it&#10;&#10;Description automatically generated">
            <a:extLst>
              <a:ext uri="{FF2B5EF4-FFF2-40B4-BE49-F238E27FC236}">
                <a16:creationId xmlns:a16="http://schemas.microsoft.com/office/drawing/2014/main" id="{53FA9B7B-A57B-F6F7-4EA1-4D54A00F5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87" y="2133600"/>
            <a:ext cx="4114800" cy="4114800"/>
          </a:xfrm>
        </p:spPr>
      </p:pic>
    </p:spTree>
    <p:extLst>
      <p:ext uri="{BB962C8B-B14F-4D97-AF65-F5344CB8AC3E}">
        <p14:creationId xmlns:p14="http://schemas.microsoft.com/office/powerpoint/2010/main" val="34864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will outline our process and analysis of this historic giving data in the formation of a current market segmentation plan. This plan will be used to inform new </a:t>
            </a:r>
            <a:r>
              <a:rPr lang="en-US" sz="2000"/>
              <a:t>campaign</a:t>
            </a:r>
            <a:r>
              <a:rPr lang="en-US" sz="2000" dirty="0"/>
              <a:t> </a:t>
            </a:r>
            <a:r>
              <a:rPr lang="en-US" sz="2000"/>
              <a:t>strategies for targeting new gift acquisitions.</a:t>
            </a:r>
            <a:endParaRPr lang="en-US" sz="2000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 dirty="0">
                <a:ea typeface="+mn-lt"/>
                <a:cs typeface="+mn-lt"/>
              </a:rPr>
              <a:t>We will import data into Power BI to create an interactive segmentation </a:t>
            </a:r>
            <a:r>
              <a:rPr lang="en-US" sz="2000">
                <a:ea typeface="+mn-lt"/>
                <a:cs typeface="+mn-lt"/>
              </a:rPr>
              <a:t>exploration tool</a:t>
            </a:r>
            <a:r>
              <a:rPr lang="en-US" sz="2000">
                <a:solidFill>
                  <a:srgbClr val="FFFFFF"/>
                </a:solidFill>
              </a:rPr>
              <a:t>.</a:t>
            </a:r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000"/>
              <a:t>Results from this exploration</a:t>
            </a:r>
            <a:r>
              <a:rPr lang="en-US" sz="2000">
                <a:ea typeface="+mn-lt"/>
                <a:cs typeface="+mn-lt"/>
              </a:rPr>
              <a:t> will in turn help to target </a:t>
            </a:r>
            <a:r>
              <a:rPr lang="en-US" sz="2000" dirty="0">
                <a:ea typeface="+mn-lt"/>
                <a:cs typeface="+mn-lt"/>
              </a:rPr>
              <a:t>donor pools and target ask numbers</a:t>
            </a:r>
            <a:r>
              <a:rPr lang="en-US" sz="2000" dirty="0"/>
              <a:t>.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43C9-3E34-80AC-5107-408066DC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E06A-EEA8-4415-9461-A3A616903185}" type="datetime1"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64BF-AEE0-5906-6398-45C5A254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6339-9304-32BE-1947-55D30D55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EB27-87B8-D687-665E-83DA657B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7" y="1295061"/>
            <a:ext cx="8022167" cy="44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341" y="558613"/>
            <a:ext cx="69288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284"/>
            <a:ext cx="8229600" cy="4589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DEDE10"/>
                </a:solidFill>
                <a:ea typeface="+mn-lt"/>
                <a:cs typeface="+mn-lt"/>
              </a:rPr>
              <a:t>Project data comprised of three separate spreadsheets:</a:t>
            </a:r>
          </a:p>
          <a:p>
            <a:pPr marL="56007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Spreadsheet 1: Contribution and segmentation  data associated to a unique ID number referenced across all data sets</a:t>
            </a:r>
            <a:endParaRPr lang="en-US" sz="1400" b="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6007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Spreadsheet 2: Contact information such  as donor's name, address, and additional </a:t>
            </a:r>
            <a:r>
              <a:rPr lang="en-US" sz="1400" b="0">
                <a:ea typeface="+mn-lt"/>
                <a:cs typeface="+mn-lt"/>
              </a:rPr>
              <a:t>details</a:t>
            </a:r>
            <a:endParaRPr lang="en-US" sz="1400" b="0">
              <a:ea typeface="Calibri"/>
              <a:cs typeface="Calibri"/>
            </a:endParaRPr>
          </a:p>
          <a:p>
            <a:pPr marL="560070" lvl="1" indent="-285750">
              <a:lnSpc>
                <a:spcPct val="120000"/>
              </a:lnSpc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Spreadsheet 3: Partner relations data for generating friendly emails and resolving cross-referencing </a:t>
            </a:r>
            <a:r>
              <a:rPr lang="en-US" sz="1400" b="0">
                <a:ea typeface="+mn-lt"/>
                <a:cs typeface="+mn-lt"/>
              </a:rPr>
              <a:t>inconsistencies resulting from donations coming from one or the other spouse</a:t>
            </a:r>
            <a:endParaRPr lang="en-US" sz="1400" b="0">
              <a:ea typeface="Calibri"/>
              <a:cs typeface="Calibri"/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1400">
                <a:ea typeface="Calibri"/>
                <a:cs typeface="Calibri"/>
              </a:rPr>
              <a:t>Key fields available within the data set about the donation include: amount, and </a:t>
            </a:r>
            <a:r>
              <a:rPr lang="en-US" sz="1400" dirty="0">
                <a:ea typeface="Calibri"/>
                <a:cs typeface="Calibri"/>
              </a:rPr>
              <a:t>the d</a:t>
            </a:r>
            <a:r>
              <a:rPr lang="en-US" sz="1400" dirty="0">
                <a:ea typeface="+mn-lt"/>
                <a:cs typeface="+mn-lt"/>
              </a:rPr>
              <a:t>esignated</a:t>
            </a:r>
            <a:r>
              <a:rPr lang="en-US" sz="1400" dirty="0"/>
              <a:t> </a:t>
            </a:r>
            <a:r>
              <a:rPr sz="1400" dirty="0"/>
              <a:t>College, Department,</a:t>
            </a:r>
            <a:r>
              <a:rPr lang="en-US" sz="1400" dirty="0"/>
              <a:t>  and Purpose</a:t>
            </a:r>
            <a:r>
              <a:rPr sz="1400" dirty="0"/>
              <a:t> of Gift</a:t>
            </a:r>
            <a:endParaRPr sz="1400">
              <a:ea typeface="Calibri"/>
              <a:cs typeface="Calibri"/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1400"/>
              <a:t>Key fields about the doners include: date and frequency of donation made, Donor</a:t>
            </a:r>
            <a:r>
              <a:rPr sz="1400" dirty="0"/>
              <a:t> Marital Status, Affiliation with College, </a:t>
            </a:r>
            <a:r>
              <a:rPr lang="en-US" sz="1400" dirty="0"/>
              <a:t>and Association</a:t>
            </a:r>
            <a:endParaRPr sz="1400">
              <a:ea typeface="Calibri"/>
              <a:cs typeface="Calibri"/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1400" dirty="0">
                <a:solidFill>
                  <a:srgbClr val="DEDE10"/>
                </a:solidFill>
              </a:rPr>
              <a:t>Desired but unavailable data includes previous campaigns and their success with each client.  Together </a:t>
            </a:r>
            <a:r>
              <a:rPr lang="en-US" sz="1400">
                <a:solidFill>
                  <a:srgbClr val="DEDE10"/>
                </a:solidFill>
              </a:rPr>
              <a:t>with the cost of their outreaches, we would be able to compute ROI as well as better judge the likelihood </a:t>
            </a:r>
            <a:r>
              <a:rPr lang="en-US" sz="1400" dirty="0">
                <a:solidFill>
                  <a:srgbClr val="DEDE10"/>
                </a:solidFill>
              </a:rPr>
              <a:t>of future success in gift acquisition.</a:t>
            </a:r>
            <a:endParaRPr lang="en-US" sz="1400">
              <a:solidFill>
                <a:srgbClr val="DEDE1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74" y="632696"/>
            <a:ext cx="69288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174" y="1576917"/>
            <a:ext cx="6928826" cy="4180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85800" lvl="1" indent="-285750">
              <a:lnSpc>
                <a:spcPct val="120000"/>
              </a:lnSpc>
              <a:buFont typeface="Arial,Sans-Serif" panose="020B0604020202020204" pitchFamily="34" charset="0"/>
              <a:buNone/>
              <a:defRPr sz="2400">
                <a:solidFill>
                  <a:srgbClr val="FFFFFF"/>
                </a:solidFill>
              </a:defRPr>
            </a:pPr>
            <a:r>
              <a:rPr lang="en-US" sz="2000" b="0" dirty="0">
                <a:latin typeface="Arial"/>
                <a:cs typeface="Arial"/>
              </a:rPr>
              <a:t>Data Cleaning Before Merging:</a:t>
            </a:r>
            <a:endParaRPr lang="en-US" sz="2000" b="0" dirty="0">
              <a:latin typeface="Trade Gothic Next Light"/>
              <a:cs typeface="Arial"/>
            </a:endParaRPr>
          </a:p>
          <a:p>
            <a:pPr marL="571500" indent="-285750"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r>
              <a:rPr lang="en-US" sz="1600" dirty="0">
                <a:latin typeface="Arial"/>
                <a:cs typeface="Arial"/>
              </a:rPr>
              <a:t>Correcting duplicates in the names file.</a:t>
            </a:r>
          </a:p>
          <a:p>
            <a:pPr marL="571500" indent="-285750"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r>
              <a:rPr lang="en-US" sz="1600" dirty="0">
                <a:latin typeface="Arial"/>
                <a:cs typeface="Arial"/>
              </a:rPr>
              <a:t>Removing redundant fields from the data to enhance market segmentation.</a:t>
            </a:r>
          </a:p>
          <a:p>
            <a:pPr marL="571500" indent="-285750"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r>
              <a:rPr lang="en-US" sz="1600" dirty="0">
                <a:latin typeface="Arial"/>
                <a:cs typeface="Arial"/>
              </a:rPr>
              <a:t>Standardizing the primary ID column spacing across the three spreadsheets to ensure consistency for successful merging.</a:t>
            </a:r>
          </a:p>
          <a:p>
            <a:pPr marL="571500" indent="-285750">
              <a:lnSpc>
                <a:spcPct val="120000"/>
              </a:lnSpc>
              <a:defRPr sz="2400">
                <a:solidFill>
                  <a:srgbClr val="FFFFFF"/>
                </a:solidFill>
              </a:defRPr>
            </a:pPr>
            <a:r>
              <a:rPr lang="en-US" sz="1600" dirty="0">
                <a:latin typeface="Arial"/>
                <a:cs typeface="Arial"/>
              </a:rPr>
              <a:t>Observe deceased donor patterns, but then remove from the pool.</a:t>
            </a:r>
          </a:p>
          <a:p>
            <a:pPr marL="285750" indent="0">
              <a:lnSpc>
                <a:spcPct val="120000"/>
              </a:lnSpc>
              <a:buNone/>
              <a:defRPr sz="2400">
                <a:solidFill>
                  <a:srgbClr val="FFFFFF"/>
                </a:solidFill>
              </a:defRPr>
            </a:pPr>
            <a:r>
              <a:rPr lang="en-US" sz="2000" dirty="0">
                <a:latin typeface="Trade Gothic Next Light"/>
                <a:cs typeface="Arial"/>
              </a:rPr>
              <a:t>We will apply the 80/20 rule and segment the data by net amount of donation in sliced subcategories.</a:t>
            </a:r>
            <a:endParaRPr lang="en-US" sz="2000" dirty="0">
              <a:latin typeface="Arial"/>
              <a:cs typeface="Arial"/>
            </a:endParaRPr>
          </a:p>
          <a:p>
            <a:pPr marL="274320" lvl="2" indent="0">
              <a:buNone/>
              <a:defRPr sz="2400">
                <a:solidFill>
                  <a:srgbClr val="FFFFFF"/>
                </a:solidFill>
              </a:defRPr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174" y="558613"/>
            <a:ext cx="69288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rPr dirty="0"/>
              <a:t>Segmentation Variables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FE8DFE-55E5-8635-3A98-711BDF48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" t="-1241" r="-268" b="39206"/>
          <a:stretch/>
        </p:blipFill>
        <p:spPr>
          <a:xfrm>
            <a:off x="631336" y="3166461"/>
            <a:ext cx="7873990" cy="26498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65414A-7D5C-7A74-72CF-C1BC1F43F3C9}"/>
              </a:ext>
            </a:extLst>
          </p:cNvPr>
          <p:cNvSpPr txBox="1"/>
          <p:nvPr/>
        </p:nvSpPr>
        <p:spPr>
          <a:xfrm>
            <a:off x="1068916" y="1418166"/>
            <a:ext cx="617008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We will use a tree diagram to branch the total donations </a:t>
            </a:r>
            <a:r>
              <a:rPr lang="en-US">
                <a:ea typeface="+mn-lt"/>
                <a:cs typeface="+mn-lt"/>
              </a:rPr>
              <a:t>by Person</a:t>
            </a:r>
            <a:r>
              <a:rPr lang="en-US"/>
              <a:t> status, Partner status, Affiliation, Purpose, College, and finally Department providing a useful way to see </a:t>
            </a:r>
            <a:r>
              <a:rPr lang="en-US" dirty="0"/>
              <a:t>where the most donations were going. Ordering was chosen to minimize number of nodes in early splits.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91" y="452779"/>
            <a:ext cx="6939409" cy="1407892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rPr lang="en-US" sz="2400" dirty="0"/>
              <a:t>Program level </a:t>
            </a:r>
            <a:r>
              <a:rPr lang="en-US" sz="2400"/>
              <a:t>Observations of living Alumni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179075-DAC4-28A1-058C-56B9A18FE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" t="-645" r="-156" b="40323"/>
          <a:stretch/>
        </p:blipFill>
        <p:spPr>
          <a:xfrm>
            <a:off x="1061591" y="2010833"/>
            <a:ext cx="6389097" cy="175226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963438-574D-CB06-5A73-803FF3395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70" t="15203" r="113" b="34797"/>
          <a:stretch/>
        </p:blipFill>
        <p:spPr>
          <a:xfrm>
            <a:off x="5386918" y="3100915"/>
            <a:ext cx="2426810" cy="14074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B6FD16-0DD1-3142-390C-EF919FBB11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" b="38197"/>
          <a:stretch/>
        </p:blipFill>
        <p:spPr>
          <a:xfrm>
            <a:off x="1061591" y="4182460"/>
            <a:ext cx="6389078" cy="21312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1BC701-13A1-1558-F7B4-CC5B2AFCE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481" t="11454" b="49339"/>
          <a:stretch/>
        </p:blipFill>
        <p:spPr>
          <a:xfrm>
            <a:off x="5386917" y="5251377"/>
            <a:ext cx="2423587" cy="11981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590" y="2444750"/>
            <a:ext cx="1986410" cy="4445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2000">
                <a:solidFill>
                  <a:srgbClr val="000000"/>
                </a:solidFill>
              </a:rPr>
              <a:t>Single</a:t>
            </a:r>
            <a:endParaRPr lang="en-US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C80C84-CA05-C201-27D9-2569750CEEAD}"/>
              </a:ext>
            </a:extLst>
          </p:cNvPr>
          <p:cNvSpPr txBox="1">
            <a:spLocks/>
          </p:cNvSpPr>
          <p:nvPr/>
        </p:nvSpPr>
        <p:spPr>
          <a:xfrm>
            <a:off x="1203407" y="4597400"/>
            <a:ext cx="1986410" cy="444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2400">
                <a:solidFill>
                  <a:srgbClr val="FFFFFF"/>
                </a:solidFill>
              </a:defRPr>
            </a:pPr>
            <a:r>
              <a:rPr lang="en-US" sz="2000">
                <a:solidFill>
                  <a:srgbClr val="000000"/>
                </a:solidFill>
              </a:rPr>
              <a:t>Partnered</a:t>
            </a:r>
            <a:endParaRPr lang="en-US" sz="240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674" y="1077196"/>
            <a:ext cx="6928826" cy="857559"/>
          </a:xfrm>
        </p:spPr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rPr lang="en-US" sz="2400" dirty="0"/>
              <a:t>Program level Observations of living </a:t>
            </a:r>
            <a:r>
              <a:rPr lang="en-US" sz="2400"/>
              <a:t>Friends of the university</a:t>
            </a: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179075-DAC4-28A1-058C-56B9A18FE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1" t="-1608" r="1656" b="42444"/>
          <a:stretch/>
        </p:blipFill>
        <p:spPr>
          <a:xfrm>
            <a:off x="1294424" y="2370666"/>
            <a:ext cx="4474486" cy="19467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0B6FD16-0DD1-3142-390C-EF919FBB11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17" t="-631" b="36909"/>
          <a:stretch/>
        </p:blipFill>
        <p:spPr>
          <a:xfrm>
            <a:off x="2289257" y="3875543"/>
            <a:ext cx="4696681" cy="213853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1AD2AD-970A-F2FC-BDEA-C34C90D6B155}"/>
              </a:ext>
            </a:extLst>
          </p:cNvPr>
          <p:cNvSpPr txBox="1"/>
          <p:nvPr/>
        </p:nvSpPr>
        <p:spPr>
          <a:xfrm>
            <a:off x="6064250" y="2285999"/>
            <a:ext cx="22225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Overall support is consistently given to Ag and Life Sciences regardless of partner status.</a:t>
            </a:r>
          </a:p>
        </p:txBody>
      </p:sp>
    </p:spTree>
    <p:extLst>
      <p:ext uri="{BB962C8B-B14F-4D97-AF65-F5344CB8AC3E}">
        <p14:creationId xmlns:p14="http://schemas.microsoft.com/office/powerpoint/2010/main" val="36386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0A8F8-009D-8FB3-4C71-4EB1ACC5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CF51-4DE0-4141-A7D7-D81FBD353028}" type="datetime1"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EB7E-5733-A311-E599-6338917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7499921" y="1496784"/>
            <a:ext cx="2669427" cy="273844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A79A-6144-143F-5B31-6CB73A1D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8514" y="3061103"/>
            <a:ext cx="472240" cy="429830"/>
          </a:xfrm>
        </p:spPr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86E8C2-4F62-DC6C-931A-0193DB0608B0}"/>
              </a:ext>
            </a:extLst>
          </p:cNvPr>
          <p:cNvSpPr txBox="1">
            <a:spLocks/>
          </p:cNvSpPr>
          <p:nvPr/>
        </p:nvSpPr>
        <p:spPr>
          <a:xfrm>
            <a:off x="1103924" y="664446"/>
            <a:ext cx="6928826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>
                <a:solidFill>
                  <a:srgbClr val="FFD700"/>
                </a:solidFill>
              </a:defRPr>
            </a:pPr>
            <a:r>
              <a:rPr lang="en-US" sz="2400">
                <a:solidFill>
                  <a:srgbClr val="FFD700"/>
                </a:solidFill>
              </a:rPr>
              <a:t>Observations on alumni giving to students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9E3FC9-0A09-75CF-0D8B-45C5C082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" b="38889"/>
          <a:stretch/>
        </p:blipFill>
        <p:spPr>
          <a:xfrm>
            <a:off x="1051007" y="1700125"/>
            <a:ext cx="6727743" cy="197725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533187-A45D-3C70-389A-5C7091E014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27" t="12653" r="13051" b="17586"/>
          <a:stretch/>
        </p:blipFill>
        <p:spPr>
          <a:xfrm>
            <a:off x="3344334" y="3277042"/>
            <a:ext cx="3706873" cy="21378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2C5063-D9DF-1D83-4003-A9632B0870E7}"/>
              </a:ext>
            </a:extLst>
          </p:cNvPr>
          <p:cNvSpPr txBox="1"/>
          <p:nvPr/>
        </p:nvSpPr>
        <p:spPr>
          <a:xfrm>
            <a:off x="963084" y="3905250"/>
            <a:ext cx="22859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Note the narrow vs. </a:t>
            </a:r>
            <a:r>
              <a:rPr lang="en-US" dirty="0"/>
              <a:t>wide college variation split on partner status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F1F422-F679-8C08-988A-9C250801B660}"/>
              </a:ext>
            </a:extLst>
          </p:cNvPr>
          <p:cNvSpPr txBox="1">
            <a:spLocks/>
          </p:cNvSpPr>
          <p:nvPr/>
        </p:nvSpPr>
        <p:spPr>
          <a:xfrm>
            <a:off x="2437424" y="2063749"/>
            <a:ext cx="906910" cy="4021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>
                <a:solidFill>
                  <a:srgbClr val="000000"/>
                </a:solidFill>
              </a:rPr>
              <a:t>Single</a:t>
            </a:r>
            <a:endParaRPr lang="en-US" sz="200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9E8FAF-006A-2116-DC48-30D9E3180A0C}"/>
              </a:ext>
            </a:extLst>
          </p:cNvPr>
          <p:cNvSpPr txBox="1">
            <a:spLocks/>
          </p:cNvSpPr>
          <p:nvPr/>
        </p:nvSpPr>
        <p:spPr>
          <a:xfrm>
            <a:off x="3347590" y="3280832"/>
            <a:ext cx="1065661" cy="3915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r>
              <a:rPr lang="en-US" sz="2000">
                <a:solidFill>
                  <a:srgbClr val="000000"/>
                </a:solidFill>
              </a:rPr>
              <a:t>Partnered</a:t>
            </a:r>
            <a:endParaRPr lang="en-US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  <a:defRPr sz="2400">
                <a:solidFill>
                  <a:srgbClr val="FFFFFF"/>
                </a:solidFill>
              </a:defRPr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500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PortalVTI</vt:lpstr>
      <vt:lpstr>Donor Segmentation Strategies for University Acquisition Campaign</vt:lpstr>
      <vt:lpstr>Introduction</vt:lpstr>
      <vt:lpstr>PowerPoint Presentation</vt:lpstr>
      <vt:lpstr>Data Overview</vt:lpstr>
      <vt:lpstr>Segmentation Strategy</vt:lpstr>
      <vt:lpstr>Segmentation Variables</vt:lpstr>
      <vt:lpstr>Program level Observations of living Alumni</vt:lpstr>
      <vt:lpstr>Program level Observations of living Friends of the university</vt:lpstr>
      <vt:lpstr>PowerPoint Presentation</vt:lpstr>
      <vt:lpstr>PowerPoint Presentation</vt:lpstr>
      <vt:lpstr>Key Features of Major Donors</vt:lpstr>
      <vt:lpstr>Key Features of Major Donors</vt:lpstr>
      <vt:lpstr>Key Features of Loyal Donors</vt:lpstr>
      <vt:lpstr>Key Features of Loyal Donors</vt:lpstr>
      <vt:lpstr>Campaign Strategies</vt:lpstr>
      <vt:lpstr>Engagement Tactics</vt:lpstr>
      <vt:lpstr>Summary of Recommendations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Donor Segmentation Strategies for University Acquisition Campaign</dc:title>
  <dc:subject/>
  <dc:creator/>
  <cp:keywords/>
  <dc:description>generated using python-pptx</dc:description>
  <cp:lastModifiedBy>Steve Canny</cp:lastModifiedBy>
  <cp:revision>1464</cp:revision>
  <dcterms:created xsi:type="dcterms:W3CDTF">2013-01-27T09:14:16Z</dcterms:created>
  <dcterms:modified xsi:type="dcterms:W3CDTF">2024-06-03T04:10:34Z</dcterms:modified>
  <cp:category/>
</cp:coreProperties>
</file>