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64" r:id="rId4"/>
    <p:sldId id="258" r:id="rId5"/>
    <p:sldId id="259" r:id="rId6"/>
    <p:sldId id="260" r:id="rId7"/>
    <p:sldId id="261" r:id="rId8"/>
    <p:sldId id="262" r:id="rId9"/>
    <p:sldId id="263"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CF96C2F-24A1-0F41-A3FE-C0794EDF042C}" type="datetimeFigureOut">
              <a:rPr lang="en-US" smtClean="0"/>
              <a:t>12/19/2023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CD9BF28B-9AFB-7243-9D25-951454CA4314}" type="slidenum">
              <a:rPr lang="en-US" smtClean="0"/>
              <a:t>‹#›</a:t>
            </a:fld>
            <a:endParaRPr lang="en-US"/>
          </a:p>
        </p:txBody>
      </p:sp>
    </p:spTree>
    <p:extLst>
      <p:ext uri="{BB962C8B-B14F-4D97-AF65-F5344CB8AC3E}">
        <p14:creationId xmlns:p14="http://schemas.microsoft.com/office/powerpoint/2010/main" val="38940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r>
              <a:rPr lang="en-US" dirty="0" smtClean="0"/>
              <a:t>s</a:t>
            </a:r>
            <a:endParaRPr lang="en-US" dirty="0"/>
          </a:p>
        </p:txBody>
      </p:sp>
      <p:sp>
        <p:nvSpPr>
          <p:cNvPr id="5" name="Text 2"/>
          <p:cNvSpPr/>
          <p:nvPr/>
        </p:nvSpPr>
        <p:spPr>
          <a:xfrm>
            <a:off x="833199" y="2256949"/>
            <a:ext cx="7477601" cy="1666399"/>
          </a:xfrm>
          <a:prstGeom prst="rect">
            <a:avLst/>
          </a:prstGeom>
          <a:noFill/>
          <a:ln/>
        </p:spPr>
        <p:txBody>
          <a:bodyPr wrap="square" rtlCol="0" anchor="t"/>
          <a:lstStyle/>
          <a:p>
            <a:pPr marL="0" indent="0">
              <a:lnSpc>
                <a:spcPts val="6561"/>
              </a:lnSpc>
              <a:buNone/>
            </a:pPr>
            <a:r>
              <a:rPr lang="en-US" sz="5249" b="1" kern="0" spc="-157" dirty="0">
                <a:solidFill>
                  <a:srgbClr val="000000"/>
                </a:solidFill>
                <a:latin typeface="Inter" pitchFamily="34" charset="0"/>
                <a:ea typeface="Inter" pitchFamily="34" charset="-122"/>
                <a:cs typeface="Inter" pitchFamily="34" charset="-120"/>
              </a:rPr>
              <a:t>Service Locator Pattern: Decoupling Your Code</a:t>
            </a:r>
            <a:endParaRPr lang="en-US" sz="5249" dirty="0"/>
          </a:p>
        </p:txBody>
      </p:sp>
      <p:sp>
        <p:nvSpPr>
          <p:cNvPr id="6" name="Text 3"/>
          <p:cNvSpPr/>
          <p:nvPr/>
        </p:nvSpPr>
        <p:spPr>
          <a:xfrm>
            <a:off x="833199" y="4256603"/>
            <a:ext cx="7477601" cy="1066205"/>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Service Locator pattern is a powerful tool in software development that allows you to decouple your code and achieve greater modularity and flexibility.</a:t>
            </a:r>
            <a:endParaRPr lang="en-US" sz="1750" dirty="0"/>
          </a:p>
        </p:txBody>
      </p:sp>
      <p:sp>
        <p:nvSpPr>
          <p:cNvPr id="7" name="Shape 4"/>
          <p:cNvSpPr/>
          <p:nvPr/>
        </p:nvSpPr>
        <p:spPr>
          <a:xfrm>
            <a:off x="833199" y="5572720"/>
            <a:ext cx="355402" cy="355402"/>
          </a:xfrm>
          <a:prstGeom prst="roundRect">
            <a:avLst>
              <a:gd name="adj" fmla="val 25726039"/>
            </a:avLst>
          </a:prstGeom>
          <a:noFill/>
          <a:ln w="7620">
            <a:solidFill>
              <a:srgbClr val="FFFFFF"/>
            </a:solidFill>
            <a:prstDash val="solid"/>
          </a:ln>
        </p:spPr>
      </p:sp>
      <p:pic>
        <p:nvPicPr>
          <p:cNvPr id="8" name="Image 1" descr="preencoded.png"/>
          <p:cNvPicPr>
            <a:picLocks noChangeAspect="1"/>
          </p:cNvPicPr>
          <p:nvPr/>
        </p:nvPicPr>
        <p:blipFill>
          <a:blip r:embed="rId3"/>
          <a:stretch>
            <a:fillRect/>
          </a:stretch>
        </p:blipFill>
        <p:spPr>
          <a:xfrm rot="4528108">
            <a:off x="5376185" y="8906763"/>
            <a:ext cx="340162" cy="340162"/>
          </a:xfrm>
          <a:prstGeom prst="rect">
            <a:avLst/>
          </a:prstGeom>
        </p:spPr>
      </p:pic>
      <p:sp>
        <p:nvSpPr>
          <p:cNvPr id="9" name="Text 5"/>
          <p:cNvSpPr/>
          <p:nvPr/>
        </p:nvSpPr>
        <p:spPr>
          <a:xfrm>
            <a:off x="1180981" y="5656063"/>
            <a:ext cx="1097692" cy="943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50" y="742950"/>
            <a:ext cx="7734300" cy="6743700"/>
          </a:xfrm>
          <a:prstGeom prst="rect">
            <a:avLst/>
          </a:prstGeom>
        </p:spPr>
      </p:pic>
    </p:spTree>
    <p:extLst>
      <p:ext uri="{BB962C8B-B14F-4D97-AF65-F5344CB8AC3E}">
        <p14:creationId xmlns:p14="http://schemas.microsoft.com/office/powerpoint/2010/main" val="1534608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2621">
            <a:solidFill>
              <a:srgbClr val="E5E0DF"/>
            </a:solidFill>
            <a:prstDash val="solid"/>
          </a:ln>
        </p:spPr>
      </p:sp>
      <p:pic>
        <p:nvPicPr>
          <p:cNvPr id="4"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5" name="Text 2"/>
          <p:cNvSpPr/>
          <p:nvPr/>
        </p:nvSpPr>
        <p:spPr>
          <a:xfrm>
            <a:off x="763191" y="723305"/>
            <a:ext cx="9446419" cy="1272064"/>
          </a:xfrm>
          <a:prstGeom prst="rect">
            <a:avLst/>
          </a:prstGeom>
          <a:noFill/>
          <a:ln/>
        </p:spPr>
        <p:txBody>
          <a:bodyPr wrap="square" rtlCol="0" anchor="t"/>
          <a:lstStyle/>
          <a:p>
            <a:pPr marL="0" indent="0">
              <a:lnSpc>
                <a:spcPts val="5008"/>
              </a:lnSpc>
              <a:buNone/>
            </a:pPr>
            <a:r>
              <a:rPr lang="en-US" sz="4007" b="1" kern="0" spc="-120" dirty="0">
                <a:solidFill>
                  <a:srgbClr val="000000"/>
                </a:solidFill>
                <a:latin typeface="Inter" pitchFamily="34" charset="0"/>
                <a:ea typeface="Inter" pitchFamily="34" charset="-122"/>
                <a:cs typeface="Inter" pitchFamily="34" charset="-120"/>
              </a:rPr>
              <a:t>Introduction to the Service Locator Pattern</a:t>
            </a:r>
            <a:endParaRPr lang="en-US" sz="4007" dirty="0"/>
          </a:p>
        </p:txBody>
      </p:sp>
      <p:sp>
        <p:nvSpPr>
          <p:cNvPr id="6" name="Shape 3"/>
          <p:cNvSpPr/>
          <p:nvPr/>
        </p:nvSpPr>
        <p:spPr>
          <a:xfrm>
            <a:off x="763191" y="2300645"/>
            <a:ext cx="4621530" cy="3152537"/>
          </a:xfrm>
          <a:prstGeom prst="roundRect">
            <a:avLst>
              <a:gd name="adj" fmla="val 2905"/>
            </a:avLst>
          </a:prstGeom>
          <a:solidFill>
            <a:srgbClr val="DADBF1"/>
          </a:solidFill>
          <a:ln w="12621">
            <a:solidFill>
              <a:srgbClr val="B5B7E3"/>
            </a:solidFill>
            <a:prstDash val="solid"/>
          </a:ln>
        </p:spPr>
      </p:sp>
      <p:sp>
        <p:nvSpPr>
          <p:cNvPr id="7" name="Text 4"/>
          <p:cNvSpPr/>
          <p:nvPr/>
        </p:nvSpPr>
        <p:spPr>
          <a:xfrm>
            <a:off x="979289" y="2516743"/>
            <a:ext cx="2666762" cy="318016"/>
          </a:xfrm>
          <a:prstGeom prst="rect">
            <a:avLst/>
          </a:prstGeom>
          <a:noFill/>
          <a:ln/>
        </p:spPr>
        <p:txBody>
          <a:bodyPr wrap="none" rtlCol="0" anchor="t"/>
          <a:lstStyle/>
          <a:p>
            <a:pPr marL="0" indent="0">
              <a:lnSpc>
                <a:spcPts val="2504"/>
              </a:lnSpc>
              <a:buNone/>
            </a:pPr>
            <a:r>
              <a:rPr lang="en-US" sz="2003" b="1" kern="0" spc="-60" dirty="0">
                <a:solidFill>
                  <a:srgbClr val="272525"/>
                </a:solidFill>
                <a:latin typeface="Inter" pitchFamily="34" charset="0"/>
                <a:ea typeface="Inter" pitchFamily="34" charset="-122"/>
                <a:cs typeface="Inter" pitchFamily="34" charset="-120"/>
              </a:rPr>
              <a:t>Definition and Purpose</a:t>
            </a:r>
            <a:endParaRPr lang="en-US" sz="2003" dirty="0"/>
          </a:p>
        </p:txBody>
      </p:sp>
      <p:sp>
        <p:nvSpPr>
          <p:cNvPr id="8" name="Text 5"/>
          <p:cNvSpPr/>
          <p:nvPr/>
        </p:nvSpPr>
        <p:spPr>
          <a:xfrm>
            <a:off x="979289" y="2956798"/>
            <a:ext cx="4189333" cy="1628775"/>
          </a:xfrm>
          <a:prstGeom prst="rect">
            <a:avLst/>
          </a:prstGeom>
          <a:noFill/>
          <a:ln/>
        </p:spPr>
        <p:txBody>
          <a:bodyPr wrap="square" rtlCol="0" anchor="t"/>
          <a:lstStyle/>
          <a:p>
            <a:pPr marL="0" indent="0">
              <a:lnSpc>
                <a:spcPts val="2564"/>
              </a:lnSpc>
              <a:buNone/>
            </a:pPr>
            <a:r>
              <a:rPr lang="en-US" sz="1603" kern="0" spc="-32" dirty="0">
                <a:solidFill>
                  <a:srgbClr val="272525"/>
                </a:solidFill>
                <a:latin typeface="Inter" pitchFamily="34" charset="0"/>
                <a:ea typeface="Inter" pitchFamily="34" charset="-122"/>
                <a:cs typeface="Inter" pitchFamily="34" charset="-120"/>
              </a:rPr>
              <a:t>The Service Locator pattern is a creational pattern that provides a centralized registry of application services. It enables the reuse of services across an application and promotes loose coupling between objects.</a:t>
            </a:r>
            <a:endParaRPr lang="en-US" sz="1603" dirty="0"/>
          </a:p>
        </p:txBody>
      </p:sp>
      <p:sp>
        <p:nvSpPr>
          <p:cNvPr id="9" name="Shape 6"/>
          <p:cNvSpPr/>
          <p:nvPr/>
        </p:nvSpPr>
        <p:spPr>
          <a:xfrm>
            <a:off x="5588198" y="2300645"/>
            <a:ext cx="4621530" cy="3152537"/>
          </a:xfrm>
          <a:prstGeom prst="roundRect">
            <a:avLst>
              <a:gd name="adj" fmla="val 2905"/>
            </a:avLst>
          </a:prstGeom>
          <a:solidFill>
            <a:srgbClr val="DADBF1"/>
          </a:solidFill>
          <a:ln w="12621">
            <a:solidFill>
              <a:srgbClr val="B5B7E3"/>
            </a:solidFill>
            <a:prstDash val="solid"/>
          </a:ln>
        </p:spPr>
      </p:sp>
      <p:sp>
        <p:nvSpPr>
          <p:cNvPr id="10" name="Text 7"/>
          <p:cNvSpPr/>
          <p:nvPr/>
        </p:nvSpPr>
        <p:spPr>
          <a:xfrm>
            <a:off x="5804297" y="2516743"/>
            <a:ext cx="3215402" cy="318016"/>
          </a:xfrm>
          <a:prstGeom prst="rect">
            <a:avLst/>
          </a:prstGeom>
          <a:noFill/>
          <a:ln/>
        </p:spPr>
        <p:txBody>
          <a:bodyPr wrap="none" rtlCol="0" anchor="t"/>
          <a:lstStyle/>
          <a:p>
            <a:pPr marL="0" indent="0">
              <a:lnSpc>
                <a:spcPts val="2504"/>
              </a:lnSpc>
              <a:buNone/>
            </a:pPr>
            <a:r>
              <a:rPr lang="en-US" sz="2003" b="1" kern="0" spc="-60" dirty="0">
                <a:solidFill>
                  <a:srgbClr val="272525"/>
                </a:solidFill>
                <a:latin typeface="Inter" pitchFamily="34" charset="0"/>
                <a:ea typeface="Inter" pitchFamily="34" charset="-122"/>
                <a:cs typeface="Inter" pitchFamily="34" charset="-120"/>
              </a:rPr>
              <a:t>Advantages and Use Cases</a:t>
            </a:r>
            <a:endParaRPr lang="en-US" sz="2003" dirty="0"/>
          </a:p>
        </p:txBody>
      </p:sp>
      <p:sp>
        <p:nvSpPr>
          <p:cNvPr id="11" name="Text 8"/>
          <p:cNvSpPr/>
          <p:nvPr/>
        </p:nvSpPr>
        <p:spPr>
          <a:xfrm>
            <a:off x="5804297" y="2956798"/>
            <a:ext cx="4189333" cy="2280285"/>
          </a:xfrm>
          <a:prstGeom prst="rect">
            <a:avLst/>
          </a:prstGeom>
          <a:noFill/>
          <a:ln/>
        </p:spPr>
        <p:txBody>
          <a:bodyPr wrap="square" rtlCol="0" anchor="t"/>
          <a:lstStyle/>
          <a:p>
            <a:pPr marL="0" indent="0">
              <a:lnSpc>
                <a:spcPts val="2564"/>
              </a:lnSpc>
              <a:buNone/>
            </a:pPr>
            <a:r>
              <a:rPr lang="en-US" sz="1603" kern="0" spc="-32" dirty="0">
                <a:solidFill>
                  <a:srgbClr val="272525"/>
                </a:solidFill>
                <a:latin typeface="Inter" pitchFamily="34" charset="0"/>
                <a:ea typeface="Inter" pitchFamily="34" charset="-122"/>
                <a:cs typeface="Inter" pitchFamily="34" charset="-120"/>
              </a:rPr>
              <a:t>The Service Locator pattern is useful in applications with complex object structures, where objects need to be created dynamically at runtime, and where testability is a concern. It can help to improve performance, reduce code duplication, and make maintenance tasks easier.</a:t>
            </a:r>
            <a:endParaRPr lang="en-US" sz="1603" dirty="0"/>
          </a:p>
        </p:txBody>
      </p:sp>
      <p:sp>
        <p:nvSpPr>
          <p:cNvPr id="12" name="Shape 9"/>
          <p:cNvSpPr/>
          <p:nvPr/>
        </p:nvSpPr>
        <p:spPr>
          <a:xfrm>
            <a:off x="763191" y="5656659"/>
            <a:ext cx="9446419" cy="1849517"/>
          </a:xfrm>
          <a:prstGeom prst="roundRect">
            <a:avLst>
              <a:gd name="adj" fmla="val 4952"/>
            </a:avLst>
          </a:prstGeom>
          <a:solidFill>
            <a:srgbClr val="DADBF1"/>
          </a:solidFill>
          <a:ln w="12621">
            <a:solidFill>
              <a:srgbClr val="B5B7E3"/>
            </a:solidFill>
            <a:prstDash val="solid"/>
          </a:ln>
        </p:spPr>
      </p:sp>
      <p:sp>
        <p:nvSpPr>
          <p:cNvPr id="13" name="Text 10"/>
          <p:cNvSpPr/>
          <p:nvPr/>
        </p:nvSpPr>
        <p:spPr>
          <a:xfrm>
            <a:off x="979289" y="5872758"/>
            <a:ext cx="2035373" cy="318016"/>
          </a:xfrm>
          <a:prstGeom prst="rect">
            <a:avLst/>
          </a:prstGeom>
          <a:noFill/>
          <a:ln/>
        </p:spPr>
        <p:txBody>
          <a:bodyPr wrap="none" rtlCol="0" anchor="t"/>
          <a:lstStyle/>
          <a:p>
            <a:pPr marL="0" indent="0">
              <a:lnSpc>
                <a:spcPts val="2504"/>
              </a:lnSpc>
              <a:buNone/>
            </a:pPr>
            <a:r>
              <a:rPr lang="en-US" sz="2003" b="1" kern="0" spc="-60" dirty="0">
                <a:solidFill>
                  <a:srgbClr val="272525"/>
                </a:solidFill>
                <a:latin typeface="Inter" pitchFamily="34" charset="0"/>
                <a:ea typeface="Inter" pitchFamily="34" charset="-122"/>
                <a:cs typeface="Inter" pitchFamily="34" charset="-120"/>
              </a:rPr>
              <a:t>Real-life Example</a:t>
            </a:r>
            <a:endParaRPr lang="en-US" sz="2003" dirty="0"/>
          </a:p>
        </p:txBody>
      </p:sp>
      <p:sp>
        <p:nvSpPr>
          <p:cNvPr id="14" name="Text 11"/>
          <p:cNvSpPr/>
          <p:nvPr/>
        </p:nvSpPr>
        <p:spPr>
          <a:xfrm>
            <a:off x="979289" y="6312813"/>
            <a:ext cx="9014222" cy="977265"/>
          </a:xfrm>
          <a:prstGeom prst="rect">
            <a:avLst/>
          </a:prstGeom>
          <a:noFill/>
          <a:ln/>
        </p:spPr>
        <p:txBody>
          <a:bodyPr wrap="square" rtlCol="0" anchor="t"/>
          <a:lstStyle/>
          <a:p>
            <a:pPr marL="0" indent="0">
              <a:lnSpc>
                <a:spcPts val="2564"/>
              </a:lnSpc>
              <a:buNone/>
            </a:pPr>
            <a:r>
              <a:rPr lang="en-US" sz="1603" kern="0" spc="-32" dirty="0">
                <a:solidFill>
                  <a:srgbClr val="272525"/>
                </a:solidFill>
                <a:latin typeface="Inter" pitchFamily="34" charset="0"/>
                <a:ea typeface="Inter" pitchFamily="34" charset="-122"/>
                <a:cs typeface="Inter" pitchFamily="34" charset="-120"/>
              </a:rPr>
              <a:t>A coffee shop can use the Service Locator pattern to manage its inventory and order fulfillment. A central registry can monitor the status of all supplies, such as cups, milk, and beans, and dispatch orders to the appropriate baristas as needed.</a:t>
            </a:r>
            <a:endParaRPr lang="en-US" sz="160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725" y="1906095"/>
            <a:ext cx="9912350" cy="5091519"/>
          </a:xfrm>
          <a:prstGeom prst="rect">
            <a:avLst/>
          </a:prstGeom>
        </p:spPr>
      </p:pic>
    </p:spTree>
    <p:extLst>
      <p:ext uri="{BB962C8B-B14F-4D97-AF65-F5344CB8AC3E}">
        <p14:creationId xmlns:p14="http://schemas.microsoft.com/office/powerpoint/2010/main" val="1563067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32100"/>
          </a:xfrm>
          <a:prstGeom prst="rect">
            <a:avLst/>
          </a:prstGeom>
          <a:solidFill>
            <a:srgbClr val="FFFFFF"/>
          </a:solidFill>
          <a:ln w="12144">
            <a:solidFill>
              <a:srgbClr val="E5E0DF"/>
            </a:solidFill>
            <a:prstDash val="solid"/>
          </a:ln>
        </p:spPr>
      </p:sp>
      <p:sp>
        <p:nvSpPr>
          <p:cNvPr id="4" name="Text 2"/>
          <p:cNvSpPr/>
          <p:nvPr/>
        </p:nvSpPr>
        <p:spPr>
          <a:xfrm>
            <a:off x="2700338" y="534352"/>
            <a:ext cx="8797290" cy="607219"/>
          </a:xfrm>
          <a:prstGeom prst="rect">
            <a:avLst/>
          </a:prstGeom>
          <a:noFill/>
          <a:ln/>
        </p:spPr>
        <p:txBody>
          <a:bodyPr wrap="none" rtlCol="0" anchor="t"/>
          <a:lstStyle/>
          <a:p>
            <a:pPr marL="0" indent="0">
              <a:lnSpc>
                <a:spcPts val="4781"/>
              </a:lnSpc>
              <a:buNone/>
            </a:pPr>
            <a:r>
              <a:rPr lang="en-US" sz="3825" b="1" kern="0" spc="-115" dirty="0">
                <a:solidFill>
                  <a:srgbClr val="000000"/>
                </a:solidFill>
                <a:latin typeface="Inter" pitchFamily="34" charset="0"/>
                <a:ea typeface="Inter" pitchFamily="34" charset="-122"/>
                <a:cs typeface="Inter" pitchFamily="34" charset="-120"/>
              </a:rPr>
              <a:t>Structure of the Service Locator pattern</a:t>
            </a:r>
            <a:endParaRPr lang="en-US" sz="3825" dirty="0"/>
          </a:p>
        </p:txBody>
      </p:sp>
      <p:pic>
        <p:nvPicPr>
          <p:cNvPr id="5" name="Image 0" descr="preencoded.png"/>
          <p:cNvPicPr>
            <a:picLocks noChangeAspect="1"/>
          </p:cNvPicPr>
          <p:nvPr/>
        </p:nvPicPr>
        <p:blipFill>
          <a:blip r:embed="rId3"/>
          <a:stretch>
            <a:fillRect/>
          </a:stretch>
        </p:blipFill>
        <p:spPr>
          <a:xfrm>
            <a:off x="2700338" y="1530191"/>
            <a:ext cx="2882265" cy="1781294"/>
          </a:xfrm>
          <a:prstGeom prst="rect">
            <a:avLst/>
          </a:prstGeom>
        </p:spPr>
      </p:pic>
      <p:sp>
        <p:nvSpPr>
          <p:cNvPr id="6" name="Text 3"/>
          <p:cNvSpPr/>
          <p:nvPr/>
        </p:nvSpPr>
        <p:spPr>
          <a:xfrm>
            <a:off x="2700338" y="3554373"/>
            <a:ext cx="2882265" cy="607219"/>
          </a:xfrm>
          <a:prstGeom prst="rect">
            <a:avLst/>
          </a:prstGeom>
          <a:noFill/>
          <a:ln/>
        </p:spPr>
        <p:txBody>
          <a:bodyPr wrap="square" rtlCol="0" anchor="t"/>
          <a:lstStyle/>
          <a:p>
            <a:pPr marL="0" indent="0" algn="l">
              <a:lnSpc>
                <a:spcPts val="2391"/>
              </a:lnSpc>
              <a:buNone/>
            </a:pPr>
            <a:r>
              <a:rPr lang="en-US" sz="1913" b="1" kern="0" spc="-57" dirty="0">
                <a:solidFill>
                  <a:srgbClr val="000000"/>
                </a:solidFill>
                <a:latin typeface="Inter" pitchFamily="34" charset="0"/>
                <a:ea typeface="Inter" pitchFamily="34" charset="-122"/>
                <a:cs typeface="Inter" pitchFamily="34" charset="-120"/>
              </a:rPr>
              <a:t>Components and their responsibilities</a:t>
            </a:r>
            <a:endParaRPr lang="en-US" sz="1913" dirty="0"/>
          </a:p>
        </p:txBody>
      </p:sp>
      <p:sp>
        <p:nvSpPr>
          <p:cNvPr id="7" name="Text 4"/>
          <p:cNvSpPr/>
          <p:nvPr/>
        </p:nvSpPr>
        <p:spPr>
          <a:xfrm>
            <a:off x="2700338" y="4278154"/>
            <a:ext cx="2882265" cy="2797850"/>
          </a:xfrm>
          <a:prstGeom prst="rect">
            <a:avLst/>
          </a:prstGeom>
          <a:noFill/>
          <a:ln/>
        </p:spPr>
        <p:txBody>
          <a:bodyPr wrap="square" rtlCol="0" anchor="t"/>
          <a:lstStyle/>
          <a:p>
            <a:pPr marL="0" indent="0" algn="l">
              <a:lnSpc>
                <a:spcPts val="2448"/>
              </a:lnSpc>
              <a:buNone/>
            </a:pPr>
            <a:r>
              <a:rPr lang="en-US" sz="1530" kern="0" spc="-31" dirty="0">
                <a:solidFill>
                  <a:srgbClr val="272525"/>
                </a:solidFill>
                <a:latin typeface="Inter" pitchFamily="34" charset="0"/>
                <a:ea typeface="Inter" pitchFamily="34" charset="-122"/>
                <a:cs typeface="Inter" pitchFamily="34" charset="-120"/>
              </a:rPr>
              <a:t>The Service Locator pattern consists of a client, a locator, and a set of services. The client requests a service from the locator, which in turn provides the service from its registry. The services themselves are generally decoupled from the client and locator.</a:t>
            </a:r>
            <a:endParaRPr lang="en-US" sz="1530" dirty="0"/>
          </a:p>
        </p:txBody>
      </p:sp>
      <p:pic>
        <p:nvPicPr>
          <p:cNvPr id="8" name="Image 1" descr="preencoded.png"/>
          <p:cNvPicPr>
            <a:picLocks noChangeAspect="1"/>
          </p:cNvPicPr>
          <p:nvPr/>
        </p:nvPicPr>
        <p:blipFill>
          <a:blip r:embed="rId4"/>
          <a:stretch>
            <a:fillRect/>
          </a:stretch>
        </p:blipFill>
        <p:spPr>
          <a:xfrm>
            <a:off x="5874068" y="1530191"/>
            <a:ext cx="2882265" cy="1781294"/>
          </a:xfrm>
          <a:prstGeom prst="rect">
            <a:avLst/>
          </a:prstGeom>
        </p:spPr>
      </p:pic>
      <p:sp>
        <p:nvSpPr>
          <p:cNvPr id="9" name="Text 5"/>
          <p:cNvSpPr/>
          <p:nvPr/>
        </p:nvSpPr>
        <p:spPr>
          <a:xfrm>
            <a:off x="5874068" y="3554373"/>
            <a:ext cx="2882265" cy="607219"/>
          </a:xfrm>
          <a:prstGeom prst="rect">
            <a:avLst/>
          </a:prstGeom>
          <a:noFill/>
          <a:ln/>
        </p:spPr>
        <p:txBody>
          <a:bodyPr wrap="square" rtlCol="0" anchor="t"/>
          <a:lstStyle/>
          <a:p>
            <a:pPr marL="0" indent="0" algn="l">
              <a:lnSpc>
                <a:spcPts val="2391"/>
              </a:lnSpc>
              <a:buNone/>
            </a:pPr>
            <a:r>
              <a:rPr lang="en-US" sz="1913" b="1" kern="0" spc="-57" dirty="0">
                <a:solidFill>
                  <a:srgbClr val="000000"/>
                </a:solidFill>
                <a:latin typeface="Inter" pitchFamily="34" charset="0"/>
                <a:ea typeface="Inter" pitchFamily="34" charset="-122"/>
                <a:cs typeface="Inter" pitchFamily="34" charset="-120"/>
              </a:rPr>
              <a:t>Key classes and relationships</a:t>
            </a:r>
            <a:endParaRPr lang="en-US" sz="1913" dirty="0"/>
          </a:p>
        </p:txBody>
      </p:sp>
      <p:sp>
        <p:nvSpPr>
          <p:cNvPr id="10" name="Text 6"/>
          <p:cNvSpPr/>
          <p:nvPr/>
        </p:nvSpPr>
        <p:spPr>
          <a:xfrm>
            <a:off x="5874068" y="4278154"/>
            <a:ext cx="2882265" cy="3419594"/>
          </a:xfrm>
          <a:prstGeom prst="rect">
            <a:avLst/>
          </a:prstGeom>
          <a:noFill/>
          <a:ln/>
        </p:spPr>
        <p:txBody>
          <a:bodyPr wrap="square" rtlCol="0" anchor="t"/>
          <a:lstStyle/>
          <a:p>
            <a:pPr marL="0" indent="0" algn="l">
              <a:lnSpc>
                <a:spcPts val="2448"/>
              </a:lnSpc>
              <a:buNone/>
            </a:pPr>
            <a:r>
              <a:rPr lang="en-US" sz="1530" kern="0" spc="-31" dirty="0">
                <a:solidFill>
                  <a:srgbClr val="272525"/>
                </a:solidFill>
                <a:latin typeface="Inter" pitchFamily="34" charset="0"/>
                <a:ea typeface="Inter" pitchFamily="34" charset="-122"/>
                <a:cs typeface="Inter" pitchFamily="34" charset="-120"/>
              </a:rPr>
              <a:t>The Service Locator pattern typically involves three key classes: a Service locator, Service providers, and the Service interface. The Service locator manages a registry of Service providers. The locator is responsible for creating the providers and resolving client requests for the Service interface.</a:t>
            </a:r>
            <a:endParaRPr lang="en-US" sz="1530" dirty="0"/>
          </a:p>
        </p:txBody>
      </p:sp>
      <p:pic>
        <p:nvPicPr>
          <p:cNvPr id="11" name="Image 2" descr="preencoded.png"/>
          <p:cNvPicPr>
            <a:picLocks noChangeAspect="1"/>
          </p:cNvPicPr>
          <p:nvPr/>
        </p:nvPicPr>
        <p:blipFill>
          <a:blip r:embed="rId5"/>
          <a:stretch>
            <a:fillRect/>
          </a:stretch>
        </p:blipFill>
        <p:spPr>
          <a:xfrm>
            <a:off x="9047798" y="1530191"/>
            <a:ext cx="2882265" cy="1781294"/>
          </a:xfrm>
          <a:prstGeom prst="rect">
            <a:avLst/>
          </a:prstGeom>
        </p:spPr>
      </p:pic>
      <p:sp>
        <p:nvSpPr>
          <p:cNvPr id="12" name="Text 7"/>
          <p:cNvSpPr/>
          <p:nvPr/>
        </p:nvSpPr>
        <p:spPr>
          <a:xfrm>
            <a:off x="9047798" y="3554373"/>
            <a:ext cx="1943100" cy="303609"/>
          </a:xfrm>
          <a:prstGeom prst="rect">
            <a:avLst/>
          </a:prstGeom>
          <a:noFill/>
          <a:ln/>
        </p:spPr>
        <p:txBody>
          <a:bodyPr wrap="none" rtlCol="0" anchor="t"/>
          <a:lstStyle/>
          <a:p>
            <a:pPr marL="0" indent="0" algn="l">
              <a:lnSpc>
                <a:spcPts val="2391"/>
              </a:lnSpc>
              <a:buNone/>
            </a:pPr>
            <a:r>
              <a:rPr lang="en-US" sz="1913" b="1" kern="0" spc="-57" dirty="0">
                <a:solidFill>
                  <a:srgbClr val="000000"/>
                </a:solidFill>
                <a:latin typeface="Inter" pitchFamily="34" charset="0"/>
                <a:ea typeface="Inter" pitchFamily="34" charset="-122"/>
                <a:cs typeface="Inter" pitchFamily="34" charset="-120"/>
              </a:rPr>
              <a:t>Real-life Example</a:t>
            </a:r>
            <a:endParaRPr lang="en-US" sz="1913" dirty="0"/>
          </a:p>
        </p:txBody>
      </p:sp>
      <p:sp>
        <p:nvSpPr>
          <p:cNvPr id="13" name="Text 8"/>
          <p:cNvSpPr/>
          <p:nvPr/>
        </p:nvSpPr>
        <p:spPr>
          <a:xfrm>
            <a:off x="9047798" y="3974544"/>
            <a:ext cx="2882265" cy="3419594"/>
          </a:xfrm>
          <a:prstGeom prst="rect">
            <a:avLst/>
          </a:prstGeom>
          <a:noFill/>
          <a:ln/>
        </p:spPr>
        <p:txBody>
          <a:bodyPr wrap="square" rtlCol="0" anchor="t"/>
          <a:lstStyle/>
          <a:p>
            <a:pPr marL="0" indent="0" algn="l">
              <a:lnSpc>
                <a:spcPts val="2448"/>
              </a:lnSpc>
              <a:buNone/>
            </a:pPr>
            <a:r>
              <a:rPr lang="en-US" sz="1530" kern="0" spc="-31" dirty="0">
                <a:solidFill>
                  <a:srgbClr val="272525"/>
                </a:solidFill>
                <a:latin typeface="Inter" pitchFamily="34" charset="0"/>
                <a:ea typeface="Inter" pitchFamily="34" charset="-122"/>
                <a:cs typeface="Inter" pitchFamily="34" charset="-120"/>
              </a:rPr>
              <a:t>A transportation logistics company can use the Service Locator pattern to optimize delivery routes. The locator would manage a set of transportation service providers such as trains, ships, and trucks. It would resolve requests from the transportation coordinator to use a specific service for a given shipment.</a:t>
            </a:r>
            <a:endParaRPr lang="en-US" sz="15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10093404"/>
          </a:xfrm>
          <a:prstGeom prst="rect">
            <a:avLst/>
          </a:prstGeom>
          <a:solidFill>
            <a:srgbClr val="FFFFFF"/>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Implementing the Service Locator pattern</a:t>
            </a:r>
            <a:endParaRPr lang="en-US" sz="3062" dirty="0"/>
          </a:p>
        </p:txBody>
      </p:sp>
      <p:sp>
        <p:nvSpPr>
          <p:cNvPr id="5" name="Shape 3"/>
          <p:cNvSpPr/>
          <p:nvPr/>
        </p:nvSpPr>
        <p:spPr>
          <a:xfrm>
            <a:off x="3621167" y="1832134"/>
            <a:ext cx="349925" cy="349925"/>
          </a:xfrm>
          <a:prstGeom prst="roundRect">
            <a:avLst>
              <a:gd name="adj" fmla="val 20002"/>
            </a:avLst>
          </a:prstGeom>
          <a:solidFill>
            <a:srgbClr val="DADBF1"/>
          </a:solidFill>
          <a:ln w="9644">
            <a:solidFill>
              <a:srgbClr val="B5B7E3"/>
            </a:solidFill>
            <a:prstDash val="solid"/>
          </a:ln>
        </p:spPr>
      </p:sp>
      <p:sp>
        <p:nvSpPr>
          <p:cNvPr id="6" name="Text 4"/>
          <p:cNvSpPr/>
          <p:nvPr/>
        </p:nvSpPr>
        <p:spPr>
          <a:xfrm>
            <a:off x="3740468" y="1861185"/>
            <a:ext cx="111204" cy="291703"/>
          </a:xfrm>
          <a:prstGeom prst="rect">
            <a:avLst/>
          </a:prstGeom>
          <a:noFill/>
          <a:ln/>
        </p:spPr>
        <p:txBody>
          <a:bodyPr wrap="none" rtlCol="0" anchor="t"/>
          <a:lstStyle/>
          <a:p>
            <a:pPr marL="0" indent="0" algn="ctr">
              <a:lnSpc>
                <a:spcPts val="2296"/>
              </a:lnSpc>
              <a:buNone/>
            </a:pPr>
            <a:r>
              <a:rPr lang="en-US" sz="1837" b="1" kern="0" spc="-24" dirty="0">
                <a:solidFill>
                  <a:srgbClr val="272525"/>
                </a:solidFill>
                <a:latin typeface="Inter" pitchFamily="34" charset="0"/>
                <a:ea typeface="Inter" pitchFamily="34" charset="-122"/>
                <a:cs typeface="Inter" pitchFamily="34" charset="-120"/>
              </a:rPr>
              <a:t>1</a:t>
            </a:r>
            <a:endParaRPr lang="en-US" sz="1837" dirty="0"/>
          </a:p>
        </p:txBody>
      </p:sp>
      <p:sp>
        <p:nvSpPr>
          <p:cNvPr id="7" name="Text 5"/>
          <p:cNvSpPr/>
          <p:nvPr/>
        </p:nvSpPr>
        <p:spPr>
          <a:xfrm>
            <a:off x="4126587" y="1885593"/>
            <a:ext cx="1807726" cy="243007"/>
          </a:xfrm>
          <a:prstGeom prst="rect">
            <a:avLst/>
          </a:prstGeom>
          <a:noFill/>
          <a:ln/>
        </p:spPr>
        <p:txBody>
          <a:bodyPr wrap="none" rtlCol="0" anchor="t"/>
          <a:lstStyle/>
          <a:p>
            <a:pPr marL="0" indent="0">
              <a:lnSpc>
                <a:spcPts val="1914"/>
              </a:lnSpc>
              <a:buNone/>
            </a:pPr>
            <a:r>
              <a:rPr lang="en-US" sz="1531" b="1" kern="0" spc="-46" dirty="0">
                <a:solidFill>
                  <a:srgbClr val="272525"/>
                </a:solidFill>
                <a:latin typeface="Inter" pitchFamily="34" charset="0"/>
                <a:ea typeface="Inter" pitchFamily="34" charset="-122"/>
                <a:cs typeface="Inter" pitchFamily="34" charset="-120"/>
              </a:rPr>
              <a:t>Step-by-step Guide</a:t>
            </a:r>
            <a:endParaRPr lang="en-US" sz="1531" dirty="0"/>
          </a:p>
        </p:txBody>
      </p:sp>
      <p:sp>
        <p:nvSpPr>
          <p:cNvPr id="8" name="Text 6"/>
          <p:cNvSpPr/>
          <p:nvPr/>
        </p:nvSpPr>
        <p:spPr>
          <a:xfrm>
            <a:off x="4126587" y="2221825"/>
            <a:ext cx="1853565" cy="746165"/>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To implement the Service Locator pattern, you will need to:</a:t>
            </a:r>
            <a:endParaRPr lang="en-US" sz="1225" dirty="0"/>
          </a:p>
        </p:txBody>
      </p:sp>
      <p:sp>
        <p:nvSpPr>
          <p:cNvPr id="9" name="Text 7"/>
          <p:cNvSpPr/>
          <p:nvPr/>
        </p:nvSpPr>
        <p:spPr>
          <a:xfrm>
            <a:off x="4375428" y="3142893"/>
            <a:ext cx="1604724" cy="559594"/>
          </a:xfrm>
          <a:prstGeom prst="rect">
            <a:avLst/>
          </a:prstGeom>
          <a:noFill/>
          <a:ln/>
        </p:spPr>
        <p:txBody>
          <a:bodyPr wrap="square" rtlCol="0" anchor="t"/>
          <a:lstStyle/>
          <a:p>
            <a:pPr marL="342900" indent="-342900" algn="l">
              <a:buSzPct val="100000"/>
              <a:buFont typeface="+mj-lt"/>
              <a:buAutoNum type="arabicPeriod"/>
            </a:pPr>
            <a:r>
              <a:rPr lang="en-US" sz="1225" kern="0" spc="-24" dirty="0">
                <a:solidFill>
                  <a:srgbClr val="272525"/>
                </a:solidFill>
                <a:latin typeface="Inter" pitchFamily="34" charset="0"/>
                <a:ea typeface="Inter" pitchFamily="34" charset="-122"/>
                <a:cs typeface="Inter" pitchFamily="34" charset="-120"/>
              </a:rPr>
              <a:t>Create a Service interface.</a:t>
            </a:r>
            <a:endParaRPr lang="en-US" sz="1225" dirty="0"/>
          </a:p>
        </p:txBody>
      </p:sp>
      <p:sp>
        <p:nvSpPr>
          <p:cNvPr id="10" name="Text 8"/>
          <p:cNvSpPr/>
          <p:nvPr/>
        </p:nvSpPr>
        <p:spPr>
          <a:xfrm>
            <a:off x="4345921" y="3702487"/>
            <a:ext cx="1604724" cy="1398984"/>
          </a:xfrm>
          <a:prstGeom prst="rect">
            <a:avLst/>
          </a:prstGeom>
          <a:noFill/>
          <a:ln/>
        </p:spPr>
        <p:txBody>
          <a:bodyPr wrap="square" rtlCol="0" anchor="t"/>
          <a:lstStyle/>
          <a:p>
            <a:pPr marL="342900" indent="-342900" algn="l">
              <a:buSzPct val="100000"/>
              <a:buFont typeface="+mj-lt"/>
              <a:buAutoNum type="arabicPeriod" startAt="2"/>
            </a:pPr>
            <a:r>
              <a:rPr lang="en-US" sz="1225" kern="0" spc="-24" dirty="0">
                <a:solidFill>
                  <a:srgbClr val="272525"/>
                </a:solidFill>
                <a:latin typeface="Inter" pitchFamily="34" charset="0"/>
                <a:ea typeface="Inter" pitchFamily="34" charset="-122"/>
                <a:cs typeface="Inter" pitchFamily="34" charset="-120"/>
              </a:rPr>
              <a:t>Create one or more Service provider classes that implement the Service interface.</a:t>
            </a:r>
            <a:endParaRPr lang="en-US" sz="1225" dirty="0"/>
          </a:p>
        </p:txBody>
      </p:sp>
      <p:sp>
        <p:nvSpPr>
          <p:cNvPr id="11" name="Text 9"/>
          <p:cNvSpPr/>
          <p:nvPr/>
        </p:nvSpPr>
        <p:spPr>
          <a:xfrm>
            <a:off x="4375428" y="4990705"/>
            <a:ext cx="1604724" cy="1119187"/>
          </a:xfrm>
          <a:prstGeom prst="rect">
            <a:avLst/>
          </a:prstGeom>
          <a:noFill/>
          <a:ln/>
        </p:spPr>
        <p:txBody>
          <a:bodyPr wrap="square" rtlCol="0" anchor="t"/>
          <a:lstStyle/>
          <a:p>
            <a:pPr marL="342900" indent="-342900" algn="l">
              <a:buSzPct val="100000"/>
              <a:buFont typeface="+mj-lt"/>
              <a:buAutoNum type="arabicPeriod" startAt="3"/>
            </a:pPr>
            <a:r>
              <a:rPr lang="en-US" sz="1225" kern="0" spc="-24" dirty="0">
                <a:solidFill>
                  <a:srgbClr val="272525"/>
                </a:solidFill>
                <a:latin typeface="Inter" pitchFamily="34" charset="0"/>
                <a:ea typeface="Inter" pitchFamily="34" charset="-122"/>
                <a:cs typeface="Inter" pitchFamily="34" charset="-120"/>
              </a:rPr>
              <a:t>Create a Service locator class that manages a registry of Service providers.</a:t>
            </a:r>
            <a:endParaRPr lang="en-US" sz="1225" dirty="0"/>
          </a:p>
        </p:txBody>
      </p:sp>
      <p:sp>
        <p:nvSpPr>
          <p:cNvPr id="12" name="Text 10"/>
          <p:cNvSpPr/>
          <p:nvPr/>
        </p:nvSpPr>
        <p:spPr>
          <a:xfrm>
            <a:off x="4381771" y="6161770"/>
            <a:ext cx="1604724" cy="1119187"/>
          </a:xfrm>
          <a:prstGeom prst="rect">
            <a:avLst/>
          </a:prstGeom>
          <a:noFill/>
          <a:ln/>
        </p:spPr>
        <p:txBody>
          <a:bodyPr wrap="square" rtlCol="0" anchor="t"/>
          <a:lstStyle/>
          <a:p>
            <a:pPr marL="342900" indent="-342900" algn="l">
              <a:buSzPct val="100000"/>
              <a:buFont typeface="+mj-lt"/>
              <a:buAutoNum type="arabicPeriod" startAt="4"/>
            </a:pPr>
            <a:r>
              <a:rPr lang="en-US" sz="1225" kern="0" spc="-24" dirty="0">
                <a:solidFill>
                  <a:srgbClr val="272525"/>
                </a:solidFill>
                <a:latin typeface="Inter" pitchFamily="34" charset="0"/>
                <a:ea typeface="Inter" pitchFamily="34" charset="-122"/>
                <a:cs typeface="Inter" pitchFamily="34" charset="-120"/>
              </a:rPr>
              <a:t>Add functionality to the Service locator to register and resolve Service providers.</a:t>
            </a:r>
            <a:endParaRPr lang="en-US" sz="1225" dirty="0"/>
          </a:p>
        </p:txBody>
      </p:sp>
      <p:sp>
        <p:nvSpPr>
          <p:cNvPr id="13" name="Text 11"/>
          <p:cNvSpPr/>
          <p:nvPr/>
        </p:nvSpPr>
        <p:spPr>
          <a:xfrm>
            <a:off x="4375428" y="7588448"/>
            <a:ext cx="1604724" cy="1398984"/>
          </a:xfrm>
          <a:prstGeom prst="rect">
            <a:avLst/>
          </a:prstGeom>
          <a:noFill/>
          <a:ln/>
        </p:spPr>
        <p:txBody>
          <a:bodyPr wrap="square" rtlCol="0" anchor="t"/>
          <a:lstStyle/>
          <a:p>
            <a:pPr marL="342900" indent="-342900" algn="l">
              <a:buSzPct val="100000"/>
              <a:buFont typeface="+mj-lt"/>
              <a:buAutoNum type="arabicPeriod" startAt="5"/>
            </a:pPr>
            <a:r>
              <a:rPr lang="en-US" sz="1225" kern="0" spc="-24" dirty="0">
                <a:solidFill>
                  <a:srgbClr val="272525"/>
                </a:solidFill>
                <a:latin typeface="Inter" pitchFamily="34" charset="0"/>
                <a:ea typeface="Inter" pitchFamily="34" charset="-122"/>
                <a:cs typeface="Inter" pitchFamily="34" charset="-120"/>
              </a:rPr>
              <a:t>Access providers via the locator from your client code to consume the services offered.</a:t>
            </a:r>
            <a:endParaRPr lang="en-US" sz="1225" dirty="0"/>
          </a:p>
        </p:txBody>
      </p:sp>
      <p:sp>
        <p:nvSpPr>
          <p:cNvPr id="14" name="Shape 12"/>
          <p:cNvSpPr/>
          <p:nvPr/>
        </p:nvSpPr>
        <p:spPr>
          <a:xfrm>
            <a:off x="6135648" y="1832134"/>
            <a:ext cx="349925" cy="349925"/>
          </a:xfrm>
          <a:prstGeom prst="roundRect">
            <a:avLst>
              <a:gd name="adj" fmla="val 20002"/>
            </a:avLst>
          </a:prstGeom>
          <a:solidFill>
            <a:srgbClr val="DADBF1"/>
          </a:solidFill>
          <a:ln w="9644">
            <a:solidFill>
              <a:srgbClr val="B5B7E3"/>
            </a:solidFill>
            <a:prstDash val="solid"/>
          </a:ln>
        </p:spPr>
      </p:sp>
      <p:sp>
        <p:nvSpPr>
          <p:cNvPr id="15" name="Text 13"/>
          <p:cNvSpPr/>
          <p:nvPr/>
        </p:nvSpPr>
        <p:spPr>
          <a:xfrm>
            <a:off x="6235898" y="1861185"/>
            <a:ext cx="149304" cy="291703"/>
          </a:xfrm>
          <a:prstGeom prst="rect">
            <a:avLst/>
          </a:prstGeom>
          <a:noFill/>
          <a:ln/>
        </p:spPr>
        <p:txBody>
          <a:bodyPr wrap="none" rtlCol="0" anchor="t"/>
          <a:lstStyle/>
          <a:p>
            <a:pPr marL="0" indent="0" algn="ctr">
              <a:lnSpc>
                <a:spcPts val="2296"/>
              </a:lnSpc>
              <a:buNone/>
            </a:pPr>
            <a:r>
              <a:rPr lang="en-US" sz="1837" b="1" kern="0" spc="-24" dirty="0">
                <a:solidFill>
                  <a:srgbClr val="272525"/>
                </a:solidFill>
                <a:latin typeface="Inter" pitchFamily="34" charset="0"/>
                <a:ea typeface="Inter" pitchFamily="34" charset="-122"/>
                <a:cs typeface="Inter" pitchFamily="34" charset="-120"/>
              </a:rPr>
              <a:t>2</a:t>
            </a:r>
            <a:endParaRPr lang="en-US" sz="1837" dirty="0"/>
          </a:p>
        </p:txBody>
      </p:sp>
      <p:sp>
        <p:nvSpPr>
          <p:cNvPr id="16" name="Text 14"/>
          <p:cNvSpPr/>
          <p:nvPr/>
        </p:nvSpPr>
        <p:spPr>
          <a:xfrm>
            <a:off x="6641068" y="1885593"/>
            <a:ext cx="1853565" cy="486013"/>
          </a:xfrm>
          <a:prstGeom prst="rect">
            <a:avLst/>
          </a:prstGeom>
          <a:noFill/>
          <a:ln/>
        </p:spPr>
        <p:txBody>
          <a:bodyPr wrap="square" rtlCol="0" anchor="t"/>
          <a:lstStyle/>
          <a:p>
            <a:pPr marL="0" indent="0">
              <a:lnSpc>
                <a:spcPts val="1914"/>
              </a:lnSpc>
              <a:buNone/>
            </a:pPr>
            <a:r>
              <a:rPr lang="en-US" sz="1531" b="1" kern="0" spc="-46" dirty="0">
                <a:solidFill>
                  <a:srgbClr val="272525"/>
                </a:solidFill>
                <a:latin typeface="Inter" pitchFamily="34" charset="0"/>
                <a:ea typeface="Inter" pitchFamily="34" charset="-122"/>
                <a:cs typeface="Inter" pitchFamily="34" charset="-120"/>
              </a:rPr>
              <a:t>Best Practices and Common Pitfalls</a:t>
            </a:r>
            <a:endParaRPr lang="en-US" sz="1531" dirty="0"/>
          </a:p>
        </p:txBody>
      </p:sp>
      <p:sp>
        <p:nvSpPr>
          <p:cNvPr id="17" name="Text 15"/>
          <p:cNvSpPr/>
          <p:nvPr/>
        </p:nvSpPr>
        <p:spPr>
          <a:xfrm>
            <a:off x="6641068" y="2464832"/>
            <a:ext cx="1853565" cy="1243608"/>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When implementing the Service Locator pattern, it's important to consider the following best practices and pitfalls:</a:t>
            </a:r>
            <a:endParaRPr lang="en-US" sz="1225" dirty="0"/>
          </a:p>
        </p:txBody>
      </p:sp>
      <p:sp>
        <p:nvSpPr>
          <p:cNvPr id="18" name="Text 16"/>
          <p:cNvSpPr/>
          <p:nvPr/>
        </p:nvSpPr>
        <p:spPr>
          <a:xfrm>
            <a:off x="6889790" y="3883343"/>
            <a:ext cx="1604843" cy="1119187"/>
          </a:xfrm>
          <a:prstGeom prst="rect">
            <a:avLst/>
          </a:prstGeom>
          <a:noFill/>
          <a:ln/>
        </p:spPr>
        <p:txBody>
          <a:bodyPr wrap="square" rtlCol="0" anchor="t"/>
          <a:lstStyle/>
          <a:p>
            <a:pPr marL="342900" indent="-342900" algn="l">
              <a:buSzPct val="100000"/>
              <a:buChar char="•"/>
            </a:pPr>
            <a:r>
              <a:rPr lang="en-US" sz="1225" kern="0" spc="-24" dirty="0">
                <a:solidFill>
                  <a:srgbClr val="272525"/>
                </a:solidFill>
                <a:latin typeface="Inter" pitchFamily="34" charset="0"/>
                <a:ea typeface="Inter" pitchFamily="34" charset="-122"/>
                <a:cs typeface="Inter" pitchFamily="34" charset="-120"/>
              </a:rPr>
              <a:t>Use a central, singleton registry to manage Service providers.</a:t>
            </a:r>
            <a:endParaRPr lang="en-US" sz="1225" dirty="0"/>
          </a:p>
        </p:txBody>
      </p:sp>
      <p:sp>
        <p:nvSpPr>
          <p:cNvPr id="19" name="Text 17"/>
          <p:cNvSpPr/>
          <p:nvPr/>
        </p:nvSpPr>
        <p:spPr>
          <a:xfrm>
            <a:off x="6889790" y="5064681"/>
            <a:ext cx="1604843" cy="1678781"/>
          </a:xfrm>
          <a:prstGeom prst="rect">
            <a:avLst/>
          </a:prstGeom>
          <a:noFill/>
          <a:ln/>
        </p:spPr>
        <p:txBody>
          <a:bodyPr wrap="square" rtlCol="0" anchor="t"/>
          <a:lstStyle/>
          <a:p>
            <a:pPr marL="342900" indent="-342900" algn="l">
              <a:buSzPct val="100000"/>
              <a:buChar char="•"/>
            </a:pPr>
            <a:r>
              <a:rPr lang="en-US" sz="1225" kern="0" spc="-24" dirty="0">
                <a:solidFill>
                  <a:srgbClr val="272525"/>
                </a:solidFill>
                <a:latin typeface="Inter" pitchFamily="34" charset="0"/>
                <a:ea typeface="Inter" pitchFamily="34" charset="-122"/>
                <a:cs typeface="Inter" pitchFamily="34" charset="-120"/>
              </a:rPr>
              <a:t>Avoid abuse of the Service Locator pattern, which can lead to unnecessary complexity and performance issues.</a:t>
            </a:r>
            <a:endParaRPr lang="en-US" sz="1225" dirty="0"/>
          </a:p>
        </p:txBody>
      </p:sp>
      <p:sp>
        <p:nvSpPr>
          <p:cNvPr id="20" name="Text 18"/>
          <p:cNvSpPr/>
          <p:nvPr/>
        </p:nvSpPr>
        <p:spPr>
          <a:xfrm>
            <a:off x="6889790" y="6805613"/>
            <a:ext cx="1604843" cy="839391"/>
          </a:xfrm>
          <a:prstGeom prst="rect">
            <a:avLst/>
          </a:prstGeom>
          <a:noFill/>
          <a:ln/>
        </p:spPr>
        <p:txBody>
          <a:bodyPr wrap="square" rtlCol="0" anchor="t"/>
          <a:lstStyle/>
          <a:p>
            <a:pPr marL="342900" indent="-342900" algn="l">
              <a:buSzPct val="100000"/>
              <a:buChar char="•"/>
            </a:pPr>
            <a:r>
              <a:rPr lang="en-US" sz="1225" kern="0" spc="-24" dirty="0">
                <a:solidFill>
                  <a:srgbClr val="272525"/>
                </a:solidFill>
                <a:latin typeface="Inter" pitchFamily="34" charset="0"/>
                <a:ea typeface="Inter" pitchFamily="34" charset="-122"/>
                <a:cs typeface="Inter" pitchFamily="34" charset="-120"/>
              </a:rPr>
              <a:t>Ensure thread-safety in your implementation.</a:t>
            </a:r>
            <a:endParaRPr lang="en-US" sz="1225" dirty="0"/>
          </a:p>
        </p:txBody>
      </p:sp>
      <p:sp>
        <p:nvSpPr>
          <p:cNvPr id="21" name="Text 19"/>
          <p:cNvSpPr/>
          <p:nvPr/>
        </p:nvSpPr>
        <p:spPr>
          <a:xfrm>
            <a:off x="6889790" y="7707154"/>
            <a:ext cx="1604843" cy="1958578"/>
          </a:xfrm>
          <a:prstGeom prst="rect">
            <a:avLst/>
          </a:prstGeom>
          <a:noFill/>
          <a:ln/>
        </p:spPr>
        <p:txBody>
          <a:bodyPr wrap="square" rtlCol="0" anchor="t"/>
          <a:lstStyle/>
          <a:p>
            <a:pPr marL="342900" indent="-342900" algn="l">
              <a:buSzPct val="100000"/>
              <a:buChar char="•"/>
            </a:pPr>
            <a:r>
              <a:rPr lang="en-US" sz="1225" kern="0" spc="-24" dirty="0">
                <a:solidFill>
                  <a:srgbClr val="272525"/>
                </a:solidFill>
                <a:latin typeface="Inter" pitchFamily="34" charset="0"/>
                <a:ea typeface="Inter" pitchFamily="34" charset="-122"/>
                <a:cs typeface="Inter" pitchFamily="34" charset="-120"/>
              </a:rPr>
              <a:t>Only use it where required, as it can lead to code tangling with too many dependencies scattered all over the place.</a:t>
            </a:r>
            <a:endParaRPr lang="en-US" sz="1225" dirty="0"/>
          </a:p>
        </p:txBody>
      </p:sp>
      <p:sp>
        <p:nvSpPr>
          <p:cNvPr id="22" name="Shape 20"/>
          <p:cNvSpPr/>
          <p:nvPr/>
        </p:nvSpPr>
        <p:spPr>
          <a:xfrm>
            <a:off x="8650129" y="1832134"/>
            <a:ext cx="349925" cy="349925"/>
          </a:xfrm>
          <a:prstGeom prst="roundRect">
            <a:avLst>
              <a:gd name="adj" fmla="val 20002"/>
            </a:avLst>
          </a:prstGeom>
          <a:solidFill>
            <a:srgbClr val="DADBF1"/>
          </a:solidFill>
          <a:ln w="9644">
            <a:solidFill>
              <a:srgbClr val="B5B7E3"/>
            </a:solidFill>
            <a:prstDash val="solid"/>
          </a:ln>
        </p:spPr>
      </p:sp>
      <p:sp>
        <p:nvSpPr>
          <p:cNvPr id="23" name="Text 21"/>
          <p:cNvSpPr/>
          <p:nvPr/>
        </p:nvSpPr>
        <p:spPr>
          <a:xfrm>
            <a:off x="8746569" y="1861185"/>
            <a:ext cx="156924" cy="291703"/>
          </a:xfrm>
          <a:prstGeom prst="rect">
            <a:avLst/>
          </a:prstGeom>
          <a:noFill/>
          <a:ln/>
        </p:spPr>
        <p:txBody>
          <a:bodyPr wrap="none" rtlCol="0" anchor="t"/>
          <a:lstStyle/>
          <a:p>
            <a:pPr marL="0" indent="0" algn="ctr">
              <a:lnSpc>
                <a:spcPts val="2296"/>
              </a:lnSpc>
              <a:buNone/>
            </a:pPr>
            <a:r>
              <a:rPr lang="en-US" sz="1837" b="1" kern="0" spc="-24" dirty="0">
                <a:solidFill>
                  <a:srgbClr val="272525"/>
                </a:solidFill>
                <a:latin typeface="Inter" pitchFamily="34" charset="0"/>
                <a:ea typeface="Inter" pitchFamily="34" charset="-122"/>
                <a:cs typeface="Inter" pitchFamily="34" charset="-120"/>
              </a:rPr>
              <a:t>3</a:t>
            </a:r>
            <a:endParaRPr lang="en-US" sz="1837" dirty="0"/>
          </a:p>
        </p:txBody>
      </p:sp>
      <p:sp>
        <p:nvSpPr>
          <p:cNvPr id="24" name="Text 22"/>
          <p:cNvSpPr/>
          <p:nvPr/>
        </p:nvSpPr>
        <p:spPr>
          <a:xfrm>
            <a:off x="9155549" y="1885593"/>
            <a:ext cx="1577340" cy="243007"/>
          </a:xfrm>
          <a:prstGeom prst="rect">
            <a:avLst/>
          </a:prstGeom>
          <a:noFill/>
          <a:ln/>
        </p:spPr>
        <p:txBody>
          <a:bodyPr wrap="none" rtlCol="0" anchor="t"/>
          <a:lstStyle/>
          <a:p>
            <a:pPr marL="0" indent="0">
              <a:lnSpc>
                <a:spcPts val="1914"/>
              </a:lnSpc>
              <a:buNone/>
            </a:pPr>
            <a:r>
              <a:rPr lang="en-US" sz="1531" b="1" kern="0" spc="-46" dirty="0">
                <a:solidFill>
                  <a:srgbClr val="272525"/>
                </a:solidFill>
                <a:latin typeface="Inter" pitchFamily="34" charset="0"/>
                <a:ea typeface="Inter" pitchFamily="34" charset="-122"/>
                <a:cs typeface="Inter" pitchFamily="34" charset="-120"/>
              </a:rPr>
              <a:t>Real-life Example</a:t>
            </a:r>
            <a:endParaRPr lang="en-US" sz="1531" dirty="0"/>
          </a:p>
        </p:txBody>
      </p:sp>
      <p:sp>
        <p:nvSpPr>
          <p:cNvPr id="25" name="Text 23"/>
          <p:cNvSpPr/>
          <p:nvPr/>
        </p:nvSpPr>
        <p:spPr>
          <a:xfrm>
            <a:off x="9155549" y="2221825"/>
            <a:ext cx="1853565" cy="3482102"/>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When building a web application, a Service Locator could manage a set of data access objects (DAOs). Each DAO would implement a common Data Access interface. The application would use the Service Locator to retrieve the appropriate DAOs at runtime with a single point of entry for making changes to the registry.</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784193"/>
          </a:xfrm>
          <a:prstGeom prst="rect">
            <a:avLst/>
          </a:prstGeom>
          <a:solidFill>
            <a:srgbClr val="FFFFFF"/>
          </a:solidFill>
          <a:ln w="9644">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Benefits and Drawbacks of the Service Locator Pattern</a:t>
            </a:r>
            <a:endParaRPr lang="en-US" sz="3062" dirty="0"/>
          </a:p>
        </p:txBody>
      </p:sp>
      <p:sp>
        <p:nvSpPr>
          <p:cNvPr id="6" name="Shape 3"/>
          <p:cNvSpPr/>
          <p:nvPr/>
        </p:nvSpPr>
        <p:spPr>
          <a:xfrm>
            <a:off x="7299722" y="3577114"/>
            <a:ext cx="31075" cy="4779407"/>
          </a:xfrm>
          <a:prstGeom prst="roundRect">
            <a:avLst>
              <a:gd name="adj" fmla="val 225238"/>
            </a:avLst>
          </a:prstGeom>
          <a:solidFill>
            <a:srgbClr val="B5B7E3"/>
          </a:solidFill>
          <a:ln/>
        </p:spPr>
      </p:sp>
      <p:sp>
        <p:nvSpPr>
          <p:cNvPr id="7" name="Shape 4"/>
          <p:cNvSpPr/>
          <p:nvPr/>
        </p:nvSpPr>
        <p:spPr>
          <a:xfrm>
            <a:off x="7490162" y="3857923"/>
            <a:ext cx="544354" cy="31075"/>
          </a:xfrm>
          <a:prstGeom prst="roundRect">
            <a:avLst>
              <a:gd name="adj" fmla="val 225238"/>
            </a:avLst>
          </a:prstGeom>
          <a:solidFill>
            <a:srgbClr val="B5B7E3"/>
          </a:solidFill>
          <a:ln/>
        </p:spPr>
      </p:sp>
      <p:sp>
        <p:nvSpPr>
          <p:cNvPr id="8" name="Shape 5"/>
          <p:cNvSpPr/>
          <p:nvPr/>
        </p:nvSpPr>
        <p:spPr>
          <a:xfrm>
            <a:off x="7140238" y="3698557"/>
            <a:ext cx="349925" cy="349925"/>
          </a:xfrm>
          <a:prstGeom prst="roundRect">
            <a:avLst>
              <a:gd name="adj" fmla="val 20002"/>
            </a:avLst>
          </a:prstGeom>
          <a:solidFill>
            <a:srgbClr val="DADBF1"/>
          </a:solidFill>
          <a:ln w="9644">
            <a:solidFill>
              <a:srgbClr val="B5B7E3"/>
            </a:solidFill>
            <a:prstDash val="solid"/>
          </a:ln>
        </p:spPr>
      </p:sp>
      <p:sp>
        <p:nvSpPr>
          <p:cNvPr id="9" name="Text 6"/>
          <p:cNvSpPr/>
          <p:nvPr/>
        </p:nvSpPr>
        <p:spPr>
          <a:xfrm>
            <a:off x="7259538" y="3727609"/>
            <a:ext cx="111204" cy="291703"/>
          </a:xfrm>
          <a:prstGeom prst="rect">
            <a:avLst/>
          </a:prstGeom>
          <a:noFill/>
          <a:ln/>
        </p:spPr>
        <p:txBody>
          <a:bodyPr wrap="none" rtlCol="0" anchor="t"/>
          <a:lstStyle/>
          <a:p>
            <a:pPr marL="0" indent="0" algn="ctr">
              <a:lnSpc>
                <a:spcPts val="2296"/>
              </a:lnSpc>
              <a:buNone/>
            </a:pPr>
            <a:r>
              <a:rPr lang="en-US" sz="1837" b="1" kern="0" spc="-24" dirty="0">
                <a:solidFill>
                  <a:srgbClr val="272525"/>
                </a:solidFill>
                <a:latin typeface="Inter" pitchFamily="34" charset="0"/>
                <a:ea typeface="Inter" pitchFamily="34" charset="-122"/>
                <a:cs typeface="Inter" pitchFamily="34" charset="-120"/>
              </a:rPr>
              <a:t>1</a:t>
            </a:r>
            <a:endParaRPr lang="en-US" sz="1837" dirty="0"/>
          </a:p>
        </p:txBody>
      </p:sp>
      <p:sp>
        <p:nvSpPr>
          <p:cNvPr id="10" name="Text 7"/>
          <p:cNvSpPr/>
          <p:nvPr/>
        </p:nvSpPr>
        <p:spPr>
          <a:xfrm>
            <a:off x="8170664" y="3732609"/>
            <a:ext cx="1555313" cy="243007"/>
          </a:xfrm>
          <a:prstGeom prst="rect">
            <a:avLst/>
          </a:prstGeom>
          <a:noFill/>
          <a:ln/>
        </p:spPr>
        <p:txBody>
          <a:bodyPr wrap="none" rtlCol="0" anchor="t"/>
          <a:lstStyle/>
          <a:p>
            <a:pPr marL="0" indent="0" algn="l">
              <a:lnSpc>
                <a:spcPts val="1914"/>
              </a:lnSpc>
              <a:buNone/>
            </a:pPr>
            <a:r>
              <a:rPr lang="en-US" sz="1531" b="1" kern="0" spc="-46" dirty="0">
                <a:solidFill>
                  <a:srgbClr val="272525"/>
                </a:solidFill>
                <a:latin typeface="Inter" pitchFamily="34" charset="0"/>
                <a:ea typeface="Inter" pitchFamily="34" charset="-122"/>
                <a:cs typeface="Inter" pitchFamily="34" charset="-120"/>
              </a:rPr>
              <a:t>Benefits</a:t>
            </a:r>
            <a:endParaRPr lang="en-US" sz="1531" dirty="0"/>
          </a:p>
        </p:txBody>
      </p:sp>
      <p:sp>
        <p:nvSpPr>
          <p:cNvPr id="11" name="Text 8"/>
          <p:cNvSpPr/>
          <p:nvPr/>
        </p:nvSpPr>
        <p:spPr>
          <a:xfrm>
            <a:off x="8170664" y="4068842"/>
            <a:ext cx="2838569" cy="2487216"/>
          </a:xfrm>
          <a:prstGeom prst="rect">
            <a:avLst/>
          </a:prstGeom>
          <a:noFill/>
          <a:ln/>
        </p:spPr>
        <p:txBody>
          <a:bodyPr wrap="square" rtlCol="0" anchor="t"/>
          <a:lstStyle/>
          <a:p>
            <a:pPr marL="0" indent="0" algn="l">
              <a:lnSpc>
                <a:spcPts val="1960"/>
              </a:lnSpc>
              <a:buNone/>
            </a:pPr>
            <a:r>
              <a:rPr lang="en-US" sz="1225" kern="0" spc="-24" dirty="0">
                <a:solidFill>
                  <a:srgbClr val="272525"/>
                </a:solidFill>
                <a:latin typeface="Inter" pitchFamily="34" charset="0"/>
                <a:ea typeface="Inter" pitchFamily="34" charset="-122"/>
                <a:cs typeface="Inter" pitchFamily="34" charset="-120"/>
              </a:rPr>
              <a:t>Decoupling: Service Locator makes your code more loosely coupled and easier to test and maintain. Modularity: Your code's functionality is organized into separate modules for easy management and testing. Flexibility: Service Locator provides you greater flexibility in your business logic, as you can modify providers without affecting your client code.</a:t>
            </a:r>
            <a:endParaRPr lang="en-US" sz="1225" dirty="0"/>
          </a:p>
        </p:txBody>
      </p:sp>
      <p:sp>
        <p:nvSpPr>
          <p:cNvPr id="12" name="Shape 9"/>
          <p:cNvSpPr/>
          <p:nvPr/>
        </p:nvSpPr>
        <p:spPr>
          <a:xfrm>
            <a:off x="6595884" y="4635520"/>
            <a:ext cx="544354" cy="31075"/>
          </a:xfrm>
          <a:prstGeom prst="roundRect">
            <a:avLst>
              <a:gd name="adj" fmla="val 225238"/>
            </a:avLst>
          </a:prstGeom>
          <a:solidFill>
            <a:srgbClr val="B5B7E3"/>
          </a:solidFill>
          <a:ln/>
        </p:spPr>
      </p:sp>
      <p:sp>
        <p:nvSpPr>
          <p:cNvPr id="13" name="Shape 10"/>
          <p:cNvSpPr/>
          <p:nvPr/>
        </p:nvSpPr>
        <p:spPr>
          <a:xfrm>
            <a:off x="7140238" y="4476155"/>
            <a:ext cx="349925" cy="349925"/>
          </a:xfrm>
          <a:prstGeom prst="roundRect">
            <a:avLst>
              <a:gd name="adj" fmla="val 20002"/>
            </a:avLst>
          </a:prstGeom>
          <a:solidFill>
            <a:srgbClr val="DADBF1"/>
          </a:solidFill>
          <a:ln w="9644">
            <a:solidFill>
              <a:srgbClr val="B5B7E3"/>
            </a:solidFill>
            <a:prstDash val="solid"/>
          </a:ln>
        </p:spPr>
      </p:sp>
      <p:sp>
        <p:nvSpPr>
          <p:cNvPr id="14" name="Text 11"/>
          <p:cNvSpPr/>
          <p:nvPr/>
        </p:nvSpPr>
        <p:spPr>
          <a:xfrm>
            <a:off x="7240488" y="4505206"/>
            <a:ext cx="149304" cy="291703"/>
          </a:xfrm>
          <a:prstGeom prst="rect">
            <a:avLst/>
          </a:prstGeom>
          <a:noFill/>
          <a:ln/>
        </p:spPr>
        <p:txBody>
          <a:bodyPr wrap="none" rtlCol="0" anchor="t"/>
          <a:lstStyle/>
          <a:p>
            <a:pPr marL="0" indent="0" algn="ctr">
              <a:lnSpc>
                <a:spcPts val="2296"/>
              </a:lnSpc>
              <a:buNone/>
            </a:pPr>
            <a:r>
              <a:rPr lang="en-US" sz="1837" b="1" kern="0" spc="-24" dirty="0">
                <a:solidFill>
                  <a:srgbClr val="272525"/>
                </a:solidFill>
                <a:latin typeface="Inter" pitchFamily="34" charset="0"/>
                <a:ea typeface="Inter" pitchFamily="34" charset="-122"/>
                <a:cs typeface="Inter" pitchFamily="34" charset="-120"/>
              </a:rPr>
              <a:t>2</a:t>
            </a:r>
            <a:endParaRPr lang="en-US" sz="1837" dirty="0"/>
          </a:p>
        </p:txBody>
      </p:sp>
      <p:sp>
        <p:nvSpPr>
          <p:cNvPr id="15" name="Text 12"/>
          <p:cNvSpPr/>
          <p:nvPr/>
        </p:nvSpPr>
        <p:spPr>
          <a:xfrm>
            <a:off x="4904423" y="4510207"/>
            <a:ext cx="1555313" cy="243007"/>
          </a:xfrm>
          <a:prstGeom prst="rect">
            <a:avLst/>
          </a:prstGeom>
          <a:noFill/>
          <a:ln/>
        </p:spPr>
        <p:txBody>
          <a:bodyPr wrap="none" rtlCol="0" anchor="t"/>
          <a:lstStyle/>
          <a:p>
            <a:pPr marL="0" indent="0" algn="r">
              <a:lnSpc>
                <a:spcPts val="1914"/>
              </a:lnSpc>
              <a:buNone/>
            </a:pPr>
            <a:r>
              <a:rPr lang="en-US" sz="1531" b="1" kern="0" spc="-46" dirty="0">
                <a:solidFill>
                  <a:srgbClr val="272525"/>
                </a:solidFill>
                <a:latin typeface="Inter" pitchFamily="34" charset="0"/>
                <a:ea typeface="Inter" pitchFamily="34" charset="-122"/>
                <a:cs typeface="Inter" pitchFamily="34" charset="-120"/>
              </a:rPr>
              <a:t>Drawbacks</a:t>
            </a:r>
            <a:endParaRPr lang="en-US" sz="1531" dirty="0"/>
          </a:p>
        </p:txBody>
      </p:sp>
      <p:sp>
        <p:nvSpPr>
          <p:cNvPr id="16" name="Text 13"/>
          <p:cNvSpPr/>
          <p:nvPr/>
        </p:nvSpPr>
        <p:spPr>
          <a:xfrm>
            <a:off x="3621167" y="4846439"/>
            <a:ext cx="2838569" cy="2487216"/>
          </a:xfrm>
          <a:prstGeom prst="rect">
            <a:avLst/>
          </a:prstGeom>
          <a:noFill/>
          <a:ln/>
        </p:spPr>
        <p:txBody>
          <a:bodyPr wrap="square" rtlCol="0" anchor="t"/>
          <a:lstStyle/>
          <a:p>
            <a:pPr marL="0" indent="0" algn="r">
              <a:lnSpc>
                <a:spcPts val="1960"/>
              </a:lnSpc>
              <a:buNone/>
            </a:pPr>
            <a:r>
              <a:rPr lang="en-US" sz="1225" kern="0" spc="-24" dirty="0">
                <a:solidFill>
                  <a:srgbClr val="272525"/>
                </a:solidFill>
                <a:latin typeface="Inter" pitchFamily="34" charset="0"/>
                <a:ea typeface="Inter" pitchFamily="34" charset="-122"/>
                <a:cs typeface="Inter" pitchFamily="34" charset="-120"/>
              </a:rPr>
              <a:t>Increased Complexity: Service Locator code comes with its own set of classes/maps, and developers must manage the life-cycle of both the Service Locator registry of Service Providers and the services themselves. Potential Performance Impact: Service Locator can be overused, creating nested dependencies and impacting app performance.</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482846"/>
          </a:xfrm>
          <a:prstGeom prst="rect">
            <a:avLst/>
          </a:prstGeom>
          <a:solidFill>
            <a:srgbClr val="FFFFFF"/>
          </a:solidFill>
          <a:ln w="10001">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2021324"/>
          </a:xfrm>
          <a:prstGeom prst="rect">
            <a:avLst/>
          </a:prstGeom>
        </p:spPr>
      </p:pic>
      <p:sp>
        <p:nvSpPr>
          <p:cNvPr id="5" name="Text 2"/>
          <p:cNvSpPr/>
          <p:nvPr/>
        </p:nvSpPr>
        <p:spPr>
          <a:xfrm>
            <a:off x="3474601" y="2465903"/>
            <a:ext cx="7251978" cy="505182"/>
          </a:xfrm>
          <a:prstGeom prst="rect">
            <a:avLst/>
          </a:prstGeom>
          <a:noFill/>
          <a:ln/>
        </p:spPr>
        <p:txBody>
          <a:bodyPr wrap="none" rtlCol="0" anchor="t"/>
          <a:lstStyle/>
          <a:p>
            <a:pPr marL="0" indent="0">
              <a:lnSpc>
                <a:spcPts val="3979"/>
              </a:lnSpc>
              <a:buNone/>
            </a:pPr>
            <a:r>
              <a:rPr lang="en-US" sz="3183" b="1" kern="0" spc="-95" dirty="0">
                <a:solidFill>
                  <a:srgbClr val="000000"/>
                </a:solidFill>
                <a:latin typeface="Inter" pitchFamily="34" charset="0"/>
                <a:ea typeface="Inter" pitchFamily="34" charset="-122"/>
                <a:cs typeface="Inter" pitchFamily="34" charset="-120"/>
              </a:rPr>
              <a:t>Real-world Examples and Case Studies</a:t>
            </a:r>
            <a:endParaRPr lang="en-US" sz="3183" dirty="0"/>
          </a:p>
        </p:txBody>
      </p:sp>
      <p:sp>
        <p:nvSpPr>
          <p:cNvPr id="6" name="Shape 3"/>
          <p:cNvSpPr/>
          <p:nvPr/>
        </p:nvSpPr>
        <p:spPr>
          <a:xfrm>
            <a:off x="3474601" y="3213616"/>
            <a:ext cx="2452568" cy="4824651"/>
          </a:xfrm>
          <a:prstGeom prst="roundRect">
            <a:avLst>
              <a:gd name="adj" fmla="val 2967"/>
            </a:avLst>
          </a:prstGeom>
          <a:solidFill>
            <a:srgbClr val="DADBF1"/>
          </a:solidFill>
          <a:ln w="10001">
            <a:solidFill>
              <a:srgbClr val="B5B7E3"/>
            </a:solidFill>
            <a:prstDash val="solid"/>
          </a:ln>
        </p:spPr>
      </p:sp>
      <p:sp>
        <p:nvSpPr>
          <p:cNvPr id="7" name="Text 4"/>
          <p:cNvSpPr/>
          <p:nvPr/>
        </p:nvSpPr>
        <p:spPr>
          <a:xfrm>
            <a:off x="3646289" y="3385304"/>
            <a:ext cx="2109192" cy="505301"/>
          </a:xfrm>
          <a:prstGeom prst="rect">
            <a:avLst/>
          </a:prstGeom>
          <a:noFill/>
          <a:ln/>
        </p:spPr>
        <p:txBody>
          <a:bodyPr wrap="square" rtlCol="0" anchor="t"/>
          <a:lstStyle/>
          <a:p>
            <a:pPr marL="0" indent="0">
              <a:lnSpc>
                <a:spcPts val="1990"/>
              </a:lnSpc>
              <a:buNone/>
            </a:pPr>
            <a:r>
              <a:rPr lang="en-US" sz="1592" b="1" kern="0" spc="-48" dirty="0">
                <a:solidFill>
                  <a:srgbClr val="272525"/>
                </a:solidFill>
                <a:latin typeface="Inter" pitchFamily="34" charset="0"/>
                <a:ea typeface="Inter" pitchFamily="34" charset="-122"/>
                <a:cs typeface="Inter" pitchFamily="34" charset="-120"/>
              </a:rPr>
              <a:t>Successful Implementation</a:t>
            </a:r>
            <a:endParaRPr lang="en-US" sz="1592" dirty="0"/>
          </a:p>
        </p:txBody>
      </p:sp>
      <p:sp>
        <p:nvSpPr>
          <p:cNvPr id="8" name="Text 5"/>
          <p:cNvSpPr/>
          <p:nvPr/>
        </p:nvSpPr>
        <p:spPr>
          <a:xfrm>
            <a:off x="3646289" y="3987522"/>
            <a:ext cx="2109192" cy="3879056"/>
          </a:xfrm>
          <a:prstGeom prst="rect">
            <a:avLst/>
          </a:prstGeom>
          <a:noFill/>
          <a:ln/>
        </p:spPr>
        <p:txBody>
          <a:bodyPr wrap="square" rtlCol="0" anchor="t"/>
          <a:lstStyle/>
          <a:p>
            <a:pPr marL="0" indent="0">
              <a:lnSpc>
                <a:spcPts val="2037"/>
              </a:lnSpc>
              <a:buNone/>
            </a:pPr>
            <a:r>
              <a:rPr lang="en-US" sz="1273" kern="0" spc="-25" dirty="0">
                <a:solidFill>
                  <a:srgbClr val="272525"/>
                </a:solidFill>
                <a:latin typeface="Inter" pitchFamily="34" charset="0"/>
                <a:ea typeface="Inter" pitchFamily="34" charset="-122"/>
                <a:cs typeface="Inter" pitchFamily="34" charset="-120"/>
              </a:rPr>
              <a:t>A large airline company implemented the Service Locator pattern to manage a fleet of airplanes that served different routes. The locator was used to manage a set of service providers such as airport gate availability, facility maintenance, and refueling services. The locator was also used to test and change these providers at runtime, without interrupting the clients.</a:t>
            </a:r>
            <a:endParaRPr lang="en-US" sz="1273" dirty="0"/>
          </a:p>
        </p:txBody>
      </p:sp>
      <p:sp>
        <p:nvSpPr>
          <p:cNvPr id="9" name="Shape 6"/>
          <p:cNvSpPr/>
          <p:nvPr/>
        </p:nvSpPr>
        <p:spPr>
          <a:xfrm>
            <a:off x="6088856" y="3213616"/>
            <a:ext cx="2452568" cy="4824651"/>
          </a:xfrm>
          <a:prstGeom prst="roundRect">
            <a:avLst>
              <a:gd name="adj" fmla="val 2967"/>
            </a:avLst>
          </a:prstGeom>
          <a:solidFill>
            <a:srgbClr val="DADBF1"/>
          </a:solidFill>
          <a:ln w="10001">
            <a:solidFill>
              <a:srgbClr val="B5B7E3"/>
            </a:solidFill>
            <a:prstDash val="solid"/>
          </a:ln>
        </p:spPr>
      </p:sp>
      <p:sp>
        <p:nvSpPr>
          <p:cNvPr id="10" name="Text 7"/>
          <p:cNvSpPr/>
          <p:nvPr/>
        </p:nvSpPr>
        <p:spPr>
          <a:xfrm>
            <a:off x="6260544" y="3385304"/>
            <a:ext cx="1631275" cy="252651"/>
          </a:xfrm>
          <a:prstGeom prst="rect">
            <a:avLst/>
          </a:prstGeom>
          <a:noFill/>
          <a:ln/>
        </p:spPr>
        <p:txBody>
          <a:bodyPr wrap="none" rtlCol="0" anchor="t"/>
          <a:lstStyle/>
          <a:p>
            <a:pPr marL="0" indent="0">
              <a:lnSpc>
                <a:spcPts val="1990"/>
              </a:lnSpc>
              <a:buNone/>
            </a:pPr>
            <a:r>
              <a:rPr lang="en-US" sz="1592" b="1" kern="0" spc="-48" dirty="0">
                <a:solidFill>
                  <a:srgbClr val="272525"/>
                </a:solidFill>
                <a:latin typeface="Inter" pitchFamily="34" charset="0"/>
                <a:ea typeface="Inter" pitchFamily="34" charset="-122"/>
                <a:cs typeface="Inter" pitchFamily="34" charset="-120"/>
              </a:rPr>
              <a:t>Lessons Learned</a:t>
            </a:r>
            <a:endParaRPr lang="en-US" sz="1592" dirty="0"/>
          </a:p>
        </p:txBody>
      </p:sp>
      <p:sp>
        <p:nvSpPr>
          <p:cNvPr id="11" name="Text 8"/>
          <p:cNvSpPr/>
          <p:nvPr/>
        </p:nvSpPr>
        <p:spPr>
          <a:xfrm>
            <a:off x="6260544" y="3734872"/>
            <a:ext cx="2109192" cy="3879056"/>
          </a:xfrm>
          <a:prstGeom prst="rect">
            <a:avLst/>
          </a:prstGeom>
          <a:noFill/>
          <a:ln/>
        </p:spPr>
        <p:txBody>
          <a:bodyPr wrap="square" rtlCol="0" anchor="t"/>
          <a:lstStyle/>
          <a:p>
            <a:pPr marL="0" indent="0">
              <a:lnSpc>
                <a:spcPts val="2037"/>
              </a:lnSpc>
              <a:buNone/>
            </a:pPr>
            <a:r>
              <a:rPr lang="en-US" sz="1273" kern="0" spc="-25" dirty="0">
                <a:solidFill>
                  <a:srgbClr val="272525"/>
                </a:solidFill>
                <a:latin typeface="Inter" pitchFamily="34" charset="0"/>
                <a:ea typeface="Inter" pitchFamily="34" charset="-122"/>
                <a:cs typeface="Inter" pitchFamily="34" charset="-120"/>
              </a:rPr>
              <a:t>When implementing the Service Locator pattern, be sure to take into account versioning, logging, and thread-safety issues. Using dependency injection frameworks like Spring can simplify the setup and configuration processes. Also, be aware of the trade-offs between Service Locator and other design patterns, such as Factory, Dependency Injection, and Abstract Factory.</a:t>
            </a:r>
            <a:endParaRPr lang="en-US" sz="1273" dirty="0"/>
          </a:p>
        </p:txBody>
      </p:sp>
      <p:sp>
        <p:nvSpPr>
          <p:cNvPr id="12" name="Shape 9"/>
          <p:cNvSpPr/>
          <p:nvPr/>
        </p:nvSpPr>
        <p:spPr>
          <a:xfrm>
            <a:off x="8703112" y="3213616"/>
            <a:ext cx="2452568" cy="4824651"/>
          </a:xfrm>
          <a:prstGeom prst="roundRect">
            <a:avLst>
              <a:gd name="adj" fmla="val 2967"/>
            </a:avLst>
          </a:prstGeom>
          <a:solidFill>
            <a:srgbClr val="DADBF1"/>
          </a:solidFill>
          <a:ln w="10001">
            <a:solidFill>
              <a:srgbClr val="B5B7E3"/>
            </a:solidFill>
            <a:prstDash val="solid"/>
          </a:ln>
        </p:spPr>
      </p:sp>
      <p:sp>
        <p:nvSpPr>
          <p:cNvPr id="13" name="Text 10"/>
          <p:cNvSpPr/>
          <p:nvPr/>
        </p:nvSpPr>
        <p:spPr>
          <a:xfrm>
            <a:off x="8874800" y="3385304"/>
            <a:ext cx="1664851" cy="252651"/>
          </a:xfrm>
          <a:prstGeom prst="rect">
            <a:avLst/>
          </a:prstGeom>
          <a:noFill/>
          <a:ln/>
        </p:spPr>
        <p:txBody>
          <a:bodyPr wrap="none" rtlCol="0" anchor="t"/>
          <a:lstStyle/>
          <a:p>
            <a:pPr marL="0" indent="0">
              <a:lnSpc>
                <a:spcPts val="1990"/>
              </a:lnSpc>
              <a:buNone/>
            </a:pPr>
            <a:r>
              <a:rPr lang="en-US" sz="1592" b="1" kern="0" spc="-48" dirty="0">
                <a:solidFill>
                  <a:srgbClr val="272525"/>
                </a:solidFill>
                <a:latin typeface="Inter" pitchFamily="34" charset="0"/>
                <a:ea typeface="Inter" pitchFamily="34" charset="-122"/>
                <a:cs typeface="Inter" pitchFamily="34" charset="-120"/>
              </a:rPr>
              <a:t>Real-life Example</a:t>
            </a:r>
            <a:endParaRPr lang="en-US" sz="1592" dirty="0"/>
          </a:p>
        </p:txBody>
      </p:sp>
      <p:sp>
        <p:nvSpPr>
          <p:cNvPr id="14" name="Text 11"/>
          <p:cNvSpPr/>
          <p:nvPr/>
        </p:nvSpPr>
        <p:spPr>
          <a:xfrm>
            <a:off x="8874800" y="3734872"/>
            <a:ext cx="2109192" cy="3879056"/>
          </a:xfrm>
          <a:prstGeom prst="rect">
            <a:avLst/>
          </a:prstGeom>
          <a:noFill/>
          <a:ln/>
        </p:spPr>
        <p:txBody>
          <a:bodyPr wrap="square" rtlCol="0" anchor="t"/>
          <a:lstStyle/>
          <a:p>
            <a:pPr marL="0" indent="0">
              <a:lnSpc>
                <a:spcPts val="2037"/>
              </a:lnSpc>
              <a:buNone/>
            </a:pPr>
            <a:r>
              <a:rPr lang="en-US" sz="1273" kern="0" spc="-25" dirty="0">
                <a:solidFill>
                  <a:srgbClr val="272525"/>
                </a:solidFill>
                <a:latin typeface="Inter" pitchFamily="34" charset="0"/>
                <a:ea typeface="Inter" pitchFamily="34" charset="-122"/>
                <a:cs typeface="Inter" pitchFamily="34" charset="-120"/>
              </a:rPr>
              <a:t>A financial services company implemented the Service Locator pattern to facilitate its trading platform. The company used a locator to keep track of a variety of data services, such as real-time market data feeds, historical data, and streaming data feeds. These providers could then be dynamically invoked by the trading application without affecting its core logic.</a:t>
            </a:r>
            <a:endParaRPr lang="en-US" sz="127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9679900"/>
          </a:xfrm>
          <a:prstGeom prst="rect">
            <a:avLst/>
          </a:prstGeom>
          <a:solidFill>
            <a:srgbClr val="FFFFFF"/>
          </a:solidFill>
          <a:ln w="9644">
            <a:solidFill>
              <a:srgbClr val="E5E0DF"/>
            </a:solidFill>
            <a:prstDash val="solid"/>
          </a:ln>
        </p:spPr>
      </p:sp>
      <p:sp>
        <p:nvSpPr>
          <p:cNvPr id="4" name="Text 2"/>
          <p:cNvSpPr/>
          <p:nvPr/>
        </p:nvSpPr>
        <p:spPr>
          <a:xfrm>
            <a:off x="3621167" y="427673"/>
            <a:ext cx="7388066" cy="972026"/>
          </a:xfrm>
          <a:prstGeom prst="rect">
            <a:avLst/>
          </a:prstGeom>
          <a:noFill/>
          <a:ln/>
        </p:spPr>
        <p:txBody>
          <a:bodyPr wrap="square" rtlCol="0" anchor="t"/>
          <a:lstStyle/>
          <a:p>
            <a:pPr marL="0" indent="0">
              <a:lnSpc>
                <a:spcPts val="3827"/>
              </a:lnSpc>
              <a:buNone/>
            </a:pPr>
            <a:r>
              <a:rPr lang="en-US" sz="3062" b="1" kern="0" spc="-92" dirty="0">
                <a:solidFill>
                  <a:srgbClr val="000000"/>
                </a:solidFill>
                <a:latin typeface="Inter" pitchFamily="34" charset="0"/>
                <a:ea typeface="Inter" pitchFamily="34" charset="-122"/>
                <a:cs typeface="Inter" pitchFamily="34" charset="-120"/>
              </a:rPr>
              <a:t>Comparisons with Other Design Patterns</a:t>
            </a:r>
            <a:endParaRPr lang="en-US" sz="3062" dirty="0"/>
          </a:p>
        </p:txBody>
      </p:sp>
      <p:sp>
        <p:nvSpPr>
          <p:cNvPr id="5" name="Shape 3"/>
          <p:cNvSpPr/>
          <p:nvPr/>
        </p:nvSpPr>
        <p:spPr>
          <a:xfrm>
            <a:off x="3621167" y="1710690"/>
            <a:ext cx="7388066" cy="7541538"/>
          </a:xfrm>
          <a:prstGeom prst="roundRect">
            <a:avLst>
              <a:gd name="adj" fmla="val 947"/>
            </a:avLst>
          </a:prstGeom>
          <a:noFill/>
          <a:ln w="9644">
            <a:solidFill>
              <a:srgbClr val="000000">
                <a:alpha val="8000"/>
              </a:srgbClr>
            </a:solidFill>
            <a:prstDash val="solid"/>
          </a:ln>
        </p:spPr>
      </p:sp>
      <p:sp>
        <p:nvSpPr>
          <p:cNvPr id="6" name="Shape 4"/>
          <p:cNvSpPr/>
          <p:nvPr/>
        </p:nvSpPr>
        <p:spPr>
          <a:xfrm>
            <a:off x="3630811" y="1720334"/>
            <a:ext cx="7367945" cy="450413"/>
          </a:xfrm>
          <a:prstGeom prst="rect">
            <a:avLst/>
          </a:prstGeom>
          <a:solidFill>
            <a:srgbClr val="FFFFFF">
              <a:alpha val="4000"/>
            </a:srgbClr>
          </a:solidFill>
          <a:ln/>
        </p:spPr>
      </p:sp>
      <p:sp>
        <p:nvSpPr>
          <p:cNvPr id="7" name="Text 5"/>
          <p:cNvSpPr/>
          <p:nvPr/>
        </p:nvSpPr>
        <p:spPr>
          <a:xfrm>
            <a:off x="3787259" y="1821180"/>
            <a:ext cx="214086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Pattern</a:t>
            </a:r>
            <a:endParaRPr lang="en-US" sz="1225" dirty="0"/>
          </a:p>
        </p:txBody>
      </p:sp>
      <p:sp>
        <p:nvSpPr>
          <p:cNvPr id="8" name="Text 6"/>
          <p:cNvSpPr/>
          <p:nvPr/>
        </p:nvSpPr>
        <p:spPr>
          <a:xfrm>
            <a:off x="6246733" y="1821180"/>
            <a:ext cx="213705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Key differences</a:t>
            </a:r>
            <a:endParaRPr lang="en-US" sz="1225" dirty="0"/>
          </a:p>
        </p:txBody>
      </p:sp>
      <p:sp>
        <p:nvSpPr>
          <p:cNvPr id="9" name="Text 7"/>
          <p:cNvSpPr/>
          <p:nvPr/>
        </p:nvSpPr>
        <p:spPr>
          <a:xfrm>
            <a:off x="8702397" y="1821180"/>
            <a:ext cx="214086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When to choose</a:t>
            </a:r>
            <a:endParaRPr lang="en-US" sz="1225" dirty="0"/>
          </a:p>
        </p:txBody>
      </p:sp>
      <p:sp>
        <p:nvSpPr>
          <p:cNvPr id="10" name="Shape 8"/>
          <p:cNvSpPr/>
          <p:nvPr/>
        </p:nvSpPr>
        <p:spPr>
          <a:xfrm>
            <a:off x="3630811" y="2170747"/>
            <a:ext cx="7367945" cy="2191464"/>
          </a:xfrm>
          <a:prstGeom prst="rect">
            <a:avLst/>
          </a:prstGeom>
          <a:solidFill>
            <a:srgbClr val="000000">
              <a:alpha val="4000"/>
            </a:srgbClr>
          </a:solidFill>
          <a:ln/>
        </p:spPr>
      </p:sp>
      <p:sp>
        <p:nvSpPr>
          <p:cNvPr id="11" name="Text 9"/>
          <p:cNvSpPr/>
          <p:nvPr/>
        </p:nvSpPr>
        <p:spPr>
          <a:xfrm>
            <a:off x="3787259" y="2271593"/>
            <a:ext cx="214086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Singleton</a:t>
            </a:r>
            <a:endParaRPr lang="en-US" sz="1225" dirty="0"/>
          </a:p>
        </p:txBody>
      </p:sp>
      <p:sp>
        <p:nvSpPr>
          <p:cNvPr id="12" name="Text 10"/>
          <p:cNvSpPr/>
          <p:nvPr/>
        </p:nvSpPr>
        <p:spPr>
          <a:xfrm>
            <a:off x="6246733" y="2271593"/>
            <a:ext cx="2137053" cy="1492329"/>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Service Locator helps to manage a set of Singleton objects and keeps the application decoupled from the actual Singleton implementations.</a:t>
            </a:r>
            <a:endParaRPr lang="en-US" sz="1225" dirty="0"/>
          </a:p>
        </p:txBody>
      </p:sp>
      <p:sp>
        <p:nvSpPr>
          <p:cNvPr id="13" name="Text 11"/>
          <p:cNvSpPr/>
          <p:nvPr/>
        </p:nvSpPr>
        <p:spPr>
          <a:xfrm>
            <a:off x="8702397" y="2271593"/>
            <a:ext cx="2140863" cy="1989773"/>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Choose Singleton when there is a single point of entry that has to be shared throughout. Choose Service Locator when a tightly coupled set of classes has to work with a loosely coupled set of services.</a:t>
            </a:r>
            <a:endParaRPr lang="en-US" sz="1225" dirty="0"/>
          </a:p>
        </p:txBody>
      </p:sp>
      <p:sp>
        <p:nvSpPr>
          <p:cNvPr id="14" name="Shape 12"/>
          <p:cNvSpPr/>
          <p:nvPr/>
        </p:nvSpPr>
        <p:spPr>
          <a:xfrm>
            <a:off x="3630811" y="4362212"/>
            <a:ext cx="7367945" cy="2191464"/>
          </a:xfrm>
          <a:prstGeom prst="rect">
            <a:avLst/>
          </a:prstGeom>
          <a:solidFill>
            <a:srgbClr val="FFFFFF">
              <a:alpha val="4000"/>
            </a:srgbClr>
          </a:solidFill>
          <a:ln/>
        </p:spPr>
      </p:sp>
      <p:sp>
        <p:nvSpPr>
          <p:cNvPr id="15" name="Text 13"/>
          <p:cNvSpPr/>
          <p:nvPr/>
        </p:nvSpPr>
        <p:spPr>
          <a:xfrm>
            <a:off x="3787259" y="4463058"/>
            <a:ext cx="214086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Factory</a:t>
            </a:r>
            <a:endParaRPr lang="en-US" sz="1225" dirty="0"/>
          </a:p>
        </p:txBody>
      </p:sp>
      <p:sp>
        <p:nvSpPr>
          <p:cNvPr id="16" name="Text 14"/>
          <p:cNvSpPr/>
          <p:nvPr/>
        </p:nvSpPr>
        <p:spPr>
          <a:xfrm>
            <a:off x="6246733" y="4463058"/>
            <a:ext cx="2137053" cy="1492329"/>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Service Locator is more flexible than a Factory in terms of handling a set of Services. It allows for Service registration, deregistration, and substitutions at runtime.</a:t>
            </a:r>
            <a:endParaRPr lang="en-US" sz="1225" dirty="0"/>
          </a:p>
        </p:txBody>
      </p:sp>
      <p:sp>
        <p:nvSpPr>
          <p:cNvPr id="17" name="Text 15"/>
          <p:cNvSpPr/>
          <p:nvPr/>
        </p:nvSpPr>
        <p:spPr>
          <a:xfrm>
            <a:off x="8702397" y="4463058"/>
            <a:ext cx="2140863" cy="1989773"/>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Choose Factory when you know which object you need to create ahead of time and want to centralize that code. Choose Service Locator when you want to decouple client code from the services that it calls.</a:t>
            </a:r>
            <a:endParaRPr lang="en-US" sz="1225" dirty="0"/>
          </a:p>
        </p:txBody>
      </p:sp>
      <p:sp>
        <p:nvSpPr>
          <p:cNvPr id="18" name="Shape 16"/>
          <p:cNvSpPr/>
          <p:nvPr/>
        </p:nvSpPr>
        <p:spPr>
          <a:xfrm>
            <a:off x="3630811" y="6553676"/>
            <a:ext cx="7367945" cy="2688908"/>
          </a:xfrm>
          <a:prstGeom prst="rect">
            <a:avLst/>
          </a:prstGeom>
          <a:solidFill>
            <a:srgbClr val="000000">
              <a:alpha val="4000"/>
            </a:srgbClr>
          </a:solidFill>
          <a:ln/>
        </p:spPr>
      </p:sp>
      <p:sp>
        <p:nvSpPr>
          <p:cNvPr id="19" name="Text 17"/>
          <p:cNvSpPr/>
          <p:nvPr/>
        </p:nvSpPr>
        <p:spPr>
          <a:xfrm>
            <a:off x="3787259" y="6654522"/>
            <a:ext cx="2140863" cy="248722"/>
          </a:xfrm>
          <a:prstGeom prst="rect">
            <a:avLst/>
          </a:prstGeom>
          <a:noFill/>
          <a:ln/>
        </p:spPr>
        <p:txBody>
          <a:bodyPr wrap="non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Dependency Injection</a:t>
            </a:r>
            <a:endParaRPr lang="en-US" sz="1225" dirty="0"/>
          </a:p>
        </p:txBody>
      </p:sp>
      <p:sp>
        <p:nvSpPr>
          <p:cNvPr id="20" name="Text 18"/>
          <p:cNvSpPr/>
          <p:nvPr/>
        </p:nvSpPr>
        <p:spPr>
          <a:xfrm>
            <a:off x="6246733" y="6654522"/>
            <a:ext cx="2137053" cy="1492329"/>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Service Locator is a form of Dependency Injection (DI), but usually involves direct service location, not isolating what exactly is calling the services.</a:t>
            </a:r>
            <a:endParaRPr lang="en-US" sz="1225" dirty="0"/>
          </a:p>
        </p:txBody>
      </p:sp>
      <p:sp>
        <p:nvSpPr>
          <p:cNvPr id="21" name="Text 19"/>
          <p:cNvSpPr/>
          <p:nvPr/>
        </p:nvSpPr>
        <p:spPr>
          <a:xfrm>
            <a:off x="8702397" y="6654522"/>
            <a:ext cx="2140863" cy="2487216"/>
          </a:xfrm>
          <a:prstGeom prst="rect">
            <a:avLst/>
          </a:prstGeom>
          <a:noFill/>
          <a:ln/>
        </p:spPr>
        <p:txBody>
          <a:bodyPr wrap="square" rtlCol="0" anchor="t"/>
          <a:lstStyle/>
          <a:p>
            <a:pPr marL="0" indent="0">
              <a:lnSpc>
                <a:spcPts val="1960"/>
              </a:lnSpc>
              <a:buNone/>
            </a:pPr>
            <a:r>
              <a:rPr lang="en-US" sz="1225" kern="0" spc="-24" dirty="0">
                <a:solidFill>
                  <a:srgbClr val="272525"/>
                </a:solidFill>
                <a:latin typeface="Inter" pitchFamily="34" charset="0"/>
                <a:ea typeface="Inter" pitchFamily="34" charset="-122"/>
                <a:cs typeface="Inter" pitchFamily="34" charset="-120"/>
              </a:rPr>
              <a:t>Use Dependency Injection when you want to choose exactly which Service object to use in your class instance, with minimal hardcoding and a lightweight Container. Use Service Locator when you want to simplify your service lookups throughout an application.</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13811">
            <a:solidFill>
              <a:srgbClr val="E5E0DF"/>
            </a:solidFill>
            <a:prstDash val="solid"/>
          </a:ln>
        </p:spPr>
        <p:txBody>
          <a:bodyPr/>
          <a:lstStyle/>
          <a:p>
            <a:endParaRPr lang="en-US" dirty="0"/>
          </a:p>
        </p:txBody>
      </p:sp>
      <p:sp>
        <p:nvSpPr>
          <p:cNvPr id="4" name="Text 2"/>
          <p:cNvSpPr/>
          <p:nvPr/>
        </p:nvSpPr>
        <p:spPr>
          <a:xfrm>
            <a:off x="2037993" y="1649016"/>
            <a:ext cx="6944320"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2037993" y="2898815"/>
            <a:ext cx="2666286" cy="416481"/>
          </a:xfrm>
          <a:prstGeom prst="rect">
            <a:avLst/>
          </a:prstGeom>
          <a:noFill/>
          <a:ln/>
        </p:spPr>
        <p:txBody>
          <a:bodyPr wrap="none" rtlCol="0" anchor="t"/>
          <a:lstStyle/>
          <a:p>
            <a:pPr marL="0" indent="0">
              <a:lnSpc>
                <a:spcPts val="3281"/>
              </a:lnSpc>
              <a:buNone/>
            </a:pPr>
            <a:r>
              <a:rPr lang="en-US" sz="2624" b="1" kern="0" spc="-79" dirty="0">
                <a:solidFill>
                  <a:srgbClr val="000000"/>
                </a:solidFill>
                <a:latin typeface="Inter" pitchFamily="34" charset="0"/>
                <a:ea typeface="Inter" pitchFamily="34" charset="-122"/>
                <a:cs typeface="Inter" pitchFamily="34" charset="-120"/>
              </a:rPr>
              <a:t>Summary</a:t>
            </a:r>
            <a:endParaRPr lang="en-US" sz="2624" dirty="0"/>
          </a:p>
        </p:txBody>
      </p:sp>
      <p:sp>
        <p:nvSpPr>
          <p:cNvPr id="6" name="Text 4"/>
          <p:cNvSpPr/>
          <p:nvPr/>
        </p:nvSpPr>
        <p:spPr>
          <a:xfrm>
            <a:off x="2037993" y="3537466"/>
            <a:ext cx="5006221" cy="2843213"/>
          </a:xfrm>
          <a:prstGeom prst="rect">
            <a:avLst/>
          </a:prstGeom>
          <a:noFill/>
          <a:ln/>
        </p:spPr>
        <p:txBody>
          <a:bodyPr wrap="square" rtlCol="0" anchor="t"/>
          <a:lstStyle/>
          <a:p>
            <a:pPr marL="0" indent="0">
              <a:lnSpc>
                <a:spcPts val="2799"/>
              </a:lnSpc>
              <a:buNone/>
            </a:pPr>
            <a:r>
              <a:rPr lang="en-US" sz="1750" kern="0" spc="-35" dirty="0">
                <a:solidFill>
                  <a:srgbClr val="272525"/>
                </a:solidFill>
                <a:latin typeface="Inter" pitchFamily="34" charset="0"/>
                <a:ea typeface="Inter" pitchFamily="34" charset="-122"/>
                <a:cs typeface="Inter" pitchFamily="34" charset="-120"/>
              </a:rPr>
              <a:t>The Service Locator pattern is a powerful tool in software development. It provides a central registry of application services that can be reused across an application and promotes loose coupling between objects. Service Locator provides numerous benefits such as decoupling, modularity, and flexibility, but can also be complex and lead to performance issues.</a:t>
            </a:r>
            <a:endParaRPr lang="en-US" sz="1750" dirty="0"/>
          </a:p>
        </p:txBody>
      </p:sp>
      <p:sp>
        <p:nvSpPr>
          <p:cNvPr id="7" name="Text 5"/>
          <p:cNvSpPr/>
          <p:nvPr/>
        </p:nvSpPr>
        <p:spPr>
          <a:xfrm>
            <a:off x="7593806" y="2898815"/>
            <a:ext cx="2936200" cy="416481"/>
          </a:xfrm>
          <a:prstGeom prst="rect">
            <a:avLst/>
          </a:prstGeom>
          <a:noFill/>
          <a:ln/>
        </p:spPr>
        <p:txBody>
          <a:bodyPr wrap="none" rtlCol="0" anchor="t"/>
          <a:lstStyle/>
          <a:p>
            <a:pPr marL="0" indent="0">
              <a:lnSpc>
                <a:spcPts val="3281"/>
              </a:lnSpc>
              <a:buNone/>
            </a:pPr>
            <a:endParaRPr lang="en-US" sz="2624" dirty="0"/>
          </a:p>
        </p:txBody>
      </p:sp>
      <p:sp>
        <p:nvSpPr>
          <p:cNvPr id="8" name="Text 6"/>
          <p:cNvSpPr/>
          <p:nvPr/>
        </p:nvSpPr>
        <p:spPr>
          <a:xfrm>
            <a:off x="7593806" y="3537466"/>
            <a:ext cx="5006221" cy="2132409"/>
          </a:xfrm>
          <a:prstGeom prst="rect">
            <a:avLst/>
          </a:prstGeom>
          <a:noFill/>
          <a:ln/>
        </p:spPr>
        <p:txBody>
          <a:bodyPr wrap="square" rtlCol="0" anchor="t"/>
          <a:lstStyle/>
          <a:p>
            <a:pPr marL="0" indent="0">
              <a:lnSpc>
                <a:spcPts val="2799"/>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1159</Words>
  <Application>Microsoft Office PowerPoint</Application>
  <PresentationFormat>Custom</PresentationFormat>
  <Paragraphs>73</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2023-12-18T18:01:41Z</dcterms:created>
  <dcterms:modified xsi:type="dcterms:W3CDTF">2023-12-19T05:37:27Z</dcterms:modified>
</cp:coreProperties>
</file>