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443" r:id="rId3"/>
    <p:sldId id="418" r:id="rId4"/>
    <p:sldId id="437" r:id="rId5"/>
    <p:sldId id="441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42" r:id="rId16"/>
    <p:sldId id="428" r:id="rId17"/>
    <p:sldId id="429" r:id="rId18"/>
    <p:sldId id="430" r:id="rId19"/>
    <p:sldId id="439" r:id="rId20"/>
    <p:sldId id="431" r:id="rId21"/>
    <p:sldId id="432" r:id="rId22"/>
    <p:sldId id="433" r:id="rId23"/>
    <p:sldId id="434" r:id="rId24"/>
    <p:sldId id="440" r:id="rId25"/>
    <p:sldId id="43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595" autoAdjust="0"/>
  </p:normalViewPr>
  <p:slideViewPr>
    <p:cSldViewPr>
      <p:cViewPr varScale="1">
        <p:scale>
          <a:sx n="91" d="100"/>
          <a:sy n="91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7272-B33B-479D-9BFF-A1CF8F0B1B6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7AC08-EF21-4C53-B032-1E789272F75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09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3D47-808C-484A-B2DD-DDAA3ED2B1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9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0015-ED25-4F69-A0BC-9101492F0F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F0949-AF10-4436-BB09-1F462374C34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89A40-E501-4A85-8742-98E81F0C4E3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44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11ED-3238-4D70-82BB-44BBEA4FDA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FC7CF-17D3-48E0-BC00-EC7629E4E4C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D0210-D3D8-4224-A3A6-38B9B809D9B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7628D-51B5-4FEA-B14E-8F9CC8EC19B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14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B023-3302-4B6E-81E1-109A5EA45D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2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580B-ECAC-4B9B-9CC0-6A0771E8E10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8B080015-ED25-4F69-A0BC-9101492F0F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58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2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Microsoft Excel 20</a:t>
            </a:r>
            <a:r>
              <a:rPr lang="ru-RU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16</a:t>
            </a:r>
            <a:endParaRPr lang="en-US" sz="5400" b="1" dirty="0" smtClean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4149080"/>
            <a:ext cx="6553200" cy="175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ru-RU" dirty="0" smtClean="0"/>
              <a:t>Практика_Е4. </a:t>
            </a:r>
          </a:p>
          <a:p>
            <a:pPr eaLnBrk="1" hangingPunct="1"/>
            <a:r>
              <a:rPr lang="ru-RU" dirty="0" smtClean="0"/>
              <a:t>Статистическая обработка </a:t>
            </a:r>
            <a:r>
              <a:rPr lang="ru-RU" dirty="0" smtClean="0"/>
              <a:t>результатов экспериментального исследования</a:t>
            </a:r>
            <a:endParaRPr lang="en-US" dirty="0" smtClean="0"/>
          </a:p>
          <a:p>
            <a:pPr algn="r" eaLnBrk="1" hangingPunct="1"/>
            <a:endParaRPr lang="en-US" sz="2000" dirty="0" smtClean="0"/>
          </a:p>
          <a:p>
            <a:pPr algn="r" eaLnBrk="1" hangingPunct="1"/>
            <a:r>
              <a:rPr lang="ru-RU" sz="2000" dirty="0" smtClean="0"/>
              <a:t>Автор: </a:t>
            </a:r>
            <a:r>
              <a:rPr lang="ru-RU" sz="2000" dirty="0" err="1" smtClean="0"/>
              <a:t>Тутыгин</a:t>
            </a:r>
            <a:r>
              <a:rPr lang="ru-RU" sz="2000" dirty="0" smtClean="0"/>
              <a:t> В.С.</a:t>
            </a:r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708" y="14516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ля  </a:t>
            </a:r>
            <a:r>
              <a:rPr lang="ru-RU" dirty="0"/>
              <a:t>ограниченных распределений (типа равномерного) и при отсутствии промахов эффективна оценка в виде центра размаха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339752" y="3140968"/>
          <a:ext cx="345547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Уравнение" r:id="rId4" imgW="1130040" imgH="419040" progId="Equation.3">
                  <p:embed/>
                </p:oleObj>
              </mc:Choice>
              <mc:Fallback>
                <p:oleObj name="Уравнение" r:id="rId4" imgW="1130040" imgH="41904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140968"/>
                        <a:ext cx="3455473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5576" y="4881923"/>
            <a:ext cx="77048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.е.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полусуммы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крайних членов вариационного ряда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3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850" y="17033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экспоненциальных распределений </a:t>
            </a:r>
            <a:r>
              <a:rPr lang="ru-RU" dirty="0" smtClean="0"/>
              <a:t>вида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051720" y="2420888"/>
          <a:ext cx="444275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Уравнение" r:id="rId4" imgW="1422360" imgH="279360" progId="Equation.3">
                  <p:embed/>
                </p:oleObj>
              </mc:Choice>
              <mc:Fallback>
                <p:oleObj name="Уравнение" r:id="rId4" imgW="1422360" imgH="2793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442758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7200" y="3429000"/>
            <a:ext cx="78592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эффективна оценка центра распределения в виде медианы </a:t>
            </a:r>
            <a:r>
              <a:rPr lang="ru-RU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200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. Эта оценка полностью защищена от влияния промахов. Но она неэффективна для </a:t>
            </a:r>
            <a:r>
              <a:rPr lang="ru-RU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двухмодальных</a:t>
            </a:r>
            <a:r>
              <a:rPr 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 распределений.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8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	Для </a:t>
            </a:r>
            <a:r>
              <a:rPr lang="ru-RU" dirty="0" err="1"/>
              <a:t>двухмодальных</a:t>
            </a:r>
            <a:r>
              <a:rPr lang="ru-RU" dirty="0"/>
              <a:t> распределений эффективна оценка в виде «центра размаха», определяемая как </a:t>
            </a:r>
            <a:r>
              <a:rPr lang="ru-RU" dirty="0" err="1"/>
              <a:t>полусумма</a:t>
            </a:r>
            <a:r>
              <a:rPr lang="ru-RU" dirty="0"/>
              <a:t> 25% и 75% </a:t>
            </a:r>
            <a:r>
              <a:rPr lang="ru-RU" dirty="0" smtClean="0"/>
              <a:t>квантилей (или, что то же, 1-го и 3-го квартилей (функция КВАРТИЛЬ))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411760" y="3717032"/>
          <a:ext cx="3535268" cy="131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Уравнение" r:id="rId4" imgW="1054080" imgH="406080" progId="Equation.3">
                  <p:embed/>
                </p:oleObj>
              </mc:Choice>
              <mc:Fallback>
                <p:oleObj name="Уравнение" r:id="rId4" imgW="1054080" imgH="40608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17032"/>
                        <a:ext cx="3535268" cy="1316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72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Определение квантилей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031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94547"/>
            <a:ext cx="6192688" cy="4440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39569"/>
            <a:ext cx="8507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F(y) – </a:t>
            </a:r>
            <a:r>
              <a:rPr lang="ru-RU" sz="2800" dirty="0" smtClean="0"/>
              <a:t>интегральная функция распределения случайной величины </a:t>
            </a:r>
            <a:r>
              <a:rPr lang="en-US" sz="2800" dirty="0" smtClean="0"/>
              <a:t>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7713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Оценка  6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 	</a:t>
            </a:r>
            <a:r>
              <a:rPr lang="ru-RU" sz="2400" dirty="0" smtClean="0"/>
              <a:t>В </a:t>
            </a:r>
            <a:r>
              <a:rPr lang="ru-RU" sz="2400" dirty="0"/>
              <a:t>случае, когда закон распределения неизвестен, рекомендуется вычислить все 5 оценок и выбрать ту, которая </a:t>
            </a:r>
            <a:r>
              <a:rPr lang="ru-RU" sz="2400" dirty="0" smtClean="0"/>
              <a:t>займёт </a:t>
            </a:r>
            <a:r>
              <a:rPr lang="ru-RU" sz="2400" dirty="0"/>
              <a:t>среднее положение в вариационном ряду (после расположения их в порядке возрастания или убывания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Для создания вариационных рядов оценок нужно скопировать таблицу оценок «как значения» на свободное поле </a:t>
            </a:r>
            <a:r>
              <a:rPr lang="ru-RU" sz="2400" dirty="0" smtClean="0"/>
              <a:t>листа </a:t>
            </a:r>
            <a:r>
              <a:rPr lang="en-US" sz="2400" dirty="0" smtClean="0"/>
              <a:t>Excel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101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Нахождение центров распределения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6" y="4293096"/>
            <a:ext cx="3857625" cy="1200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1213098"/>
            <a:ext cx="539115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6612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табл</a:t>
            </a:r>
            <a:r>
              <a:rPr lang="ru-RU" dirty="0" smtClean="0"/>
              <a:t> 2.16 нужно сделать сортировку в каждом столбце.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84772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с вычисленными значениями </a:t>
            </a:r>
            <a:r>
              <a:rPr lang="ru-RU" dirty="0" err="1" smtClean="0"/>
              <a:t>стат.характеристик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892406"/>
            <a:ext cx="528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копирования «</a:t>
            </a:r>
            <a:r>
              <a:rPr lang="ru-RU" smtClean="0"/>
              <a:t>как значения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65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случайной составляющей погрешности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 	</a:t>
            </a:r>
            <a:r>
              <a:rPr lang="ru-RU" sz="2400" dirty="0" smtClean="0"/>
              <a:t>Величину </a:t>
            </a:r>
            <a:r>
              <a:rPr lang="ru-RU" sz="2400" dirty="0"/>
              <a:t>случайной составляющей погрешности принято характеризовать величиной дисперсии, СКО и доверительного </a:t>
            </a:r>
            <a:r>
              <a:rPr lang="ru-RU" sz="2400" dirty="0" smtClean="0"/>
              <a:t>интервала</a:t>
            </a:r>
          </a:p>
          <a:p>
            <a:pPr marL="0" indent="0" algn="just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62741"/>
              </p:ext>
            </p:extLst>
          </p:nvPr>
        </p:nvGraphicFramePr>
        <p:xfrm>
          <a:off x="1475656" y="3203421"/>
          <a:ext cx="6694493" cy="132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Уравнение" r:id="rId4" imgW="2145960" imgH="457200" progId="Equation.3">
                  <p:embed/>
                </p:oleObj>
              </mc:Choice>
              <mc:Fallback>
                <p:oleObj name="Уравнение" r:id="rId4" imgW="2145960" imgH="4572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03421"/>
                        <a:ext cx="6694493" cy="1324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9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дисперсии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529" y="18732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61529" y="2564904"/>
          <a:ext cx="859525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Уравнение" r:id="rId4" imgW="3822480" imgH="609480" progId="Equation.3">
                  <p:embed/>
                </p:oleObj>
              </mc:Choice>
              <mc:Fallback>
                <p:oleObj name="Уравнение" r:id="rId4" imgW="3822480" imgH="60948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29" y="2564904"/>
                        <a:ext cx="8595255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8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доверительного интервала погрешности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Доверительный </a:t>
            </a:r>
            <a:r>
              <a:rPr lang="ru-RU" sz="2400" dirty="0"/>
              <a:t>интервал случайной погрешности определяется как поле допуска, за пределы которого величина случайной погрешности не выйдет с </a:t>
            </a:r>
            <a:r>
              <a:rPr lang="ru-RU" sz="2400" dirty="0" smtClean="0"/>
              <a:t>заданной</a:t>
            </a:r>
            <a:r>
              <a:rPr lang="en-US" sz="2400" dirty="0" smtClean="0"/>
              <a:t> </a:t>
            </a:r>
            <a:r>
              <a:rPr lang="ru-RU" sz="2400" dirty="0" smtClean="0"/>
              <a:t>доверительной </a:t>
            </a:r>
            <a:r>
              <a:rPr lang="ru-RU" sz="2400" dirty="0"/>
              <a:t>вероятностью Ф</a:t>
            </a:r>
            <a:r>
              <a:rPr lang="ru-RU" sz="2400" dirty="0" smtClean="0"/>
              <a:t>. Для нормального закона распределения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662618"/>
              </p:ext>
            </p:extLst>
          </p:nvPr>
        </p:nvGraphicFramePr>
        <p:xfrm>
          <a:off x="3309831" y="3738736"/>
          <a:ext cx="18039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Уравнение" r:id="rId4" imgW="495000" imgH="228600" progId="Equation.3">
                  <p:embed/>
                </p:oleObj>
              </mc:Choice>
              <mc:Fallback>
                <p:oleObj name="Уравнение" r:id="rId4" imgW="495000" imgH="2286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831" y="3738736"/>
                        <a:ext cx="180394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95565"/>
              </p:ext>
            </p:extLst>
          </p:nvPr>
        </p:nvGraphicFramePr>
        <p:xfrm>
          <a:off x="1115615" y="4496304"/>
          <a:ext cx="6192380" cy="52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Уравнение" r:id="rId6" imgW="2628720" imgH="228600" progId="Equation.3">
                  <p:embed/>
                </p:oleObj>
              </mc:Choice>
              <mc:Fallback>
                <p:oleObj name="Уравнение" r:id="rId6" imgW="262872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4496304"/>
                        <a:ext cx="6192380" cy="527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510501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 –</a:t>
            </a:r>
            <a:r>
              <a:rPr lang="ru-RU" sz="2800" i="1" dirty="0" smtClean="0"/>
              <a:t> среднеквадратическое отклонение.</a:t>
            </a:r>
            <a:r>
              <a:rPr lang="en-US" sz="2800" i="1" dirty="0" smtClean="0"/>
              <a:t>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323131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Связь доверительного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нтервала с доверительной вероятностью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484784"/>
            <a:ext cx="6912658" cy="47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Проведение однофакторного эксперимента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установления функциональной зависимости выходного сигнала объекта от входного в условиях наличия случайных шумов и помех производят многократные (повторные) измерения при каждом значении входного сигнала и последующую статистическую обработку результатов измерений.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144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Таблица коэффициентов Стьюдента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70" y="2780928"/>
            <a:ext cx="7765060" cy="1584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085184"/>
            <a:ext cx="7626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лабораторной работе коэффициент Стьюдента взять равным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63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Выявление промахов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629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Выявление </a:t>
            </a:r>
            <a:r>
              <a:rPr lang="ru-RU" sz="2400" dirty="0"/>
              <a:t>промахов производят </a:t>
            </a:r>
            <a:r>
              <a:rPr lang="ru-RU" sz="2400" dirty="0" smtClean="0"/>
              <a:t>путём </a:t>
            </a:r>
            <a:r>
              <a:rPr lang="ru-RU" sz="2400" dirty="0"/>
              <a:t>сравнения погрешности результата отдельного измерения с доверительным интервалом. Если погрешность (отклонение от среднего) не укладывается в доверительный интервал – этот результат считают </a:t>
            </a:r>
            <a:r>
              <a:rPr lang="ru-RU" sz="2400" dirty="0" smtClean="0"/>
              <a:t>промахом.</a:t>
            </a:r>
          </a:p>
          <a:p>
            <a:pPr marL="0" indent="0" algn="just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Обнаружение промахов нужно производить с помощью условного форматирования. Искать ячейки, значения в которых лежат </a:t>
            </a:r>
            <a:r>
              <a:rPr lang="ru-RU" sz="2400" smtClean="0"/>
              <a:t>вне диапазона НГ – ВГ.</a:t>
            </a:r>
            <a:endParaRPr lang="ru-RU" sz="2400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60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Проверка однородности дисперсий по критерию Фишера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проверки однородности дисперсий </a:t>
            </a:r>
            <a:r>
              <a:rPr lang="ru-RU" dirty="0" smtClean="0"/>
              <a:t>нужно вычислить </a:t>
            </a:r>
            <a:r>
              <a:rPr lang="ru-RU" dirty="0"/>
              <a:t>отношение максимальной дисперсии к минимальной и сравнить с табличным значением коэффициента Фишера. Табличное значение взять для количества степеней свободы числителя и знаменателя равного </a:t>
            </a:r>
            <a:r>
              <a:rPr lang="en-US" dirty="0"/>
              <a:t>n</a:t>
            </a:r>
            <a:r>
              <a:rPr lang="ru-RU" dirty="0"/>
              <a:t>-1, т.е. 20.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23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Таблица коэффициентов Фишера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1137" y="2312987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к итоговой работе по разделу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4380" y="234888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Находятся на Яндекс – диске в папке</a:t>
            </a:r>
            <a:r>
              <a:rPr lang="en-US" sz="2400" dirty="0" smtClean="0"/>
              <a:t> Office/</a:t>
            </a:r>
            <a:r>
              <a:rPr lang="ru-RU" sz="2400" dirty="0" smtClean="0"/>
              <a:t>Итоговая работа</a:t>
            </a:r>
            <a:r>
              <a:rPr lang="en-US" sz="2400" dirty="0" smtClean="0"/>
              <a:t>_Excel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68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2276872"/>
            <a:ext cx="6264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ru-RU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Конец</a:t>
            </a:r>
            <a:endParaRPr lang="ru-RU" sz="5400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00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Пример исходных данных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1765300"/>
            <a:ext cx="4276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Пример задачи обработки табличных данных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800" dirty="0" smtClean="0"/>
              <a:t>Статистическая обработка </a:t>
            </a:r>
            <a:r>
              <a:rPr lang="ru-RU" sz="2800" dirty="0"/>
              <a:t>результатов однофакторного эксперимента средствами </a:t>
            </a:r>
            <a:r>
              <a:rPr lang="en-US" sz="2800" dirty="0"/>
              <a:t>MS Excel</a:t>
            </a:r>
            <a:r>
              <a:rPr lang="ru-RU" sz="2800" dirty="0"/>
              <a:t>, </a:t>
            </a:r>
            <a:r>
              <a:rPr lang="ru-RU" sz="2800" dirty="0" smtClean="0"/>
              <a:t>включающая </a:t>
            </a:r>
            <a:r>
              <a:rPr lang="ru-RU" sz="2800" dirty="0"/>
              <a:t>определение центров распределения в каждом опыте, оценку доверительного интервала погрешности, нахождение промахов, проверку однородности </a:t>
            </a:r>
            <a:r>
              <a:rPr lang="ru-RU" sz="2800" dirty="0" smtClean="0"/>
              <a:t>дисперсий по критерию Фишера.</a:t>
            </a:r>
            <a:endParaRPr lang="ru-RU" sz="2800" dirty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49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вычисляемые показатели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26377"/>
              </p:ext>
            </p:extLst>
          </p:nvPr>
        </p:nvGraphicFramePr>
        <p:xfrm>
          <a:off x="2555776" y="1052736"/>
          <a:ext cx="4536504" cy="5619750"/>
        </p:xfrm>
        <a:graphic>
          <a:graphicData uri="http://schemas.openxmlformats.org/drawingml/2006/table">
            <a:tbl>
              <a:tblPr/>
              <a:tblGrid>
                <a:gridCol w="4536504">
                  <a:extLst>
                    <a:ext uri="{9D8B030D-6E8A-4147-A177-3AD203B41FA5}">
                      <a16:colId xmlns:a16="http://schemas.microsoft.com/office/drawing/2014/main" val="3006096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</a:t>
                      </a: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среднее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394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_</a:t>
                      </a: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среднее 0,9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361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Центр размаха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Медиана (функция МЕДИАНА)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573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Полусумма Квартилей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3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75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Квартиль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(функция</a:t>
                      </a:r>
                      <a:r>
                        <a:rPr lang="ru-R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КВАРТИЛЬ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38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Квартиль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54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86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 (</a:t>
                      </a:r>
                      <a:r>
                        <a:rPr lang="ru-RU" sz="2000" dirty="0" smtClean="0"/>
                        <a:t>функция СТАНДОТКЛОН.В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14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НГ </a:t>
                      </a:r>
                      <a:r>
                        <a:rPr lang="ru-RU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дов.интервала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ЦР-2*СКО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679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ВГ </a:t>
                      </a:r>
                      <a:r>
                        <a:rPr lang="ru-R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дов.интервала</a:t>
                      </a: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ЦР+2*СКО</a:t>
                      </a:r>
                    </a:p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(ЦР – центр распределения)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45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77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Дисперсия=СКО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00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Определение центров распределения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412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	При </a:t>
            </a:r>
            <a:r>
              <a:rPr lang="ru-RU" dirty="0"/>
              <a:t>определении центра распределения наиболее часто используются 5 различных оценок. Выбор той или иной оценки определяется характером закона распределения ошибки и наличием или отсутствием </a:t>
            </a:r>
            <a:r>
              <a:rPr lang="ru-RU" dirty="0" smtClean="0"/>
              <a:t>не устранённых </a:t>
            </a:r>
            <a:r>
              <a:rPr lang="ru-RU" dirty="0"/>
              <a:t>промахов.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7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Типовые законы распределения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2204864"/>
            <a:ext cx="8338333" cy="25941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5157192"/>
            <a:ext cx="2451691" cy="4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4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1 центра распределения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538" y="1870075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/>
              <a:t>распределений, близких к нормальному </a:t>
            </a:r>
            <a:r>
              <a:rPr lang="ru-RU" dirty="0" smtClean="0"/>
              <a:t>и </a:t>
            </a:r>
            <a:r>
              <a:rPr lang="ru-RU" dirty="0"/>
              <a:t>при отсутствии промахов эффективна оценка в виде среднеарифметического значения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915816" y="3517766"/>
          <a:ext cx="1924905" cy="181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Уравнение" r:id="rId4" imgW="622080" imgH="609480" progId="Equation.3">
                  <p:embed/>
                </p:oleObj>
              </mc:Choice>
              <mc:Fallback>
                <p:oleObj name="Уравнение" r:id="rId4" imgW="622080" imgH="609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17766"/>
                        <a:ext cx="1924905" cy="1814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527538" y="5492725"/>
            <a:ext cx="7859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+mn-lt"/>
              </a:rPr>
              <a:t>Оценка чувствительна к промахам.</a:t>
            </a:r>
          </a:p>
        </p:txBody>
      </p:sp>
    </p:spTree>
    <p:extLst>
      <p:ext uri="{BB962C8B-B14F-4D97-AF65-F5344CB8AC3E}">
        <p14:creationId xmlns:p14="http://schemas.microsoft.com/office/powerpoint/2010/main" val="275396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Оценка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защиты </a:t>
            </a:r>
            <a:r>
              <a:rPr lang="ru-RU"/>
              <a:t>от </a:t>
            </a:r>
            <a:r>
              <a:rPr lang="ru-RU" smtClean="0"/>
              <a:t>не устранённых </a:t>
            </a:r>
            <a:r>
              <a:rPr lang="ru-RU" dirty="0"/>
              <a:t>промахов вычисляется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845416" y="3160344"/>
          <a:ext cx="7453167" cy="70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Уравнение" r:id="rId4" imgW="2514600" imgH="241200" progId="Equation.3">
                  <p:embed/>
                </p:oleObj>
              </mc:Choice>
              <mc:Fallback>
                <p:oleObj name="Уравнение" r:id="rId4" imgW="2514600" imgH="2412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16" y="3160344"/>
                        <a:ext cx="7453167" cy="702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7200" y="4474641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после исключения из вариационного ряда по 5% наиболее </a:t>
            </a:r>
            <a:r>
              <a:rPr lang="ru-RU" sz="32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удалённых </a:t>
            </a:r>
            <a:r>
              <a:rPr lang="ru-RU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наблюдений сверху и снизу.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4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0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3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4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5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6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7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8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19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0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3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4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5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6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7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8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9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322</Words>
  <Application>Microsoft Office PowerPoint</Application>
  <PresentationFormat>Экран (4:3)</PresentationFormat>
  <Paragraphs>75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Garamond</vt:lpstr>
      <vt:lpstr>Times New Roman</vt:lpstr>
      <vt:lpstr>Times New Roman CYR</vt:lpstr>
      <vt:lpstr>Wingdings</vt:lpstr>
      <vt:lpstr>Edge</vt:lpstr>
      <vt:lpstr>Уравнение</vt:lpstr>
      <vt:lpstr>Microsoft Excel 2016</vt:lpstr>
      <vt:lpstr>Проведение однофакторного эксперимента</vt:lpstr>
      <vt:lpstr>Пример исходных данных</vt:lpstr>
      <vt:lpstr>Пример задачи обработки табличных данных</vt:lpstr>
      <vt:lpstr>Основные вычисляемые показатели</vt:lpstr>
      <vt:lpstr>Определение центров распределения</vt:lpstr>
      <vt:lpstr>Типовые законы распределения</vt:lpstr>
      <vt:lpstr>Оценка 1 центра распределения </vt:lpstr>
      <vt:lpstr>Оценка 2</vt:lpstr>
      <vt:lpstr>Оценка 3</vt:lpstr>
      <vt:lpstr>Оценка 4</vt:lpstr>
      <vt:lpstr>Оценка 5</vt:lpstr>
      <vt:lpstr>Определение квантилей</vt:lpstr>
      <vt:lpstr>Оценка  6</vt:lpstr>
      <vt:lpstr>Нахождение центров распределения</vt:lpstr>
      <vt:lpstr>Оценка случайной составляющей погрешности</vt:lpstr>
      <vt:lpstr>Оценка дисперсии</vt:lpstr>
      <vt:lpstr>Оценка доверительного интервала погрешности</vt:lpstr>
      <vt:lpstr>Связь доверительного интервала с доверительной вероятностью</vt:lpstr>
      <vt:lpstr>Таблица коэффициентов Стьюдента</vt:lpstr>
      <vt:lpstr>Выявление промахов</vt:lpstr>
      <vt:lpstr>Проверка однородности дисперсий по критерию Фишера</vt:lpstr>
      <vt:lpstr>Таблица коэффициентов Фишера</vt:lpstr>
      <vt:lpstr>Исходные данные к итоговой работе по разделу Excel</vt:lpstr>
      <vt:lpstr>Презентация PowerPoint</vt:lpstr>
    </vt:vector>
  </TitlesOfParts>
  <Company>СПбГТУ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TVS</dc:creator>
  <cp:lastModifiedBy>Vladimir S Tutygin</cp:lastModifiedBy>
  <cp:revision>209</cp:revision>
  <dcterms:created xsi:type="dcterms:W3CDTF">2003-09-28T17:58:50Z</dcterms:created>
  <dcterms:modified xsi:type="dcterms:W3CDTF">2021-10-12T04:59:53Z</dcterms:modified>
</cp:coreProperties>
</file>