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4" r:id="rId8"/>
    <p:sldId id="262" r:id="rId9"/>
    <p:sldId id="264" r:id="rId10"/>
    <p:sldId id="265" r:id="rId11"/>
    <p:sldId id="263" r:id="rId12"/>
    <p:sldId id="266" r:id="rId13"/>
    <p:sldId id="270" r:id="rId14"/>
    <p:sldId id="271" r:id="rId15"/>
    <p:sldId id="267" r:id="rId16"/>
    <p:sldId id="268" r:id="rId17"/>
    <p:sldId id="272" r:id="rId18"/>
    <p:sldId id="269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14" autoAdjust="0"/>
  </p:normalViewPr>
  <p:slideViewPr>
    <p:cSldViewPr>
      <p:cViewPr>
        <p:scale>
          <a:sx n="50" d="100"/>
          <a:sy n="50" d="100"/>
        </p:scale>
        <p:origin x="-2040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51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QualiMaster Configuration Tool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(Living document)</a:t>
            </a:r>
            <a:endParaRPr lang="en-US" noProof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Mechanisms: Accessing the Models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IVML variability model</a:t>
            </a:r>
          </a:p>
          <a:p>
            <a:pPr lvl="1"/>
            <a:r>
              <a:rPr lang="en-US" noProof="0" smtClean="0"/>
              <a:t>Through </a:t>
            </a:r>
            <a:r>
              <a:rPr lang="en-US" i="1" noProof="0" smtClean="0"/>
              <a:t>ModelAccess</a:t>
            </a:r>
            <a:r>
              <a:rPr lang="en-US" noProof="0" smtClean="0"/>
              <a:t> class</a:t>
            </a:r>
          </a:p>
          <a:p>
            <a:pPr lvl="1"/>
            <a:r>
              <a:rPr lang="en-US" noProof="0" smtClean="0"/>
              <a:t>Only generic model operations such as consistently deleting an element</a:t>
            </a:r>
          </a:p>
          <a:p>
            <a:pPr lvl="1"/>
            <a:r>
              <a:rPr lang="en-US" noProof="0" smtClean="0"/>
              <a:t>No UI interaction</a:t>
            </a:r>
          </a:p>
          <a:p>
            <a:r>
              <a:rPr lang="en-US" i="1" noProof="0" smtClean="0"/>
              <a:t>PipelineDiagramUtils</a:t>
            </a:r>
          </a:p>
          <a:p>
            <a:pPr lvl="1"/>
            <a:r>
              <a:rPr lang="en-US" noProof="0" smtClean="0"/>
              <a:t>Utility functions for accessing the pipeline models</a:t>
            </a:r>
          </a:p>
          <a:p>
            <a:pPr lvl="2"/>
            <a:r>
              <a:rPr lang="en-US" noProof="0" smtClean="0"/>
              <a:t>Ecore-Representation (must be transferred into IVML)</a:t>
            </a:r>
          </a:p>
          <a:p>
            <a:pPr lvl="2"/>
            <a:r>
              <a:rPr lang="en-US" noProof="0" smtClean="0"/>
              <a:t>Layout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8001000" y="76200"/>
            <a:ext cx="1066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Mechanisms: Opening an Editor</a:t>
            </a:r>
            <a:endParaRPr lang="en-US" noProof="0"/>
          </a:p>
        </p:txBody>
      </p:sp>
      <p:sp>
        <p:nvSpPr>
          <p:cNvPr id="4" name="TextBox 3"/>
          <p:cNvSpPr txBox="1"/>
          <p:nvPr/>
        </p:nvSpPr>
        <p:spPr>
          <a:xfrm>
            <a:off x="914400" y="3352800"/>
            <a:ext cx="221067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Configurable</a:t>
            </a:r>
            <a:r>
              <a:rPr lang="de-DE" dirty="0" smtClean="0"/>
              <a:t> Element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</a:t>
            </a:r>
            <a:r>
              <a:rPr lang="de-DE" dirty="0" err="1" smtClean="0"/>
              <a:t>IModelPart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editorId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Editor </a:t>
            </a:r>
            <a:r>
              <a:rPr lang="de-DE" dirty="0" err="1" smtClean="0"/>
              <a:t>input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2817053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</a:t>
            </a:r>
            <a:r>
              <a:rPr lang="de-DE" dirty="0" smtClean="0"/>
              <a:t> Elements View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viewer</a:t>
            </a:r>
            <a:endParaRPr lang="de-DE" dirty="0" smtClean="0"/>
          </a:p>
          <a:p>
            <a:pPr marL="95250" indent="-95250">
              <a:buFont typeface="Arial" pitchFamily="34" charset="0"/>
              <a:buChar char="•"/>
            </a:pP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menus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5410200" y="76200"/>
            <a:ext cx="1143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8153400" y="7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6629400" y="76200"/>
            <a:ext cx="14478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pipeline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>
            <a:off x="2018127" y="2675930"/>
            <a:ext cx="1608" cy="67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0822" y="3733800"/>
            <a:ext cx="118397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IEditorPart</a:t>
            </a:r>
            <a:endParaRPr lang="de-DE" dirty="0"/>
          </a:p>
        </p:txBody>
      </p:sp>
      <p:cxnSp>
        <p:nvCxnSpPr>
          <p:cNvPr id="14" name="Straight Arrow Connector 13"/>
          <p:cNvCxnSpPr>
            <a:stCxn id="4" idx="3"/>
            <a:endCxn id="12" idx="1"/>
          </p:cNvCxnSpPr>
          <p:nvPr/>
        </p:nvCxnSpPr>
        <p:spPr>
          <a:xfrm flipV="1">
            <a:off x="3125070" y="3918466"/>
            <a:ext cx="3615752" cy="34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3620869"/>
            <a:ext cx="271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Via Eclipse</a:t>
            </a:r>
          </a:p>
          <a:p>
            <a:r>
              <a:rPr lang="de-DE" dirty="0" err="1" smtClean="0"/>
              <a:t>openEditor</a:t>
            </a:r>
            <a:r>
              <a:rPr lang="de-DE" dirty="0" smtClean="0"/>
              <a:t>(</a:t>
            </a:r>
            <a:r>
              <a:rPr lang="de-DE" dirty="0" err="1" smtClean="0"/>
              <a:t>editorId</a:t>
            </a:r>
            <a:r>
              <a:rPr lang="de-DE" dirty="0" smtClean="0"/>
              <a:t>, </a:t>
            </a:r>
            <a:r>
              <a:rPr lang="de-DE" dirty="0" err="1" smtClean="0"/>
              <a:t>input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5117068"/>
            <a:ext cx="115608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Plugin.xml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5150043" y="4267200"/>
            <a:ext cx="19528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5400" y="4419600"/>
            <a:ext cx="19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Ask</a:t>
            </a:r>
            <a:r>
              <a:rPr lang="de-DE" dirty="0" smtClean="0"/>
              <a:t> plugin.xml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Implementing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1600200"/>
            <a:ext cx="32451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Editor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carries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. </a:t>
            </a:r>
          </a:p>
          <a:p>
            <a:r>
              <a:rPr lang="de-DE" dirty="0" smtClean="0"/>
              <a:t>Editor / Input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(</a:t>
            </a:r>
            <a:r>
              <a:rPr lang="de-DE" dirty="0" err="1" smtClean="0"/>
              <a:t>EASy</a:t>
            </a:r>
            <a:r>
              <a:rPr lang="de-DE" dirty="0" smtClean="0"/>
              <a:t>-Editor)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ModelPart (e.g., Infrastructure)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Variable (e.g.,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Pipeline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Special case: Pipeline editor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Pipeline.emf/pipeline.ecore describe pipeline structure (derived from IVML)</a:t>
            </a:r>
          </a:p>
          <a:p>
            <a:r>
              <a:rPr lang="en-US" noProof="0" smtClean="0"/>
              <a:t>Editor is generated</a:t>
            </a:r>
          </a:p>
          <a:p>
            <a:r>
              <a:rPr lang="en-US" noProof="0" smtClean="0"/>
              <a:t>Requires two files per pipeline (ecore, layout) before opening the editor. </a:t>
            </a:r>
          </a:p>
          <a:p>
            <a:pPr lvl="1"/>
            <a:r>
              <a:rPr lang="en-US" noProof="0" smtClean="0"/>
              <a:t>Creating, renaming, deleting must consider this</a:t>
            </a:r>
          </a:p>
          <a:p>
            <a:r>
              <a:rPr lang="en-US" noProof="0" smtClean="0"/>
              <a:t>Initial: Deferred UI Editor input handles dynamic creation</a:t>
            </a:r>
            <a:endParaRPr lang="en-US" noProof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Obtaining an Editor Component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noProof="0" smtClean="0"/>
              <a:t>EASy-Producer provides specific editor components </a:t>
            </a:r>
          </a:p>
          <a:p>
            <a:r>
              <a:rPr lang="en-US" sz="2800" noProof="0" smtClean="0"/>
              <a:t>Components are created based on decision variable type</a:t>
            </a:r>
          </a:p>
          <a:p>
            <a:r>
              <a:rPr lang="en-US" sz="2800" noProof="0" smtClean="0"/>
              <a:t>→ reuse them</a:t>
            </a:r>
            <a:endParaRPr lang="en-US" sz="2800" noProof="0"/>
          </a:p>
        </p:txBody>
      </p:sp>
      <p:sp>
        <p:nvSpPr>
          <p:cNvPr id="5" name="Rectangle 4"/>
          <p:cNvSpPr/>
          <p:nvPr/>
        </p:nvSpPr>
        <p:spPr>
          <a:xfrm>
            <a:off x="8153400" y="7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200400" y="3962400"/>
            <a:ext cx="24420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AbstractVarModelEditor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3598784" y="4641375"/>
            <a:ext cx="16672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UIConfiguration</a:t>
            </a:r>
            <a:endParaRPr lang="de-DE" dirty="0"/>
          </a:p>
        </p:txBody>
      </p:sp>
      <p:cxnSp>
        <p:nvCxnSpPr>
          <p:cNvPr id="39" name="Straight Arrow Connector 38"/>
          <p:cNvCxnSpPr>
            <a:stCxn id="33" idx="2"/>
            <a:endCxn id="38" idx="0"/>
          </p:cNvCxnSpPr>
          <p:nvPr/>
        </p:nvCxnSpPr>
        <p:spPr>
          <a:xfrm>
            <a:off x="4421408" y="4331732"/>
            <a:ext cx="11002" cy="30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57600" y="5327175"/>
            <a:ext cx="154138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EASy</a:t>
            </a:r>
            <a:r>
              <a:rPr lang="de-DE" dirty="0" smtClean="0"/>
              <a:t> Producer</a:t>
            </a:r>
            <a:br>
              <a:rPr lang="de-DE" dirty="0" smtClean="0"/>
            </a:br>
            <a:r>
              <a:rPr lang="de-DE" dirty="0" smtClean="0"/>
              <a:t>Editor Factory</a:t>
            </a:r>
            <a:endParaRPr lang="de-DE" dirty="0"/>
          </a:p>
        </p:txBody>
      </p:sp>
      <p:cxnSp>
        <p:nvCxnSpPr>
          <p:cNvPr id="43" name="Straight Arrow Connector 42"/>
          <p:cNvCxnSpPr>
            <a:stCxn id="38" idx="2"/>
            <a:endCxn id="42" idx="0"/>
          </p:cNvCxnSpPr>
          <p:nvPr/>
        </p:nvCxnSpPr>
        <p:spPr>
          <a:xfrm flipH="1">
            <a:off x="4428292" y="5010707"/>
            <a:ext cx="411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0200" y="4641375"/>
            <a:ext cx="192225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EASy</a:t>
            </a:r>
            <a:r>
              <a:rPr lang="de-DE" dirty="0" smtClean="0"/>
              <a:t> Editor </a:t>
            </a:r>
            <a:r>
              <a:rPr lang="de-DE" dirty="0" err="1" smtClean="0"/>
              <a:t>parent</a:t>
            </a:r>
            <a:endParaRPr lang="de-DE" dirty="0"/>
          </a:p>
        </p:txBody>
      </p:sp>
      <p:cxnSp>
        <p:nvCxnSpPr>
          <p:cNvPr id="26" name="Straight Arrow Connector 25"/>
          <p:cNvCxnSpPr>
            <a:stCxn id="33" idx="1"/>
            <a:endCxn id="25" idx="0"/>
          </p:cNvCxnSpPr>
          <p:nvPr/>
        </p:nvCxnSpPr>
        <p:spPr>
          <a:xfrm flipH="1">
            <a:off x="2561329" y="4147066"/>
            <a:ext cx="639071" cy="494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8287" y="3810000"/>
            <a:ext cx="18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endParaRPr lang="de-DE" dirty="0" smtClean="0"/>
          </a:p>
          <a:p>
            <a:r>
              <a:rPr lang="de-DE" dirty="0" err="1" smtClean="0"/>
              <a:t>EASy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4641375"/>
            <a:ext cx="2217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Relates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6582057" y="4702622"/>
            <a:ext cx="320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Access via </a:t>
            </a:r>
            <a:br>
              <a:rPr lang="de-DE" dirty="0" smtClean="0"/>
            </a:br>
            <a:r>
              <a:rPr lang="de-DE" dirty="0" err="1" smtClean="0"/>
              <a:t>ConfigurationTableEditorFactory</a:t>
            </a:r>
            <a:endParaRPr lang="de-DE" dirty="0"/>
          </a:p>
        </p:txBody>
      </p:sp>
      <p:sp>
        <p:nvSpPr>
          <p:cNvPr id="36" name="Right Brace 35"/>
          <p:cNvSpPr/>
          <p:nvPr/>
        </p:nvSpPr>
        <p:spPr>
          <a:xfrm>
            <a:off x="7467600" y="4488975"/>
            <a:ext cx="4572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Special case: Pipeline editor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smtClean="0"/>
              <a:t>The EASy editors shall also be used in the properties view of the pipeline editor</a:t>
            </a:r>
          </a:p>
          <a:p>
            <a:r>
              <a:rPr lang="en-US" i="1" noProof="0" smtClean="0"/>
              <a:t>TabDescriptorProvider</a:t>
            </a:r>
            <a:r>
              <a:rPr lang="en-US" noProof="0" smtClean="0"/>
              <a:t> overrides generated components</a:t>
            </a:r>
          </a:p>
          <a:p>
            <a:r>
              <a:rPr lang="en-US" noProof="0" smtClean="0"/>
              <a:t>Many classes are just defined to create the correct </a:t>
            </a:r>
            <a:r>
              <a:rPr lang="en-US" i="1" noProof="0" smtClean="0"/>
              <a:t>PropertyDescriptor</a:t>
            </a:r>
            <a:r>
              <a:rPr lang="en-US" noProof="0" smtClean="0"/>
              <a:t> which creates the editors</a:t>
            </a:r>
          </a:p>
          <a:p>
            <a:r>
              <a:rPr lang="en-US" noProof="0" smtClean="0"/>
              <a:t>To be flexible, creation is hidden behind a factory. Factory must be configured in </a:t>
            </a:r>
            <a:r>
              <a:rPr lang="en-US" i="1" noProof="0" smtClean="0"/>
              <a:t>VariabilityModel</a:t>
            </a:r>
            <a:r>
              <a:rPr lang="en-US" noProof="0" smtClean="0"/>
              <a:t>.</a:t>
            </a:r>
          </a:p>
          <a:p>
            <a:r>
              <a:rPr lang="en-US" noProof="0" smtClean="0"/>
              <a:t>See </a:t>
            </a:r>
            <a:r>
              <a:rPr lang="en-US" i="1" noProof="0" smtClean="0"/>
              <a:t>PipelineDiagramNodePropertyEditorCreator</a:t>
            </a:r>
            <a:endParaRPr lang="en-US" i="1" noProof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Managing Changes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Adding, removing, changing elements may require updates in other editors</a:t>
            </a:r>
          </a:p>
          <a:p>
            <a:r>
              <a:rPr lang="en-US" noProof="0" dirty="0" smtClean="0"/>
              <a:t>Adding a pipeline requires updates in the infrastructure editor (pipeline selection)</a:t>
            </a:r>
          </a:p>
          <a:p>
            <a:r>
              <a:rPr lang="en-US" noProof="0" dirty="0" smtClean="0"/>
              <a:t>Central listener-based change manager</a:t>
            </a:r>
          </a:p>
          <a:p>
            <a:r>
              <a:rPr lang="en-US" dirty="0" smtClean="0"/>
              <a:t>Tree view, editors, pipeline editors and tabbed views communicate in terms of changes</a:t>
            </a:r>
            <a:endParaRPr lang="en-US" noProof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ChangeManager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(</a:t>
            </a:r>
            <a:r>
              <a:rPr lang="en-US" dirty="0" smtClean="0"/>
              <a:t>Tree-to-Editors)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934200" y="76200"/>
            <a:ext cx="1143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153400" y="7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3352800"/>
            <a:ext cx="1782539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ChangeManager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listener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listeners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057400"/>
            <a:ext cx="2817053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</a:t>
            </a:r>
            <a:r>
              <a:rPr lang="de-DE" dirty="0" smtClean="0"/>
              <a:t> Elements View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menus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048000"/>
            <a:ext cx="78899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Action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657600"/>
            <a:ext cx="215777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ConfigurableElement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1341176" y="4267200"/>
            <a:ext cx="124502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EditorInput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876800"/>
            <a:ext cx="141737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ModelAccess</a:t>
            </a:r>
            <a:endParaRPr lang="de-DE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1994700" y="2703731"/>
            <a:ext cx="23427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 flipH="1">
            <a:off x="1993285" y="3417332"/>
            <a:ext cx="1415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 flipH="1">
            <a:off x="1963687" y="4026932"/>
            <a:ext cx="29598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963687" y="4636532"/>
            <a:ext cx="40401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7" idx="1"/>
          </p:cNvCxnSpPr>
          <p:nvPr/>
        </p:nvCxnSpPr>
        <p:spPr>
          <a:xfrm flipV="1">
            <a:off x="3072170" y="3814465"/>
            <a:ext cx="814030" cy="27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72200" y="3581400"/>
            <a:ext cx="24420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AbstractVarModelEditor</a:t>
            </a:r>
            <a:endParaRPr lang="de-DE" dirty="0"/>
          </a:p>
        </p:txBody>
      </p:sp>
      <p:cxnSp>
        <p:nvCxnSpPr>
          <p:cNvPr id="34" name="Straight Arrow Connector 33"/>
          <p:cNvCxnSpPr>
            <a:stCxn id="7" idx="3"/>
            <a:endCxn id="33" idx="1"/>
          </p:cNvCxnSpPr>
          <p:nvPr/>
        </p:nvCxnSpPr>
        <p:spPr>
          <a:xfrm flipV="1">
            <a:off x="5668739" y="3766066"/>
            <a:ext cx="503461" cy="48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0" y="4191000"/>
            <a:ext cx="16672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UIConfiguration</a:t>
            </a:r>
            <a:endParaRPr lang="de-DE" dirty="0"/>
          </a:p>
        </p:txBody>
      </p:sp>
      <p:cxnSp>
        <p:nvCxnSpPr>
          <p:cNvPr id="39" name="Straight Arrow Connector 38"/>
          <p:cNvCxnSpPr>
            <a:stCxn id="33" idx="2"/>
            <a:endCxn id="38" idx="0"/>
          </p:cNvCxnSpPr>
          <p:nvPr/>
        </p:nvCxnSpPr>
        <p:spPr>
          <a:xfrm flipH="1">
            <a:off x="7386826" y="3950732"/>
            <a:ext cx="6382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12016" y="4876800"/>
            <a:ext cx="154138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EASy</a:t>
            </a:r>
            <a:r>
              <a:rPr lang="de-DE" dirty="0" smtClean="0"/>
              <a:t> Producer</a:t>
            </a:r>
            <a:br>
              <a:rPr lang="de-DE" dirty="0" smtClean="0"/>
            </a:br>
            <a:r>
              <a:rPr lang="de-DE" dirty="0" smtClean="0"/>
              <a:t>Editor</a:t>
            </a:r>
            <a:endParaRPr lang="de-DE" dirty="0"/>
          </a:p>
        </p:txBody>
      </p:sp>
      <p:cxnSp>
        <p:nvCxnSpPr>
          <p:cNvPr id="43" name="Straight Arrow Connector 42"/>
          <p:cNvCxnSpPr>
            <a:stCxn id="38" idx="2"/>
            <a:endCxn id="42" idx="0"/>
          </p:cNvCxnSpPr>
          <p:nvPr/>
        </p:nvCxnSpPr>
        <p:spPr>
          <a:xfrm flipH="1">
            <a:off x="7382708" y="4560332"/>
            <a:ext cx="411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8" idx="3"/>
          </p:cNvCxnSpPr>
          <p:nvPr/>
        </p:nvCxnSpPr>
        <p:spPr>
          <a:xfrm rot="16200000" flipV="1">
            <a:off x="3615945" y="2191274"/>
            <a:ext cx="972234" cy="135081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00600" y="2209800"/>
            <a:ext cx="2391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a </a:t>
            </a:r>
            <a:r>
              <a:rPr lang="de-DE" dirty="0" err="1" smtClean="0"/>
              <a:t>listener</a:t>
            </a:r>
            <a:r>
              <a:rPr lang="de-DE" dirty="0" smtClean="0"/>
              <a:t> but</a:t>
            </a:r>
          </a:p>
          <a:p>
            <a:r>
              <a:rPr lang="de-DE" dirty="0" err="1" smtClean="0"/>
              <a:t>disabled</a:t>
            </a:r>
            <a:r>
              <a:rPr lang="de-DE" dirty="0" smtClean="0"/>
              <a:t>  on </a:t>
            </a:r>
            <a:r>
              <a:rPr lang="de-DE" dirty="0" err="1" smtClean="0"/>
              <a:t>self-events</a:t>
            </a:r>
            <a:endParaRPr lang="de-DE" dirty="0"/>
          </a:p>
        </p:txBody>
      </p:sp>
      <p:sp>
        <p:nvSpPr>
          <p:cNvPr id="24" name="Right Arrow 23"/>
          <p:cNvSpPr/>
          <p:nvPr/>
        </p:nvSpPr>
        <p:spPr>
          <a:xfrm>
            <a:off x="3962400" y="5334000"/>
            <a:ext cx="19812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Change </a:t>
            </a:r>
            <a:r>
              <a:rPr lang="de-DE" dirty="0" err="1" smtClean="0"/>
              <a:t>flow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ChangeManager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(Editors-to-Tree)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934200" y="76200"/>
            <a:ext cx="1143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153400" y="7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3352800"/>
            <a:ext cx="1782539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ChangeManager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listener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listeners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669268"/>
            <a:ext cx="281705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</a:t>
            </a:r>
            <a:r>
              <a:rPr lang="de-DE" dirty="0" smtClean="0"/>
              <a:t> Elements View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971127" y="4355068"/>
            <a:ext cx="105426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452830" y="4964668"/>
            <a:ext cx="215777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ConfigurableElement</a:t>
            </a:r>
            <a:endParaRPr lang="de-DE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7498259" y="4038600"/>
            <a:ext cx="626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7498259" y="4724400"/>
            <a:ext cx="33456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7" idx="3"/>
          </p:cNvCxnSpPr>
          <p:nvPr/>
        </p:nvCxnSpPr>
        <p:spPr>
          <a:xfrm flipH="1" flipV="1">
            <a:off x="5211539" y="3814465"/>
            <a:ext cx="884461" cy="3946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8785" y="2819400"/>
            <a:ext cx="24420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AbstractVarModelEditor</a:t>
            </a:r>
            <a:endParaRPr lang="de-DE" dirty="0"/>
          </a:p>
        </p:txBody>
      </p:sp>
      <p:cxnSp>
        <p:nvCxnSpPr>
          <p:cNvPr id="34" name="Straight Arrow Connector 33"/>
          <p:cNvCxnSpPr>
            <a:stCxn id="38" idx="3"/>
            <a:endCxn id="7" idx="1"/>
          </p:cNvCxnSpPr>
          <p:nvPr/>
        </p:nvCxnSpPr>
        <p:spPr>
          <a:xfrm>
            <a:off x="2200651" y="3805535"/>
            <a:ext cx="1228349" cy="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400" y="3620869"/>
            <a:ext cx="16672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UIConfiguration</a:t>
            </a:r>
            <a:endParaRPr lang="de-DE" dirty="0"/>
          </a:p>
        </p:txBody>
      </p:sp>
      <p:cxnSp>
        <p:nvCxnSpPr>
          <p:cNvPr id="39" name="Straight Arrow Connector 38"/>
          <p:cNvCxnSpPr>
            <a:stCxn id="33" idx="2"/>
            <a:endCxn id="38" idx="0"/>
          </p:cNvCxnSpPr>
          <p:nvPr/>
        </p:nvCxnSpPr>
        <p:spPr>
          <a:xfrm flipH="1">
            <a:off x="1367026" y="3188732"/>
            <a:ext cx="2767" cy="432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2216" y="4306669"/>
            <a:ext cx="154138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EASy</a:t>
            </a:r>
            <a:r>
              <a:rPr lang="de-DE" dirty="0" smtClean="0"/>
              <a:t> Producer</a:t>
            </a:r>
            <a:br>
              <a:rPr lang="de-DE" dirty="0" smtClean="0"/>
            </a:br>
            <a:r>
              <a:rPr lang="de-DE" dirty="0" smtClean="0"/>
              <a:t>Editor</a:t>
            </a:r>
            <a:endParaRPr lang="de-DE" dirty="0"/>
          </a:p>
        </p:txBody>
      </p:sp>
      <p:cxnSp>
        <p:nvCxnSpPr>
          <p:cNvPr id="43" name="Straight Arrow Connector 42"/>
          <p:cNvCxnSpPr>
            <a:stCxn id="38" idx="2"/>
            <a:endCxn id="42" idx="0"/>
          </p:cNvCxnSpPr>
          <p:nvPr/>
        </p:nvCxnSpPr>
        <p:spPr>
          <a:xfrm flipH="1">
            <a:off x="1362908" y="3990201"/>
            <a:ext cx="4118" cy="31646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33" idx="3"/>
          </p:cNvCxnSpPr>
          <p:nvPr/>
        </p:nvCxnSpPr>
        <p:spPr>
          <a:xfrm rot="16200000" flipV="1">
            <a:off x="3281168" y="2313698"/>
            <a:ext cx="348734" cy="172947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19400" y="2286000"/>
            <a:ext cx="2391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a </a:t>
            </a:r>
            <a:r>
              <a:rPr lang="de-DE" dirty="0" err="1" smtClean="0"/>
              <a:t>listener</a:t>
            </a:r>
            <a:r>
              <a:rPr lang="de-DE" dirty="0" smtClean="0"/>
              <a:t> but</a:t>
            </a:r>
          </a:p>
          <a:p>
            <a:r>
              <a:rPr lang="de-DE" dirty="0" err="1" smtClean="0"/>
              <a:t>disabled</a:t>
            </a:r>
            <a:r>
              <a:rPr lang="de-DE" dirty="0" smtClean="0"/>
              <a:t>  on </a:t>
            </a:r>
            <a:r>
              <a:rPr lang="de-DE" dirty="0" err="1" smtClean="0"/>
              <a:t>self-events</a:t>
            </a:r>
            <a:endParaRPr lang="de-DE" dirty="0"/>
          </a:p>
        </p:txBody>
      </p:sp>
      <p:sp>
        <p:nvSpPr>
          <p:cNvPr id="24" name="Right Arrow 23"/>
          <p:cNvSpPr/>
          <p:nvPr/>
        </p:nvSpPr>
        <p:spPr>
          <a:xfrm>
            <a:off x="3352800" y="5105400"/>
            <a:ext cx="19812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Change </a:t>
            </a:r>
            <a:r>
              <a:rPr lang="de-DE" dirty="0" err="1" smtClean="0"/>
              <a:t>flow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511625" y="3200400"/>
            <a:ext cx="266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Commit (</a:t>
            </a:r>
            <a:r>
              <a:rPr lang="de-DE" dirty="0" err="1" smtClean="0"/>
              <a:t>ChangeManager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Special case: Pipeline Editor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noProof="0" dirty="0" smtClean="0"/>
              <a:t>Property editors are created via </a:t>
            </a:r>
            <a:r>
              <a:rPr lang="en-US" noProof="0" dirty="0" err="1" smtClean="0"/>
              <a:t>EASy</a:t>
            </a:r>
            <a:r>
              <a:rPr lang="en-US" noProof="0" dirty="0" smtClean="0"/>
              <a:t>-Producer</a:t>
            </a:r>
          </a:p>
          <a:p>
            <a:r>
              <a:rPr lang="en-US" noProof="0" dirty="0" err="1" smtClean="0"/>
              <a:t>EASy</a:t>
            </a:r>
            <a:r>
              <a:rPr lang="en-US" noProof="0" dirty="0" smtClean="0"/>
              <a:t>-Producer does not know </a:t>
            </a:r>
            <a:r>
              <a:rPr lang="en-US" i="1" noProof="0" dirty="0" err="1" smtClean="0"/>
              <a:t>ChangeManager</a:t>
            </a:r>
            <a:endParaRPr lang="en-US" i="1" noProof="0" dirty="0" smtClean="0"/>
          </a:p>
          <a:p>
            <a:r>
              <a:rPr lang="en-US" noProof="0" dirty="0" err="1" smtClean="0"/>
              <a:t>EASy</a:t>
            </a:r>
            <a:r>
              <a:rPr lang="en-US" noProof="0" dirty="0" smtClean="0"/>
              <a:t> editors may implement </a:t>
            </a:r>
            <a:r>
              <a:rPr lang="en-US" i="1" noProof="0" dirty="0" err="1" smtClean="0"/>
              <a:t>IUpdateListener</a:t>
            </a:r>
            <a:endParaRPr lang="en-US" i="1" noProof="0" dirty="0" smtClean="0"/>
          </a:p>
          <a:p>
            <a:r>
              <a:rPr lang="en-US" i="1" noProof="0" dirty="0" err="1" smtClean="0"/>
              <a:t>PipelineDiagramNodePropertyEditorCreator</a:t>
            </a:r>
            <a:r>
              <a:rPr lang="en-US" i="1" noProof="0" dirty="0" smtClean="0"/>
              <a:t> </a:t>
            </a:r>
            <a:r>
              <a:rPr lang="en-US" noProof="0" dirty="0" smtClean="0"/>
              <a:t>attaches an </a:t>
            </a:r>
            <a:r>
              <a:rPr lang="en-US" i="1" noProof="0" dirty="0" err="1" smtClean="0"/>
              <a:t>IUpdateLister</a:t>
            </a:r>
            <a:r>
              <a:rPr lang="en-US" noProof="0" dirty="0" smtClean="0"/>
              <a:t> which is also an </a:t>
            </a:r>
            <a:r>
              <a:rPr lang="en-US" i="1" noProof="0" dirty="0" err="1" smtClean="0"/>
              <a:t>IChangeLister</a:t>
            </a:r>
            <a:r>
              <a:rPr lang="en-US" noProof="0" dirty="0" smtClean="0"/>
              <a:t> and connects </a:t>
            </a:r>
            <a:r>
              <a:rPr lang="en-US" noProof="0" dirty="0" err="1" smtClean="0"/>
              <a:t>EASy</a:t>
            </a:r>
            <a:r>
              <a:rPr lang="en-US" noProof="0" dirty="0" smtClean="0"/>
              <a:t> with the </a:t>
            </a:r>
            <a:r>
              <a:rPr lang="en-US" i="1" noProof="0" dirty="0" err="1" smtClean="0"/>
              <a:t>ChangeManager</a:t>
            </a:r>
            <a:endParaRPr lang="en-US" i="1" noProof="0" dirty="0" smtClean="0"/>
          </a:p>
          <a:p>
            <a:r>
              <a:rPr lang="en-US" noProof="0" dirty="0" smtClean="0"/>
              <a:t>Connection is dissolved on disposing the editor</a:t>
            </a:r>
            <a:endParaRPr lang="en-US" noProof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ChangeManager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(Pipeline Properties)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934200" y="76200"/>
            <a:ext cx="1143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153400" y="7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3352800"/>
            <a:ext cx="1782539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ChangeManager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listener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listeners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528318" y="3569717"/>
            <a:ext cx="320241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EditorUpdater</a:t>
            </a:r>
            <a:r>
              <a:rPr lang="de-DE" dirty="0" smtClean="0"/>
              <a:t> / </a:t>
            </a:r>
            <a:r>
              <a:rPr lang="de-DE" dirty="0" err="1" smtClean="0"/>
              <a:t>IUpdateListener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244515" y="4255517"/>
            <a:ext cx="172220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IUpdateProvider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013079" y="4853449"/>
            <a:ext cx="225843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Combo/</a:t>
            </a:r>
            <a:r>
              <a:rPr lang="de-DE" dirty="0" err="1" smtClean="0"/>
              <a:t>TreeCellEditor</a:t>
            </a:r>
            <a:endParaRPr lang="de-DE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7105617" y="3939049"/>
            <a:ext cx="23909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7105617" y="4624849"/>
            <a:ext cx="3668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7" idx="3"/>
          </p:cNvCxnSpPr>
          <p:nvPr/>
        </p:nvCxnSpPr>
        <p:spPr>
          <a:xfrm flipH="1">
            <a:off x="4906739" y="3754383"/>
            <a:ext cx="621579" cy="6008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3532" y="2819400"/>
            <a:ext cx="24420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AbstractVarModelEditor</a:t>
            </a:r>
            <a:endParaRPr lang="de-DE" dirty="0"/>
          </a:p>
        </p:txBody>
      </p:sp>
      <p:cxnSp>
        <p:nvCxnSpPr>
          <p:cNvPr id="39" name="Straight Arrow Connector 38"/>
          <p:cNvCxnSpPr>
            <a:stCxn id="33" idx="2"/>
            <a:endCxn id="7" idx="1"/>
          </p:cNvCxnSpPr>
          <p:nvPr/>
        </p:nvCxnSpPr>
        <p:spPr>
          <a:xfrm rot="16200000" flipH="1">
            <a:off x="2011504" y="2701768"/>
            <a:ext cx="625733" cy="1599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33" idx="3"/>
          </p:cNvCxnSpPr>
          <p:nvPr/>
        </p:nvCxnSpPr>
        <p:spPr>
          <a:xfrm rot="16200000" flipV="1">
            <a:off x="3206142" y="2543471"/>
            <a:ext cx="348734" cy="126992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14600" y="2286000"/>
            <a:ext cx="2391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a </a:t>
            </a:r>
            <a:r>
              <a:rPr lang="de-DE" dirty="0" err="1" smtClean="0"/>
              <a:t>listener</a:t>
            </a:r>
            <a:r>
              <a:rPr lang="de-DE" dirty="0" smtClean="0"/>
              <a:t> but</a:t>
            </a:r>
          </a:p>
          <a:p>
            <a:r>
              <a:rPr lang="de-DE" dirty="0" err="1" smtClean="0"/>
              <a:t>disabled</a:t>
            </a:r>
            <a:r>
              <a:rPr lang="de-DE" dirty="0" smtClean="0"/>
              <a:t>  on </a:t>
            </a:r>
            <a:r>
              <a:rPr lang="de-DE" dirty="0" err="1" smtClean="0"/>
              <a:t>self-events</a:t>
            </a:r>
            <a:endParaRPr lang="de-DE" dirty="0"/>
          </a:p>
        </p:txBody>
      </p:sp>
      <p:sp>
        <p:nvSpPr>
          <p:cNvPr id="24" name="Right Arrow 23"/>
          <p:cNvSpPr/>
          <p:nvPr/>
        </p:nvSpPr>
        <p:spPr>
          <a:xfrm>
            <a:off x="2667000" y="5181600"/>
            <a:ext cx="19812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Change </a:t>
            </a:r>
            <a:r>
              <a:rPr lang="de-DE" dirty="0" err="1" smtClean="0"/>
              <a:t>flow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230947" y="4343400"/>
            <a:ext cx="281705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</a:t>
            </a:r>
            <a:r>
              <a:rPr lang="de-DE" dirty="0" smtClean="0"/>
              <a:t> Elements View</a:t>
            </a:r>
            <a:endParaRPr lang="de-DE" dirty="0"/>
          </a:p>
        </p:txBody>
      </p:sp>
      <p:cxnSp>
        <p:nvCxnSpPr>
          <p:cNvPr id="25" name="Straight Arrow Connector 24"/>
          <p:cNvCxnSpPr>
            <a:stCxn id="22" idx="0"/>
            <a:endCxn id="7" idx="1"/>
          </p:cNvCxnSpPr>
          <p:nvPr/>
        </p:nvCxnSpPr>
        <p:spPr>
          <a:xfrm rot="5400000" flipH="1" flipV="1">
            <a:off x="2117370" y="3336570"/>
            <a:ext cx="528935" cy="14847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67600" y="762000"/>
            <a:ext cx="14478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pipeline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5608956" y="2555781"/>
            <a:ext cx="304557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PipelineDiagramNodeProperty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EditorCreator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6507847" y="1869981"/>
            <a:ext cx="11560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Plugin.xml</a:t>
            </a:r>
            <a:endParaRPr lang="de-DE" dirty="0"/>
          </a:p>
        </p:txBody>
      </p:sp>
      <p:cxnSp>
        <p:nvCxnSpPr>
          <p:cNvPr id="35" name="Straight Arrow Connector 34"/>
          <p:cNvCxnSpPr>
            <a:stCxn id="32" idx="2"/>
            <a:endCxn id="31" idx="0"/>
          </p:cNvCxnSpPr>
          <p:nvPr/>
        </p:nvCxnSpPr>
        <p:spPr>
          <a:xfrm>
            <a:off x="7085890" y="2239313"/>
            <a:ext cx="45855" cy="3164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2"/>
            <a:endCxn id="8" idx="0"/>
          </p:cNvCxnSpPr>
          <p:nvPr/>
        </p:nvCxnSpPr>
        <p:spPr>
          <a:xfrm flipH="1">
            <a:off x="7129526" y="3202112"/>
            <a:ext cx="2219" cy="36760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30533" y="2186449"/>
            <a:ext cx="78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knows</a:t>
            </a:r>
            <a:endParaRPr lang="de-DE" dirty="0"/>
          </a:p>
        </p:txBody>
      </p:sp>
      <p:sp>
        <p:nvSpPr>
          <p:cNvPr id="48" name="TextBox 47"/>
          <p:cNvSpPr txBox="1"/>
          <p:nvPr/>
        </p:nvSpPr>
        <p:spPr>
          <a:xfrm>
            <a:off x="7206733" y="3165381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creates</a:t>
            </a:r>
            <a:endParaRPr lang="de-DE" dirty="0"/>
          </a:p>
        </p:txBody>
      </p:sp>
      <p:sp>
        <p:nvSpPr>
          <p:cNvPr id="49" name="Right Brace 48"/>
          <p:cNvSpPr/>
          <p:nvPr/>
        </p:nvSpPr>
        <p:spPr>
          <a:xfrm flipH="1">
            <a:off x="5638800" y="4267200"/>
            <a:ext cx="381000" cy="1447800"/>
          </a:xfrm>
          <a:prstGeom prst="rightBrace">
            <a:avLst>
              <a:gd name="adj1" fmla="val 8333"/>
              <a:gd name="adj2" fmla="val 51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750825" y="4862042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EASy</a:t>
            </a:r>
            <a:r>
              <a:rPr lang="de-DE" dirty="0" smtClean="0"/>
              <a:t>-Producer</a:t>
            </a:r>
            <a:endParaRPr lang="de-DE" dirty="0"/>
          </a:p>
        </p:txBody>
      </p:sp>
      <p:sp>
        <p:nvSpPr>
          <p:cNvPr id="52" name="TextBox 51"/>
          <p:cNvSpPr txBox="1"/>
          <p:nvPr/>
        </p:nvSpPr>
        <p:spPr>
          <a:xfrm>
            <a:off x="6477000" y="5486400"/>
            <a:ext cx="129875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GUIVariable</a:t>
            </a:r>
            <a:endParaRPr lang="de-DE" dirty="0"/>
          </a:p>
        </p:txBody>
      </p:sp>
      <p:cxnSp>
        <p:nvCxnSpPr>
          <p:cNvPr id="53" name="Straight Arrow Connector 52"/>
          <p:cNvCxnSpPr>
            <a:stCxn id="10" idx="2"/>
            <a:endCxn id="52" idx="0"/>
          </p:cNvCxnSpPr>
          <p:nvPr/>
        </p:nvCxnSpPr>
        <p:spPr>
          <a:xfrm flipH="1">
            <a:off x="7126377" y="5222781"/>
            <a:ext cx="15922" cy="26361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3"/>
            <a:endCxn id="52" idx="3"/>
          </p:cNvCxnSpPr>
          <p:nvPr/>
        </p:nvCxnSpPr>
        <p:spPr>
          <a:xfrm flipH="1">
            <a:off x="7775753" y="2878947"/>
            <a:ext cx="878780" cy="2792119"/>
          </a:xfrm>
          <a:prstGeom prst="bentConnector3">
            <a:avLst>
              <a:gd name="adj1" fmla="val -26013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8064501" y="4176242"/>
            <a:ext cx="191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Creates</a:t>
            </a:r>
            <a:r>
              <a:rPr lang="de-DE" dirty="0" smtClean="0"/>
              <a:t> via </a:t>
            </a:r>
            <a:r>
              <a:rPr lang="de-DE" dirty="0" err="1" smtClean="0"/>
              <a:t>factory</a:t>
            </a:r>
            <a:endParaRPr lang="de-DE" dirty="0"/>
          </a:p>
        </p:txBody>
      </p:sp>
      <p:sp>
        <p:nvSpPr>
          <p:cNvPr id="61" name="TextBox 60"/>
          <p:cNvSpPr txBox="1"/>
          <p:nvPr/>
        </p:nvSpPr>
        <p:spPr>
          <a:xfrm>
            <a:off x="2286000" y="5638800"/>
            <a:ext cx="2744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Flow </a:t>
            </a:r>
            <a:r>
              <a:rPr lang="de-DE" dirty="0" err="1" smtClean="0"/>
              <a:t>goes</a:t>
            </a:r>
            <a:r>
              <a:rPr lang="de-DE" dirty="0" smtClean="0"/>
              <a:t> also in </a:t>
            </a:r>
            <a:r>
              <a:rPr lang="de-DE" dirty="0" err="1" smtClean="0"/>
              <a:t>opposite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direction</a:t>
            </a:r>
            <a:r>
              <a:rPr lang="de-DE" dirty="0" smtClean="0"/>
              <a:t> but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 </a:t>
            </a:r>
            <a:r>
              <a:rPr lang="de-DE" dirty="0" err="1" smtClean="0"/>
              <a:t>generated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pipeline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Overview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0" smtClean="0"/>
              <a:t>Aim:</a:t>
            </a:r>
            <a:r>
              <a:rPr lang="en-US" noProof="0" smtClean="0"/>
              <a:t> Consistent user-friendly configuration of real-time data analysis applications</a:t>
            </a:r>
          </a:p>
          <a:p>
            <a:r>
              <a:rPr lang="en-US" b="1" noProof="0" smtClean="0"/>
              <a:t>Central concept:</a:t>
            </a:r>
            <a:r>
              <a:rPr lang="en-US" noProof="0" smtClean="0"/>
              <a:t> Data analysis pipeline, specifying the flow of stream data through algorithms</a:t>
            </a:r>
          </a:p>
          <a:p>
            <a:r>
              <a:rPr lang="en-US" noProof="0" smtClean="0"/>
              <a:t>Algorithms with similar functionality are grouped into families. One member of the family is selected at runtime to perform an analysis task at best quality.</a:t>
            </a:r>
            <a:endParaRPr lang="en-US" noProof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Technical Setup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smtClean="0"/>
              <a:t>The configuration tool utilizes EASy-Producer for</a:t>
            </a:r>
          </a:p>
          <a:p>
            <a:pPr lvl="1"/>
            <a:r>
              <a:rPr lang="en-US" noProof="0" smtClean="0"/>
              <a:t>Modeling the configuration opportunities</a:t>
            </a:r>
          </a:p>
          <a:p>
            <a:pPr lvl="1"/>
            <a:r>
              <a:rPr lang="en-US" noProof="0" smtClean="0"/>
              <a:t>Describing the actual configuration of data analysis pipelines</a:t>
            </a:r>
          </a:p>
          <a:p>
            <a:pPr lvl="1"/>
            <a:r>
              <a:rPr lang="en-US" noProof="0" smtClean="0"/>
              <a:t>Validation of the configuration (Reasoning)</a:t>
            </a:r>
          </a:p>
          <a:p>
            <a:pPr lvl="1"/>
            <a:r>
              <a:rPr lang="en-US" noProof="0" smtClean="0"/>
              <a:t>Instantiation of the pipelines into executable code (for Apache Storm, Apache Hadoop, reconfigurable hardware)</a:t>
            </a:r>
          </a:p>
          <a:p>
            <a:r>
              <a:rPr lang="en-US" noProof="0" smtClean="0"/>
              <a:t>Thus, the configuration tool is also an Eclipse application, but hiding the Eclipse software development capabilities (Eclipse RCP)</a:t>
            </a:r>
            <a:endParaRPr lang="en-US" noProof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UI parts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10500" b="3778"/>
          <a:stretch>
            <a:fillRect/>
          </a:stretch>
        </p:blipFill>
        <p:spPr bwMode="auto">
          <a:xfrm>
            <a:off x="166303" y="1143000"/>
            <a:ext cx="8977697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4800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C00000"/>
                </a:solidFill>
              </a:rPr>
              <a:t>Tree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configurable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elements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showing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the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overall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structure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the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configuration</a:t>
            </a:r>
            <a:r>
              <a:rPr lang="de-DE" dirty="0" smtClean="0">
                <a:solidFill>
                  <a:srgbClr val="C00000"/>
                </a:solidFill>
              </a:rPr>
              <a:t>. Double </a:t>
            </a:r>
            <a:r>
              <a:rPr lang="de-DE" dirty="0" err="1" smtClean="0">
                <a:solidFill>
                  <a:srgbClr val="C00000"/>
                </a:solidFill>
              </a:rPr>
              <a:t>click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enables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detail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editors</a:t>
            </a:r>
            <a:r>
              <a:rPr lang="de-DE" dirty="0" smtClean="0">
                <a:solidFill>
                  <a:srgbClr val="C00000"/>
                </a:solidFill>
              </a:rPr>
              <a:t> on </a:t>
            </a:r>
            <a:r>
              <a:rPr lang="de-DE" dirty="0" err="1" smtClean="0">
                <a:solidFill>
                  <a:srgbClr val="C00000"/>
                </a:solidFill>
              </a:rPr>
              <a:t>the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right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side</a:t>
            </a:r>
            <a:r>
              <a:rPr lang="de-DE" dirty="0" smtClean="0">
                <a:solidFill>
                  <a:srgbClr val="C00000"/>
                </a:solidFill>
              </a:rPr>
              <a:t>.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2362200" cy="3352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733800" y="1371600"/>
            <a:ext cx="5410200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038600" y="4953000"/>
            <a:ext cx="391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C00000"/>
                </a:solidFill>
              </a:rPr>
              <a:t>Detailed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editor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area</a:t>
            </a:r>
            <a:r>
              <a:rPr lang="de-DE" dirty="0" smtClean="0">
                <a:solidFill>
                  <a:srgbClr val="C00000"/>
                </a:solidFill>
              </a:rPr>
              <a:t>, </a:t>
            </a:r>
            <a:r>
              <a:rPr lang="de-DE" dirty="0" err="1" smtClean="0">
                <a:solidFill>
                  <a:srgbClr val="C00000"/>
                </a:solidFill>
              </a:rPr>
              <a:t>here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the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graphical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</a:p>
          <a:p>
            <a:r>
              <a:rPr lang="de-DE" dirty="0" err="1" smtClean="0">
                <a:solidFill>
                  <a:srgbClr val="C00000"/>
                </a:solidFill>
              </a:rPr>
              <a:t>pipeline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editor</a:t>
            </a:r>
            <a:r>
              <a:rPr lang="de-DE" dirty="0" smtClean="0">
                <a:solidFill>
                  <a:srgbClr val="C00000"/>
                </a:solidFill>
              </a:rPr>
              <a:t>.</a:t>
            </a:r>
            <a:endParaRPr lang="de-DE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Overview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838200" y="5334000"/>
            <a:ext cx="76200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EASy</a:t>
            </a:r>
            <a:r>
              <a:rPr lang="de-DE" dirty="0" smtClean="0"/>
              <a:t>-Producer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38200" y="4343400"/>
            <a:ext cx="6096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838200" y="3352800"/>
            <a:ext cx="11430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2057400" y="3352800"/>
            <a:ext cx="14478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tabbedViews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5105400" y="335280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7467600" y="3352800"/>
            <a:ext cx="9906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dialogs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6096000" y="3352800"/>
            <a:ext cx="1295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7010400" y="4343400"/>
            <a:ext cx="1447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Application</a:t>
            </a:r>
            <a:endParaRPr lang="de-DE" dirty="0" smtClean="0"/>
          </a:p>
          <a:p>
            <a:pPr algn="ctr"/>
            <a:r>
              <a:rPr lang="de-DE" dirty="0" smtClean="0"/>
              <a:t>Plugin.xml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352800"/>
            <a:ext cx="14478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pipeline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447800" y="4114800"/>
            <a:ext cx="41148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Change </a:t>
            </a:r>
            <a:r>
              <a:rPr lang="de-DE" dirty="0" err="1" smtClean="0"/>
              <a:t>management</a:t>
            </a:r>
            <a:endParaRPr lang="de-DE" dirty="0"/>
          </a:p>
        </p:txBody>
      </p:sp>
      <p:sp>
        <p:nvSpPr>
          <p:cNvPr id="15" name="Left Brace 14"/>
          <p:cNvSpPr/>
          <p:nvPr/>
        </p:nvSpPr>
        <p:spPr>
          <a:xfrm>
            <a:off x="533400" y="3352800"/>
            <a:ext cx="1524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61239" y="413530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qmApp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78196" y="1742473"/>
            <a:ext cx="215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configurable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+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943119" y="1850405"/>
            <a:ext cx="1609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Pipeline </a:t>
            </a:r>
            <a:r>
              <a:rPr lang="de-DE" dirty="0" err="1" smtClean="0"/>
              <a:t>editor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integration</a:t>
            </a:r>
            <a:r>
              <a:rPr lang="de-DE" dirty="0" smtClean="0"/>
              <a:t> via </a:t>
            </a:r>
            <a:br>
              <a:rPr lang="de-DE" dirty="0" smtClean="0"/>
            </a:br>
            <a:r>
              <a:rPr lang="de-DE" dirty="0" err="1" smtClean="0"/>
              <a:t>tabbed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481018" y="1980009"/>
            <a:ext cx="160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Pipeline </a:t>
            </a:r>
            <a:r>
              <a:rPr lang="de-DE" dirty="0" err="1" smtClean="0"/>
              <a:t>editor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696749" y="1916173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Variability</a:t>
            </a:r>
            <a:r>
              <a:rPr lang="de-DE" dirty="0" smtClean="0"/>
              <a:t> model</a:t>
            </a:r>
            <a:br>
              <a:rPr lang="de-DE" dirty="0" smtClean="0"/>
            </a:br>
            <a:r>
              <a:rPr lang="de-DE" dirty="0" err="1" smtClean="0"/>
              <a:t>editors</a:t>
            </a:r>
            <a:r>
              <a:rPr lang="de-DE" dirty="0" smtClean="0"/>
              <a:t> / </a:t>
            </a:r>
            <a:r>
              <a:rPr lang="de-DE" dirty="0" err="1" smtClean="0"/>
              <a:t>input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11858" y="1978472"/>
            <a:ext cx="18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Menu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6991899" y="193016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Supporting</a:t>
            </a:r>
            <a:r>
              <a:rPr lang="de-DE" dirty="0" smtClean="0"/>
              <a:t> </a:t>
            </a:r>
            <a:r>
              <a:rPr lang="de-DE" dirty="0" err="1" smtClean="0"/>
              <a:t>dialogs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Principles (1)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smtClean="0"/>
              <a:t>The configuration opportunities are driven by the underlying variability model in IVML.</a:t>
            </a:r>
          </a:p>
          <a:p>
            <a:r>
              <a:rPr lang="en-US" noProof="0" smtClean="0"/>
              <a:t>The variability model may / will change during the project.</a:t>
            </a:r>
          </a:p>
          <a:p>
            <a:r>
              <a:rPr lang="en-US" noProof="0" smtClean="0"/>
              <a:t>As far as possible, editors are built at runtime by reading the structure of the IVML model. </a:t>
            </a:r>
          </a:p>
          <a:p>
            <a:r>
              <a:rPr lang="en-US" noProof="0" smtClean="0"/>
              <a:t>The graphical editor is derived from the IVML model and generated. The generated parts shall not be modified.</a:t>
            </a:r>
          </a:p>
          <a:p>
            <a:r>
              <a:rPr lang="en-US" noProof="0" smtClean="0"/>
              <a:t>Meta-information about the IVML model are collected in one place, the class VariabilityModel.</a:t>
            </a:r>
            <a:endParaRPr lang="en-US" noProof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Principles (2)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Separation of concerns</a:t>
            </a:r>
          </a:p>
          <a:p>
            <a:pPr lvl="1"/>
            <a:r>
              <a:rPr lang="en-US" dirty="0" smtClean="0"/>
              <a:t>Keep UI parts and interactions in UI packages.</a:t>
            </a:r>
            <a:endParaRPr lang="en-US" noProof="0" dirty="0" smtClean="0"/>
          </a:p>
          <a:p>
            <a:pPr lvl="1"/>
            <a:r>
              <a:rPr lang="en-US" noProof="0" dirty="0" smtClean="0"/>
              <a:t>Do model manipulation in model packages, </a:t>
            </a:r>
            <a:r>
              <a:rPr lang="en-US" noProof="0" dirty="0" err="1" smtClean="0"/>
              <a:t>preferrably</a:t>
            </a:r>
            <a:r>
              <a:rPr lang="en-US" noProof="0" dirty="0" smtClean="0"/>
              <a:t> in </a:t>
            </a:r>
            <a:r>
              <a:rPr lang="en-US" noProof="0" dirty="0" err="1" smtClean="0"/>
              <a:t>ModelAccess</a:t>
            </a:r>
            <a:r>
              <a:rPr lang="en-US" noProof="0" dirty="0" smtClean="0"/>
              <a:t> / </a:t>
            </a:r>
            <a:r>
              <a:rPr lang="en-US" noProof="0" dirty="0" err="1" smtClean="0"/>
              <a:t>PipelineDiagramUtils</a:t>
            </a:r>
            <a:endParaRPr lang="en-US" noProof="0" dirty="0" smtClean="0"/>
          </a:p>
          <a:p>
            <a:pPr lvl="1"/>
            <a:r>
              <a:rPr lang="en-US" dirty="0" smtClean="0"/>
              <a:t>Do not use the change mechanism </a:t>
            </a:r>
            <a:r>
              <a:rPr lang="en-US" dirty="0" smtClean="0"/>
              <a:t>in model parts</a:t>
            </a:r>
          </a:p>
          <a:p>
            <a:pPr lvl="1"/>
            <a:r>
              <a:rPr lang="en-US" noProof="0" dirty="0" smtClean="0"/>
              <a:t>Keep model characterization in </a:t>
            </a:r>
            <a:r>
              <a:rPr lang="en-US" noProof="0" dirty="0" err="1" smtClean="0"/>
              <a:t>VariabilityModel</a:t>
            </a:r>
            <a:r>
              <a:rPr lang="en-US" noProof="0" dirty="0" smtClean="0"/>
              <a:t> (to be generated later on from IVML)</a:t>
            </a:r>
            <a:endParaRPr lang="en-US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Basics Variability Model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The IVML model encompasses</a:t>
            </a:r>
          </a:p>
          <a:p>
            <a:pPr lvl="1"/>
            <a:r>
              <a:rPr lang="en-US" noProof="0" smtClean="0"/>
              <a:t>Hardware, reconfigurable hardware</a:t>
            </a:r>
          </a:p>
          <a:p>
            <a:pPr lvl="1"/>
            <a:r>
              <a:rPr lang="en-US" noProof="0" smtClean="0"/>
              <a:t>Data management</a:t>
            </a:r>
          </a:p>
          <a:p>
            <a:pPr lvl="1"/>
            <a:r>
              <a:rPr lang="en-US" noProof="0" smtClean="0"/>
              <a:t>Algorithms, algorithm families</a:t>
            </a:r>
          </a:p>
          <a:p>
            <a:pPr lvl="1"/>
            <a:r>
              <a:rPr lang="en-US" noProof="0" smtClean="0"/>
              <a:t>Pipelines</a:t>
            </a:r>
          </a:p>
          <a:p>
            <a:pPr lvl="1"/>
            <a:r>
              <a:rPr lang="en-US" noProof="0" smtClean="0"/>
              <a:t>Infrastructure</a:t>
            </a:r>
          </a:p>
          <a:p>
            <a:r>
              <a:rPr lang="en-US" noProof="0" smtClean="0"/>
              <a:t>Each part ends with one or more collections of configured elements. </a:t>
            </a:r>
          </a:p>
          <a:p>
            <a:r>
              <a:rPr lang="en-US" noProof="0" smtClean="0"/>
              <a:t>Some elements are directly contained in the collections, some are just referenced.</a:t>
            </a:r>
            <a:endParaRPr lang="en-US" noProof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Mechanisms: Meta Information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smtClean="0"/>
              <a:t>IModelPart</a:t>
            </a:r>
          </a:p>
          <a:p>
            <a:pPr lvl="1"/>
            <a:r>
              <a:rPr lang="en-US" noProof="0" smtClean="0"/>
              <a:t>Describes a model (e.g., „Data Management“)</a:t>
            </a:r>
          </a:p>
          <a:p>
            <a:pPr lvl="1"/>
            <a:r>
              <a:rPr lang="en-US" noProof="0" smtClean="0"/>
              <a:t>The top-level collections</a:t>
            </a:r>
          </a:p>
          <a:p>
            <a:pPr lvl="1"/>
            <a:r>
              <a:rPr lang="en-US" noProof="0" smtClean="0"/>
              <a:t>The provided datatypes</a:t>
            </a:r>
          </a:p>
          <a:p>
            <a:pPr lvl="1"/>
            <a:r>
              <a:rPr lang="en-US" noProof="0" smtClean="0"/>
              <a:t>The possible values for references</a:t>
            </a:r>
          </a:p>
          <a:p>
            <a:r>
              <a:rPr lang="en-US" noProof="0" smtClean="0"/>
              <a:t>IModelParts are defined in </a:t>
            </a:r>
            <a:r>
              <a:rPr lang="en-US" i="1" noProof="0" smtClean="0"/>
              <a:t>VariabilityModel</a:t>
            </a:r>
            <a:endParaRPr lang="en-US" i="1" noProof="0"/>
          </a:p>
        </p:txBody>
      </p:sp>
      <p:sp>
        <p:nvSpPr>
          <p:cNvPr id="6" name="Rectangle 5"/>
          <p:cNvSpPr/>
          <p:nvPr/>
        </p:nvSpPr>
        <p:spPr>
          <a:xfrm>
            <a:off x="8001000" y="76200"/>
            <a:ext cx="1066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On-screen Show (4:3)</PresentationFormat>
  <Paragraphs>192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QualiMaster Configuration Tool</vt:lpstr>
      <vt:lpstr>Overview</vt:lpstr>
      <vt:lpstr>Technical Setup</vt:lpstr>
      <vt:lpstr>UI parts</vt:lpstr>
      <vt:lpstr>Overview</vt:lpstr>
      <vt:lpstr>Principles (1)</vt:lpstr>
      <vt:lpstr>Principles (2)</vt:lpstr>
      <vt:lpstr>Basics Variability Model</vt:lpstr>
      <vt:lpstr>Mechanisms: Meta Information</vt:lpstr>
      <vt:lpstr>Mechanisms: Accessing the Models</vt:lpstr>
      <vt:lpstr>Mechanisms: Opening an Editor</vt:lpstr>
      <vt:lpstr>Special case: Pipeline editor</vt:lpstr>
      <vt:lpstr>Obtaining an Editor Component</vt:lpstr>
      <vt:lpstr>Special case: Pipeline editor</vt:lpstr>
      <vt:lpstr>Managing Changes</vt:lpstr>
      <vt:lpstr>ChangeManager (Tree-to-Editors)</vt:lpstr>
      <vt:lpstr>ChangeManager (Editors-to-Tree)</vt:lpstr>
      <vt:lpstr>Special case: Pipeline Editor</vt:lpstr>
      <vt:lpstr>ChangeManager (Pipeline Properties)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QualiMaster Configuration Tool</dc:title>
  <dc:creator>Holger Eichelberger</dc:creator>
  <cp:lastModifiedBy>Holger Eichelberger</cp:lastModifiedBy>
  <cp:revision>36</cp:revision>
  <dcterms:created xsi:type="dcterms:W3CDTF">2006-08-16T00:00:00Z</dcterms:created>
  <dcterms:modified xsi:type="dcterms:W3CDTF">2014-08-04T07:04:41Z</dcterms:modified>
</cp:coreProperties>
</file>