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27"/>
    <p:restoredTop sz="83357"/>
  </p:normalViewPr>
  <p:slideViewPr>
    <p:cSldViewPr snapToGrid="0">
      <p:cViewPr varScale="1">
        <p:scale>
          <a:sx n="99" d="100"/>
          <a:sy n="99"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4A6FC4-2C08-DD40-986A-801058EE707D}" type="datetimeFigureOut">
              <a:rPr lang="en-US" smtClean="0"/>
              <a:t>10/1/25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F2042-7EDF-844B-8B43-89D432A75B02}" type="slidenum">
              <a:rPr lang="en-US" smtClean="0"/>
              <a:t>‹#›</a:t>
            </a:fld>
            <a:endParaRPr lang="en-US"/>
          </a:p>
        </p:txBody>
      </p:sp>
    </p:spTree>
    <p:extLst>
      <p:ext uri="{BB962C8B-B14F-4D97-AF65-F5344CB8AC3E}">
        <p14:creationId xmlns:p14="http://schemas.microsoft.com/office/powerpoint/2010/main" val="1269128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8F2042-7EDF-844B-8B43-89D432A75B02}" type="slidenum">
              <a:rPr lang="en-US" smtClean="0"/>
              <a:t>2</a:t>
            </a:fld>
            <a:endParaRPr lang="en-US"/>
          </a:p>
        </p:txBody>
      </p:sp>
    </p:spTree>
    <p:extLst>
      <p:ext uri="{BB962C8B-B14F-4D97-AF65-F5344CB8AC3E}">
        <p14:creationId xmlns:p14="http://schemas.microsoft.com/office/powerpoint/2010/main" val="2381405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According to the provisions of the Cyprus tax laws, an individual who is a tax resident of Cyprus under the provisions of the Income Tax Law (either under the 183 days rule or the 60 days rule) but is regarded as “nondomiciled” in the Republic of Cyprus, </a:t>
            </a:r>
            <a:r>
              <a:rPr lang="en-US" b="1" dirty="0">
                <a:latin typeface="Calibri" panose="020F0502020204030204" pitchFamily="34" charset="0"/>
                <a:cs typeface="Calibri" panose="020F0502020204030204" pitchFamily="34" charset="0"/>
              </a:rPr>
              <a:t>will be </a:t>
            </a:r>
            <a:r>
              <a:rPr lang="en-US" b="1" u="sng" dirty="0">
                <a:latin typeface="Calibri" panose="020F0502020204030204" pitchFamily="34" charset="0"/>
                <a:cs typeface="Calibri" panose="020F0502020204030204" pitchFamily="34" charset="0"/>
              </a:rPr>
              <a:t>exempted</a:t>
            </a:r>
            <a:r>
              <a:rPr lang="en-US" b="1" dirty="0">
                <a:latin typeface="Calibri" panose="020F0502020204030204" pitchFamily="34" charset="0"/>
                <a:cs typeface="Calibri" panose="020F0502020204030204" pitchFamily="34" charset="0"/>
              </a:rPr>
              <a:t> from the the Special </a:t>
            </a:r>
            <a:r>
              <a:rPr lang="en-US" b="1" dirty="0" err="1">
                <a:latin typeface="Calibri" panose="020F0502020204030204" pitchFamily="34" charset="0"/>
                <a:cs typeface="Calibri" panose="020F0502020204030204" pitchFamily="34" charset="0"/>
              </a:rPr>
              <a:t>Defence</a:t>
            </a:r>
            <a:r>
              <a:rPr lang="en-US" b="1" dirty="0">
                <a:latin typeface="Calibri" panose="020F0502020204030204" pitchFamily="34" charset="0"/>
                <a:cs typeface="Calibri" panose="020F0502020204030204" pitchFamily="34" charset="0"/>
              </a:rPr>
              <a:t> Contribution (SDC) Law</a:t>
            </a:r>
            <a:r>
              <a:rPr lang="en-US" dirty="0">
                <a:latin typeface="Calibri" panose="020F0502020204030204" pitchFamily="34" charset="0"/>
                <a:cs typeface="Calibri" panose="020F0502020204030204" pitchFamily="34" charset="0"/>
              </a:rPr>
              <a:t>. As per the SDC Law, dividends and interest income earned by individuals who are tax residents and domiciled in Cyprus, are both subject to tax at the rate of 17% of </a:t>
            </a:r>
            <a:r>
              <a:rPr lang="en-US" dirty="0" err="1">
                <a:latin typeface="Calibri" panose="020F0502020204030204" pitchFamily="34" charset="0"/>
                <a:cs typeface="Calibri" panose="020F0502020204030204" pitchFamily="34" charset="0"/>
              </a:rPr>
              <a:t>Defence</a:t>
            </a:r>
            <a:r>
              <a:rPr lang="en-US" dirty="0">
                <a:latin typeface="Calibri" panose="020F0502020204030204" pitchFamily="34" charset="0"/>
                <a:cs typeface="Calibri" panose="020F0502020204030204" pitchFamily="34" charset="0"/>
              </a:rPr>
              <a:t> Tax, regardless of the country of origin of the income (i.e. from Cyprus or from abroad).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panose="020F0502020204030204" pitchFamily="34" charset="0"/>
              <a:cs typeface="Calibri" panose="020F0502020204030204" pitchFamily="34" charset="0"/>
            </a:endParaRPr>
          </a:p>
          <a:p>
            <a:br>
              <a:rPr lang="en-US" dirty="0"/>
            </a:br>
            <a:br>
              <a:rPr lang="en-US" dirty="0"/>
            </a:br>
            <a:r>
              <a:rPr lang="en-US" dirty="0"/>
              <a:t>FOR EXAMPLE, A German, When he receives from his German company (or his </a:t>
            </a:r>
            <a:r>
              <a:rPr lang="en-US" dirty="0" err="1"/>
              <a:t>cypriot</a:t>
            </a:r>
            <a:r>
              <a:rPr lang="en-US" dirty="0"/>
              <a:t> company) the dividend, that dividend comes as tax free…he can maintain this status for 17 years.</a:t>
            </a:r>
          </a:p>
          <a:p>
            <a:endParaRPr lang="en-US" dirty="0"/>
          </a:p>
          <a:p>
            <a:r>
              <a:rPr lang="en-US" sz="1200" b="0" i="0" kern="1200" dirty="0">
                <a:solidFill>
                  <a:schemeClr val="tx1"/>
                </a:solidFill>
                <a:effectLst/>
                <a:latin typeface="+mn-lt"/>
                <a:ea typeface="+mn-ea"/>
                <a:cs typeface="+mn-cs"/>
              </a:rPr>
              <a:t>Cyprus has Double Tax Treaty agreement with more than 60 countries. With those which we don’t have the tax credit process applies. If for example, the tax is here 20% and in their country is 30%, they will pay the 10% difference in their country..</a:t>
            </a:r>
            <a:endParaRPr lang="en-US" dirty="0"/>
          </a:p>
        </p:txBody>
      </p:sp>
      <p:sp>
        <p:nvSpPr>
          <p:cNvPr id="4" name="Slide Number Placeholder 3"/>
          <p:cNvSpPr>
            <a:spLocks noGrp="1"/>
          </p:cNvSpPr>
          <p:nvPr>
            <p:ph type="sldNum" sz="quarter" idx="5"/>
          </p:nvPr>
        </p:nvSpPr>
        <p:spPr/>
        <p:txBody>
          <a:bodyPr/>
          <a:lstStyle/>
          <a:p>
            <a:fld id="{538F2042-7EDF-844B-8B43-89D432A75B02}" type="slidenum">
              <a:rPr lang="en-US" smtClean="0"/>
              <a:t>16</a:t>
            </a:fld>
            <a:endParaRPr lang="en-US"/>
          </a:p>
        </p:txBody>
      </p:sp>
    </p:spTree>
    <p:extLst>
      <p:ext uri="{BB962C8B-B14F-4D97-AF65-F5344CB8AC3E}">
        <p14:creationId xmlns:p14="http://schemas.microsoft.com/office/powerpoint/2010/main" val="124902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for 50% discount employment salaries. Where eligible where not eligible. </a:t>
            </a:r>
          </a:p>
          <a:p>
            <a:r>
              <a:rPr lang="en-US" dirty="0"/>
              <a:t>https://</a:t>
            </a:r>
            <a:r>
              <a:rPr lang="en-US" dirty="0" err="1"/>
              <a:t>ibccs.tax</a:t>
            </a:r>
            <a:r>
              <a:rPr lang="en-US" dirty="0"/>
              <a:t>/expatriate-relief-on-employment-income/</a:t>
            </a:r>
          </a:p>
        </p:txBody>
      </p:sp>
      <p:sp>
        <p:nvSpPr>
          <p:cNvPr id="4" name="Slide Number Placeholder 3"/>
          <p:cNvSpPr>
            <a:spLocks noGrp="1"/>
          </p:cNvSpPr>
          <p:nvPr>
            <p:ph type="sldNum" sz="quarter" idx="5"/>
          </p:nvPr>
        </p:nvSpPr>
        <p:spPr/>
        <p:txBody>
          <a:bodyPr/>
          <a:lstStyle/>
          <a:p>
            <a:fld id="{538F2042-7EDF-844B-8B43-89D432A75B02}" type="slidenum">
              <a:rPr lang="en-US" smtClean="0"/>
              <a:t>17</a:t>
            </a:fld>
            <a:endParaRPr lang="en-US"/>
          </a:p>
        </p:txBody>
      </p:sp>
    </p:spTree>
    <p:extLst>
      <p:ext uri="{BB962C8B-B14F-4D97-AF65-F5344CB8AC3E}">
        <p14:creationId xmlns:p14="http://schemas.microsoft.com/office/powerpoint/2010/main" val="2521786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D52B-AC3A-E32E-94C2-75EB80DB3F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77C3A-B50D-7B37-A2F5-F95A24417C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AAEC94-D449-3EA7-390F-12FED7D634E2}"/>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5" name="Footer Placeholder 4">
            <a:extLst>
              <a:ext uri="{FF2B5EF4-FFF2-40B4-BE49-F238E27FC236}">
                <a16:creationId xmlns:a16="http://schemas.microsoft.com/office/drawing/2014/main" id="{68DC5F76-9C1D-7C56-AFC9-FBEF9BDAB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52CD6-F32C-91CF-78B9-E4E612A21920}"/>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161815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893C8-DB36-C95A-6F61-6C99388463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F52A63-8797-71F4-8F3B-0D9E619791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9E461-5FB8-1B7E-9CC0-46EF6BD7B235}"/>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5" name="Footer Placeholder 4">
            <a:extLst>
              <a:ext uri="{FF2B5EF4-FFF2-40B4-BE49-F238E27FC236}">
                <a16:creationId xmlns:a16="http://schemas.microsoft.com/office/drawing/2014/main" id="{3DECA387-9C59-5CE0-4A6D-F81B72AEA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05A18-9CF9-0B1A-53D0-BCF7D17A9C15}"/>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397580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918829-8D59-3EDF-BB63-88C19382F0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7B8CBC-7FB8-D9F4-5711-EC799D0C3E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B20545-8BEF-26BA-BEC1-F8FE8EA3CA85}"/>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5" name="Footer Placeholder 4">
            <a:extLst>
              <a:ext uri="{FF2B5EF4-FFF2-40B4-BE49-F238E27FC236}">
                <a16:creationId xmlns:a16="http://schemas.microsoft.com/office/drawing/2014/main" id="{37369D1C-E68F-E906-D12A-203F8569B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A0449-95E9-D5E4-0C7F-947D13FD6405}"/>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1463869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EEE5-4671-A2CF-25A8-D314F0AFAE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E0750-87E1-133F-C7C7-DEF365CDA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A40CD1-B32E-3A67-171C-A167CF65A0D1}"/>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5" name="Footer Placeholder 4">
            <a:extLst>
              <a:ext uri="{FF2B5EF4-FFF2-40B4-BE49-F238E27FC236}">
                <a16:creationId xmlns:a16="http://schemas.microsoft.com/office/drawing/2014/main" id="{E07E6306-E018-BF49-3EE5-BEA3CB3A1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28735-7EA5-FD71-BBED-7E5F35A6FADD}"/>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329779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3E89-EF7A-B809-9CE3-AC00537274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446B67-EDC4-94C6-2414-174232D055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A4AC3-AFE0-D7AD-6CEA-9FA868192D5C}"/>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5" name="Footer Placeholder 4">
            <a:extLst>
              <a:ext uri="{FF2B5EF4-FFF2-40B4-BE49-F238E27FC236}">
                <a16:creationId xmlns:a16="http://schemas.microsoft.com/office/drawing/2014/main" id="{84A3D081-0D27-81D7-F9C0-B7BD3456F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562DF-6B8A-13CA-EEF1-D04CD6AA3861}"/>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359652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11052-691A-A4CB-D4A8-555F68990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BF1837-606C-D6C6-E5D2-BB5A6A5261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20275B-622D-D093-2EF5-12FEA2C36A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B8CD74-FEFA-8D67-2B22-5038BA49F163}"/>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6" name="Footer Placeholder 5">
            <a:extLst>
              <a:ext uri="{FF2B5EF4-FFF2-40B4-BE49-F238E27FC236}">
                <a16:creationId xmlns:a16="http://schemas.microsoft.com/office/drawing/2014/main" id="{A9747E2F-9CFA-6369-8E1B-24C8E2B6F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D37C-BF14-2377-9D11-E6FCF5A9CA37}"/>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3924504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073B-4077-9A32-C914-84262CCC0E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7456E9-AC85-E02E-06C8-99E5141850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00E5E-7B55-2752-1602-6B32376B4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7670B5-FA86-85AD-F7F9-EF45FD82F9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D16F80-D222-1474-AF8A-9E75C938A5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19A6CB-AB3D-D2FA-81B1-F6ED551801A8}"/>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8" name="Footer Placeholder 7">
            <a:extLst>
              <a:ext uri="{FF2B5EF4-FFF2-40B4-BE49-F238E27FC236}">
                <a16:creationId xmlns:a16="http://schemas.microsoft.com/office/drawing/2014/main" id="{1B1F7C32-FDDA-527C-3362-12F3B48A05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279475-1D0E-19D3-9F25-D615CF4BE610}"/>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179770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5E1F-1F07-1A43-4348-4A7F93324C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F0AC8E-A19F-27C8-857D-6523A095BE84}"/>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4" name="Footer Placeholder 3">
            <a:extLst>
              <a:ext uri="{FF2B5EF4-FFF2-40B4-BE49-F238E27FC236}">
                <a16:creationId xmlns:a16="http://schemas.microsoft.com/office/drawing/2014/main" id="{5CD16A6D-8E9F-3AB3-589A-8B136DCD53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59A3D4-EF58-54BF-0347-66464A6910F1}"/>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101575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F70E1D-ACE9-4464-6028-C13BB55BFC3C}"/>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3" name="Footer Placeholder 2">
            <a:extLst>
              <a:ext uri="{FF2B5EF4-FFF2-40B4-BE49-F238E27FC236}">
                <a16:creationId xmlns:a16="http://schemas.microsoft.com/office/drawing/2014/main" id="{2324D852-C09B-2314-4AFC-15DA838C1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E3DE7C-CEA0-D711-3DEB-DE3A7A8C6EA2}"/>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185597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8601-0FB8-E3B3-DC21-10A97882C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E440C1-95ED-35D0-237E-890769F9E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4F6F94-5C71-3D09-2D6C-98B1663B1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CFB6BD-8A38-976D-2F28-F2F9D635A0A2}"/>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6" name="Footer Placeholder 5">
            <a:extLst>
              <a:ext uri="{FF2B5EF4-FFF2-40B4-BE49-F238E27FC236}">
                <a16:creationId xmlns:a16="http://schemas.microsoft.com/office/drawing/2014/main" id="{D50B9FF5-FCCB-3FBF-11AC-621B1CAAFA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2E6B7-4CF8-2FD6-C8DD-5F637244D1C5}"/>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2752673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DEAE-230D-D8C6-2785-7CA0C279F2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6CA91F-C33A-5C87-00D1-8DFA330D80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F34879-6C52-D6C8-7431-BDA679BD6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9F5EA4-2911-9DC7-4441-AC06191079CD}"/>
              </a:ext>
            </a:extLst>
          </p:cNvPr>
          <p:cNvSpPr>
            <a:spLocks noGrp="1"/>
          </p:cNvSpPr>
          <p:nvPr>
            <p:ph type="dt" sz="half" idx="10"/>
          </p:nvPr>
        </p:nvSpPr>
        <p:spPr/>
        <p:txBody>
          <a:bodyPr/>
          <a:lstStyle/>
          <a:p>
            <a:fld id="{B7823651-BC29-8645-894D-7D24311BA395}" type="datetimeFigureOut">
              <a:rPr lang="en-US" smtClean="0"/>
              <a:t>10/1/25</a:t>
            </a:fld>
            <a:endParaRPr lang="en-US"/>
          </a:p>
        </p:txBody>
      </p:sp>
      <p:sp>
        <p:nvSpPr>
          <p:cNvPr id="6" name="Footer Placeholder 5">
            <a:extLst>
              <a:ext uri="{FF2B5EF4-FFF2-40B4-BE49-F238E27FC236}">
                <a16:creationId xmlns:a16="http://schemas.microsoft.com/office/drawing/2014/main" id="{3CC903E3-55C1-F1C3-5EF7-813E454C61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844A4-BEDC-8C41-CD0B-59678585973C}"/>
              </a:ext>
            </a:extLst>
          </p:cNvPr>
          <p:cNvSpPr>
            <a:spLocks noGrp="1"/>
          </p:cNvSpPr>
          <p:nvPr>
            <p:ph type="sldNum" sz="quarter" idx="12"/>
          </p:nvPr>
        </p:nvSpPr>
        <p:spPr/>
        <p:txBody>
          <a:bodyPr/>
          <a:lstStyle/>
          <a:p>
            <a:fld id="{2EECB01C-0F2F-144A-96BB-19DD584EE064}" type="slidenum">
              <a:rPr lang="en-US" smtClean="0"/>
              <a:t>‹#›</a:t>
            </a:fld>
            <a:endParaRPr lang="en-US"/>
          </a:p>
        </p:txBody>
      </p:sp>
    </p:spTree>
    <p:extLst>
      <p:ext uri="{BB962C8B-B14F-4D97-AF65-F5344CB8AC3E}">
        <p14:creationId xmlns:p14="http://schemas.microsoft.com/office/powerpoint/2010/main" val="500224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1B340-E889-B67F-BF48-1B34928C1D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E60362-13B9-DF23-20A7-2D8797131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3C7FA-9239-2980-EF4B-4593A38046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823651-BC29-8645-894D-7D24311BA395}" type="datetimeFigureOut">
              <a:rPr lang="en-US" smtClean="0"/>
              <a:t>10/1/25</a:t>
            </a:fld>
            <a:endParaRPr lang="en-US"/>
          </a:p>
        </p:txBody>
      </p:sp>
      <p:sp>
        <p:nvSpPr>
          <p:cNvPr id="5" name="Footer Placeholder 4">
            <a:extLst>
              <a:ext uri="{FF2B5EF4-FFF2-40B4-BE49-F238E27FC236}">
                <a16:creationId xmlns:a16="http://schemas.microsoft.com/office/drawing/2014/main" id="{CD222091-7F77-FCD1-1C7B-FCFAE2A2FD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A68ABA-4455-9F9D-5B25-5D1FA9C05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ECB01C-0F2F-144A-96BB-19DD584EE064}" type="slidenum">
              <a:rPr lang="en-US" smtClean="0"/>
              <a:t>‹#›</a:t>
            </a:fld>
            <a:endParaRPr lang="en-US"/>
          </a:p>
        </p:txBody>
      </p:sp>
    </p:spTree>
    <p:extLst>
      <p:ext uri="{BB962C8B-B14F-4D97-AF65-F5344CB8AC3E}">
        <p14:creationId xmlns:p14="http://schemas.microsoft.com/office/powerpoint/2010/main" val="3388021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mof.gov.cy/mof/tax/taxdep.nsf/vathousecalc_gr/vathousecalc_gr?openfor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zyprus.com/help/1260/property-transfer-fees-calculato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4E78-3CF6-90B7-D212-F6C75C319ADD}"/>
              </a:ext>
            </a:extLst>
          </p:cNvPr>
          <p:cNvSpPr>
            <a:spLocks noGrp="1"/>
          </p:cNvSpPr>
          <p:nvPr>
            <p:ph type="ctrTitle"/>
          </p:nvPr>
        </p:nvSpPr>
        <p:spPr>
          <a:xfrm>
            <a:off x="524107" y="1122363"/>
            <a:ext cx="10872439" cy="2387600"/>
          </a:xfrm>
        </p:spPr>
        <p:txBody>
          <a:bodyPr>
            <a:normAutofit/>
          </a:bodyPr>
          <a:lstStyle/>
          <a:p>
            <a:r>
              <a:rPr lang="en-US" sz="4400" dirty="0"/>
              <a:t>   Permanent Residence (PR)</a:t>
            </a:r>
            <a:br>
              <a:rPr lang="en-US" sz="4400" dirty="0"/>
            </a:br>
            <a:r>
              <a:rPr lang="en-US" sz="4400" dirty="0"/>
              <a:t>Tax Residency </a:t>
            </a:r>
          </a:p>
        </p:txBody>
      </p:sp>
      <p:sp>
        <p:nvSpPr>
          <p:cNvPr id="3" name="Subtitle 2">
            <a:extLst>
              <a:ext uri="{FF2B5EF4-FFF2-40B4-BE49-F238E27FC236}">
                <a16:creationId xmlns:a16="http://schemas.microsoft.com/office/drawing/2014/main" id="{B7303769-2176-886A-C06D-70397F19F65C}"/>
              </a:ext>
            </a:extLst>
          </p:cNvPr>
          <p:cNvSpPr>
            <a:spLocks noGrp="1"/>
          </p:cNvSpPr>
          <p:nvPr>
            <p:ph type="subTitle" idx="1"/>
          </p:nvPr>
        </p:nvSpPr>
        <p:spPr/>
        <p:txBody>
          <a:bodyPr/>
          <a:lstStyle/>
          <a:p>
            <a:endParaRPr lang="en-US" dirty="0"/>
          </a:p>
          <a:p>
            <a:endParaRPr lang="en-US" dirty="0"/>
          </a:p>
        </p:txBody>
      </p:sp>
      <p:pic>
        <p:nvPicPr>
          <p:cNvPr id="7" name="Picture 6" descr="A purple text on a white background&#10;&#10;AI-generated content may be incorrect.">
            <a:extLst>
              <a:ext uri="{FF2B5EF4-FFF2-40B4-BE49-F238E27FC236}">
                <a16:creationId xmlns:a16="http://schemas.microsoft.com/office/drawing/2014/main" id="{FFEA3FE5-5A12-88A1-F708-13E778E39DAA}"/>
              </a:ext>
            </a:extLst>
          </p:cNvPr>
          <p:cNvPicPr>
            <a:picLocks noChangeAspect="1"/>
          </p:cNvPicPr>
          <p:nvPr/>
        </p:nvPicPr>
        <p:blipFill>
          <a:blip r:embed="rId2"/>
          <a:stretch>
            <a:fillRect/>
          </a:stretch>
        </p:blipFill>
        <p:spPr>
          <a:xfrm>
            <a:off x="5359244" y="4455033"/>
            <a:ext cx="1473511" cy="496182"/>
          </a:xfrm>
          <a:prstGeom prst="rect">
            <a:avLst/>
          </a:prstGeom>
        </p:spPr>
      </p:pic>
    </p:spTree>
    <p:extLst>
      <p:ext uri="{BB962C8B-B14F-4D97-AF65-F5344CB8AC3E}">
        <p14:creationId xmlns:p14="http://schemas.microsoft.com/office/powerpoint/2010/main" val="3830713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845E7-8A9D-FFCC-232D-A32D4632D003}"/>
              </a:ext>
            </a:extLst>
          </p:cNvPr>
          <p:cNvSpPr>
            <a:spLocks noGrp="1"/>
          </p:cNvSpPr>
          <p:nvPr>
            <p:ph type="title"/>
          </p:nvPr>
        </p:nvSpPr>
        <p:spPr/>
        <p:txBody>
          <a:bodyPr>
            <a:normAutofit fontScale="90000"/>
          </a:bodyPr>
          <a:lstStyle/>
          <a:p>
            <a:br>
              <a:rPr lang="en-US" b="1" dirty="0">
                <a:solidFill>
                  <a:srgbClr val="E48312"/>
                </a:solidFill>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PR – Fast Track under Regulation 6(2)</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Time-frame</a:t>
            </a:r>
            <a:br>
              <a:rPr lang="el-GR" b="1" dirty="0">
                <a:solidFill>
                  <a:srgbClr val="E48312"/>
                </a:solidFill>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9256D7E-A5A9-039F-FD49-66CF68CF6481}"/>
              </a:ext>
            </a:extLst>
          </p:cNvPr>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The application will be examined by the Civil Registry and Migration Department and shall be submitted to the Ministry of Interior for a decision. </a:t>
            </a:r>
          </a:p>
          <a:p>
            <a:r>
              <a:rPr lang="en-US" dirty="0">
                <a:latin typeface="Calibri" panose="020F0502020204030204" pitchFamily="34" charset="0"/>
                <a:ea typeface="Calibri" panose="020F0502020204030204" pitchFamily="34" charset="0"/>
                <a:cs typeface="Calibri" panose="020F0502020204030204" pitchFamily="34" charset="0"/>
              </a:rPr>
              <a:t>The examination period is </a:t>
            </a:r>
            <a:r>
              <a:rPr lang="en-US" b="1" dirty="0">
                <a:latin typeface="Calibri" panose="020F0502020204030204" pitchFamily="34" charset="0"/>
                <a:ea typeface="Calibri" panose="020F0502020204030204" pitchFamily="34" charset="0"/>
                <a:cs typeface="Calibri" panose="020F0502020204030204" pitchFamily="34" charset="0"/>
              </a:rPr>
              <a:t>6 months – 10 months</a:t>
            </a:r>
            <a:r>
              <a:rPr lang="en-US" dirty="0">
                <a:latin typeface="Calibri" panose="020F0502020204030204" pitchFamily="34" charset="0"/>
                <a:ea typeface="Calibri" panose="020F0502020204030204" pitchFamily="34" charset="0"/>
                <a:cs typeface="Calibri" panose="020F0502020204030204" pitchFamily="34" charset="0"/>
              </a:rPr>
              <a:t> (approximately). </a:t>
            </a:r>
            <a:endParaRPr lang="el-GR"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409037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C092-5363-3FBC-1791-0ED7A41B3D7B}"/>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 – List of Supporting Documents</a:t>
            </a:r>
            <a:endParaRPr lang="en-US" dirty="0"/>
          </a:p>
        </p:txBody>
      </p:sp>
      <p:sp>
        <p:nvSpPr>
          <p:cNvPr id="3" name="Content Placeholder 2">
            <a:extLst>
              <a:ext uri="{FF2B5EF4-FFF2-40B4-BE49-F238E27FC236}">
                <a16:creationId xmlns:a16="http://schemas.microsoft.com/office/drawing/2014/main" id="{07933BE7-4B7E-B6EC-80E8-461FCC336D03}"/>
              </a:ext>
            </a:extLst>
          </p:cNvPr>
          <p:cNvSpPr>
            <a:spLocks noGrp="1"/>
          </p:cNvSpPr>
          <p:nvPr>
            <p:ph idx="1"/>
          </p:nvPr>
        </p:nvSpPr>
        <p:spPr/>
        <p:txBody>
          <a:bodyPr>
            <a:normAutofit fontScale="55000" lnSpcReduction="20000"/>
          </a:bodyPr>
          <a:lstStyle/>
          <a:p>
            <a:pPr marL="0" indent="0">
              <a:lnSpc>
                <a:spcPct val="120000"/>
              </a:lnSpc>
              <a:spcBef>
                <a:spcPts val="0"/>
              </a:spcBef>
              <a:spcAft>
                <a:spcPts val="0"/>
              </a:spcAft>
              <a:buNone/>
            </a:pPr>
            <a:r>
              <a:rPr lang="en-US" b="1" u="sng" dirty="0">
                <a:latin typeface="Calibri" panose="020F0502020204030204" pitchFamily="34" charset="0"/>
                <a:ea typeface="Calibri" panose="020F0502020204030204" pitchFamily="34" charset="0"/>
                <a:cs typeface="Calibri" panose="020F0502020204030204" pitchFamily="34" charset="0"/>
              </a:rPr>
              <a:t>FOR THE MAIN APPLICANT</a:t>
            </a:r>
            <a:r>
              <a:rPr lang="en-US" b="1" dirty="0">
                <a:latin typeface="Calibri" panose="020F0502020204030204" pitchFamily="34" charset="0"/>
                <a:ea typeface="Calibri" panose="020F0502020204030204" pitchFamily="34" charset="0"/>
                <a:cs typeface="Calibri" panose="020F0502020204030204" pitchFamily="34" charset="0"/>
              </a:rPr>
              <a:t>: </a:t>
            </a:r>
          </a:p>
          <a:p>
            <a:pPr lvl="0">
              <a:lnSpc>
                <a:spcPct val="12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Copy of passport; </a:t>
            </a:r>
            <a:endParaRPr lang="el-GR" dirty="0">
              <a:latin typeface="Calibri" panose="020F0502020204030204" pitchFamily="34" charset="0"/>
              <a:ea typeface="Calibri" panose="020F0502020204030204" pitchFamily="34" charset="0"/>
              <a:cs typeface="Calibri" panose="020F0502020204030204" pitchFamily="34" charset="0"/>
            </a:endParaRPr>
          </a:p>
          <a:p>
            <a:pPr lvl="0">
              <a:lnSpc>
                <a:spcPct val="12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Certificate of Criminal Record from the country of residence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and the country of origin </a:t>
            </a:r>
            <a:r>
              <a:rPr lang="en-US" dirty="0">
                <a:latin typeface="Calibri" panose="020F0502020204030204" pitchFamily="34" charset="0"/>
                <a:ea typeface="Calibri" panose="020F0502020204030204" pitchFamily="34" charset="0"/>
                <a:cs typeface="Calibri" panose="020F0502020204030204" pitchFamily="34" charset="0"/>
              </a:rPr>
              <a:t>(duly </a:t>
            </a:r>
            <a:r>
              <a:rPr lang="en-US" b="1" dirty="0">
                <a:latin typeface="Calibri" panose="020F0502020204030204" pitchFamily="34" charset="0"/>
                <a:ea typeface="Calibri" panose="020F0502020204030204" pitchFamily="34" charset="0"/>
                <a:cs typeface="Calibri" panose="020F0502020204030204" pitchFamily="34" charset="0"/>
              </a:rPr>
              <a:t>certified </a:t>
            </a:r>
            <a:r>
              <a:rPr lang="en-US" dirty="0">
                <a:latin typeface="Calibri" panose="020F0502020204030204" pitchFamily="34" charset="0"/>
                <a:ea typeface="Calibri" panose="020F0502020204030204" pitchFamily="34" charset="0"/>
                <a:cs typeface="Calibri" panose="020F0502020204030204" pitchFamily="34" charset="0"/>
              </a:rPr>
              <a:t>and </a:t>
            </a:r>
            <a:r>
              <a:rPr lang="en-US" b="1" dirty="0">
                <a:latin typeface="Calibri" panose="020F0502020204030204" pitchFamily="34" charset="0"/>
                <a:ea typeface="Calibri" panose="020F0502020204030204" pitchFamily="34" charset="0"/>
                <a:cs typeface="Calibri" panose="020F0502020204030204" pitchFamily="34" charset="0"/>
              </a:rPr>
              <a:t>translated into English</a:t>
            </a:r>
            <a:r>
              <a:rPr lang="en-US" dirty="0">
                <a:latin typeface="Calibri" panose="020F0502020204030204" pitchFamily="34" charset="0"/>
                <a:ea typeface="Calibri" panose="020F0502020204030204" pitchFamily="34" charset="0"/>
                <a:cs typeface="Calibri" panose="020F0502020204030204" pitchFamily="34" charset="0"/>
              </a:rPr>
              <a:t> with </a:t>
            </a:r>
            <a:r>
              <a:rPr lang="en-US" b="1" dirty="0">
                <a:latin typeface="Calibri" panose="020F0502020204030204" pitchFamily="34" charset="0"/>
                <a:ea typeface="Calibri" panose="020F0502020204030204" pitchFamily="34" charset="0"/>
                <a:cs typeface="Calibri" panose="020F0502020204030204" pitchFamily="34" charset="0"/>
              </a:rPr>
              <a:t>Apostille/Double Certification</a:t>
            </a:r>
            <a:r>
              <a:rPr lang="en-US" dirty="0">
                <a:latin typeface="Calibri" panose="020F0502020204030204" pitchFamily="34" charset="0"/>
                <a:ea typeface="Calibri" panose="020F0502020204030204" pitchFamily="34" charset="0"/>
                <a:cs typeface="Calibri" panose="020F0502020204030204" pitchFamily="34" charset="0"/>
              </a:rPr>
              <a:t>);  </a:t>
            </a:r>
            <a:endParaRPr lang="el-GR" dirty="0">
              <a:latin typeface="Calibri" panose="020F0502020204030204" pitchFamily="34" charset="0"/>
              <a:ea typeface="Calibri" panose="020F0502020204030204" pitchFamily="34" charset="0"/>
              <a:cs typeface="Calibri" panose="020F0502020204030204" pitchFamily="34" charset="0"/>
            </a:endParaRPr>
          </a:p>
          <a:p>
            <a:pPr lvl="0">
              <a:lnSpc>
                <a:spcPct val="12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Marriage Certificate (duly </a:t>
            </a:r>
            <a:r>
              <a:rPr lang="en-US" b="1" dirty="0">
                <a:latin typeface="Calibri" panose="020F0502020204030204" pitchFamily="34" charset="0"/>
                <a:ea typeface="Calibri" panose="020F0502020204030204" pitchFamily="34" charset="0"/>
                <a:cs typeface="Calibri" panose="020F0502020204030204" pitchFamily="34" charset="0"/>
              </a:rPr>
              <a:t>certified </a:t>
            </a:r>
            <a:r>
              <a:rPr lang="en-US" dirty="0">
                <a:latin typeface="Calibri" panose="020F0502020204030204" pitchFamily="34" charset="0"/>
                <a:ea typeface="Calibri" panose="020F0502020204030204" pitchFamily="34" charset="0"/>
                <a:cs typeface="Calibri" panose="020F0502020204030204" pitchFamily="34" charset="0"/>
              </a:rPr>
              <a:t>and </a:t>
            </a:r>
            <a:r>
              <a:rPr lang="en-US" b="1" dirty="0">
                <a:latin typeface="Calibri" panose="020F0502020204030204" pitchFamily="34" charset="0"/>
                <a:ea typeface="Calibri" panose="020F0502020204030204" pitchFamily="34" charset="0"/>
                <a:cs typeface="Calibri" panose="020F0502020204030204" pitchFamily="34" charset="0"/>
              </a:rPr>
              <a:t>translated into English</a:t>
            </a:r>
            <a:r>
              <a:rPr lang="en-US" dirty="0">
                <a:latin typeface="Calibri" panose="020F0502020204030204" pitchFamily="34" charset="0"/>
                <a:ea typeface="Calibri" panose="020F0502020204030204" pitchFamily="34" charset="0"/>
                <a:cs typeface="Calibri" panose="020F0502020204030204" pitchFamily="34" charset="0"/>
              </a:rPr>
              <a:t> with </a:t>
            </a:r>
            <a:r>
              <a:rPr lang="en-US" b="1" dirty="0">
                <a:latin typeface="Calibri" panose="020F0502020204030204" pitchFamily="34" charset="0"/>
                <a:ea typeface="Calibri" panose="020F0502020204030204" pitchFamily="34" charset="0"/>
                <a:cs typeface="Calibri" panose="020F0502020204030204" pitchFamily="34" charset="0"/>
              </a:rPr>
              <a:t>Apostille/Double Certification</a:t>
            </a:r>
            <a:r>
              <a:rPr lang="en-US" dirty="0">
                <a:latin typeface="Calibri" panose="020F0502020204030204" pitchFamily="34" charset="0"/>
                <a:ea typeface="Calibri" panose="020F0502020204030204" pitchFamily="34" charset="0"/>
                <a:cs typeface="Calibri" panose="020F0502020204030204" pitchFamily="34" charset="0"/>
              </a:rPr>
              <a:t>);  </a:t>
            </a:r>
            <a:endParaRPr lang="el-GR" dirty="0">
              <a:latin typeface="Calibri" panose="020F0502020204030204" pitchFamily="34" charset="0"/>
              <a:ea typeface="Calibri" panose="020F0502020204030204" pitchFamily="34" charset="0"/>
              <a:cs typeface="Calibri" panose="020F0502020204030204" pitchFamily="34" charset="0"/>
            </a:endParaRPr>
          </a:p>
          <a:p>
            <a:pPr lvl="0">
              <a:lnSpc>
                <a:spcPct val="12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Original documents showing the secured annual income from abroad; and </a:t>
            </a:r>
          </a:p>
          <a:p>
            <a:pPr lvl="0">
              <a:lnSpc>
                <a:spcPct val="120000"/>
              </a:lnSpc>
              <a:spcBef>
                <a:spcPts val="0"/>
              </a:spcBef>
              <a:spcAft>
                <a:spcPts val="0"/>
              </a:spcAft>
              <a:buFont typeface="Wingdings" panose="05000000000000000000" pitchFamily="2" charset="2"/>
              <a:buChar char="§"/>
            </a:pPr>
            <a:r>
              <a:rPr lang="en-GB" dirty="0">
                <a:latin typeface="Calibri" panose="020F0502020204030204" pitchFamily="34" charset="0"/>
                <a:ea typeface="Calibri" panose="020F0502020204030204" pitchFamily="34" charset="0"/>
                <a:cs typeface="Calibri" panose="020F0502020204030204" pitchFamily="34" charset="0"/>
              </a:rPr>
              <a:t>Tax return declaration from the country where the applicant declares to be tax resident or through official certificates from an independent Certified Accountant (along with a copy of the Certified Accountant’s license); </a:t>
            </a:r>
            <a:endParaRPr lang="el-GR" dirty="0">
              <a:latin typeface="Calibri" panose="020F0502020204030204" pitchFamily="34" charset="0"/>
              <a:ea typeface="Calibri" panose="020F0502020204030204" pitchFamily="34" charset="0"/>
              <a:cs typeface="Calibri" panose="020F0502020204030204" pitchFamily="34" charset="0"/>
            </a:endParaRPr>
          </a:p>
          <a:p>
            <a:pPr lvl="0">
              <a:lnSpc>
                <a:spcPct val="12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Curriculum Vitae (CV).</a:t>
            </a:r>
          </a:p>
          <a:p>
            <a:pPr marL="0" lvl="0" indent="0">
              <a:lnSpc>
                <a:spcPct val="120000"/>
              </a:lnSpc>
              <a:spcBef>
                <a:spcPts val="0"/>
              </a:spcBef>
              <a:spcAft>
                <a:spcPts val="0"/>
              </a:spcAft>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lvl="0" indent="0">
              <a:lnSpc>
                <a:spcPct val="120000"/>
              </a:lnSpc>
              <a:spcBef>
                <a:spcPts val="0"/>
              </a:spcBef>
              <a:spcAft>
                <a:spcPts val="0"/>
              </a:spcAft>
              <a:buNone/>
            </a:pPr>
            <a:r>
              <a:rPr lang="en-US" b="1" u="sng" dirty="0">
                <a:latin typeface="Calibri" panose="020F0502020204030204" pitchFamily="34" charset="0"/>
                <a:ea typeface="Calibri" panose="020F0502020204030204" pitchFamily="34" charset="0"/>
                <a:cs typeface="Calibri" panose="020F0502020204030204" pitchFamily="34" charset="0"/>
              </a:rPr>
              <a:t>FOR THE MAIN APPLICANT’S SPOUSE: </a:t>
            </a:r>
          </a:p>
          <a:p>
            <a:pPr lvl="0">
              <a:lnSpc>
                <a:spcPct val="12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Copy of passport; </a:t>
            </a:r>
            <a:endParaRPr lang="el-GR" dirty="0">
              <a:latin typeface="Calibri" panose="020F0502020204030204" pitchFamily="34" charset="0"/>
              <a:ea typeface="Calibri" panose="020F0502020204030204" pitchFamily="34" charset="0"/>
              <a:cs typeface="Calibri" panose="020F0502020204030204" pitchFamily="34" charset="0"/>
            </a:endParaRPr>
          </a:p>
          <a:p>
            <a:pPr lvl="0">
              <a:lnSpc>
                <a:spcPct val="12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Certificate of Criminal Record from the country of residence </a:t>
            </a:r>
            <a:r>
              <a:rPr lang="en-US"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and the country of origin</a:t>
            </a:r>
            <a:r>
              <a:rPr lang="en-US" dirty="0">
                <a:latin typeface="Calibri" panose="020F0502020204030204" pitchFamily="34" charset="0"/>
                <a:ea typeface="Calibri" panose="020F0502020204030204" pitchFamily="34" charset="0"/>
                <a:cs typeface="Calibri" panose="020F0502020204030204" pitchFamily="34" charset="0"/>
              </a:rPr>
              <a:t>(duly </a:t>
            </a:r>
            <a:r>
              <a:rPr lang="en-US" b="1" dirty="0">
                <a:latin typeface="Calibri" panose="020F0502020204030204" pitchFamily="34" charset="0"/>
                <a:ea typeface="Calibri" panose="020F0502020204030204" pitchFamily="34" charset="0"/>
                <a:cs typeface="Calibri" panose="020F0502020204030204" pitchFamily="34" charset="0"/>
              </a:rPr>
              <a:t>certified </a:t>
            </a:r>
            <a:r>
              <a:rPr lang="en-US" dirty="0">
                <a:latin typeface="Calibri" panose="020F0502020204030204" pitchFamily="34" charset="0"/>
                <a:ea typeface="Calibri" panose="020F0502020204030204" pitchFamily="34" charset="0"/>
                <a:cs typeface="Calibri" panose="020F0502020204030204" pitchFamily="34" charset="0"/>
              </a:rPr>
              <a:t>and </a:t>
            </a:r>
            <a:r>
              <a:rPr lang="en-US" b="1" dirty="0">
                <a:latin typeface="Calibri" panose="020F0502020204030204" pitchFamily="34" charset="0"/>
                <a:ea typeface="Calibri" panose="020F0502020204030204" pitchFamily="34" charset="0"/>
                <a:cs typeface="Calibri" panose="020F0502020204030204" pitchFamily="34" charset="0"/>
              </a:rPr>
              <a:t>translated into English</a:t>
            </a:r>
            <a:r>
              <a:rPr lang="en-US" dirty="0">
                <a:latin typeface="Calibri" panose="020F0502020204030204" pitchFamily="34" charset="0"/>
                <a:ea typeface="Calibri" panose="020F0502020204030204" pitchFamily="34" charset="0"/>
                <a:cs typeface="Calibri" panose="020F0502020204030204" pitchFamily="34" charset="0"/>
              </a:rPr>
              <a:t> with </a:t>
            </a:r>
            <a:r>
              <a:rPr lang="en-US" b="1" dirty="0">
                <a:latin typeface="Calibri" panose="020F0502020204030204" pitchFamily="34" charset="0"/>
                <a:ea typeface="Calibri" panose="020F0502020204030204" pitchFamily="34" charset="0"/>
                <a:cs typeface="Calibri" panose="020F0502020204030204" pitchFamily="34" charset="0"/>
              </a:rPr>
              <a:t>Apostille/Double Certification</a:t>
            </a:r>
            <a:r>
              <a:rPr lang="en-US" dirty="0">
                <a:latin typeface="Calibri" panose="020F0502020204030204" pitchFamily="34" charset="0"/>
                <a:ea typeface="Calibri" panose="020F0502020204030204" pitchFamily="34" charset="0"/>
                <a:cs typeface="Calibri" panose="020F0502020204030204" pitchFamily="34" charset="0"/>
              </a:rPr>
              <a:t>); and </a:t>
            </a:r>
            <a:endParaRPr lang="el-GR" dirty="0">
              <a:latin typeface="Calibri" panose="020F0502020204030204" pitchFamily="34" charset="0"/>
              <a:ea typeface="Calibri" panose="020F0502020204030204" pitchFamily="34" charset="0"/>
              <a:cs typeface="Calibri" panose="020F0502020204030204" pitchFamily="34" charset="0"/>
            </a:endParaRPr>
          </a:p>
          <a:p>
            <a:pPr lvl="0">
              <a:lnSpc>
                <a:spcPct val="120000"/>
              </a:lnSpc>
              <a:spcBef>
                <a:spcPts val="0"/>
              </a:spcBef>
              <a:spcAft>
                <a:spcPts val="0"/>
              </a:spcAft>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Curriculum Vitae (CV).</a:t>
            </a:r>
          </a:p>
          <a:p>
            <a:endParaRPr lang="en-US" dirty="0"/>
          </a:p>
        </p:txBody>
      </p:sp>
    </p:spTree>
    <p:extLst>
      <p:ext uri="{BB962C8B-B14F-4D97-AF65-F5344CB8AC3E}">
        <p14:creationId xmlns:p14="http://schemas.microsoft.com/office/powerpoint/2010/main" val="159119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641C-38FE-B5A3-45E4-F6BBF2BABE0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VAT – Housing</a:t>
            </a:r>
          </a:p>
        </p:txBody>
      </p:sp>
      <p:sp>
        <p:nvSpPr>
          <p:cNvPr id="3" name="Content Placeholder 2">
            <a:extLst>
              <a:ext uri="{FF2B5EF4-FFF2-40B4-BE49-F238E27FC236}">
                <a16:creationId xmlns:a16="http://schemas.microsoft.com/office/drawing/2014/main" id="{3A31858D-560D-095F-A101-51305592A721}"/>
              </a:ext>
            </a:extLst>
          </p:cNvPr>
          <p:cNvSpPr>
            <a:spLocks noGrp="1"/>
          </p:cNvSpPr>
          <p:nvPr>
            <p:ph idx="1"/>
          </p:nvPr>
        </p:nvSpPr>
        <p:spPr>
          <a:xfrm>
            <a:off x="200722" y="1516566"/>
            <a:ext cx="11153078" cy="5107257"/>
          </a:xfrm>
        </p:spPr>
        <p:txBody>
          <a:bodyPr>
            <a:normAutofit fontScale="77500" lnSpcReduction="20000"/>
          </a:bodyPr>
          <a:lstStyle/>
          <a:p>
            <a:r>
              <a:rPr lang="en-US" b="1" dirty="0">
                <a:latin typeface="Calibri" panose="020F0502020204030204" pitchFamily="34" charset="0"/>
                <a:cs typeface="Calibri" panose="020F0502020204030204" pitchFamily="34" charset="0"/>
              </a:rPr>
              <a:t>The New </a:t>
            </a:r>
            <a:r>
              <a:rPr lang="en-US" dirty="0">
                <a:latin typeface="Calibri" panose="020F0502020204030204" pitchFamily="34" charset="0"/>
                <a:cs typeface="Calibri" panose="020F0502020204030204" pitchFamily="34" charset="0"/>
              </a:rPr>
              <a:t>VAT policy of Houses/Apartments (New VAT Policy)</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The Reduced VAT policy from 19% to 5% will apply to the first 130 sq. m on the main residence and up to a value of €350,000, provided that the total value of the transaction does not exceed €475,000 and that the total buildable area does not exceed 190 sq. m.</a:t>
            </a:r>
          </a:p>
          <a:p>
            <a:pPr marL="0" indent="0">
              <a:buNone/>
            </a:pPr>
            <a:r>
              <a:rPr lang="en-US" dirty="0">
                <a:latin typeface="Calibri" panose="020F0502020204030204" pitchFamily="34" charset="0"/>
                <a:cs typeface="Calibri" panose="020F0502020204030204" pitchFamily="34" charset="0"/>
              </a:rPr>
              <a:t>*The law also provides for a transitional period, so that the new rules do not apply in cases where a planning permit has been issued or applied before 31st of October 2023. </a:t>
            </a:r>
          </a:p>
          <a:p>
            <a:pPr marL="0" indent="0">
              <a:buNone/>
            </a:pPr>
            <a:r>
              <a:rPr lang="en-US" dirty="0">
                <a:latin typeface="Calibri" panose="020F0502020204030204" pitchFamily="34" charset="0"/>
                <a:cs typeface="Calibri" panose="020F0502020204030204" pitchFamily="34" charset="0"/>
              </a:rPr>
              <a:t>It is worth to note that the main requirement is that owners must have an intention to live in for at least 10 years and that the applicant must not have another property that is used as a permanent residence in Cyprus.</a:t>
            </a:r>
          </a:p>
          <a:p>
            <a:pPr marL="0" indent="0">
              <a:buNone/>
            </a:pPr>
            <a:r>
              <a:rPr lang="en-US" dirty="0">
                <a:latin typeface="Calibri" panose="020F0502020204030204" pitchFamily="34" charset="0"/>
                <a:cs typeface="Calibri" panose="020F0502020204030204" pitchFamily="34" charset="0"/>
              </a:rPr>
              <a:t> </a:t>
            </a:r>
          </a:p>
          <a:p>
            <a:r>
              <a:rPr lang="en-US" b="1" dirty="0">
                <a:latin typeface="Calibri" panose="020F0502020204030204" pitchFamily="34" charset="0"/>
                <a:cs typeface="Calibri" panose="020F0502020204030204" pitchFamily="34" charset="0"/>
              </a:rPr>
              <a:t>Previous VAT </a:t>
            </a:r>
            <a:r>
              <a:rPr lang="en-US" dirty="0">
                <a:latin typeface="Calibri" panose="020F0502020204030204" pitchFamily="34" charset="0"/>
                <a:cs typeface="Calibri" panose="020F0502020204030204" pitchFamily="34" charset="0"/>
              </a:rPr>
              <a:t>policy </a:t>
            </a:r>
            <a:r>
              <a:rPr lang="en-US" sz="2000" dirty="0">
                <a:latin typeface="Calibri" panose="020F0502020204030204" pitchFamily="34" charset="0"/>
                <a:cs typeface="Calibri" panose="020F0502020204030204" pitchFamily="34" charset="0"/>
              </a:rPr>
              <a:t>(where an application for a planning permit or a planning permit has been filed/applied before 31</a:t>
            </a:r>
            <a:r>
              <a:rPr lang="en-US" sz="2000" baseline="30000" dirty="0">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of October 2023)</a:t>
            </a:r>
          </a:p>
          <a:p>
            <a:pPr marL="0" indent="0">
              <a:buNone/>
            </a:pPr>
            <a:r>
              <a:rPr lang="en-US" dirty="0">
                <a:latin typeface="Calibri" panose="020F0502020204030204" pitchFamily="34" charset="0"/>
                <a:cs typeface="Calibri" panose="020F0502020204030204" pitchFamily="34" charset="0"/>
              </a:rPr>
              <a:t>The reduced rate of 5% applies for the first net 200 sq. m of the residence and without any price or overall square meters limit. In the event that families have more than 3 children, the permissible total covered area increases by 15 square meters for each additional child. (i.e. beyond the three children). For the remaining size of the house, the standard rate of VAT 19% is been applied. </a:t>
            </a:r>
          </a:p>
          <a:p>
            <a:endParaRPr lang="en-US" dirty="0"/>
          </a:p>
        </p:txBody>
      </p:sp>
    </p:spTree>
    <p:extLst>
      <p:ext uri="{BB962C8B-B14F-4D97-AF65-F5344CB8AC3E}">
        <p14:creationId xmlns:p14="http://schemas.microsoft.com/office/powerpoint/2010/main" val="156085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2016-CDB8-757E-FD88-079328963AC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VAT – Calculator for the purchase of a Home</a:t>
            </a:r>
            <a:endParaRPr lang="en-US" dirty="0"/>
          </a:p>
        </p:txBody>
      </p:sp>
      <p:sp>
        <p:nvSpPr>
          <p:cNvPr id="3" name="Content Placeholder 2">
            <a:extLst>
              <a:ext uri="{FF2B5EF4-FFF2-40B4-BE49-F238E27FC236}">
                <a16:creationId xmlns:a16="http://schemas.microsoft.com/office/drawing/2014/main" id="{4C5F6C62-34BD-02F9-4B70-5F8E7B240886}"/>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hlinkClick r:id="rId2"/>
              </a:rPr>
              <a:t>https://www.mof.gov.cy/mof/tax/taxdep.nsf/vathousecalc_gr/vathousecalc_gr?openform</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884154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6A0C-F8A3-FDA0-F869-192778200BF2}"/>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Transfer Fees Calculator (Resale)</a:t>
            </a:r>
          </a:p>
        </p:txBody>
      </p:sp>
      <p:sp>
        <p:nvSpPr>
          <p:cNvPr id="3" name="Content Placeholder 2">
            <a:extLst>
              <a:ext uri="{FF2B5EF4-FFF2-40B4-BE49-F238E27FC236}">
                <a16:creationId xmlns:a16="http://schemas.microsoft.com/office/drawing/2014/main" id="{1448F091-0110-4F1D-01FF-60FD72DE3621}"/>
              </a:ext>
            </a:extLst>
          </p:cNvPr>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hlinkClick r:id="rId2"/>
              </a:rPr>
              <a:t>https://www.zyprus.com/help/1260/property-transfer-fees-calculator</a:t>
            </a:r>
            <a:endParaRPr lang="en-US"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875568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A135-2AE4-D156-78DC-09E386E3653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Tax Residency (non-domicile)</a:t>
            </a:r>
          </a:p>
        </p:txBody>
      </p:sp>
      <p:sp>
        <p:nvSpPr>
          <p:cNvPr id="3" name="Content Placeholder 2">
            <a:extLst>
              <a:ext uri="{FF2B5EF4-FFF2-40B4-BE49-F238E27FC236}">
                <a16:creationId xmlns:a16="http://schemas.microsoft.com/office/drawing/2014/main" id="{B39ADE38-D272-741D-61E3-B080163EFB0E}"/>
              </a:ext>
            </a:extLst>
          </p:cNvPr>
          <p:cNvSpPr>
            <a:spLocks noGrp="1"/>
          </p:cNvSpPr>
          <p:nvPr>
            <p:ph idx="1"/>
          </p:nvPr>
        </p:nvSpPr>
        <p:spPr>
          <a:xfrm>
            <a:off x="274320" y="1451610"/>
            <a:ext cx="11267192" cy="5041265"/>
          </a:xfrm>
        </p:spPr>
        <p:txBody>
          <a:bodyPr>
            <a:normAutofit fontScale="70000" lnSpcReduction="20000"/>
          </a:bodyPr>
          <a:lstStyle/>
          <a:p>
            <a:pPr marL="0" indent="0">
              <a:buNone/>
            </a:pPr>
            <a:r>
              <a:rPr lang="en-US" dirty="0">
                <a:latin typeface="Calibri" panose="020F0502020204030204" pitchFamily="34" charset="0"/>
                <a:cs typeface="Calibri" panose="020F0502020204030204" pitchFamily="34" charset="0"/>
              </a:rPr>
              <a:t>An individual may be considered as a Cyprus tax resident in the following cases:</a:t>
            </a:r>
          </a:p>
          <a:p>
            <a:pPr marL="0" indent="0">
              <a:buNone/>
            </a:pPr>
            <a:endParaRPr lang="en-US" b="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183 day rule</a:t>
            </a:r>
            <a:r>
              <a:rPr lang="en-US" dirty="0">
                <a:latin typeface="Calibri" panose="020F0502020204030204" pitchFamily="34" charset="0"/>
                <a:cs typeface="Calibri" panose="020F0502020204030204" pitchFamily="34" charset="0"/>
              </a:rPr>
              <a:t>: Cyprus has adopted a residency-based system of taxation, whereby physical presence in Cyprus exceeding 183 days in a tax year (1st January to 31st December) will constitute tax residency for individuals. Therefore, if an individual is physically present in Cyprus for more than 183 days in a tax year, s/he will be considered a tax resident of Cyprus in that tax year. </a:t>
            </a:r>
          </a:p>
          <a:p>
            <a:pPr marL="0" indent="0">
              <a:buNone/>
            </a:pP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60-day rule: for tax residency under the 60-day rule of the following conditions should apply:</a:t>
            </a:r>
            <a:endParaRPr lang="en-US" dirty="0">
              <a:latin typeface="Calibri" panose="020F0502020204030204" pitchFamily="34" charset="0"/>
              <a:cs typeface="Calibri" panose="020F0502020204030204" pitchFamily="34" charset="0"/>
            </a:endParaRPr>
          </a:p>
          <a:p>
            <a:pPr>
              <a:buFont typeface="Wingdings" pitchFamily="2" charset="2"/>
              <a:buChar char="ü"/>
            </a:pPr>
            <a:r>
              <a:rPr lang="en-US" dirty="0">
                <a:latin typeface="Calibri" panose="020F0502020204030204" pitchFamily="34" charset="0"/>
                <a:cs typeface="Calibri" panose="020F0502020204030204" pitchFamily="34" charset="0"/>
              </a:rPr>
              <a:t>the individual stays in Cyprus for at least 60 days in the year</a:t>
            </a:r>
          </a:p>
          <a:p>
            <a:pPr>
              <a:buFont typeface="Wingdings" pitchFamily="2" charset="2"/>
              <a:buChar char="ü"/>
            </a:pPr>
            <a:r>
              <a:rPr lang="en-US" dirty="0"/>
              <a:t>The individual carries on a business in Cyprus (i.e. either as a self-employed person, or employed or hold an office with a Cyprus tax resident person – for example, a Director of a Cyprus company). If the business (or employment or self-employment) stops during the year, then the person is not considered a Cyprus tax resident for the specific year </a:t>
            </a:r>
          </a:p>
          <a:p>
            <a:pPr>
              <a:buFont typeface="Wingdings" pitchFamily="2" charset="2"/>
              <a:buChar char="ü"/>
            </a:pPr>
            <a:r>
              <a:rPr lang="en-US" dirty="0">
                <a:latin typeface="Calibri" panose="020F0502020204030204" pitchFamily="34" charset="0"/>
                <a:cs typeface="Calibri" panose="020F0502020204030204" pitchFamily="34" charset="0"/>
              </a:rPr>
              <a:t>maintains (by </a:t>
            </a:r>
            <a:r>
              <a:rPr lang="en-US" b="1" dirty="0">
                <a:latin typeface="Calibri" panose="020F0502020204030204" pitchFamily="34" charset="0"/>
                <a:cs typeface="Calibri" panose="020F0502020204030204" pitchFamily="34" charset="0"/>
              </a:rPr>
              <a:t>owning</a:t>
            </a:r>
            <a:r>
              <a:rPr lang="en-US" dirty="0">
                <a:latin typeface="Calibri" panose="020F0502020204030204" pitchFamily="34" charset="0"/>
                <a:cs typeface="Calibri" panose="020F0502020204030204" pitchFamily="34" charset="0"/>
              </a:rPr>
              <a:t> or leasing) a permanent home in Cyprus.</a:t>
            </a:r>
          </a:p>
          <a:p>
            <a:pPr>
              <a:buFont typeface="Wingdings" pitchFamily="2" charset="2"/>
              <a:buChar char="ü"/>
            </a:pPr>
            <a:r>
              <a:rPr lang="en-US" dirty="0">
                <a:latin typeface="Calibri" panose="020F0502020204030204" pitchFamily="34" charset="0"/>
                <a:cs typeface="Calibri" panose="020F0502020204030204" pitchFamily="34" charset="0"/>
              </a:rPr>
              <a:t>Provided that he/she does not reside in any other country for more than 183 days and the</a:t>
            </a:r>
            <a:r>
              <a:rPr lang="en-US" dirty="0"/>
              <a:t> individual is not a tax resident in any other country.</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1880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E184-EA9E-4177-34E0-903C8DEA3516}"/>
              </a:ext>
            </a:extLst>
          </p:cNvPr>
          <p:cNvSpPr>
            <a:spLocks noGrp="1"/>
          </p:cNvSpPr>
          <p:nvPr>
            <p:ph type="title"/>
          </p:nvPr>
        </p:nvSpPr>
        <p:spPr>
          <a:xfrm>
            <a:off x="720090" y="307975"/>
            <a:ext cx="10515600" cy="1325563"/>
          </a:xfrm>
        </p:spPr>
        <p:txBody>
          <a:bodyPr/>
          <a:lstStyle/>
          <a:p>
            <a:r>
              <a:rPr lang="en-US" dirty="0">
                <a:latin typeface="Calibri" panose="020F0502020204030204" pitchFamily="34" charset="0"/>
                <a:cs typeface="Calibri" panose="020F0502020204030204" pitchFamily="34" charset="0"/>
              </a:rPr>
              <a:t>Tax Residency (non-domicile)</a:t>
            </a:r>
            <a:endParaRPr lang="en-US" dirty="0"/>
          </a:p>
        </p:txBody>
      </p:sp>
      <p:sp>
        <p:nvSpPr>
          <p:cNvPr id="3" name="Content Placeholder 2">
            <a:extLst>
              <a:ext uri="{FF2B5EF4-FFF2-40B4-BE49-F238E27FC236}">
                <a16:creationId xmlns:a16="http://schemas.microsoft.com/office/drawing/2014/main" id="{37B429D5-817E-B3AA-CD31-DC865496D402}"/>
              </a:ext>
            </a:extLst>
          </p:cNvPr>
          <p:cNvSpPr>
            <a:spLocks noGrp="1"/>
          </p:cNvSpPr>
          <p:nvPr>
            <p:ph idx="1"/>
          </p:nvPr>
        </p:nvSpPr>
        <p:spPr>
          <a:xfrm>
            <a:off x="228600" y="1428750"/>
            <a:ext cx="11007090" cy="5269230"/>
          </a:xfrm>
        </p:spPr>
        <p:txBody>
          <a:bodyPr>
            <a:normAutofit fontScale="62500" lnSpcReduction="20000"/>
          </a:bodyPr>
          <a:lstStyle/>
          <a:p>
            <a:pPr marL="0" indent="0">
              <a:buNone/>
            </a:pPr>
            <a:r>
              <a:rPr lang="en-US" b="1" dirty="0">
                <a:latin typeface="Calibri" panose="020F0502020204030204" pitchFamily="34" charset="0"/>
                <a:cs typeface="Calibri" panose="020F0502020204030204" pitchFamily="34" charset="0"/>
              </a:rPr>
              <a:t>Non-Domicile Status and Dividend/Interest Income </a:t>
            </a: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At the same time, an individual is granted exemption from special contribution for defense on dividends and interest received either in Cyprus or abroad, provided that such individual is considered as non – domiciled of Cyprus. The criteria of being a tax resident of non-</a:t>
            </a:r>
            <a:r>
              <a:rPr lang="en-US" dirty="0" err="1">
                <a:latin typeface="Calibri" panose="020F0502020204030204" pitchFamily="34" charset="0"/>
                <a:cs typeface="Calibri" panose="020F0502020204030204" pitchFamily="34" charset="0"/>
              </a:rPr>
              <a:t>dom</a:t>
            </a:r>
            <a:r>
              <a:rPr lang="en-US" dirty="0">
                <a:latin typeface="Calibri" panose="020F0502020204030204" pitchFamily="34" charset="0"/>
                <a:cs typeface="Calibri" panose="020F0502020204030204" pitchFamily="34" charset="0"/>
              </a:rPr>
              <a:t> status are as follows:</a:t>
            </a:r>
          </a:p>
          <a:p>
            <a:pPr marL="0" indent="0">
              <a:buNone/>
            </a:pPr>
            <a:r>
              <a:rPr lang="en-US" dirty="0">
                <a:latin typeface="Calibri" panose="020F0502020204030204" pitchFamily="34" charset="0"/>
                <a:cs typeface="Calibri" panose="020F0502020204030204" pitchFamily="34" charset="0"/>
              </a:rPr>
              <a:t>A) The individual does not have its *domicile of origin in Cyprus;</a:t>
            </a:r>
          </a:p>
          <a:p>
            <a:pPr marL="0" indent="0">
              <a:buNone/>
            </a:pPr>
            <a:r>
              <a:rPr lang="en-US" sz="2200" dirty="0">
                <a:latin typeface="Calibri" panose="020F0502020204030204" pitchFamily="34" charset="0"/>
                <a:cs typeface="Calibri" panose="020F0502020204030204" pitchFamily="34" charset="0"/>
              </a:rPr>
              <a:t>A domicile of origin (i.e. the domicile received by an individual at birth); and,</a:t>
            </a:r>
          </a:p>
          <a:p>
            <a:pPr marL="0" indent="0">
              <a:buNone/>
            </a:pPr>
            <a:r>
              <a:rPr lang="en-US" sz="2200" dirty="0">
                <a:latin typeface="Calibri" panose="020F0502020204030204" pitchFamily="34" charset="0"/>
                <a:cs typeface="Calibri" panose="020F0502020204030204" pitchFamily="34" charset="0"/>
              </a:rPr>
              <a:t>A domicile of choice (i.e. the domicile acquired by an individual by establishing a home with the intention of a permanent or indefinite stay)</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B) The Individual has obtained and maintained a domicile of choice outside Cyprus, provided that was not a Cyprus tax resident for any period of at least 20 consecutive years preceding the tax year in question</a:t>
            </a:r>
          </a:p>
          <a:p>
            <a:pPr marL="0" indent="0">
              <a:buNone/>
            </a:pPr>
            <a:r>
              <a:rPr lang="en-US" dirty="0">
                <a:latin typeface="Calibri" panose="020F0502020204030204" pitchFamily="34" charset="0"/>
                <a:cs typeface="Calibri" panose="020F0502020204030204" pitchFamily="34" charset="0"/>
              </a:rPr>
              <a:t>C) The Individual has not been a tax resident of Cyprus per the Income Tax Law for a period of 20 consecutive years prior to the introduction of the law (i.e. prior to 16 July 2015);</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sz="3200" dirty="0"/>
              <a:t>An individual who is tax resident in Cyprus under the Non-Dom status (</a:t>
            </a:r>
            <a:r>
              <a:rPr lang="en-US" sz="3200" dirty="0">
                <a:latin typeface="Calibri" panose="020F0502020204030204" pitchFamily="34" charset="0"/>
                <a:cs typeface="Calibri" panose="020F0502020204030204" pitchFamily="34" charset="0"/>
              </a:rPr>
              <a:t>either under the 183 days rule or the 60 days rule) </a:t>
            </a:r>
            <a:r>
              <a:rPr lang="en-US" sz="3200" dirty="0"/>
              <a:t>is </a:t>
            </a:r>
            <a:r>
              <a:rPr lang="en-US" sz="3200" b="1" dirty="0"/>
              <a:t>exempted</a:t>
            </a:r>
            <a:r>
              <a:rPr lang="en-US" sz="3200" dirty="0"/>
              <a:t> </a:t>
            </a:r>
            <a:r>
              <a:rPr lang="en-US" sz="3200" b="1" dirty="0"/>
              <a:t>from any tax on dividends and interest </a:t>
            </a:r>
            <a:r>
              <a:rPr lang="en-US" sz="3200" dirty="0"/>
              <a:t>received either in </a:t>
            </a:r>
            <a:r>
              <a:rPr lang="en-US" sz="3200" b="1" dirty="0"/>
              <a:t>Cyprus or abroad </a:t>
            </a:r>
            <a:r>
              <a:rPr lang="en-US" sz="3200" dirty="0"/>
              <a:t>(Special </a:t>
            </a:r>
            <a:r>
              <a:rPr lang="en-US" sz="3200" dirty="0" err="1"/>
              <a:t>Defence</a:t>
            </a:r>
            <a:r>
              <a:rPr lang="en-US" sz="3200" dirty="0"/>
              <a:t> Contribution Tax) for the period of 17 years following his/her registration as tax resident in Cyprus.</a:t>
            </a:r>
            <a:endParaRPr lang="en-US" sz="3200"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Any income will be subject to GESY contribution at the rate of 2,65% which only applies only on the first 180,000 Euro income.</a:t>
            </a:r>
          </a:p>
        </p:txBody>
      </p:sp>
    </p:spTree>
    <p:extLst>
      <p:ext uri="{BB962C8B-B14F-4D97-AF65-F5344CB8AC3E}">
        <p14:creationId xmlns:p14="http://schemas.microsoft.com/office/powerpoint/2010/main" val="107256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1076C-1C6F-A570-7A84-91195AC9CB2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Tax Residency (employment income)</a:t>
            </a:r>
            <a:endParaRPr lang="en-US" dirty="0"/>
          </a:p>
        </p:txBody>
      </p:sp>
      <p:sp>
        <p:nvSpPr>
          <p:cNvPr id="3" name="Content Placeholder 2">
            <a:extLst>
              <a:ext uri="{FF2B5EF4-FFF2-40B4-BE49-F238E27FC236}">
                <a16:creationId xmlns:a16="http://schemas.microsoft.com/office/drawing/2014/main" id="{05821728-AAE8-1B4A-4F55-5B1CC23D3164}"/>
              </a:ext>
            </a:extLst>
          </p:cNvPr>
          <p:cNvSpPr>
            <a:spLocks noGrp="1"/>
          </p:cNvSpPr>
          <p:nvPr>
            <p:ph idx="1"/>
          </p:nvPr>
        </p:nvSpPr>
        <p:spPr>
          <a:xfrm>
            <a:off x="689610" y="1701166"/>
            <a:ext cx="10515600" cy="4888519"/>
          </a:xfrm>
        </p:spPr>
        <p:txBody>
          <a:bodyPr>
            <a:normAutofit fontScale="55000" lnSpcReduction="20000"/>
          </a:bodyPr>
          <a:lstStyle/>
          <a:p>
            <a:pPr marL="0" indent="0">
              <a:buNone/>
            </a:pPr>
            <a:r>
              <a:rPr lang="en-US" dirty="0">
                <a:latin typeface="Calibri" panose="020F0502020204030204" pitchFamily="34" charset="0"/>
                <a:cs typeface="Calibri" panose="020F0502020204030204" pitchFamily="34" charset="0"/>
              </a:rPr>
              <a:t>It should be clarified that salary and income which is not subject to </a:t>
            </a:r>
            <a:r>
              <a:rPr lang="en-US" dirty="0" err="1">
                <a:latin typeface="Calibri" panose="020F0502020204030204" pitchFamily="34" charset="0"/>
                <a:cs typeface="Calibri" panose="020F0502020204030204" pitchFamily="34" charset="0"/>
              </a:rPr>
              <a:t>defence</a:t>
            </a:r>
            <a:r>
              <a:rPr lang="en-US" dirty="0">
                <a:latin typeface="Calibri" panose="020F0502020204030204" pitchFamily="34" charset="0"/>
                <a:cs typeface="Calibri" panose="020F0502020204030204" pitchFamily="34" charset="0"/>
              </a:rPr>
              <a:t> tax (as mentioned above), e.g. salaries, are subject to income tax, at the following rates:</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Exemptions regarding employment income</a:t>
            </a:r>
          </a:p>
          <a:p>
            <a:pPr marL="0" indent="0">
              <a:buNone/>
            </a:pPr>
            <a:r>
              <a:rPr lang="en-US" dirty="0">
                <a:latin typeface="Calibri" panose="020F0502020204030204" pitchFamily="34" charset="0"/>
                <a:cs typeface="Calibri" panose="020F0502020204030204" pitchFamily="34" charset="0"/>
              </a:rPr>
              <a:t>Individuals who were not Cyprus tax residents before the commencement of their employment in Cyprus, may be entitled to one of the </a:t>
            </a:r>
            <a:r>
              <a:rPr lang="en-US" b="1" u="sng" dirty="0">
                <a:latin typeface="Calibri" panose="020F0502020204030204" pitchFamily="34" charset="0"/>
                <a:cs typeface="Calibri" panose="020F0502020204030204" pitchFamily="34" charset="0"/>
              </a:rPr>
              <a:t>following </a:t>
            </a:r>
            <a:r>
              <a:rPr lang="en-US" b="1" i="1" u="sng" dirty="0">
                <a:latin typeface="Calibri" panose="020F0502020204030204" pitchFamily="34" charset="0"/>
                <a:cs typeface="Calibri" panose="020F0502020204030204" pitchFamily="34" charset="0"/>
              </a:rPr>
              <a:t>exemptions</a:t>
            </a:r>
            <a:r>
              <a:rPr lang="en-US" dirty="0">
                <a:latin typeface="Calibri" panose="020F0502020204030204" pitchFamily="34" charset="0"/>
                <a:cs typeface="Calibri" panose="020F0502020204030204" pitchFamily="34" charset="0"/>
              </a:rPr>
              <a:t>:</a:t>
            </a:r>
          </a:p>
          <a:p>
            <a:r>
              <a:rPr lang="en-US" i="1" u="sng" dirty="0">
                <a:latin typeface="Calibri" panose="020F0502020204030204" pitchFamily="34" charset="0"/>
                <a:cs typeface="Calibri" panose="020F0502020204030204" pitchFamily="34" charset="0"/>
              </a:rPr>
              <a:t>The 50% exemption</a:t>
            </a:r>
            <a:r>
              <a:rPr lang="en-US" dirty="0">
                <a:latin typeface="Calibri" panose="020F0502020204030204" pitchFamily="34" charset="0"/>
                <a:cs typeface="Calibri" panose="020F0502020204030204" pitchFamily="34" charset="0"/>
              </a:rPr>
              <a:t>: Individuals with an annual employment income in excess of €55.000 who take up </a:t>
            </a:r>
            <a:r>
              <a:rPr lang="en-US" b="1" u="sng" dirty="0">
                <a:latin typeface="Calibri" panose="020F0502020204030204" pitchFamily="34" charset="0"/>
                <a:cs typeface="Calibri" panose="020F0502020204030204" pitchFamily="34" charset="0"/>
              </a:rPr>
              <a:t>first</a:t>
            </a:r>
            <a:r>
              <a:rPr lang="en-US" dirty="0">
                <a:latin typeface="Calibri" panose="020F0502020204030204" pitchFamily="34" charset="0"/>
                <a:cs typeface="Calibri" panose="020F0502020204030204" pitchFamily="34" charset="0"/>
              </a:rPr>
              <a:t> employment in Cyprus, may be eligible for an exemption from taxation of 50% of their employment income from sources in Cyprus.</a:t>
            </a:r>
          </a:p>
          <a:p>
            <a:r>
              <a:rPr lang="en-US" dirty="0">
                <a:latin typeface="Calibri" panose="020F0502020204030204" pitchFamily="34" charset="0"/>
                <a:cs typeface="Calibri" panose="020F0502020204030204" pitchFamily="34" charset="0"/>
              </a:rPr>
              <a:t>The above exemption applies for a </a:t>
            </a:r>
            <a:r>
              <a:rPr lang="en-US" b="1" dirty="0">
                <a:latin typeface="Calibri" panose="020F0502020204030204" pitchFamily="34" charset="0"/>
                <a:cs typeface="Calibri" panose="020F0502020204030204" pitchFamily="34" charset="0"/>
              </a:rPr>
              <a:t>17 year period</a:t>
            </a:r>
            <a:r>
              <a:rPr lang="en-US" dirty="0">
                <a:latin typeface="Calibri" panose="020F0502020204030204" pitchFamily="34" charset="0"/>
                <a:cs typeface="Calibri" panose="020F0502020204030204" pitchFamily="34" charset="0"/>
              </a:rPr>
              <a:t> commencing from the year of employment and is granted to an individual who has not been a Cyprus tax resident for at least 15 consecutive years prior to the commencement of the employment in Cyprus.</a:t>
            </a:r>
          </a:p>
          <a:p>
            <a:endParaRPr lang="en-US" dirty="0"/>
          </a:p>
        </p:txBody>
      </p:sp>
      <p:graphicFrame>
        <p:nvGraphicFramePr>
          <p:cNvPr id="4" name="Table 3">
            <a:extLst>
              <a:ext uri="{FF2B5EF4-FFF2-40B4-BE49-F238E27FC236}">
                <a16:creationId xmlns:a16="http://schemas.microsoft.com/office/drawing/2014/main" id="{4FE7AFB2-CC43-26CE-CD45-01814500D93E}"/>
              </a:ext>
            </a:extLst>
          </p:cNvPr>
          <p:cNvGraphicFramePr>
            <a:graphicFrameLocks noGrp="1"/>
          </p:cNvGraphicFramePr>
          <p:nvPr>
            <p:extLst>
              <p:ext uri="{D42A27DB-BD31-4B8C-83A1-F6EECF244321}">
                <p14:modId xmlns:p14="http://schemas.microsoft.com/office/powerpoint/2010/main" val="3306542631"/>
              </p:ext>
            </p:extLst>
          </p:nvPr>
        </p:nvGraphicFramePr>
        <p:xfrm>
          <a:off x="3201330" y="2340771"/>
          <a:ext cx="4516243" cy="1861644"/>
        </p:xfrm>
        <a:graphic>
          <a:graphicData uri="http://schemas.openxmlformats.org/drawingml/2006/table">
            <a:tbl>
              <a:tblPr/>
              <a:tblGrid>
                <a:gridCol w="1321798">
                  <a:extLst>
                    <a:ext uri="{9D8B030D-6E8A-4147-A177-3AD203B41FA5}">
                      <a16:colId xmlns:a16="http://schemas.microsoft.com/office/drawing/2014/main" val="352385449"/>
                    </a:ext>
                  </a:extLst>
                </a:gridCol>
                <a:gridCol w="3194445">
                  <a:extLst>
                    <a:ext uri="{9D8B030D-6E8A-4147-A177-3AD203B41FA5}">
                      <a16:colId xmlns:a16="http://schemas.microsoft.com/office/drawing/2014/main" val="1035678205"/>
                    </a:ext>
                  </a:extLst>
                </a:gridCol>
              </a:tblGrid>
              <a:tr h="268133">
                <a:tc>
                  <a:txBody>
                    <a:bodyPr/>
                    <a:lstStyle/>
                    <a:p>
                      <a:pPr>
                        <a:buNone/>
                      </a:pPr>
                      <a:r>
                        <a:rPr lang="en-US" sz="1400" dirty="0">
                          <a:effectLst/>
                        </a:rPr>
                        <a:t>Income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buNone/>
                      </a:pPr>
                      <a:r>
                        <a:rPr lang="en-US" sz="1400">
                          <a:effectLst/>
                        </a:rPr>
                        <a:t>Tax rates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87724998"/>
                  </a:ext>
                </a:extLst>
              </a:tr>
              <a:tr h="268133">
                <a:tc>
                  <a:txBody>
                    <a:bodyPr/>
                    <a:lstStyle/>
                    <a:p>
                      <a:pPr>
                        <a:buNone/>
                      </a:pPr>
                      <a:r>
                        <a:rPr lang="en-US" sz="1400" dirty="0">
                          <a:effectLst/>
                        </a:rPr>
                        <a:t>0-19.500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buNone/>
                      </a:pPr>
                      <a:r>
                        <a:rPr lang="en-US" sz="1400" dirty="0">
                          <a:effectLst/>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51652056"/>
                  </a:ext>
                </a:extLst>
              </a:tr>
              <a:tr h="352415">
                <a:tc>
                  <a:txBody>
                    <a:bodyPr/>
                    <a:lstStyle/>
                    <a:p>
                      <a:pPr>
                        <a:buNone/>
                      </a:pPr>
                      <a:r>
                        <a:rPr lang="en-US" sz="1400" dirty="0">
                          <a:effectLst/>
                        </a:rPr>
                        <a:t>19.501-28.000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buNone/>
                      </a:pPr>
                      <a:r>
                        <a:rPr lang="en-US" sz="1400">
                          <a:effectLst/>
                        </a:rPr>
                        <a:t>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40259694"/>
                  </a:ext>
                </a:extLst>
              </a:tr>
              <a:tr h="352415">
                <a:tc>
                  <a:txBody>
                    <a:bodyPr/>
                    <a:lstStyle/>
                    <a:p>
                      <a:pPr>
                        <a:buNone/>
                      </a:pPr>
                      <a:r>
                        <a:rPr lang="en-US" sz="1400" dirty="0">
                          <a:effectLst/>
                        </a:rPr>
                        <a:t>28.001-36.300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buNone/>
                      </a:pPr>
                      <a:r>
                        <a:rPr lang="en-US" sz="1400" dirty="0">
                          <a:effectLst/>
                        </a:rPr>
                        <a:t>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57695997"/>
                  </a:ext>
                </a:extLst>
              </a:tr>
              <a:tr h="352415">
                <a:tc>
                  <a:txBody>
                    <a:bodyPr/>
                    <a:lstStyle/>
                    <a:p>
                      <a:pPr>
                        <a:buNone/>
                      </a:pPr>
                      <a:r>
                        <a:rPr lang="en-US" sz="1400" dirty="0">
                          <a:effectLst/>
                        </a:rPr>
                        <a:t>36.301-60.000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buNone/>
                      </a:pPr>
                      <a:r>
                        <a:rPr lang="en-US" sz="1400">
                          <a:effectLst/>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57840381"/>
                  </a:ext>
                </a:extLst>
              </a:tr>
              <a:tr h="268133">
                <a:tc>
                  <a:txBody>
                    <a:bodyPr/>
                    <a:lstStyle/>
                    <a:p>
                      <a:pPr>
                        <a:buNone/>
                      </a:pPr>
                      <a:r>
                        <a:rPr lang="en-US" sz="1400" dirty="0">
                          <a:effectLst/>
                        </a:rPr>
                        <a:t>Over 60.000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buNone/>
                      </a:pPr>
                      <a:r>
                        <a:rPr lang="en-US" sz="1400" dirty="0">
                          <a:effectLst/>
                        </a:rPr>
                        <a:t>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9644510"/>
                  </a:ext>
                </a:extLst>
              </a:tr>
            </a:tbl>
          </a:graphicData>
        </a:graphic>
      </p:graphicFrame>
      <p:sp>
        <p:nvSpPr>
          <p:cNvPr id="5" name="Rectangle 1">
            <a:extLst>
              <a:ext uri="{FF2B5EF4-FFF2-40B4-BE49-F238E27FC236}">
                <a16:creationId xmlns:a16="http://schemas.microsoft.com/office/drawing/2014/main" id="{FA3B3C50-B88B-4EBD-A76F-E68882354F88}"/>
              </a:ext>
            </a:extLst>
          </p:cNvPr>
          <p:cNvSpPr>
            <a:spLocks noChangeArrowheads="1"/>
          </p:cNvSpPr>
          <p:nvPr/>
        </p:nvSpPr>
        <p:spPr bwMode="auto">
          <a:xfrm>
            <a:off x="3748398" y="391144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1483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2F025-3F05-7CF4-763D-A1272D19F6F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Tax Residency (social insurance contribution)</a:t>
            </a:r>
            <a:endParaRPr lang="en-US" dirty="0"/>
          </a:p>
        </p:txBody>
      </p:sp>
      <p:sp>
        <p:nvSpPr>
          <p:cNvPr id="3" name="Content Placeholder 2">
            <a:extLst>
              <a:ext uri="{FF2B5EF4-FFF2-40B4-BE49-F238E27FC236}">
                <a16:creationId xmlns:a16="http://schemas.microsoft.com/office/drawing/2014/main" id="{1F714169-9234-7DC8-273E-3FB03256A6E4}"/>
              </a:ext>
            </a:extLst>
          </p:cNvPr>
          <p:cNvSpPr>
            <a:spLocks noGrp="1"/>
          </p:cNvSpPr>
          <p:nvPr>
            <p:ph idx="1"/>
          </p:nvPr>
        </p:nvSpPr>
        <p:spPr/>
        <p:txBody>
          <a:bodyPr>
            <a:normAutofit/>
          </a:bodyPr>
          <a:lstStyle/>
          <a:p>
            <a:pPr marL="0" indent="0">
              <a:buNone/>
            </a:pPr>
            <a:r>
              <a:rPr lang="en-US" sz="1800" dirty="0">
                <a:latin typeface="Calibri" panose="020F0502020204030204" pitchFamily="34" charset="0"/>
                <a:cs typeface="Calibri" panose="020F0502020204030204" pitchFamily="34" charset="0"/>
              </a:rPr>
              <a:t>Social Insurance System Any person who is undertaking employment activities in Cyprus is subject to social insurance contributions in Cyprus.</a:t>
            </a:r>
          </a:p>
          <a:p>
            <a:pPr marL="0" indent="0">
              <a:buNone/>
            </a:pPr>
            <a:r>
              <a:rPr lang="en-US" sz="1800" dirty="0">
                <a:latin typeface="Calibri" panose="020F0502020204030204" pitchFamily="34" charset="0"/>
                <a:cs typeface="Calibri" panose="020F0502020204030204" pitchFamily="34" charset="0"/>
              </a:rPr>
              <a:t>The social insurance contributions for 2024 are capped to monthly earnings of €5,239 and annual earnings of €62,868. The social insurance contribution rate is 8,8% for the employee and 8,8% for the employer (for a total of 17,6%). Anything above these thresholds is not subject to social insurance contributions.</a:t>
            </a:r>
          </a:p>
        </p:txBody>
      </p:sp>
    </p:spTree>
    <p:extLst>
      <p:ext uri="{BB962C8B-B14F-4D97-AF65-F5344CB8AC3E}">
        <p14:creationId xmlns:p14="http://schemas.microsoft.com/office/powerpoint/2010/main" val="253177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FF91-6B93-597E-426C-9EA5AC873CB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Cyprus</a:t>
            </a:r>
          </a:p>
        </p:txBody>
      </p:sp>
      <p:sp>
        <p:nvSpPr>
          <p:cNvPr id="3" name="Content Placeholder 2">
            <a:extLst>
              <a:ext uri="{FF2B5EF4-FFF2-40B4-BE49-F238E27FC236}">
                <a16:creationId xmlns:a16="http://schemas.microsoft.com/office/drawing/2014/main" id="{1A9FD304-B159-10C9-4CCB-03BB6DD565C6}"/>
              </a:ext>
            </a:extLst>
          </p:cNvPr>
          <p:cNvSpPr>
            <a:spLocks noGrp="1"/>
          </p:cNvSpPr>
          <p:nvPr>
            <p:ph idx="1"/>
          </p:nvPr>
        </p:nvSpPr>
        <p:spPr/>
        <p:txBody>
          <a:bodyPr>
            <a:normAutofit fontScale="92500"/>
          </a:bodyPr>
          <a:lstStyle/>
          <a:p>
            <a:pPr lvl="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High standards of international schooling and universities;</a:t>
            </a:r>
          </a:p>
          <a:p>
            <a:pPr lvl="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Access to modern medical facilities and healthcare systems; </a:t>
            </a:r>
          </a:p>
          <a:p>
            <a:pPr lvl="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A renowned international business and commercial </a:t>
            </a:r>
            <a:r>
              <a:rPr lang="en-US" dirty="0" err="1">
                <a:latin typeface="Calibri" panose="020F0502020204030204" pitchFamily="34" charset="0"/>
                <a:ea typeface="Calibri" panose="020F0502020204030204" pitchFamily="34" charset="0"/>
                <a:cs typeface="Calibri" panose="020F0502020204030204" pitchFamily="34" charset="0"/>
              </a:rPr>
              <a:t>centre</a:t>
            </a:r>
            <a:r>
              <a:rPr lang="en-US" dirty="0">
                <a:latin typeface="Calibri" panose="020F0502020204030204" pitchFamily="34" charset="0"/>
                <a:ea typeface="Calibri" panose="020F0502020204030204" pitchFamily="34" charset="0"/>
                <a:cs typeface="Calibri" panose="020F0502020204030204" pitchFamily="34" charset="0"/>
              </a:rPr>
              <a:t> operating as the bridge between East and West and the gateway to the European Union;</a:t>
            </a:r>
            <a:endParaRPr lang="el-GR" dirty="0">
              <a:latin typeface="Calibri" panose="020F0502020204030204" pitchFamily="34" charset="0"/>
              <a:ea typeface="Calibri" panose="020F0502020204030204" pitchFamily="34" charset="0"/>
              <a:cs typeface="Calibri" panose="020F0502020204030204" pitchFamily="34" charset="0"/>
            </a:endParaRPr>
          </a:p>
          <a:p>
            <a:pPr lvl="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An efficient and transparent British-based legal system and business infrastructure;</a:t>
            </a:r>
            <a:endParaRPr lang="el-GR" dirty="0">
              <a:latin typeface="Calibri" panose="020F0502020204030204" pitchFamily="34" charset="0"/>
              <a:ea typeface="Calibri" panose="020F0502020204030204" pitchFamily="34" charset="0"/>
              <a:cs typeface="Calibri" panose="020F0502020204030204" pitchFamily="34" charset="0"/>
            </a:endParaRPr>
          </a:p>
          <a:p>
            <a:pPr lvl="0">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English is widely spoken</a:t>
            </a:r>
          </a:p>
          <a:p>
            <a:pPr lvl="0">
              <a:buFont typeface="Wingdings" panose="05000000000000000000" pitchFamily="2" charset="2"/>
              <a:buChar char="§"/>
            </a:pPr>
            <a:r>
              <a:rPr lang="en-GB"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Cyprus is gearing up to join the </a:t>
            </a:r>
            <a:r>
              <a:rPr lang="en-GB"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Schengen Zone </a:t>
            </a:r>
            <a:r>
              <a:rPr lang="en-GB"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by 2026, aiming to simplify travel for foreigners. </a:t>
            </a:r>
            <a:r>
              <a:rPr lang="en-GB"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a:t>
            </a:r>
            <a:r>
              <a:rPr lang="en-US" sz="1800" dirty="0"/>
              <a:t>visa-free travel and free movement of people, the Schengen Area includes most EU countries, plus Iceland, Liechtenstein, Norway, and Switzerland)</a:t>
            </a:r>
          </a:p>
          <a:p>
            <a:endParaRPr lang="en-US" sz="1800" dirty="0"/>
          </a:p>
        </p:txBody>
      </p:sp>
    </p:spTree>
    <p:extLst>
      <p:ext uri="{BB962C8B-B14F-4D97-AF65-F5344CB8AC3E}">
        <p14:creationId xmlns:p14="http://schemas.microsoft.com/office/powerpoint/2010/main" val="1042189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D87F-3634-9C9E-8107-FB374AEB0FC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Permanent Residence Permit (PR)</a:t>
            </a:r>
          </a:p>
        </p:txBody>
      </p:sp>
      <p:sp>
        <p:nvSpPr>
          <p:cNvPr id="3" name="Content Placeholder 2">
            <a:extLst>
              <a:ext uri="{FF2B5EF4-FFF2-40B4-BE49-F238E27FC236}">
                <a16:creationId xmlns:a16="http://schemas.microsoft.com/office/drawing/2014/main" id="{94B44FDC-2366-4F25-2160-0C0A6736EB4E}"/>
              </a:ext>
            </a:extLst>
          </p:cNvPr>
          <p:cNvSpPr>
            <a:spLocks noGrp="1"/>
          </p:cNvSpPr>
          <p:nvPr>
            <p:ph idx="1"/>
          </p:nvPr>
        </p:nvSpPr>
        <p:spPr/>
        <p:txBody>
          <a:bodyPr/>
          <a:lstStyle/>
          <a:p>
            <a:pPr marL="0" indent="0">
              <a:buNone/>
            </a:pPr>
            <a:r>
              <a:rPr lang="en-GB" sz="3200" b="1" dirty="0">
                <a:latin typeface="Calibri" panose="020F0502020204030204" pitchFamily="34" charset="0"/>
                <a:ea typeface="Calibri" panose="020F0502020204030204" pitchFamily="34" charset="0"/>
                <a:cs typeface="Calibri" panose="020F0502020204030204" pitchFamily="34" charset="0"/>
              </a:rPr>
              <a:t>There are two different programs which grant  the Cyprus Permanent Residence Permit:</a:t>
            </a:r>
            <a:endParaRPr lang="el-GR" b="1" dirty="0">
              <a:latin typeface="Calibri" panose="020F0502020204030204" pitchFamily="34" charset="0"/>
              <a:ea typeface="Calibri" panose="020F0502020204030204" pitchFamily="34" charset="0"/>
              <a:cs typeface="Calibri" panose="020F0502020204030204" pitchFamily="34" charset="0"/>
            </a:endParaRPr>
          </a:p>
          <a:p>
            <a:pPr marL="0" lvl="0" indent="0">
              <a:buNone/>
            </a:pPr>
            <a:endParaRPr lang="en-GB" dirty="0">
              <a:latin typeface="Calibri" panose="020F0502020204030204" pitchFamily="34" charset="0"/>
              <a:ea typeface="Calibri" panose="020F0502020204030204" pitchFamily="34" charset="0"/>
              <a:cs typeface="Calibri" panose="020F0502020204030204" pitchFamily="34" charset="0"/>
            </a:endParaRPr>
          </a:p>
          <a:p>
            <a:pPr lvl="0">
              <a:buFont typeface="Wingdings" panose="05000000000000000000" pitchFamily="2" charset="2"/>
              <a:buChar char="§"/>
            </a:pPr>
            <a:r>
              <a:rPr lang="en-GB" dirty="0">
                <a:latin typeface="Calibri" panose="020F0502020204030204" pitchFamily="34" charset="0"/>
                <a:ea typeface="Calibri" panose="020F0502020204030204" pitchFamily="34" charset="0"/>
                <a:cs typeface="Calibri" panose="020F0502020204030204" pitchFamily="34" charset="0"/>
              </a:rPr>
              <a:t>Regulation 6.2 (Fast Track – via investment)</a:t>
            </a:r>
          </a:p>
          <a:p>
            <a:pPr marL="0" lvl="0" indent="0">
              <a:buNone/>
            </a:pPr>
            <a:endParaRPr lang="en-GB"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GB" dirty="0">
                <a:latin typeface="Calibri" panose="020F0502020204030204" pitchFamily="34" charset="0"/>
                <a:ea typeface="Calibri" panose="020F0502020204030204" pitchFamily="34" charset="0"/>
                <a:cs typeface="Calibri" panose="020F0502020204030204" pitchFamily="34" charset="0"/>
              </a:rPr>
              <a:t>Category F (so-called “</a:t>
            </a:r>
            <a:r>
              <a:rPr lang="en-GB"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Slow T</a:t>
            </a:r>
            <a:r>
              <a:rPr lang="en-GB" dirty="0">
                <a:latin typeface="Calibri" panose="020F0502020204030204" pitchFamily="34" charset="0"/>
                <a:ea typeface="Calibri" panose="020F0502020204030204" pitchFamily="34" charset="0"/>
                <a:cs typeface="Calibri" panose="020F0502020204030204" pitchFamily="34" charset="0"/>
              </a:rPr>
              <a:t>rack” program)</a:t>
            </a:r>
          </a:p>
          <a:p>
            <a:endParaRPr lang="en-US" dirty="0"/>
          </a:p>
        </p:txBody>
      </p:sp>
    </p:spTree>
    <p:extLst>
      <p:ext uri="{BB962C8B-B14F-4D97-AF65-F5344CB8AC3E}">
        <p14:creationId xmlns:p14="http://schemas.microsoft.com/office/powerpoint/2010/main" val="3973096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DC87-6EE3-B95F-AD06-0866953CA0F1}"/>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PR – Fast Track under Regulation 6(2)</a:t>
            </a:r>
            <a:endParaRPr lang="en-US" dirty="0"/>
          </a:p>
        </p:txBody>
      </p:sp>
      <p:sp>
        <p:nvSpPr>
          <p:cNvPr id="3" name="Content Placeholder 2">
            <a:extLst>
              <a:ext uri="{FF2B5EF4-FFF2-40B4-BE49-F238E27FC236}">
                <a16:creationId xmlns:a16="http://schemas.microsoft.com/office/drawing/2014/main" id="{0E121A42-F362-DEA8-8789-48F079B8B3BE}"/>
              </a:ext>
            </a:extLst>
          </p:cNvPr>
          <p:cNvSpPr>
            <a:spLocks noGrp="1"/>
          </p:cNvSpPr>
          <p:nvPr>
            <p:ph idx="1"/>
          </p:nvPr>
        </p:nvSpPr>
        <p:spPr/>
        <p:txBody>
          <a:bodyPr/>
          <a:lstStyle/>
          <a:p>
            <a:pPr marL="0" indent="0">
              <a:buNone/>
            </a:pPr>
            <a:r>
              <a:rPr lang="en-US" sz="3000" b="1" dirty="0">
                <a:latin typeface="Calibri" panose="020F0502020204030204" pitchFamily="34" charset="0"/>
                <a:ea typeface="Calibri" panose="020F0502020204030204" pitchFamily="34" charset="0"/>
                <a:cs typeface="Calibri" panose="020F0502020204030204" pitchFamily="34" charset="0"/>
              </a:rPr>
              <a:t>FAMILY MEMBERS</a:t>
            </a:r>
            <a:endParaRPr lang="el-GR" sz="30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l-GR"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dirty="0"/>
              <a:t>The main applicant (and their parents – not in-laws)</a:t>
            </a:r>
            <a:endParaRPr lang="el-GR"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The spouse</a:t>
            </a:r>
            <a:endParaRPr lang="el-GR"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dirty="0">
                <a:latin typeface="Calibri" panose="020F0502020204030204" pitchFamily="34" charset="0"/>
                <a:ea typeface="Calibri" panose="020F0502020204030204" pitchFamily="34" charset="0"/>
                <a:cs typeface="Calibri" panose="020F0502020204030204" pitchFamily="34" charset="0"/>
              </a:rPr>
              <a:t>The children up to the age of 25 (so long as the adult children are studying for a Bachelor or Master’s degree)</a:t>
            </a:r>
            <a:endParaRPr lang="el-GR"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74180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1442-2A1F-DC70-A9A0-0D43C46BE36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Investment Categories (PR) </a:t>
            </a:r>
          </a:p>
        </p:txBody>
      </p:sp>
      <p:sp>
        <p:nvSpPr>
          <p:cNvPr id="3" name="Content Placeholder 2">
            <a:extLst>
              <a:ext uri="{FF2B5EF4-FFF2-40B4-BE49-F238E27FC236}">
                <a16:creationId xmlns:a16="http://schemas.microsoft.com/office/drawing/2014/main" id="{F1BC2375-26E0-45EA-6379-9FC6E879502C}"/>
              </a:ext>
            </a:extLst>
          </p:cNvPr>
          <p:cNvSpPr>
            <a:spLocks noGrp="1"/>
          </p:cNvSpPr>
          <p:nvPr>
            <p:ph idx="1"/>
          </p:nvPr>
        </p:nvSpPr>
        <p:spPr/>
        <p:txBody>
          <a:bodyPr>
            <a:normAutofit fontScale="85000" lnSpcReduction="20000"/>
          </a:bodyPr>
          <a:lstStyle/>
          <a:p>
            <a:pPr marL="342900" indent="-342900" algn="just">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Investment in a new house/apartment: </a:t>
            </a:r>
            <a:r>
              <a:rPr lang="en-GB" dirty="0">
                <a:latin typeface="Calibri" panose="020F0502020204030204" pitchFamily="34" charset="0"/>
                <a:ea typeface="Calibri" panose="020F0502020204030204" pitchFamily="34" charset="0"/>
                <a:cs typeface="Calibri" panose="020F0502020204030204" pitchFamily="34" charset="0"/>
              </a:rPr>
              <a:t>The applicant may purchase </a:t>
            </a:r>
            <a:r>
              <a:rPr lang="en-GB" u="sng" dirty="0">
                <a:latin typeface="Calibri" panose="020F0502020204030204" pitchFamily="34" charset="0"/>
                <a:ea typeface="Calibri" panose="020F0502020204030204" pitchFamily="34" charset="0"/>
                <a:cs typeface="Calibri" panose="020F0502020204030204" pitchFamily="34" charset="0"/>
              </a:rPr>
              <a:t>up to</a:t>
            </a:r>
            <a:r>
              <a:rPr lang="en-GB" dirty="0">
                <a:latin typeface="Calibri" panose="020F0502020204030204" pitchFamily="34" charset="0"/>
                <a:ea typeface="Calibri" panose="020F0502020204030204" pitchFamily="34" charset="0"/>
                <a:cs typeface="Calibri" panose="020F0502020204030204" pitchFamily="34" charset="0"/>
              </a:rPr>
              <a:t> two (2) housing units (apartments or houses), provided that the total market value amounts to  </a:t>
            </a:r>
            <a:r>
              <a:rPr lang="en-GB" b="1" dirty="0">
                <a:latin typeface="Calibri" panose="020F0502020204030204" pitchFamily="34" charset="0"/>
                <a:ea typeface="Calibri" panose="020F0502020204030204" pitchFamily="34" charset="0"/>
                <a:cs typeface="Calibri" panose="020F0502020204030204" pitchFamily="34" charset="0"/>
              </a:rPr>
              <a:t>EUR 300.000 (plus VAT)</a:t>
            </a:r>
            <a:r>
              <a:rPr lang="en-GB" dirty="0">
                <a:latin typeface="Calibri" panose="020F0502020204030204" pitchFamily="34" charset="0"/>
                <a:ea typeface="Calibri" panose="020F0502020204030204" pitchFamily="34" charset="0"/>
                <a:cs typeface="Calibri" panose="020F0502020204030204" pitchFamily="34" charset="0"/>
              </a:rPr>
              <a:t>. The said purchase must relate to dwellings sold by land development company(</a:t>
            </a:r>
            <a:r>
              <a:rPr lang="en-GB" dirty="0" err="1">
                <a:latin typeface="Calibri" panose="020F0502020204030204" pitchFamily="34" charset="0"/>
                <a:ea typeface="Calibri" panose="020F0502020204030204" pitchFamily="34" charset="0"/>
                <a:cs typeface="Calibri" panose="020F0502020204030204" pitchFamily="34" charset="0"/>
              </a:rPr>
              <a:t>ies</a:t>
            </a:r>
            <a:r>
              <a:rPr lang="en-GB" dirty="0">
                <a:latin typeface="Calibri" panose="020F0502020204030204" pitchFamily="34" charset="0"/>
                <a:ea typeface="Calibri" panose="020F0502020204030204" pitchFamily="34" charset="0"/>
                <a:cs typeface="Calibri" panose="020F0502020204030204" pitchFamily="34" charset="0"/>
              </a:rPr>
              <a:t>) for the first time (not resales)</a:t>
            </a:r>
          </a:p>
          <a:p>
            <a:pPr marL="0" indent="0" algn="just">
              <a:buNone/>
            </a:pPr>
            <a:r>
              <a:rPr lang="en-GB" dirty="0">
                <a:latin typeface="Calibri" panose="020F0502020204030204" pitchFamily="34" charset="0"/>
                <a:ea typeface="Calibri" panose="020F0502020204030204" pitchFamily="34" charset="0"/>
                <a:cs typeface="Calibri" panose="020F0502020204030204" pitchFamily="34" charset="0"/>
              </a:rPr>
              <a:t>The minimum amount of EUR 300.000 (excluding V.A.T.) should be paid in advance to enable the submission of the application. This amount must be transferred to Cyprus from the applicant’s (or the spouse’s) personal or corporate bank account abroad and should not be a product of internal borrowing. The funds need to be deposited in a financial institution in Cyprus in the vendor’s bank account. It should be noted that the purchase of real estate can be made by an entity in which the applicant and/or his spouse are the sole shareholders, and which entity is legally established in the Republic of Cyprus or in another Member State of the European Union or the European Economic Area.</a:t>
            </a:r>
            <a:r>
              <a:rPr lang="en-US" b="1" spc="-50" dirty="0">
                <a:solidFill>
                  <a:srgbClr val="E48312"/>
                </a:solidFill>
                <a:latin typeface="Calibri" panose="020F0502020204030204" pitchFamily="34" charset="0"/>
                <a:ea typeface="Calibri" panose="020F0502020204030204" pitchFamily="34" charset="0"/>
                <a:cs typeface="Calibri" panose="020F0502020204030204" pitchFamily="34" charset="0"/>
              </a:rPr>
              <a:t>     </a:t>
            </a:r>
          </a:p>
          <a:p>
            <a:pPr marL="0" indent="0" algn="just">
              <a:buNone/>
            </a:pPr>
            <a:r>
              <a:rPr lang="en-GB" dirty="0">
                <a:latin typeface="Calibri" panose="020F0502020204030204" pitchFamily="34" charset="0"/>
                <a:ea typeface="Calibri" panose="020F0502020204030204" pitchFamily="34" charset="0"/>
                <a:cs typeface="Calibri" panose="020F0502020204030204" pitchFamily="34" charset="0"/>
              </a:rPr>
              <a:t>It is noted that the properties do not need to be purchased from the same development company.</a:t>
            </a:r>
          </a:p>
          <a:p>
            <a:endParaRPr lang="en-US" dirty="0"/>
          </a:p>
        </p:txBody>
      </p:sp>
    </p:spTree>
    <p:extLst>
      <p:ext uri="{BB962C8B-B14F-4D97-AF65-F5344CB8AC3E}">
        <p14:creationId xmlns:p14="http://schemas.microsoft.com/office/powerpoint/2010/main" val="901958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0B5A-BDEC-93AD-A065-D6EB5C5129A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Investment Categories (PR) </a:t>
            </a:r>
          </a:p>
        </p:txBody>
      </p:sp>
      <p:sp>
        <p:nvSpPr>
          <p:cNvPr id="3" name="Content Placeholder 2">
            <a:extLst>
              <a:ext uri="{FF2B5EF4-FFF2-40B4-BE49-F238E27FC236}">
                <a16:creationId xmlns:a16="http://schemas.microsoft.com/office/drawing/2014/main" id="{B1867FA9-C910-2EC5-FBB1-79386916B856}"/>
              </a:ext>
            </a:extLst>
          </p:cNvPr>
          <p:cNvSpPr>
            <a:spLocks noGrp="1"/>
          </p:cNvSpPr>
          <p:nvPr>
            <p:ph idx="1"/>
          </p:nvPr>
        </p:nvSpPr>
        <p:spPr/>
        <p:txBody>
          <a:bodyPr>
            <a:normAutofit fontScale="77500" lnSpcReduction="2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OR</a:t>
            </a:r>
            <a:endParaRPr lang="el-GR"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mj-lt"/>
              <a:buAutoNum type="arabicPeriod" startAt="2"/>
            </a:pPr>
            <a:r>
              <a:rPr lang="el-GR" b="1"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Investment in commercial real estate new or resale (excluding houses/apartments): </a:t>
            </a:r>
            <a:r>
              <a:rPr lang="en-US" dirty="0">
                <a:latin typeface="Calibri" panose="020F0502020204030204" pitchFamily="34" charset="0"/>
                <a:ea typeface="Calibri" panose="020F0502020204030204" pitchFamily="34" charset="0"/>
                <a:cs typeface="Calibri" panose="020F0502020204030204" pitchFamily="34" charset="0"/>
              </a:rPr>
              <a:t>Purchase of other types of real estate, such as offices, shops, hotels or similar developments, or a combination thereof with a minimum total value of EUR 300.000. </a:t>
            </a:r>
          </a:p>
          <a:p>
            <a:pPr marL="0" indent="0">
              <a:lnSpc>
                <a:spcPct val="100000"/>
              </a:lnSpc>
              <a:buNone/>
            </a:pPr>
            <a:r>
              <a:rPr lang="en-US" dirty="0">
                <a:latin typeface="Calibri" panose="020F0502020204030204" pitchFamily="34" charset="0"/>
                <a:ea typeface="Calibri" panose="020F0502020204030204" pitchFamily="34" charset="0"/>
                <a:cs typeface="Calibri" panose="020F0502020204030204" pitchFamily="34" charset="0"/>
              </a:rPr>
              <a:t>OR</a:t>
            </a:r>
          </a:p>
          <a:p>
            <a:pPr marL="342900" indent="-342900" algn="just">
              <a:buFont typeface="+mj-lt"/>
              <a:buAutoNum type="arabicPeriod" startAt="3"/>
            </a:pPr>
            <a:r>
              <a:rPr lang="en-US" b="1" dirty="0">
                <a:latin typeface="Calibri" panose="020F0502020204030204" pitchFamily="34" charset="0"/>
                <a:ea typeface="Calibri" panose="020F0502020204030204" pitchFamily="34" charset="0"/>
                <a:cs typeface="Calibri" panose="020F0502020204030204" pitchFamily="34" charset="0"/>
              </a:rPr>
              <a:t>Investment in the share capital of a Cyprus Company with activities and staff in Cyprus: </a:t>
            </a:r>
            <a:r>
              <a:rPr lang="en-US" dirty="0">
                <a:latin typeface="Calibri" panose="020F0502020204030204" pitchFamily="34" charset="0"/>
                <a:ea typeface="Calibri" panose="020F0502020204030204" pitchFamily="34" charset="0"/>
                <a:cs typeface="Calibri" panose="020F0502020204030204" pitchFamily="34" charset="0"/>
              </a:rPr>
              <a:t>An investment of minimum EUR 300.000 in the share capital of a company registered in the Republic of Cyprus, which is based and operating in the Republic of Cyprus, having a proven physical presence in Cyprus and employing at least five (5) people. </a:t>
            </a:r>
          </a:p>
          <a:p>
            <a:pPr marL="0" indent="0">
              <a:lnSpc>
                <a:spcPct val="110000"/>
              </a:lnSpc>
              <a:buNone/>
            </a:pPr>
            <a:r>
              <a:rPr lang="en-US" dirty="0">
                <a:latin typeface="Calibri" panose="020F0502020204030204" pitchFamily="34" charset="0"/>
                <a:ea typeface="Calibri" panose="020F0502020204030204" pitchFamily="34" charset="0"/>
                <a:cs typeface="Calibri" panose="020F0502020204030204" pitchFamily="34" charset="0"/>
              </a:rPr>
              <a:t>OR</a:t>
            </a:r>
          </a:p>
          <a:p>
            <a:pPr marL="342900" indent="-342900" algn="just">
              <a:buFont typeface="+mj-lt"/>
              <a:buAutoNum type="arabicPeriod" startAt="4"/>
            </a:pPr>
            <a:r>
              <a:rPr lang="en-US" b="1" dirty="0">
                <a:latin typeface="Calibri" panose="020F0502020204030204" pitchFamily="34" charset="0"/>
                <a:ea typeface="Calibri" panose="020F0502020204030204" pitchFamily="34" charset="0"/>
                <a:cs typeface="Calibri" panose="020F0502020204030204" pitchFamily="34" charset="0"/>
              </a:rPr>
              <a:t>Investment in units of a Cyprus Collective Investment Organization (type AIF, AIFLNP, RAIF): </a:t>
            </a:r>
            <a:r>
              <a:rPr lang="en-US" dirty="0">
                <a:latin typeface="Calibri" panose="020F0502020204030204" pitchFamily="34" charset="0"/>
                <a:ea typeface="Calibri" panose="020F0502020204030204" pitchFamily="34" charset="0"/>
                <a:cs typeface="Calibri" panose="020F0502020204030204" pitchFamily="34" charset="0"/>
              </a:rPr>
              <a:t>An investment of minimum EUR 300.000 in units of a Cyprus Collective Investment Organization. </a:t>
            </a:r>
          </a:p>
          <a:p>
            <a:pPr marL="342900" indent="-342900">
              <a:buFont typeface="+mj-lt"/>
              <a:buAutoNum type="arabicPeriod" startAt="4"/>
            </a:pPr>
            <a:endParaRPr lang="en-US" sz="2400" b="0" i="0" u="none" strike="noStrike" baseline="0" dirty="0">
              <a:solidFill>
                <a:srgbClr val="000000"/>
              </a:solidFill>
              <a:latin typeface="Times New Roman" panose="02020603050405020304" pitchFamily="18" charset="0"/>
            </a:endParaRPr>
          </a:p>
          <a:p>
            <a:endParaRPr lang="en-US" dirty="0"/>
          </a:p>
        </p:txBody>
      </p:sp>
    </p:spTree>
    <p:extLst>
      <p:ext uri="{BB962C8B-B14F-4D97-AF65-F5344CB8AC3E}">
        <p14:creationId xmlns:p14="http://schemas.microsoft.com/office/powerpoint/2010/main" val="1682086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686D-098C-1870-2B61-7710D63B4B9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Qualitative Criteria  (PR)</a:t>
            </a:r>
          </a:p>
        </p:txBody>
      </p:sp>
      <p:sp>
        <p:nvSpPr>
          <p:cNvPr id="3" name="Content Placeholder 2">
            <a:extLst>
              <a:ext uri="{FF2B5EF4-FFF2-40B4-BE49-F238E27FC236}">
                <a16:creationId xmlns:a16="http://schemas.microsoft.com/office/drawing/2014/main" id="{CA1048EF-78A1-37B6-38BC-D59281863044}"/>
              </a:ext>
            </a:extLst>
          </p:cNvPr>
          <p:cNvSpPr>
            <a:spLocks noGrp="1"/>
          </p:cNvSpPr>
          <p:nvPr>
            <p:ph idx="1"/>
          </p:nvPr>
        </p:nvSpPr>
        <p:spPr/>
        <p:txBody>
          <a:bodyPr>
            <a:normAutofit fontScale="70000" lnSpcReduction="20000"/>
          </a:bodyPr>
          <a:lstStyle/>
          <a:p>
            <a:pPr lvl="1" algn="just">
              <a:buFont typeface="Wingdings" panose="05000000000000000000" pitchFamily="2" charset="2"/>
              <a:buChar char="§"/>
            </a:pPr>
            <a:r>
              <a:rPr lang="en-US" sz="2300" dirty="0">
                <a:latin typeface="Calibri" panose="020F0502020204030204" pitchFamily="34" charset="0"/>
                <a:ea typeface="Calibri" panose="020F0502020204030204" pitchFamily="34" charset="0"/>
                <a:cs typeface="Calibri" panose="020F0502020204030204" pitchFamily="34" charset="0"/>
              </a:rPr>
              <a:t>The applicant </a:t>
            </a:r>
            <a:r>
              <a:rPr lang="en-US" sz="2300" b="1" dirty="0">
                <a:latin typeface="Calibri" panose="020F0502020204030204" pitchFamily="34" charset="0"/>
                <a:ea typeface="Calibri" panose="020F0502020204030204" pitchFamily="34" charset="0"/>
                <a:cs typeface="Calibri" panose="020F0502020204030204" pitchFamily="34" charset="0"/>
              </a:rPr>
              <a:t>must invest</a:t>
            </a:r>
            <a:r>
              <a:rPr lang="en-US" sz="2300" dirty="0">
                <a:latin typeface="Calibri" panose="020F0502020204030204" pitchFamily="34" charset="0"/>
                <a:ea typeface="Calibri" panose="020F0502020204030204" pitchFamily="34" charset="0"/>
                <a:cs typeface="Calibri" panose="020F0502020204030204" pitchFamily="34" charset="0"/>
              </a:rPr>
              <a:t> at least EUR 300,000 in either a new house/apartment or other scenarios (2,3,4)</a:t>
            </a:r>
          </a:p>
          <a:p>
            <a:pPr marL="457200" lvl="1" indent="0" algn="just">
              <a:buNone/>
            </a:pPr>
            <a:endParaRPr lang="en-US" sz="2300"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US" sz="2300" dirty="0">
                <a:latin typeface="Calibri" panose="020F0502020204030204" pitchFamily="34" charset="0"/>
                <a:ea typeface="Calibri" panose="020F0502020204030204" pitchFamily="34" charset="0"/>
                <a:cs typeface="Calibri" panose="020F0502020204030204" pitchFamily="34" charset="0"/>
              </a:rPr>
              <a:t>It should be noted that </a:t>
            </a:r>
            <a:r>
              <a:rPr lang="en-GB" sz="2300" dirty="0">
                <a:latin typeface="Calibri" panose="020F0502020204030204" pitchFamily="34" charset="0"/>
                <a:ea typeface="Calibri" panose="020F0502020204030204" pitchFamily="34" charset="0"/>
                <a:cs typeface="Calibri" panose="020F0502020204030204" pitchFamily="34" charset="0"/>
              </a:rPr>
              <a:t>if the investment property's number of bedrooms cannot accommodate the investor's dependent members, the investor must specify another property or properties as the residence of these individuals (e.g., proof of ownership or sale contract and proof of payment for the property, or rental agreement)</a:t>
            </a:r>
            <a:endParaRPr lang="en-US" sz="2300" dirty="0">
              <a:latin typeface="Calibri" panose="020F0502020204030204" pitchFamily="34" charset="0"/>
              <a:ea typeface="Calibri" panose="020F0502020204030204" pitchFamily="34" charset="0"/>
              <a:cs typeface="Calibri" panose="020F0502020204030204" pitchFamily="34" charset="0"/>
            </a:endParaRPr>
          </a:p>
          <a:p>
            <a:pPr marL="201168" lvl="1" indent="0" algn="just">
              <a:buNone/>
            </a:pPr>
            <a:endParaRPr lang="el-GR" sz="2300" dirty="0">
              <a:latin typeface="Calibri" panose="020F0502020204030204" pitchFamily="34" charset="0"/>
              <a:ea typeface="Calibri" panose="020F0502020204030204" pitchFamily="34" charset="0"/>
              <a:cs typeface="Calibri" panose="020F0502020204030204" pitchFamily="34" charset="0"/>
            </a:endParaRPr>
          </a:p>
          <a:p>
            <a:pPr lvl="1" algn="just">
              <a:buFont typeface="Wingdings" panose="05000000000000000000" pitchFamily="2" charset="2"/>
              <a:buChar char="§"/>
            </a:pPr>
            <a:r>
              <a:rPr lang="en-US" sz="2300" dirty="0">
                <a:latin typeface="Calibri" panose="020F0502020204030204" pitchFamily="34" charset="0"/>
                <a:ea typeface="Calibri" panose="020F0502020204030204" pitchFamily="34" charset="0"/>
                <a:cs typeface="Calibri" panose="020F0502020204030204" pitchFamily="34" charset="0"/>
              </a:rPr>
              <a:t>Secured annual income deriving from abroad (salaries, pension, rentals, dividends) of EUR 50,000, increased by EUR 15,000 for the spouse, plus EUR 10,000 for every dependent child. This income should derive from abroad. For the calculation of the total amount of the annual income, the spouse’s income may be also taken into consideration. </a:t>
            </a:r>
          </a:p>
          <a:p>
            <a:pPr lvl="1" algn="just">
              <a:buFont typeface="Wingdings" panose="05000000000000000000" pitchFamily="2" charset="2"/>
              <a:buChar char="§"/>
            </a:pPr>
            <a:endParaRPr lang="en-US" sz="2300"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US" sz="2300" dirty="0">
                <a:latin typeface="Calibri" panose="020F0502020204030204" pitchFamily="34" charset="0"/>
                <a:ea typeface="Calibri" panose="020F0502020204030204" pitchFamily="34" charset="0"/>
                <a:cs typeface="Calibri" panose="020F0502020204030204" pitchFamily="34" charset="0"/>
              </a:rPr>
              <a:t>(For example, If the applicant is alone 50,000 EUR. If he has a wife 65,000 EUR. If there is 1 dependent child is 75,000 EUR. If there are 2 depended child then 85,000 EUR)</a:t>
            </a:r>
          </a:p>
          <a:p>
            <a:pPr marL="457200" lvl="1" indent="0" algn="just">
              <a:buNone/>
            </a:pPr>
            <a:endParaRPr lang="en-US" sz="2300" dirty="0">
              <a:latin typeface="Calibri" panose="020F0502020204030204" pitchFamily="34" charset="0"/>
              <a:ea typeface="Calibri" panose="020F0502020204030204" pitchFamily="34" charset="0"/>
              <a:cs typeface="Calibri" panose="020F0502020204030204" pitchFamily="34" charset="0"/>
            </a:endParaRPr>
          </a:p>
          <a:p>
            <a:pPr marL="457200" lvl="1" indent="0" algn="just">
              <a:buNone/>
            </a:pPr>
            <a:r>
              <a:rPr lang="en-GB" sz="2300" dirty="0">
                <a:latin typeface="Calibri" panose="020F0502020204030204" pitchFamily="34" charset="0"/>
                <a:ea typeface="Calibri" panose="020F0502020204030204" pitchFamily="34" charset="0"/>
                <a:cs typeface="Calibri" panose="020F0502020204030204" pitchFamily="34" charset="0"/>
              </a:rPr>
              <a:t>The annual income of the applicant can be proven either through his/her tax return declaration from the country where he/she declares tax resident or through official certificates from an independent Certified Accountant (along with a copy of the Certified Accountant’s license).</a:t>
            </a:r>
            <a:endParaRPr lang="en-US" sz="2300" dirty="0">
              <a:latin typeface="Calibri" panose="020F0502020204030204" pitchFamily="34" charset="0"/>
              <a:ea typeface="Calibri" panose="020F0502020204030204" pitchFamily="34" charset="0"/>
              <a:cs typeface="Calibri" panose="020F0502020204030204" pitchFamily="34" charset="0"/>
            </a:endParaRPr>
          </a:p>
          <a:p>
            <a:pPr marL="201168" lvl="1" indent="0" algn="just">
              <a:buNone/>
            </a:pPr>
            <a:endParaRPr lang="el-GR" sz="2300" dirty="0">
              <a:latin typeface="Calibri" panose="020F0502020204030204" pitchFamily="34" charset="0"/>
              <a:ea typeface="Calibri" panose="020F0502020204030204" pitchFamily="34" charset="0"/>
              <a:cs typeface="Calibri" panose="020F0502020204030204" pitchFamily="34" charset="0"/>
            </a:endParaRPr>
          </a:p>
          <a:p>
            <a:pPr lvl="1" algn="just">
              <a:buFont typeface="Wingdings" panose="05000000000000000000" pitchFamily="2" charset="2"/>
              <a:buChar char="§"/>
            </a:pPr>
            <a:r>
              <a:rPr lang="en-US" sz="2300" dirty="0">
                <a:latin typeface="Calibri" panose="020F0502020204030204" pitchFamily="34" charset="0"/>
                <a:ea typeface="Calibri" panose="020F0502020204030204" pitchFamily="34" charset="0"/>
                <a:cs typeface="Calibri" panose="020F0502020204030204" pitchFamily="34" charset="0"/>
              </a:rPr>
              <a:t>Declaration that the applicant and the dependents shall not work or engage in any business in Cyprus, with the exception of being shareholders and non-salaried directors in Cyprus companies.</a:t>
            </a:r>
          </a:p>
          <a:p>
            <a:endParaRPr lang="en-US" dirty="0"/>
          </a:p>
        </p:txBody>
      </p:sp>
    </p:spTree>
    <p:extLst>
      <p:ext uri="{BB962C8B-B14F-4D97-AF65-F5344CB8AC3E}">
        <p14:creationId xmlns:p14="http://schemas.microsoft.com/office/powerpoint/2010/main" val="3407699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B7A4-6BAC-82D4-8679-8A8F9DDDFC30}"/>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Qualitative Criteria (PR)</a:t>
            </a:r>
          </a:p>
        </p:txBody>
      </p:sp>
      <p:sp>
        <p:nvSpPr>
          <p:cNvPr id="3" name="Content Placeholder 2">
            <a:extLst>
              <a:ext uri="{FF2B5EF4-FFF2-40B4-BE49-F238E27FC236}">
                <a16:creationId xmlns:a16="http://schemas.microsoft.com/office/drawing/2014/main" id="{BE79ECC0-D076-13C3-A13F-2CCB00CC85ED}"/>
              </a:ext>
            </a:extLst>
          </p:cNvPr>
          <p:cNvSpPr>
            <a:spLocks noGrp="1"/>
          </p:cNvSpPr>
          <p:nvPr>
            <p:ph idx="1"/>
          </p:nvPr>
        </p:nvSpPr>
        <p:spPr/>
        <p:txBody>
          <a:bodyPr/>
          <a:lstStyle/>
          <a:p>
            <a:pPr lvl="1" algn="just">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Clear criminal record certificate for the applicant and the dependents over 18 years old, from the country of residence and the country of origin. </a:t>
            </a:r>
          </a:p>
          <a:p>
            <a:pPr marL="201168" lvl="1" indent="0" algn="jus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lvl="1" algn="just">
              <a:buFont typeface="Wingdings" panose="05000000000000000000" pitchFamily="2" charset="2"/>
              <a:buChar char="§"/>
            </a:pPr>
            <a:r>
              <a:rPr lang="en-GB" sz="1800" dirty="0">
                <a:latin typeface="Calibri" panose="020F0502020204030204" pitchFamily="34" charset="0"/>
                <a:ea typeface="Calibri" panose="020F0502020204030204" pitchFamily="34" charset="0"/>
                <a:cs typeface="Calibri" panose="020F0502020204030204" pitchFamily="34" charset="0"/>
              </a:rPr>
              <a:t>A health insurance policy certificate for medical care covering inpatient and outpatient care for the applicant and his/her dependent family members. </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01168" lvl="1" indent="0" algn="jus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lvl="1" algn="just">
              <a:buFont typeface="Wingdings" panose="05000000000000000000" pitchFamily="2" charset="2"/>
              <a:buChar char="§"/>
            </a:pPr>
            <a:r>
              <a:rPr lang="en-US" sz="1800" dirty="0">
                <a:latin typeface="Calibri" panose="020F0502020204030204" pitchFamily="34" charset="0"/>
                <a:ea typeface="Calibri" panose="020F0502020204030204" pitchFamily="34" charset="0"/>
                <a:cs typeface="Calibri" panose="020F0502020204030204" pitchFamily="34" charset="0"/>
              </a:rPr>
              <a:t>Where the Applicant chooses to invest under the Investment Categories (2,3,4), the applicant should present information in relation to his place of residence in the Republic (i.e. Title Deed, Sales Agreement or Rental Agreement). </a:t>
            </a:r>
          </a:p>
          <a:p>
            <a:endParaRPr lang="en-US" dirty="0"/>
          </a:p>
        </p:txBody>
      </p:sp>
    </p:spTree>
    <p:extLst>
      <p:ext uri="{BB962C8B-B14F-4D97-AF65-F5344CB8AC3E}">
        <p14:creationId xmlns:p14="http://schemas.microsoft.com/office/powerpoint/2010/main" val="1927368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8B12-9F16-4B88-B513-14D7C835D624}"/>
              </a:ext>
            </a:extLst>
          </p:cNvPr>
          <p:cNvSpPr>
            <a:spLocks noGrp="1"/>
          </p:cNvSpPr>
          <p:nvPr>
            <p:ph type="title"/>
          </p:nvPr>
        </p:nvSpPr>
        <p:spPr/>
        <p:txBody>
          <a:bodyPr>
            <a:normAutofit/>
          </a:bodyPr>
          <a:lstStyle/>
          <a:p>
            <a:r>
              <a:rPr lang="en-GB" dirty="0">
                <a:latin typeface="Calibri" panose="020F0502020204030204" pitchFamily="34" charset="0"/>
                <a:ea typeface="Calibri" panose="020F0502020204030204" pitchFamily="34" charset="0"/>
                <a:cs typeface="Calibri" panose="020F0502020204030204" pitchFamily="34" charset="0"/>
              </a:rPr>
              <a:t>Higher valuer investment for including adult children</a:t>
            </a:r>
            <a:endParaRPr lang="en-US" dirty="0"/>
          </a:p>
        </p:txBody>
      </p:sp>
      <p:sp>
        <p:nvSpPr>
          <p:cNvPr id="3" name="Content Placeholder 2">
            <a:extLst>
              <a:ext uri="{FF2B5EF4-FFF2-40B4-BE49-F238E27FC236}">
                <a16:creationId xmlns:a16="http://schemas.microsoft.com/office/drawing/2014/main" id="{E7EEA8B6-2433-B930-179E-C37D6731F4A1}"/>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GB" sz="1800" dirty="0">
                <a:latin typeface="Calibri" panose="020F0502020204030204" pitchFamily="34" charset="0"/>
                <a:ea typeface="Calibri" panose="020F0502020204030204" pitchFamily="34" charset="0"/>
                <a:cs typeface="Calibri" panose="020F0502020204030204" pitchFamily="34" charset="0"/>
              </a:rPr>
              <a:t>An Immigration Permit may also be granted to children of the applicant who are over the age of 18, </a:t>
            </a:r>
            <a:r>
              <a:rPr lang="en-GB" sz="1800" b="1" u="sng" dirty="0">
                <a:latin typeface="Calibri" panose="020F0502020204030204" pitchFamily="34" charset="0"/>
                <a:ea typeface="Calibri" panose="020F0502020204030204" pitchFamily="34" charset="0"/>
                <a:cs typeface="Calibri" panose="020F0502020204030204" pitchFamily="34" charset="0"/>
              </a:rPr>
              <a:t>not</a:t>
            </a:r>
            <a:r>
              <a:rPr lang="en-GB" sz="1800" b="1" dirty="0">
                <a:latin typeface="Calibri" panose="020F0502020204030204" pitchFamily="34" charset="0"/>
                <a:ea typeface="Calibri" panose="020F0502020204030204" pitchFamily="34" charset="0"/>
                <a:cs typeface="Calibri" panose="020F0502020204030204" pitchFamily="34" charset="0"/>
              </a:rPr>
              <a:t> financially dependent on the applicant</a:t>
            </a:r>
            <a:r>
              <a:rPr lang="en-GB" sz="1800" dirty="0">
                <a:latin typeface="Calibri" panose="020F0502020204030204" pitchFamily="34" charset="0"/>
                <a:ea typeface="Calibri" panose="020F0502020204030204" pitchFamily="34" charset="0"/>
                <a:cs typeface="Calibri" panose="020F0502020204030204" pitchFamily="34" charset="0"/>
              </a:rPr>
              <a:t>, on a higher value investment.</a:t>
            </a:r>
          </a:p>
          <a:p>
            <a:pPr algn="just">
              <a:buFont typeface="Wingdings" panose="05000000000000000000" pitchFamily="2" charset="2"/>
              <a:buChar char="§"/>
            </a:pPr>
            <a:r>
              <a:rPr lang="en-GB" sz="1800" dirty="0">
                <a:latin typeface="Calibri" panose="020F0502020204030204" pitchFamily="34" charset="0"/>
                <a:ea typeface="Calibri" panose="020F0502020204030204" pitchFamily="34" charset="0"/>
                <a:cs typeface="Calibri" panose="020F0502020204030204" pitchFamily="34" charset="0"/>
              </a:rPr>
              <a:t>The market value of the EUR 300,000 investment should be multiplied by the number of adult children invoking the same investment for the purpose of obtaining an Immigration Permit. For instance, in case the applicant has one adult child he/she should make an investment worth EUR 600,000, if he has/she two adult children the value of the investment should amount to EUR 900,000 and so on.</a:t>
            </a:r>
          </a:p>
          <a:p>
            <a:pPr marL="457200" lvl="1" indent="0" algn="just">
              <a:buNone/>
            </a:pPr>
            <a:r>
              <a:rPr lang="en-GB" sz="1800" dirty="0">
                <a:latin typeface="Calibri" panose="020F0502020204030204" pitchFamily="34" charset="0"/>
                <a:ea typeface="Calibri" panose="020F0502020204030204" pitchFamily="34" charset="0"/>
                <a:cs typeface="Calibri" panose="020F0502020204030204" pitchFamily="34" charset="0"/>
              </a:rPr>
              <a:t>In case the investment concern the purchase of real estate, proof of payment of at least 66% of the market value of the real estate must be submitted upon application.</a:t>
            </a:r>
          </a:p>
          <a:p>
            <a:pPr algn="just">
              <a:buFont typeface="Wingdings" panose="05000000000000000000" pitchFamily="2" charset="2"/>
              <a:buChar char="§"/>
            </a:pPr>
            <a:r>
              <a:rPr lang="en-GB" sz="1800" dirty="0">
                <a:latin typeface="Calibri" panose="020F0502020204030204" pitchFamily="34" charset="0"/>
                <a:ea typeface="Calibri" panose="020F0502020204030204" pitchFamily="34" charset="0"/>
                <a:cs typeface="Calibri" panose="020F0502020204030204" pitchFamily="34" charset="0"/>
              </a:rPr>
              <a:t>In such instances, each adult child will be able to prove that they have at their disposal a secured annual income of at least EUR 50,000, This amount increases by EUR 15,000 for his/her spouse and by EUR 10,000 for each dependent underage child. Furthermore, the investment may be made jointly in the applicant and the adult child's name, or solely in the applicant's name.</a:t>
            </a:r>
          </a:p>
          <a:p>
            <a:pPr algn="just">
              <a:buFont typeface="Wingdings" panose="05000000000000000000" pitchFamily="2" charset="2"/>
              <a:buChar char="§"/>
            </a:pPr>
            <a:r>
              <a:rPr lang="en-GB" sz="1800" dirty="0">
                <a:latin typeface="Calibri" panose="020F0502020204030204" pitchFamily="34" charset="0"/>
                <a:ea typeface="Calibri" panose="020F0502020204030204" pitchFamily="34" charset="0"/>
                <a:cs typeface="Calibri" panose="020F0502020204030204" pitchFamily="34" charset="0"/>
              </a:rPr>
              <a:t>It should be noted that if the investment property's number of bedrooms cannot accommodate the investor's dependent members, the investor must specify another property or properties as the residence of these individuals (e.g., proof of ownership or sale contract and proof of payment for the property, or rental agreement).</a:t>
            </a:r>
          </a:p>
          <a:p>
            <a:endParaRPr lang="en-US" dirty="0"/>
          </a:p>
        </p:txBody>
      </p:sp>
    </p:spTree>
    <p:extLst>
      <p:ext uri="{BB962C8B-B14F-4D97-AF65-F5344CB8AC3E}">
        <p14:creationId xmlns:p14="http://schemas.microsoft.com/office/powerpoint/2010/main" val="2010483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2761</Words>
  <Application>Microsoft Macintosh PowerPoint</Application>
  <PresentationFormat>Widescreen</PresentationFormat>
  <Paragraphs>145</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Times New Roman</vt:lpstr>
      <vt:lpstr>Wingdings</vt:lpstr>
      <vt:lpstr>Office Theme</vt:lpstr>
      <vt:lpstr>   Permanent Residence (PR) Tax Residency </vt:lpstr>
      <vt:lpstr>Cyprus</vt:lpstr>
      <vt:lpstr>Permanent Residence Permit (PR)</vt:lpstr>
      <vt:lpstr>PR – Fast Track under Regulation 6(2)</vt:lpstr>
      <vt:lpstr>Investment Categories (PR) </vt:lpstr>
      <vt:lpstr>Investment Categories (PR) </vt:lpstr>
      <vt:lpstr>Qualitative Criteria  (PR)</vt:lpstr>
      <vt:lpstr>Qualitative Criteria (PR)</vt:lpstr>
      <vt:lpstr>Higher valuer investment for including adult children</vt:lpstr>
      <vt:lpstr> PR – Fast Track under Regulation 6(2) Time-frame </vt:lpstr>
      <vt:lpstr>PR – List of Supporting Documents</vt:lpstr>
      <vt:lpstr>VAT – Housing</vt:lpstr>
      <vt:lpstr>VAT – Calculator for the purchase of a Home</vt:lpstr>
      <vt:lpstr>Transfer Fees Calculator (Resale)</vt:lpstr>
      <vt:lpstr>Tax Residency (non-domicile)</vt:lpstr>
      <vt:lpstr>Tax Residency (non-domicile)</vt:lpstr>
      <vt:lpstr>Tax Residency (employment income)</vt:lpstr>
      <vt:lpstr>Tax Residency (social insurance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 Pit</dc:creator>
  <cp:lastModifiedBy>char Pit</cp:lastModifiedBy>
  <cp:revision>71</cp:revision>
  <dcterms:created xsi:type="dcterms:W3CDTF">2025-09-30T13:44:40Z</dcterms:created>
  <dcterms:modified xsi:type="dcterms:W3CDTF">2025-10-01T06:57:59Z</dcterms:modified>
</cp:coreProperties>
</file>