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4D61-9FEB-64B2-AD8F-262A6EFCC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D2368A-0EEA-98AB-3FCB-107FF59B3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5839C7-D22F-17BD-7053-65CE82E5AAB8}"/>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5" name="Footer Placeholder 4">
            <a:extLst>
              <a:ext uri="{FF2B5EF4-FFF2-40B4-BE49-F238E27FC236}">
                <a16:creationId xmlns:a16="http://schemas.microsoft.com/office/drawing/2014/main" id="{66CA5B5E-1FF3-9ACF-F12A-C4CDA0710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54146-6AFF-645E-6752-2F901E3C61D8}"/>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28902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4515-6D03-DC1E-494F-53FB44941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2CBF3D-6C35-628D-C137-0912E1F93A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5BA17-67DA-FA5D-86AF-6AFBB470BA41}"/>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5" name="Footer Placeholder 4">
            <a:extLst>
              <a:ext uri="{FF2B5EF4-FFF2-40B4-BE49-F238E27FC236}">
                <a16:creationId xmlns:a16="http://schemas.microsoft.com/office/drawing/2014/main" id="{D4E9EDC4-8C19-D803-F0F3-B6A9352AA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52E59-E442-5D36-E520-70288A984A81}"/>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85043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F6C37-C562-D06A-0AB5-9CEB6A9D9A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01527-E504-D152-E9A4-B4AAD8D342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5EF41-1D42-D37C-6CF5-75EC997DE785}"/>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5" name="Footer Placeholder 4">
            <a:extLst>
              <a:ext uri="{FF2B5EF4-FFF2-40B4-BE49-F238E27FC236}">
                <a16:creationId xmlns:a16="http://schemas.microsoft.com/office/drawing/2014/main" id="{2689F3AD-64C3-47DC-5EA4-8F92B909A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089B8-BCD7-81FA-73EA-B4DAFEDEE62A}"/>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257036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4417-9969-7A39-360C-B883A7EC1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EC592-95BF-4A3A-22F4-7B54969E4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73144-3388-BE91-588F-6C07BA5B4B72}"/>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5" name="Footer Placeholder 4">
            <a:extLst>
              <a:ext uri="{FF2B5EF4-FFF2-40B4-BE49-F238E27FC236}">
                <a16:creationId xmlns:a16="http://schemas.microsoft.com/office/drawing/2014/main" id="{F5B798A5-ED21-6028-101B-0B3C787E3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ECFEA-044F-5732-6641-677CE9C07356}"/>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405616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DE46-16BF-F28E-3D4A-A9015BE89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472CC-5472-A53A-193E-919C2F781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D6E84-A45F-5FA9-18BD-C18A4A36A031}"/>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5" name="Footer Placeholder 4">
            <a:extLst>
              <a:ext uri="{FF2B5EF4-FFF2-40B4-BE49-F238E27FC236}">
                <a16:creationId xmlns:a16="http://schemas.microsoft.com/office/drawing/2014/main" id="{72CA174F-A1A8-EF67-121A-F8D5114C1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C3284-8F0F-DDF5-6919-7ADDFF03E0C5}"/>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7513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F7AF-23FB-46EA-F2F5-258FDDF387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5E81B-2550-98A7-CD94-A1EC6C1A5C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5B0C70-E15F-66D2-6A32-8B35A3C76C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A44F7-5EE6-35BE-6D21-224E8A9A41CD}"/>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6" name="Footer Placeholder 5">
            <a:extLst>
              <a:ext uri="{FF2B5EF4-FFF2-40B4-BE49-F238E27FC236}">
                <a16:creationId xmlns:a16="http://schemas.microsoft.com/office/drawing/2014/main" id="{955D5EC2-8356-5C4A-8024-ED88445B7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B24C8-78E1-6C55-EFB2-048F1A469BEA}"/>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549165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685-4F85-68C5-DB76-8B6F4D8685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F5CA7E-B251-6E8F-A903-A6FA4BB0D6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5864D-3E4D-7A21-AFB8-0BE513AC5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4E3FCC-79E5-0F40-B8E8-CEADA25452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E3623E-F842-5EC9-AC30-0A13D60D1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142BEA-6133-20B1-6D4D-4766726E22C9}"/>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8" name="Footer Placeholder 7">
            <a:extLst>
              <a:ext uri="{FF2B5EF4-FFF2-40B4-BE49-F238E27FC236}">
                <a16:creationId xmlns:a16="http://schemas.microsoft.com/office/drawing/2014/main" id="{9E5BE355-6BF0-F47D-0D4A-9E17DADF1A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BA78E9-0FDA-D3E1-D7BD-DAE465E0EC54}"/>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21374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1C99-4B80-FBD0-3ABA-16615BD924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C25031-DB68-B150-9260-AD534EBF65E3}"/>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4" name="Footer Placeholder 3">
            <a:extLst>
              <a:ext uri="{FF2B5EF4-FFF2-40B4-BE49-F238E27FC236}">
                <a16:creationId xmlns:a16="http://schemas.microsoft.com/office/drawing/2014/main" id="{A107CB29-279E-7384-9267-3E174DBB9C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6DBC73-46FE-162E-5D81-464C161E9745}"/>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54051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95E5F-B3B0-51DA-032D-E75C699EACF5}"/>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3" name="Footer Placeholder 2">
            <a:extLst>
              <a:ext uri="{FF2B5EF4-FFF2-40B4-BE49-F238E27FC236}">
                <a16:creationId xmlns:a16="http://schemas.microsoft.com/office/drawing/2014/main" id="{392155A7-783A-746B-6DB4-95B4702BB4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04134B-BA54-2528-1881-BA46089B9597}"/>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057339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FBAA-D3F0-1931-FA87-94DADB397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1D19ED-3102-7310-E304-89D925AF6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1EAA5-FB73-93B1-E10D-ECAFD6C0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4D566-A983-BB85-D729-5D5395958CE4}"/>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6" name="Footer Placeholder 5">
            <a:extLst>
              <a:ext uri="{FF2B5EF4-FFF2-40B4-BE49-F238E27FC236}">
                <a16:creationId xmlns:a16="http://schemas.microsoft.com/office/drawing/2014/main" id="{38E65B54-C853-505C-3602-7470FA89A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5408F-E026-7EA8-5A75-CE8B09A62CA1}"/>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408816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317D-1877-2369-F366-7AD87014D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CA64D4-6429-77D1-FF4F-A53D52A5B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84361-C15F-F31E-5827-3C505ECB3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B4EF9-FF22-5F9E-85A0-543EE37F1E1B}"/>
              </a:ext>
            </a:extLst>
          </p:cNvPr>
          <p:cNvSpPr>
            <a:spLocks noGrp="1"/>
          </p:cNvSpPr>
          <p:nvPr>
            <p:ph type="dt" sz="half" idx="10"/>
          </p:nvPr>
        </p:nvSpPr>
        <p:spPr/>
        <p:txBody>
          <a:bodyPr/>
          <a:lstStyle/>
          <a:p>
            <a:fld id="{771A41C3-F8B4-4885-9252-EFEAC7C2FEEB}" type="datetimeFigureOut">
              <a:rPr lang="en-US" smtClean="0"/>
              <a:t>18-Dec-23</a:t>
            </a:fld>
            <a:endParaRPr lang="en-US"/>
          </a:p>
        </p:txBody>
      </p:sp>
      <p:sp>
        <p:nvSpPr>
          <p:cNvPr id="6" name="Footer Placeholder 5">
            <a:extLst>
              <a:ext uri="{FF2B5EF4-FFF2-40B4-BE49-F238E27FC236}">
                <a16:creationId xmlns:a16="http://schemas.microsoft.com/office/drawing/2014/main" id="{BA7EB625-2DD0-E3AC-551E-D1DA4D9CE5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A305C-CE92-B5B5-D7D1-75B221CE38F0}"/>
              </a:ext>
            </a:extLst>
          </p:cNvPr>
          <p:cNvSpPr>
            <a:spLocks noGrp="1"/>
          </p:cNvSpPr>
          <p:nvPr>
            <p:ph type="sldNum" sz="quarter" idx="12"/>
          </p:nvPr>
        </p:nvSpPr>
        <p:spPr/>
        <p:txBody>
          <a:bodyPr/>
          <a:lstStyle/>
          <a:p>
            <a:fld id="{EA370ED8-2C36-4A6D-91FE-9429168A2407}" type="slidenum">
              <a:rPr lang="en-US" smtClean="0"/>
              <a:t>‹#›</a:t>
            </a:fld>
            <a:endParaRPr lang="en-US"/>
          </a:p>
        </p:txBody>
      </p:sp>
    </p:spTree>
    <p:extLst>
      <p:ext uri="{BB962C8B-B14F-4D97-AF65-F5344CB8AC3E}">
        <p14:creationId xmlns:p14="http://schemas.microsoft.com/office/powerpoint/2010/main" val="105375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17D3F4-C94C-F982-1C38-0F923FDF0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8B84DB-F9AA-070B-4068-908041F1B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55D22-1989-442E-7AA9-923B0AD77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A41C3-F8B4-4885-9252-EFEAC7C2FEEB}" type="datetimeFigureOut">
              <a:rPr lang="en-US" smtClean="0"/>
              <a:t>18-Dec-23</a:t>
            </a:fld>
            <a:endParaRPr lang="en-US"/>
          </a:p>
        </p:txBody>
      </p:sp>
      <p:sp>
        <p:nvSpPr>
          <p:cNvPr id="5" name="Footer Placeholder 4">
            <a:extLst>
              <a:ext uri="{FF2B5EF4-FFF2-40B4-BE49-F238E27FC236}">
                <a16:creationId xmlns:a16="http://schemas.microsoft.com/office/drawing/2014/main" id="{5D3BC8BA-1A02-F346-11C5-3EA9BD0F59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3E8C14-D6BA-6C65-0EC8-A38C17186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370ED8-2C36-4A6D-91FE-9429168A2407}" type="slidenum">
              <a:rPr lang="en-US" smtClean="0"/>
              <a:t>‹#›</a:t>
            </a:fld>
            <a:endParaRPr lang="en-US"/>
          </a:p>
        </p:txBody>
      </p:sp>
    </p:spTree>
    <p:extLst>
      <p:ext uri="{BB962C8B-B14F-4D97-AF65-F5344CB8AC3E}">
        <p14:creationId xmlns:p14="http://schemas.microsoft.com/office/powerpoint/2010/main" val="2026840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zyprus.com/capital-gains-calcul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4D6A-7D75-9C67-2077-97EB45D26466}"/>
              </a:ext>
            </a:extLst>
          </p:cNvPr>
          <p:cNvSpPr>
            <a:spLocks noGrp="1"/>
          </p:cNvSpPr>
          <p:nvPr>
            <p:ph type="ctrTitle"/>
          </p:nvPr>
        </p:nvSpPr>
        <p:spPr>
          <a:xfrm>
            <a:off x="1524000" y="1164696"/>
            <a:ext cx="9144000" cy="2387600"/>
          </a:xfrm>
        </p:spPr>
        <p:txBody>
          <a:bodyPr>
            <a:normAutofit fontScale="90000"/>
          </a:bodyPr>
          <a:lstStyle/>
          <a:p>
            <a:br>
              <a:rPr lang="en-US" b="1" dirty="0"/>
            </a:br>
            <a:br>
              <a:rPr lang="en-US" b="1" dirty="0"/>
            </a:br>
            <a:br>
              <a:rPr lang="en-US" b="1" dirty="0"/>
            </a:br>
            <a:br>
              <a:rPr lang="en-US" b="1" dirty="0"/>
            </a:br>
            <a:br>
              <a:rPr lang="en-US" b="1" dirty="0"/>
            </a:br>
            <a:r>
              <a:rPr lang="en-US" b="1" dirty="0"/>
              <a:t>Property Transaction Taxes</a:t>
            </a:r>
            <a:br>
              <a:rPr lang="en-US" b="1" dirty="0"/>
            </a:br>
            <a:r>
              <a:rPr lang="en-US" sz="2400" b="1" dirty="0"/>
              <a:t>Who pays what</a:t>
            </a:r>
          </a:p>
        </p:txBody>
      </p:sp>
      <p:pic>
        <p:nvPicPr>
          <p:cNvPr id="5" name="Picture 4">
            <a:extLst>
              <a:ext uri="{FF2B5EF4-FFF2-40B4-BE49-F238E27FC236}">
                <a16:creationId xmlns:a16="http://schemas.microsoft.com/office/drawing/2014/main" id="{47E518B2-5D21-7398-BC95-C4DBB1AC8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735" y="673050"/>
            <a:ext cx="2362530" cy="714475"/>
          </a:xfrm>
          <a:prstGeom prst="rect">
            <a:avLst/>
          </a:prstGeom>
        </p:spPr>
      </p:pic>
    </p:spTree>
    <p:extLst>
      <p:ext uri="{BB962C8B-B14F-4D97-AF65-F5344CB8AC3E}">
        <p14:creationId xmlns:p14="http://schemas.microsoft.com/office/powerpoint/2010/main" val="75053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3A1D-38E6-8A91-8047-4100E4135AE7}"/>
              </a:ext>
            </a:extLst>
          </p:cNvPr>
          <p:cNvSpPr>
            <a:spLocks noGrp="1"/>
          </p:cNvSpPr>
          <p:nvPr>
            <p:ph type="title"/>
          </p:nvPr>
        </p:nvSpPr>
        <p:spPr/>
        <p:txBody>
          <a:bodyPr/>
          <a:lstStyle/>
          <a:p>
            <a:r>
              <a:rPr lang="en-US" b="1" dirty="0"/>
              <a:t>Buyers</a:t>
            </a:r>
            <a:endParaRPr lang="en-US" sz="1600" b="1" dirty="0"/>
          </a:p>
        </p:txBody>
      </p:sp>
      <p:sp>
        <p:nvSpPr>
          <p:cNvPr id="3" name="Content Placeholder 2">
            <a:extLst>
              <a:ext uri="{FF2B5EF4-FFF2-40B4-BE49-F238E27FC236}">
                <a16:creationId xmlns:a16="http://schemas.microsoft.com/office/drawing/2014/main" id="{28D926FE-EF55-2617-1DBA-7FBA90BB1FA2}"/>
              </a:ext>
            </a:extLst>
          </p:cNvPr>
          <p:cNvSpPr>
            <a:spLocks noGrp="1"/>
          </p:cNvSpPr>
          <p:nvPr>
            <p:ph idx="1"/>
          </p:nvPr>
        </p:nvSpPr>
        <p:spPr>
          <a:xfrm>
            <a:off x="838200" y="1825624"/>
            <a:ext cx="10515600" cy="4863043"/>
          </a:xfrm>
        </p:spPr>
        <p:txBody>
          <a:bodyPr>
            <a:normAutofit/>
          </a:bodyPr>
          <a:lstStyle/>
          <a:p>
            <a:pPr marL="0" indent="0">
              <a:buNone/>
            </a:pPr>
            <a:r>
              <a:rPr lang="en-US" dirty="0"/>
              <a:t>Buyer pays either </a:t>
            </a:r>
            <a:r>
              <a:rPr lang="en-US" b="1" dirty="0"/>
              <a:t>Transfer Fees </a:t>
            </a:r>
            <a:r>
              <a:rPr lang="en-US" dirty="0"/>
              <a:t>or </a:t>
            </a:r>
            <a:r>
              <a:rPr lang="en-US" b="1" dirty="0"/>
              <a:t>VAT</a:t>
            </a:r>
          </a:p>
          <a:p>
            <a:r>
              <a:rPr lang="en-US" dirty="0"/>
              <a:t>Transfer fees are paid on Resale Properties OR on Plots/Land Parcels not subject to VAT. </a:t>
            </a:r>
          </a:p>
          <a:p>
            <a:r>
              <a:rPr lang="en-US" dirty="0"/>
              <a:t>VAT is paid on New Properties or on Plots/Land Parcels subject to VAT.</a:t>
            </a:r>
          </a:p>
        </p:txBody>
      </p:sp>
    </p:spTree>
    <p:extLst>
      <p:ext uri="{BB962C8B-B14F-4D97-AF65-F5344CB8AC3E}">
        <p14:creationId xmlns:p14="http://schemas.microsoft.com/office/powerpoint/2010/main" val="1082393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3A1D-38E6-8A91-8047-4100E4135AE7}"/>
              </a:ext>
            </a:extLst>
          </p:cNvPr>
          <p:cNvSpPr>
            <a:spLocks noGrp="1"/>
          </p:cNvSpPr>
          <p:nvPr>
            <p:ph type="title"/>
          </p:nvPr>
        </p:nvSpPr>
        <p:spPr/>
        <p:txBody>
          <a:bodyPr/>
          <a:lstStyle/>
          <a:p>
            <a:r>
              <a:rPr lang="en-US" b="1" dirty="0"/>
              <a:t>Buyers</a:t>
            </a:r>
            <a:endParaRPr lang="en-US" sz="1600" b="1" dirty="0"/>
          </a:p>
        </p:txBody>
      </p:sp>
      <p:sp>
        <p:nvSpPr>
          <p:cNvPr id="3" name="Content Placeholder 2">
            <a:extLst>
              <a:ext uri="{FF2B5EF4-FFF2-40B4-BE49-F238E27FC236}">
                <a16:creationId xmlns:a16="http://schemas.microsoft.com/office/drawing/2014/main" id="{28D926FE-EF55-2617-1DBA-7FBA90BB1FA2}"/>
              </a:ext>
            </a:extLst>
          </p:cNvPr>
          <p:cNvSpPr>
            <a:spLocks noGrp="1"/>
          </p:cNvSpPr>
          <p:nvPr>
            <p:ph idx="1"/>
          </p:nvPr>
        </p:nvSpPr>
        <p:spPr>
          <a:xfrm>
            <a:off x="838200" y="1825624"/>
            <a:ext cx="10515600" cy="4863043"/>
          </a:xfrm>
        </p:spPr>
        <p:txBody>
          <a:bodyPr>
            <a:normAutofit lnSpcReduction="10000"/>
          </a:bodyPr>
          <a:lstStyle/>
          <a:p>
            <a:r>
              <a:rPr lang="en-US" dirty="0"/>
              <a:t>In some very unusual cases both Transfer Fees and VAT may need to be paid.</a:t>
            </a:r>
          </a:p>
          <a:p>
            <a:pPr marL="0" indent="0" algn="l">
              <a:buNone/>
            </a:pPr>
            <a:r>
              <a:rPr lang="en-GB" b="0" i="0" dirty="0">
                <a:effectLst/>
              </a:rPr>
              <a:t>Unusual case: Consider purchasing a plot for </a:t>
            </a:r>
            <a:r>
              <a:rPr lang="en-GB" b="0" i="0" dirty="0">
                <a:effectLst/>
                <a:cs typeface="Times New Roman" panose="02020603050405020304" pitchFamily="18" charset="0"/>
              </a:rPr>
              <a:t>€</a:t>
            </a:r>
            <a:r>
              <a:rPr lang="en-GB" b="0" i="0" dirty="0">
                <a:effectLst/>
              </a:rPr>
              <a:t>120,000 </a:t>
            </a:r>
            <a:r>
              <a:rPr lang="en-GB" b="1" i="0" dirty="0">
                <a:effectLst/>
              </a:rPr>
              <a:t>+ VAT</a:t>
            </a:r>
            <a:r>
              <a:rPr lang="en-GB" b="0" i="0" dirty="0">
                <a:effectLst/>
              </a:rPr>
              <a:t>. The land registry office appraises the plot at </a:t>
            </a:r>
            <a:r>
              <a:rPr lang="en-GB" b="0" i="0" dirty="0">
                <a:effectLst/>
                <a:cs typeface="Times New Roman" panose="02020603050405020304" pitchFamily="18" charset="0"/>
              </a:rPr>
              <a:t>€</a:t>
            </a:r>
            <a:r>
              <a:rPr lang="en-GB" b="0" i="0" dirty="0">
                <a:effectLst/>
              </a:rPr>
              <a:t>200,000. To calculate Transfer Fees, deduct the purchase price from the appraised value: </a:t>
            </a:r>
          </a:p>
          <a:p>
            <a:pPr marL="0" indent="0" algn="l">
              <a:buNone/>
            </a:pPr>
            <a:r>
              <a:rPr lang="en-GB" b="0" i="0" dirty="0">
                <a:effectLst/>
                <a:cs typeface="Times New Roman" panose="02020603050405020304" pitchFamily="18" charset="0"/>
              </a:rPr>
              <a:t>€</a:t>
            </a:r>
            <a:r>
              <a:rPr lang="en-GB" b="0" i="0" dirty="0">
                <a:effectLst/>
              </a:rPr>
              <a:t>200,000 - </a:t>
            </a:r>
            <a:r>
              <a:rPr lang="en-GB" b="0" i="0" dirty="0">
                <a:effectLst/>
                <a:cs typeface="Times New Roman" panose="02020603050405020304" pitchFamily="18" charset="0"/>
              </a:rPr>
              <a:t>€</a:t>
            </a:r>
            <a:r>
              <a:rPr lang="en-GB" b="0" i="0" dirty="0">
                <a:effectLst/>
              </a:rPr>
              <a:t>120,000 = </a:t>
            </a:r>
            <a:r>
              <a:rPr lang="en-GB" b="0" i="0" dirty="0">
                <a:effectLst/>
                <a:cs typeface="Times New Roman" panose="02020603050405020304" pitchFamily="18" charset="0"/>
              </a:rPr>
              <a:t>€</a:t>
            </a:r>
            <a:r>
              <a:rPr lang="en-GB" b="0" i="0" dirty="0">
                <a:effectLst/>
              </a:rPr>
              <a:t>80,000.</a:t>
            </a:r>
            <a:r>
              <a:rPr lang="en-GB" dirty="0"/>
              <a:t> </a:t>
            </a:r>
          </a:p>
          <a:p>
            <a:pPr marL="0" indent="0" algn="l">
              <a:buNone/>
            </a:pPr>
            <a:r>
              <a:rPr lang="en-GB" b="0" i="0" dirty="0">
                <a:effectLst/>
              </a:rPr>
              <a:t>Full Transfer Fees are then applied to this difference, without utilizing the 50% discount. In that case, the transfer fees amounted to around 2,400 EUR (3% on the amount up to </a:t>
            </a:r>
            <a:r>
              <a:rPr lang="en-GB" b="0" i="0" dirty="0">
                <a:effectLst/>
                <a:cs typeface="Times New Roman" panose="02020603050405020304" pitchFamily="18" charset="0"/>
              </a:rPr>
              <a:t>€</a:t>
            </a:r>
            <a:r>
              <a:rPr lang="en-GB" b="0" i="0" dirty="0">
                <a:effectLst/>
              </a:rPr>
              <a:t>85,000, that is the subject first transfer fees band).</a:t>
            </a:r>
            <a:endParaRPr lang="en-US" dirty="0"/>
          </a:p>
          <a:p>
            <a:pPr marL="0" indent="0">
              <a:buNone/>
            </a:pPr>
            <a:r>
              <a:rPr lang="en-US" dirty="0"/>
              <a:t>See bands: </a:t>
            </a:r>
          </a:p>
          <a:p>
            <a:pPr marL="0" indent="0">
              <a:buNone/>
            </a:pPr>
            <a:r>
              <a:rPr lang="en-US" dirty="0"/>
              <a:t>https://www.zyprus.com/help/1260/property-transfer-fees-calculator</a:t>
            </a:r>
          </a:p>
          <a:p>
            <a:endParaRPr lang="en-US" dirty="0"/>
          </a:p>
        </p:txBody>
      </p:sp>
    </p:spTree>
    <p:extLst>
      <p:ext uri="{BB962C8B-B14F-4D97-AF65-F5344CB8AC3E}">
        <p14:creationId xmlns:p14="http://schemas.microsoft.com/office/powerpoint/2010/main" val="388211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44AFC-BC86-C509-F342-4735A1589FB7}"/>
              </a:ext>
            </a:extLst>
          </p:cNvPr>
          <p:cNvSpPr>
            <a:spLocks noGrp="1"/>
          </p:cNvSpPr>
          <p:nvPr>
            <p:ph type="title"/>
          </p:nvPr>
        </p:nvSpPr>
        <p:spPr/>
        <p:txBody>
          <a:bodyPr/>
          <a:lstStyle/>
          <a:p>
            <a:r>
              <a:rPr lang="en-US" b="1" dirty="0"/>
              <a:t>Sellers</a:t>
            </a:r>
          </a:p>
        </p:txBody>
      </p:sp>
      <p:sp>
        <p:nvSpPr>
          <p:cNvPr id="3" name="Content Placeholder 2">
            <a:extLst>
              <a:ext uri="{FF2B5EF4-FFF2-40B4-BE49-F238E27FC236}">
                <a16:creationId xmlns:a16="http://schemas.microsoft.com/office/drawing/2014/main" id="{66564EF6-DBC1-F5F7-347D-DC01D09C1A0E}"/>
              </a:ext>
            </a:extLst>
          </p:cNvPr>
          <p:cNvSpPr>
            <a:spLocks noGrp="1"/>
          </p:cNvSpPr>
          <p:nvPr>
            <p:ph idx="1"/>
          </p:nvPr>
        </p:nvSpPr>
        <p:spPr/>
        <p:txBody>
          <a:bodyPr>
            <a:normAutofit fontScale="70000" lnSpcReduction="20000"/>
          </a:bodyPr>
          <a:lstStyle/>
          <a:p>
            <a:pPr marL="0" indent="0">
              <a:buNone/>
            </a:pPr>
            <a:r>
              <a:rPr lang="en-US" dirty="0"/>
              <a:t>Seller pays either </a:t>
            </a:r>
            <a:r>
              <a:rPr lang="en-US" b="1" dirty="0"/>
              <a:t>Capital Gains TAX </a:t>
            </a:r>
            <a:r>
              <a:rPr lang="en-US" dirty="0"/>
              <a:t>or </a:t>
            </a:r>
            <a:r>
              <a:rPr lang="en-US" b="1" dirty="0"/>
              <a:t>VAT</a:t>
            </a:r>
          </a:p>
          <a:p>
            <a:r>
              <a:rPr lang="en-US" dirty="0"/>
              <a:t>Capital Gains Tax </a:t>
            </a:r>
          </a:p>
          <a:p>
            <a:pPr marL="0" indent="0">
              <a:buNone/>
            </a:pPr>
            <a:r>
              <a:rPr lang="en-US" dirty="0"/>
              <a:t>is paid if there is a profit made by the seller. (20% on the Gains/Profit). C</a:t>
            </a:r>
            <a:r>
              <a:rPr lang="en-GB" b="0" i="0" dirty="0">
                <a:effectLst/>
              </a:rPr>
              <a:t>apital gains tax is levied at a fixed rate of </a:t>
            </a:r>
            <a:r>
              <a:rPr lang="en-GB" b="1" i="0" dirty="0">
                <a:effectLst/>
              </a:rPr>
              <a:t>20%</a:t>
            </a:r>
            <a:r>
              <a:rPr lang="en-GB" b="0" i="0" dirty="0">
                <a:effectLst/>
              </a:rPr>
              <a:t> on both individuals and companies. Capital gain tax is calculated based on gains arising from the disposal of immovable property situated in Cyprus including gains from the disposal of shares in companies, which own such immovable property.</a:t>
            </a:r>
          </a:p>
          <a:p>
            <a:pPr marL="0" indent="0" algn="l">
              <a:buNone/>
            </a:pPr>
            <a:r>
              <a:rPr lang="en-GB" b="0" i="0" dirty="0">
                <a:effectLst/>
              </a:rPr>
              <a:t>The capital gain tax </a:t>
            </a:r>
            <a:r>
              <a:rPr lang="en-GB" b="1" i="0" dirty="0">
                <a:effectLst/>
              </a:rPr>
              <a:t>is calculated</a:t>
            </a:r>
            <a:r>
              <a:rPr lang="en-GB" b="0" i="0" dirty="0">
                <a:effectLst/>
              </a:rPr>
              <a:t> after </a:t>
            </a:r>
            <a:r>
              <a:rPr lang="en-GB" b="1" i="0" dirty="0">
                <a:effectLst/>
              </a:rPr>
              <a:t>deducting</a:t>
            </a:r>
            <a:r>
              <a:rPr lang="en-GB" b="0" i="0" dirty="0">
                <a:effectLst/>
              </a:rPr>
              <a:t> from the sales proceeds the </a:t>
            </a:r>
            <a:r>
              <a:rPr lang="en-GB" b="1" i="0" dirty="0">
                <a:effectLst/>
              </a:rPr>
              <a:t>original cost</a:t>
            </a:r>
            <a:r>
              <a:rPr lang="en-GB" b="0" i="0" dirty="0">
                <a:effectLst/>
              </a:rPr>
              <a:t> and any additional expenditure, adjusted for inflation, and any allowable expenses directly related to the disposal of the building such as interest on loan, real estate fees and advertising. It must be noted that if the property is purchased prior to 1980, the cost used in the calculation is the market value of the asset as at 1.1.1980.</a:t>
            </a:r>
          </a:p>
          <a:p>
            <a:pPr marL="0" indent="0" algn="l">
              <a:buNone/>
            </a:pPr>
            <a:endParaRPr lang="en-GB" b="0" i="0" dirty="0">
              <a:effectLst/>
            </a:endParaRPr>
          </a:p>
          <a:p>
            <a:pPr marL="0" indent="0" algn="l">
              <a:buNone/>
            </a:pPr>
            <a:r>
              <a:rPr lang="en-GB" b="0" i="0" dirty="0">
                <a:effectLst/>
              </a:rPr>
              <a:t>However, there are some tax exemptions.</a:t>
            </a:r>
            <a:endParaRPr lang="en-US" dirty="0"/>
          </a:p>
          <a:p>
            <a:pPr marL="0" indent="0">
              <a:buNone/>
            </a:pPr>
            <a:r>
              <a:rPr lang="en-US" dirty="0"/>
              <a:t>See our calculator: </a:t>
            </a:r>
            <a:r>
              <a:rPr lang="en-US" dirty="0">
                <a:hlinkClick r:id="rId2"/>
              </a:rPr>
              <a:t>https://www.zyprus.com/capital-gains-calculator</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208721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5352-A82E-3A65-5FF0-78954A22A632}"/>
              </a:ext>
            </a:extLst>
          </p:cNvPr>
          <p:cNvSpPr>
            <a:spLocks noGrp="1"/>
          </p:cNvSpPr>
          <p:nvPr>
            <p:ph type="title"/>
          </p:nvPr>
        </p:nvSpPr>
        <p:spPr/>
        <p:txBody>
          <a:bodyPr/>
          <a:lstStyle/>
          <a:p>
            <a:r>
              <a:rPr lang="en-US" b="1" dirty="0"/>
              <a:t>Sellers</a:t>
            </a:r>
            <a:endParaRPr lang="en-US" dirty="0"/>
          </a:p>
        </p:txBody>
      </p:sp>
      <p:sp>
        <p:nvSpPr>
          <p:cNvPr id="3" name="Content Placeholder 2">
            <a:extLst>
              <a:ext uri="{FF2B5EF4-FFF2-40B4-BE49-F238E27FC236}">
                <a16:creationId xmlns:a16="http://schemas.microsoft.com/office/drawing/2014/main" id="{443D1F66-F1F1-283C-1725-746BA2C58065}"/>
              </a:ext>
            </a:extLst>
          </p:cNvPr>
          <p:cNvSpPr>
            <a:spLocks noGrp="1"/>
          </p:cNvSpPr>
          <p:nvPr>
            <p:ph idx="1"/>
          </p:nvPr>
        </p:nvSpPr>
        <p:spPr>
          <a:xfrm>
            <a:off x="838200" y="1825625"/>
            <a:ext cx="10515600" cy="4761442"/>
          </a:xfrm>
        </p:spPr>
        <p:txBody>
          <a:bodyPr>
            <a:normAutofit fontScale="55000" lnSpcReduction="20000"/>
          </a:bodyPr>
          <a:lstStyle/>
          <a:p>
            <a:r>
              <a:rPr lang="en-US" dirty="0"/>
              <a:t> VAT (in some rare cases)</a:t>
            </a:r>
          </a:p>
          <a:p>
            <a:pPr marL="0" indent="0">
              <a:buNone/>
            </a:pPr>
            <a:r>
              <a:rPr lang="en-GB" b="0" i="0" dirty="0">
                <a:effectLst/>
              </a:rPr>
              <a:t>If an eligible person, that used the reduced VAT policy, does not use his house (as his main residence) for at least 10 years and thus proceed with a sale or rent prior to the lapse of 10 years, then he is subject to the following procedure. </a:t>
            </a:r>
          </a:p>
          <a:p>
            <a:pPr marL="0" indent="0">
              <a:buNone/>
            </a:pPr>
            <a:r>
              <a:rPr lang="en-GB" b="0" i="0" dirty="0">
                <a:effectLst/>
              </a:rPr>
              <a:t>Within 30 days from the date of termination of such use (owner) must notify the Registrar and pay the difference between the reduced VAT fee (i.e. 5%) and the standard rate of VAT (19%) in relation to the remaining period. </a:t>
            </a:r>
          </a:p>
          <a:p>
            <a:pPr marL="0" indent="0">
              <a:buNone/>
            </a:pPr>
            <a:r>
              <a:rPr lang="en-GB" b="0" i="0" dirty="0">
                <a:effectLst/>
              </a:rPr>
              <a:t>For example a person bought a house at the price of €600,000 by utilizing a reduced VAT rate of 5%. Then he sells the house 3 years later from the initial date of use. Therefore on such case he required to pay the difference (i.e. 14% of VAT) for the remaining 7 years.  </a:t>
            </a:r>
          </a:p>
          <a:p>
            <a:pPr marL="0" indent="0" algn="l">
              <a:buNone/>
            </a:pPr>
            <a:r>
              <a:rPr lang="en-GB" b="0" i="0" dirty="0">
                <a:effectLst/>
              </a:rPr>
              <a:t>That is: </a:t>
            </a:r>
          </a:p>
          <a:p>
            <a:pPr marL="0" indent="0" algn="l">
              <a:buNone/>
            </a:pPr>
            <a:r>
              <a:rPr lang="en-GB" b="0" i="0" dirty="0">
                <a:effectLst/>
              </a:rPr>
              <a:t>€600,000 x   5% = €30,000</a:t>
            </a:r>
          </a:p>
          <a:p>
            <a:pPr marL="0" indent="0" algn="l">
              <a:buNone/>
            </a:pPr>
            <a:r>
              <a:rPr lang="en-GB" b="0" i="0" dirty="0">
                <a:effectLst/>
              </a:rPr>
              <a:t>€600,000 x 19% = €114,000</a:t>
            </a:r>
          </a:p>
          <a:p>
            <a:pPr marL="0" indent="0" algn="l">
              <a:buNone/>
            </a:pPr>
            <a:r>
              <a:rPr lang="en-GB" b="0" i="0" dirty="0">
                <a:effectLst/>
              </a:rPr>
              <a:t>€114,000 – €30,000 = €84,000 (Difference) </a:t>
            </a:r>
          </a:p>
          <a:p>
            <a:pPr marL="0" indent="0" algn="l">
              <a:buNone/>
            </a:pPr>
            <a:r>
              <a:rPr lang="en-GB" b="0" i="0" dirty="0">
                <a:effectLst/>
              </a:rPr>
              <a:t>€84,000 x 7/10 = €58,800 (what you pay)</a:t>
            </a:r>
          </a:p>
          <a:p>
            <a:pPr marL="0" indent="0" algn="l">
              <a:buNone/>
            </a:pPr>
            <a:r>
              <a:rPr lang="en-GB" b="0" i="0" dirty="0">
                <a:effectLst/>
              </a:rPr>
              <a:t>*There is an exception in cases of: death or transfer of the dwelling to an adult child of owner. </a:t>
            </a:r>
          </a:p>
          <a:p>
            <a:pPr marL="0" indent="0">
              <a:buNone/>
            </a:pPr>
            <a:endParaRPr lang="en-US" dirty="0"/>
          </a:p>
          <a:p>
            <a:r>
              <a:rPr lang="en-US" dirty="0"/>
              <a:t>Also sellers they pay a small fee for the compensation of the refugees in Cyprus. That is 0,004% on the selling price.</a:t>
            </a:r>
          </a:p>
          <a:p>
            <a:pPr marL="0" indent="0">
              <a:buNone/>
            </a:pPr>
            <a:r>
              <a:rPr lang="en-US" dirty="0"/>
              <a:t>For example, for the selling amount of </a:t>
            </a:r>
            <a:r>
              <a:rPr lang="en-US" dirty="0">
                <a:cs typeface="Times New Roman" panose="02020603050405020304" pitchFamily="18" charset="0"/>
              </a:rPr>
              <a:t>€</a:t>
            </a:r>
            <a:r>
              <a:rPr lang="en-US" dirty="0"/>
              <a:t>180,000 the fee is </a:t>
            </a:r>
            <a:r>
              <a:rPr lang="en-US" dirty="0">
                <a:cs typeface="Times New Roman" panose="02020603050405020304" pitchFamily="18" charset="0"/>
              </a:rPr>
              <a:t>€</a:t>
            </a:r>
            <a:r>
              <a:rPr lang="en-US" dirty="0"/>
              <a:t>720.</a:t>
            </a:r>
          </a:p>
        </p:txBody>
      </p:sp>
    </p:spTree>
    <p:extLst>
      <p:ext uri="{BB962C8B-B14F-4D97-AF65-F5344CB8AC3E}">
        <p14:creationId xmlns:p14="http://schemas.microsoft.com/office/powerpoint/2010/main" val="3062380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649</Words>
  <Application>Microsoft Office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Property Transaction Taxes Who pays what</vt:lpstr>
      <vt:lpstr>Buyers</vt:lpstr>
      <vt:lpstr>Buyers</vt:lpstr>
      <vt:lpstr>Sellers</vt:lpstr>
      <vt:lpstr>Sellers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VAT in Real Estate</dc:title>
  <dc:creator>user</dc:creator>
  <cp:lastModifiedBy>user</cp:lastModifiedBy>
  <cp:revision>34</cp:revision>
  <dcterms:created xsi:type="dcterms:W3CDTF">2023-12-03T10:19:31Z</dcterms:created>
  <dcterms:modified xsi:type="dcterms:W3CDTF">2023-12-18T08:40:07Z</dcterms:modified>
</cp:coreProperties>
</file>