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1" d="100"/>
          <a:sy n="121" d="100"/>
        </p:scale>
        <p:origin x="3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4D61-9FEB-64B2-AD8F-262A6EFCC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D2368A-0EEA-98AB-3FCB-107FF59B3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5839C7-D22F-17BD-7053-65CE82E5AAB8}"/>
              </a:ext>
            </a:extLst>
          </p:cNvPr>
          <p:cNvSpPr>
            <a:spLocks noGrp="1"/>
          </p:cNvSpPr>
          <p:nvPr>
            <p:ph type="dt" sz="half" idx="10"/>
          </p:nvPr>
        </p:nvSpPr>
        <p:spPr/>
        <p:txBody>
          <a:bodyPr/>
          <a:lstStyle/>
          <a:p>
            <a:fld id="{771A41C3-F8B4-4885-9252-EFEAC7C2FEEB}" type="datetimeFigureOut">
              <a:rPr lang="en-US" smtClean="0"/>
              <a:t>9/11/25</a:t>
            </a:fld>
            <a:endParaRPr lang="en-US"/>
          </a:p>
        </p:txBody>
      </p:sp>
      <p:sp>
        <p:nvSpPr>
          <p:cNvPr id="5" name="Footer Placeholder 4">
            <a:extLst>
              <a:ext uri="{FF2B5EF4-FFF2-40B4-BE49-F238E27FC236}">
                <a16:creationId xmlns:a16="http://schemas.microsoft.com/office/drawing/2014/main" id="{66CA5B5E-1FF3-9ACF-F12A-C4CDA0710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54146-6AFF-645E-6752-2F901E3C61D8}"/>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128902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4515-6D03-DC1E-494F-53FB44941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2CBF3D-6C35-628D-C137-0912E1F93A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5BA17-67DA-FA5D-86AF-6AFBB470BA41}"/>
              </a:ext>
            </a:extLst>
          </p:cNvPr>
          <p:cNvSpPr>
            <a:spLocks noGrp="1"/>
          </p:cNvSpPr>
          <p:nvPr>
            <p:ph type="dt" sz="half" idx="10"/>
          </p:nvPr>
        </p:nvSpPr>
        <p:spPr/>
        <p:txBody>
          <a:bodyPr/>
          <a:lstStyle/>
          <a:p>
            <a:fld id="{771A41C3-F8B4-4885-9252-EFEAC7C2FEEB}" type="datetimeFigureOut">
              <a:rPr lang="en-US" smtClean="0"/>
              <a:t>9/11/25</a:t>
            </a:fld>
            <a:endParaRPr lang="en-US"/>
          </a:p>
        </p:txBody>
      </p:sp>
      <p:sp>
        <p:nvSpPr>
          <p:cNvPr id="5" name="Footer Placeholder 4">
            <a:extLst>
              <a:ext uri="{FF2B5EF4-FFF2-40B4-BE49-F238E27FC236}">
                <a16:creationId xmlns:a16="http://schemas.microsoft.com/office/drawing/2014/main" id="{D4E9EDC4-8C19-D803-F0F3-B6A9352AA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52E59-E442-5D36-E520-70288A984A81}"/>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85043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AF6C37-C562-D06A-0AB5-9CEB6A9D9A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01527-E504-D152-E9A4-B4AAD8D342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5EF41-1D42-D37C-6CF5-75EC997DE785}"/>
              </a:ext>
            </a:extLst>
          </p:cNvPr>
          <p:cNvSpPr>
            <a:spLocks noGrp="1"/>
          </p:cNvSpPr>
          <p:nvPr>
            <p:ph type="dt" sz="half" idx="10"/>
          </p:nvPr>
        </p:nvSpPr>
        <p:spPr/>
        <p:txBody>
          <a:bodyPr/>
          <a:lstStyle/>
          <a:p>
            <a:fld id="{771A41C3-F8B4-4885-9252-EFEAC7C2FEEB}" type="datetimeFigureOut">
              <a:rPr lang="en-US" smtClean="0"/>
              <a:t>9/11/25</a:t>
            </a:fld>
            <a:endParaRPr lang="en-US"/>
          </a:p>
        </p:txBody>
      </p:sp>
      <p:sp>
        <p:nvSpPr>
          <p:cNvPr id="5" name="Footer Placeholder 4">
            <a:extLst>
              <a:ext uri="{FF2B5EF4-FFF2-40B4-BE49-F238E27FC236}">
                <a16:creationId xmlns:a16="http://schemas.microsoft.com/office/drawing/2014/main" id="{2689F3AD-64C3-47DC-5EA4-8F92B909A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089B8-BCD7-81FA-73EA-B4DAFEDEE62A}"/>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257036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4417-9969-7A39-360C-B883A7EC1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CEC592-95BF-4A3A-22F4-7B54969E4F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73144-3388-BE91-588F-6C07BA5B4B72}"/>
              </a:ext>
            </a:extLst>
          </p:cNvPr>
          <p:cNvSpPr>
            <a:spLocks noGrp="1"/>
          </p:cNvSpPr>
          <p:nvPr>
            <p:ph type="dt" sz="half" idx="10"/>
          </p:nvPr>
        </p:nvSpPr>
        <p:spPr/>
        <p:txBody>
          <a:bodyPr/>
          <a:lstStyle/>
          <a:p>
            <a:fld id="{771A41C3-F8B4-4885-9252-EFEAC7C2FEEB}" type="datetimeFigureOut">
              <a:rPr lang="en-US" smtClean="0"/>
              <a:t>9/11/25</a:t>
            </a:fld>
            <a:endParaRPr lang="en-US"/>
          </a:p>
        </p:txBody>
      </p:sp>
      <p:sp>
        <p:nvSpPr>
          <p:cNvPr id="5" name="Footer Placeholder 4">
            <a:extLst>
              <a:ext uri="{FF2B5EF4-FFF2-40B4-BE49-F238E27FC236}">
                <a16:creationId xmlns:a16="http://schemas.microsoft.com/office/drawing/2014/main" id="{F5B798A5-ED21-6028-101B-0B3C787E3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ECFEA-044F-5732-6641-677CE9C07356}"/>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405616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DE46-16BF-F28E-3D4A-A9015BE89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6472CC-5472-A53A-193E-919C2F781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D6E84-A45F-5FA9-18BD-C18A4A36A031}"/>
              </a:ext>
            </a:extLst>
          </p:cNvPr>
          <p:cNvSpPr>
            <a:spLocks noGrp="1"/>
          </p:cNvSpPr>
          <p:nvPr>
            <p:ph type="dt" sz="half" idx="10"/>
          </p:nvPr>
        </p:nvSpPr>
        <p:spPr/>
        <p:txBody>
          <a:bodyPr/>
          <a:lstStyle/>
          <a:p>
            <a:fld id="{771A41C3-F8B4-4885-9252-EFEAC7C2FEEB}" type="datetimeFigureOut">
              <a:rPr lang="en-US" smtClean="0"/>
              <a:t>9/11/25</a:t>
            </a:fld>
            <a:endParaRPr lang="en-US"/>
          </a:p>
        </p:txBody>
      </p:sp>
      <p:sp>
        <p:nvSpPr>
          <p:cNvPr id="5" name="Footer Placeholder 4">
            <a:extLst>
              <a:ext uri="{FF2B5EF4-FFF2-40B4-BE49-F238E27FC236}">
                <a16:creationId xmlns:a16="http://schemas.microsoft.com/office/drawing/2014/main" id="{72CA174F-A1A8-EF67-121A-F8D5114C1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C3284-8F0F-DDF5-6919-7ADDFF03E0C5}"/>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7513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F7AF-23FB-46EA-F2F5-258FDDF387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5E81B-2550-98A7-CD94-A1EC6C1A5C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5B0C70-E15F-66D2-6A32-8B35A3C76C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A44F7-5EE6-35BE-6D21-224E8A9A41CD}"/>
              </a:ext>
            </a:extLst>
          </p:cNvPr>
          <p:cNvSpPr>
            <a:spLocks noGrp="1"/>
          </p:cNvSpPr>
          <p:nvPr>
            <p:ph type="dt" sz="half" idx="10"/>
          </p:nvPr>
        </p:nvSpPr>
        <p:spPr/>
        <p:txBody>
          <a:bodyPr/>
          <a:lstStyle/>
          <a:p>
            <a:fld id="{771A41C3-F8B4-4885-9252-EFEAC7C2FEEB}" type="datetimeFigureOut">
              <a:rPr lang="en-US" smtClean="0"/>
              <a:t>9/11/25</a:t>
            </a:fld>
            <a:endParaRPr lang="en-US"/>
          </a:p>
        </p:txBody>
      </p:sp>
      <p:sp>
        <p:nvSpPr>
          <p:cNvPr id="6" name="Footer Placeholder 5">
            <a:extLst>
              <a:ext uri="{FF2B5EF4-FFF2-40B4-BE49-F238E27FC236}">
                <a16:creationId xmlns:a16="http://schemas.microsoft.com/office/drawing/2014/main" id="{955D5EC2-8356-5C4A-8024-ED88445B7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B24C8-78E1-6C55-EFB2-048F1A469BEA}"/>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1549165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685-4F85-68C5-DB76-8B6F4D8685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F5CA7E-B251-6E8F-A903-A6FA4BB0D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5864D-3E4D-7A21-AFB8-0BE513AC52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4E3FCC-79E5-0F40-B8E8-CEADA25452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E3623E-F842-5EC9-AC30-0A13D60D1F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142BEA-6133-20B1-6D4D-4766726E22C9}"/>
              </a:ext>
            </a:extLst>
          </p:cNvPr>
          <p:cNvSpPr>
            <a:spLocks noGrp="1"/>
          </p:cNvSpPr>
          <p:nvPr>
            <p:ph type="dt" sz="half" idx="10"/>
          </p:nvPr>
        </p:nvSpPr>
        <p:spPr/>
        <p:txBody>
          <a:bodyPr/>
          <a:lstStyle/>
          <a:p>
            <a:fld id="{771A41C3-F8B4-4885-9252-EFEAC7C2FEEB}" type="datetimeFigureOut">
              <a:rPr lang="en-US" smtClean="0"/>
              <a:t>9/11/25</a:t>
            </a:fld>
            <a:endParaRPr lang="en-US"/>
          </a:p>
        </p:txBody>
      </p:sp>
      <p:sp>
        <p:nvSpPr>
          <p:cNvPr id="8" name="Footer Placeholder 7">
            <a:extLst>
              <a:ext uri="{FF2B5EF4-FFF2-40B4-BE49-F238E27FC236}">
                <a16:creationId xmlns:a16="http://schemas.microsoft.com/office/drawing/2014/main" id="{9E5BE355-6BF0-F47D-0D4A-9E17DADF1A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BA78E9-0FDA-D3E1-D7BD-DAE465E0EC54}"/>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121374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1C99-4B80-FBD0-3ABA-16615BD924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C25031-DB68-B150-9260-AD534EBF65E3}"/>
              </a:ext>
            </a:extLst>
          </p:cNvPr>
          <p:cNvSpPr>
            <a:spLocks noGrp="1"/>
          </p:cNvSpPr>
          <p:nvPr>
            <p:ph type="dt" sz="half" idx="10"/>
          </p:nvPr>
        </p:nvSpPr>
        <p:spPr/>
        <p:txBody>
          <a:bodyPr/>
          <a:lstStyle/>
          <a:p>
            <a:fld id="{771A41C3-F8B4-4885-9252-EFEAC7C2FEEB}" type="datetimeFigureOut">
              <a:rPr lang="en-US" smtClean="0"/>
              <a:t>9/11/25</a:t>
            </a:fld>
            <a:endParaRPr lang="en-US"/>
          </a:p>
        </p:txBody>
      </p:sp>
      <p:sp>
        <p:nvSpPr>
          <p:cNvPr id="4" name="Footer Placeholder 3">
            <a:extLst>
              <a:ext uri="{FF2B5EF4-FFF2-40B4-BE49-F238E27FC236}">
                <a16:creationId xmlns:a16="http://schemas.microsoft.com/office/drawing/2014/main" id="{A107CB29-279E-7384-9267-3E174DBB9C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6DBC73-46FE-162E-5D81-464C161E9745}"/>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54051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95E5F-B3B0-51DA-032D-E75C699EACF5}"/>
              </a:ext>
            </a:extLst>
          </p:cNvPr>
          <p:cNvSpPr>
            <a:spLocks noGrp="1"/>
          </p:cNvSpPr>
          <p:nvPr>
            <p:ph type="dt" sz="half" idx="10"/>
          </p:nvPr>
        </p:nvSpPr>
        <p:spPr/>
        <p:txBody>
          <a:bodyPr/>
          <a:lstStyle/>
          <a:p>
            <a:fld id="{771A41C3-F8B4-4885-9252-EFEAC7C2FEEB}" type="datetimeFigureOut">
              <a:rPr lang="en-US" smtClean="0"/>
              <a:t>9/11/25</a:t>
            </a:fld>
            <a:endParaRPr lang="en-US"/>
          </a:p>
        </p:txBody>
      </p:sp>
      <p:sp>
        <p:nvSpPr>
          <p:cNvPr id="3" name="Footer Placeholder 2">
            <a:extLst>
              <a:ext uri="{FF2B5EF4-FFF2-40B4-BE49-F238E27FC236}">
                <a16:creationId xmlns:a16="http://schemas.microsoft.com/office/drawing/2014/main" id="{392155A7-783A-746B-6DB4-95B4702BB4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04134B-BA54-2528-1881-BA46089B9597}"/>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105733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FBAA-D3F0-1931-FA87-94DADB397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1D19ED-3102-7310-E304-89D925AF67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F1EAA5-FB73-93B1-E10D-ECAFD6C03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4D566-A983-BB85-D729-5D5395958CE4}"/>
              </a:ext>
            </a:extLst>
          </p:cNvPr>
          <p:cNvSpPr>
            <a:spLocks noGrp="1"/>
          </p:cNvSpPr>
          <p:nvPr>
            <p:ph type="dt" sz="half" idx="10"/>
          </p:nvPr>
        </p:nvSpPr>
        <p:spPr/>
        <p:txBody>
          <a:bodyPr/>
          <a:lstStyle/>
          <a:p>
            <a:fld id="{771A41C3-F8B4-4885-9252-EFEAC7C2FEEB}" type="datetimeFigureOut">
              <a:rPr lang="en-US" smtClean="0"/>
              <a:t>9/11/25</a:t>
            </a:fld>
            <a:endParaRPr lang="en-US"/>
          </a:p>
        </p:txBody>
      </p:sp>
      <p:sp>
        <p:nvSpPr>
          <p:cNvPr id="6" name="Footer Placeholder 5">
            <a:extLst>
              <a:ext uri="{FF2B5EF4-FFF2-40B4-BE49-F238E27FC236}">
                <a16:creationId xmlns:a16="http://schemas.microsoft.com/office/drawing/2014/main" id="{38E65B54-C853-505C-3602-7470FA89A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5408F-E026-7EA8-5A75-CE8B09A62CA1}"/>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408816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317D-1877-2369-F366-7AD87014D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CA64D4-6429-77D1-FF4F-A53D52A5B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84361-C15F-F31E-5827-3C505ECB3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B4EF9-FF22-5F9E-85A0-543EE37F1E1B}"/>
              </a:ext>
            </a:extLst>
          </p:cNvPr>
          <p:cNvSpPr>
            <a:spLocks noGrp="1"/>
          </p:cNvSpPr>
          <p:nvPr>
            <p:ph type="dt" sz="half" idx="10"/>
          </p:nvPr>
        </p:nvSpPr>
        <p:spPr/>
        <p:txBody>
          <a:bodyPr/>
          <a:lstStyle/>
          <a:p>
            <a:fld id="{771A41C3-F8B4-4885-9252-EFEAC7C2FEEB}" type="datetimeFigureOut">
              <a:rPr lang="en-US" smtClean="0"/>
              <a:t>9/11/25</a:t>
            </a:fld>
            <a:endParaRPr lang="en-US"/>
          </a:p>
        </p:txBody>
      </p:sp>
      <p:sp>
        <p:nvSpPr>
          <p:cNvPr id="6" name="Footer Placeholder 5">
            <a:extLst>
              <a:ext uri="{FF2B5EF4-FFF2-40B4-BE49-F238E27FC236}">
                <a16:creationId xmlns:a16="http://schemas.microsoft.com/office/drawing/2014/main" id="{BA7EB625-2DD0-E3AC-551E-D1DA4D9CE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A305C-CE92-B5B5-D7D1-75B221CE38F0}"/>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105375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7D3F4-C94C-F982-1C38-0F923FDF0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8B84DB-F9AA-070B-4068-908041F1B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55D22-1989-442E-7AA9-923B0AD77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A41C3-F8B4-4885-9252-EFEAC7C2FEEB}" type="datetimeFigureOut">
              <a:rPr lang="en-US" smtClean="0"/>
              <a:t>9/11/25</a:t>
            </a:fld>
            <a:endParaRPr lang="en-US"/>
          </a:p>
        </p:txBody>
      </p:sp>
      <p:sp>
        <p:nvSpPr>
          <p:cNvPr id="5" name="Footer Placeholder 4">
            <a:extLst>
              <a:ext uri="{FF2B5EF4-FFF2-40B4-BE49-F238E27FC236}">
                <a16:creationId xmlns:a16="http://schemas.microsoft.com/office/drawing/2014/main" id="{5D3BC8BA-1A02-F346-11C5-3EA9BD0F59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8C14-D6BA-6C65-0EC8-A38C17186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70ED8-2C36-4A6D-91FE-9429168A2407}" type="slidenum">
              <a:rPr lang="en-US" smtClean="0"/>
              <a:t>‹#›</a:t>
            </a:fld>
            <a:endParaRPr lang="en-US"/>
          </a:p>
        </p:txBody>
      </p:sp>
    </p:spTree>
    <p:extLst>
      <p:ext uri="{BB962C8B-B14F-4D97-AF65-F5344CB8AC3E}">
        <p14:creationId xmlns:p14="http://schemas.microsoft.com/office/powerpoint/2010/main" val="2026840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4D6A-7D75-9C67-2077-97EB45D26466}"/>
              </a:ext>
            </a:extLst>
          </p:cNvPr>
          <p:cNvSpPr>
            <a:spLocks noGrp="1"/>
          </p:cNvSpPr>
          <p:nvPr>
            <p:ph type="ctrTitle"/>
          </p:nvPr>
        </p:nvSpPr>
        <p:spPr>
          <a:xfrm>
            <a:off x="1524000" y="1147763"/>
            <a:ext cx="9144000" cy="2387600"/>
          </a:xfrm>
        </p:spPr>
        <p:txBody>
          <a:bodyPr/>
          <a:lstStyle/>
          <a:p>
            <a:r>
              <a:rPr lang="en-US" b="1" dirty="0"/>
              <a:t>VAT in Cyprus Real Estate</a:t>
            </a:r>
          </a:p>
        </p:txBody>
      </p:sp>
      <p:pic>
        <p:nvPicPr>
          <p:cNvPr id="5" name="Picture 4">
            <a:extLst>
              <a:ext uri="{FF2B5EF4-FFF2-40B4-BE49-F238E27FC236}">
                <a16:creationId xmlns:a16="http://schemas.microsoft.com/office/drawing/2014/main" id="{47E518B2-5D21-7398-BC95-C4DBB1AC8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735" y="673050"/>
            <a:ext cx="2362530" cy="714475"/>
          </a:xfrm>
          <a:prstGeom prst="rect">
            <a:avLst/>
          </a:prstGeom>
        </p:spPr>
      </p:pic>
    </p:spTree>
    <p:extLst>
      <p:ext uri="{BB962C8B-B14F-4D97-AF65-F5344CB8AC3E}">
        <p14:creationId xmlns:p14="http://schemas.microsoft.com/office/powerpoint/2010/main" val="75053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3A1D-38E6-8A91-8047-4100E4135AE7}"/>
              </a:ext>
            </a:extLst>
          </p:cNvPr>
          <p:cNvSpPr>
            <a:spLocks noGrp="1"/>
          </p:cNvSpPr>
          <p:nvPr>
            <p:ph type="title"/>
          </p:nvPr>
        </p:nvSpPr>
        <p:spPr/>
        <p:txBody>
          <a:bodyPr/>
          <a:lstStyle/>
          <a:p>
            <a:r>
              <a:rPr lang="en-US" b="1" dirty="0"/>
              <a:t>VAT on Land </a:t>
            </a:r>
            <a:r>
              <a:rPr lang="en-US" sz="1600" b="1" dirty="0"/>
              <a:t>(Sellers)</a:t>
            </a:r>
          </a:p>
        </p:txBody>
      </p:sp>
      <p:sp>
        <p:nvSpPr>
          <p:cNvPr id="3" name="Content Placeholder 2">
            <a:extLst>
              <a:ext uri="{FF2B5EF4-FFF2-40B4-BE49-F238E27FC236}">
                <a16:creationId xmlns:a16="http://schemas.microsoft.com/office/drawing/2014/main" id="{28D926FE-EF55-2617-1DBA-7FBA90BB1FA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GB" dirty="0">
                <a:ea typeface="Verdana" panose="020B0604030504040204" pitchFamily="34" charset="0"/>
              </a:rPr>
              <a:t>Agricultural / Commercial </a:t>
            </a:r>
          </a:p>
          <a:p>
            <a:r>
              <a:rPr lang="en-GB" dirty="0">
                <a:ea typeface="Verdana" panose="020B0604030504040204" pitchFamily="34" charset="0"/>
              </a:rPr>
              <a:t>If the sale involves agricultural land the VAT rate is 0%.</a:t>
            </a:r>
          </a:p>
          <a:p>
            <a:r>
              <a:rPr lang="en-GB" dirty="0">
                <a:ea typeface="Verdana" panose="020B0604030504040204" pitchFamily="34" charset="0"/>
              </a:rPr>
              <a:t>If the sale involves commercial land the VAT rate is 19%</a:t>
            </a:r>
          </a:p>
          <a:p>
            <a:endParaRPr lang="en-GB" dirty="0">
              <a:ea typeface="Verdana" panose="020B0604030504040204" pitchFamily="34" charset="0"/>
            </a:endParaRPr>
          </a:p>
          <a:p>
            <a:pPr marL="0" indent="0">
              <a:buNone/>
            </a:pPr>
            <a:r>
              <a:rPr lang="en-GB" dirty="0">
                <a:ea typeface="Verdana" panose="020B0604030504040204" pitchFamily="34" charset="0"/>
              </a:rPr>
              <a:t>Residential</a:t>
            </a:r>
          </a:p>
          <a:p>
            <a:r>
              <a:rPr lang="en-GB" dirty="0">
                <a:ea typeface="Verdana" panose="020B0604030504040204" pitchFamily="34" charset="0"/>
              </a:rPr>
              <a:t>If </a:t>
            </a:r>
            <a:r>
              <a:rPr lang="en-GB" b="0" i="0" dirty="0">
                <a:effectLst/>
                <a:ea typeface="Verdana" panose="020B0604030504040204" pitchFamily="34" charset="0"/>
              </a:rPr>
              <a:t>a company </a:t>
            </a:r>
            <a:r>
              <a:rPr lang="en-GB" i="0" dirty="0">
                <a:effectLst/>
                <a:ea typeface="Verdana" panose="020B0604030504040204" pitchFamily="34" charset="0"/>
              </a:rPr>
              <a:t>sells</a:t>
            </a:r>
            <a:r>
              <a:rPr lang="en-GB" b="0" i="0" dirty="0">
                <a:effectLst/>
                <a:ea typeface="Verdana" panose="020B0604030504040204" pitchFamily="34" charset="0"/>
              </a:rPr>
              <a:t> residential land then the VAT rate is 19%. </a:t>
            </a:r>
            <a:r>
              <a:rPr lang="en-GB" sz="1900" b="0" i="0" dirty="0">
                <a:effectLst/>
                <a:ea typeface="Verdana" panose="020B0604030504040204" pitchFamily="34" charset="0"/>
              </a:rPr>
              <a:t>(i.e. Banks, Developers or any other Company)</a:t>
            </a:r>
          </a:p>
          <a:p>
            <a:r>
              <a:rPr lang="en-GB" dirty="0">
                <a:ea typeface="Verdana" panose="020B0604030504040204" pitchFamily="34" charset="0"/>
              </a:rPr>
              <a:t>If </a:t>
            </a:r>
            <a:r>
              <a:rPr lang="en-GB" b="0" i="0" dirty="0">
                <a:effectLst/>
                <a:ea typeface="Verdana" panose="020B0604030504040204" pitchFamily="34" charset="0"/>
              </a:rPr>
              <a:t>a private individual </a:t>
            </a:r>
            <a:r>
              <a:rPr lang="en-GB" i="0" dirty="0">
                <a:effectLst/>
                <a:ea typeface="Verdana" panose="020B0604030504040204" pitchFamily="34" charset="0"/>
              </a:rPr>
              <a:t>sells</a:t>
            </a:r>
            <a:r>
              <a:rPr lang="en-GB" b="0" i="0" dirty="0">
                <a:effectLst/>
                <a:ea typeface="Verdana" panose="020B0604030504040204" pitchFamily="34" charset="0"/>
              </a:rPr>
              <a:t> residential land then the VAT rate is 0%/19%</a:t>
            </a:r>
          </a:p>
          <a:p>
            <a:pPr>
              <a:buFont typeface="Wingdings" panose="05000000000000000000" pitchFamily="2" charset="2"/>
              <a:buChar char="Ø"/>
            </a:pPr>
            <a:r>
              <a:rPr lang="en-GB" b="0" i="0" dirty="0">
                <a:effectLst/>
              </a:rPr>
              <a:t>If the seller is a private individual selling residential land in Cyprus and has not sold any property in Cyprus over their lifetime or in the past 10+ years, the applicable VAT rate may be 0%.</a:t>
            </a:r>
            <a:endParaRPr lang="en-GB" b="0" i="0" dirty="0">
              <a:effectLst/>
              <a:ea typeface="Verdana" panose="020B0604030504040204" pitchFamily="34" charset="0"/>
            </a:endParaRPr>
          </a:p>
          <a:p>
            <a:pPr>
              <a:buFont typeface="Wingdings" panose="05000000000000000000" pitchFamily="2" charset="2"/>
              <a:buChar char="Ø"/>
            </a:pPr>
            <a:r>
              <a:rPr lang="en-GB" b="0" i="0" dirty="0">
                <a:effectLst/>
                <a:ea typeface="Verdana" panose="020B0604030504040204" pitchFamily="34" charset="0"/>
              </a:rPr>
              <a:t>If the seller has sold another property in the last 10 years </a:t>
            </a:r>
            <a:r>
              <a:rPr lang="en-GB" b="0" i="0">
                <a:effectLst/>
                <a:ea typeface="Verdana" panose="020B0604030504040204" pitchFamily="34" charset="0"/>
              </a:rPr>
              <a:t>(around), </a:t>
            </a:r>
            <a:r>
              <a:rPr lang="en-GB" b="0" i="0" dirty="0">
                <a:effectLst/>
                <a:ea typeface="Verdana" panose="020B0604030504040204" pitchFamily="34" charset="0"/>
              </a:rPr>
              <a:t>the VAT rate might be 19%.</a:t>
            </a:r>
            <a:endParaRPr lang="en-GB" dirty="0">
              <a:ea typeface="Verdana" panose="020B0604030504040204" pitchFamily="34" charset="0"/>
            </a:endParaRPr>
          </a:p>
          <a:p>
            <a:pPr marL="0" indent="0">
              <a:buNone/>
            </a:pPr>
            <a:r>
              <a:rPr lang="en-GB" b="0" i="0" dirty="0">
                <a:effectLst/>
                <a:ea typeface="Verdana" panose="020B0604030504040204" pitchFamily="34" charset="0"/>
              </a:rPr>
              <a:t>*Important Information for Acquiring land for building a permanent residence:</a:t>
            </a:r>
          </a:p>
          <a:p>
            <a:pPr marL="0" indent="0">
              <a:buNone/>
            </a:pPr>
            <a:r>
              <a:rPr lang="en-GB" dirty="0">
                <a:ea typeface="Verdana" panose="020B0604030504040204" pitchFamily="34" charset="0"/>
              </a:rPr>
              <a:t>When the </a:t>
            </a:r>
            <a:r>
              <a:rPr lang="en-GB" b="1" dirty="0">
                <a:ea typeface="Verdana" panose="020B0604030504040204" pitchFamily="34" charset="0"/>
              </a:rPr>
              <a:t>buyer</a:t>
            </a:r>
            <a:r>
              <a:rPr lang="en-GB" dirty="0">
                <a:ea typeface="Verdana" panose="020B0604030504040204" pitchFamily="34" charset="0"/>
              </a:rPr>
              <a:t> is an individual, and the residential land for sale is subject to a 19% VAT, and the land is less than 1,500m2, with the purpose of building their own permanent residence, although the VAT payable is 19% in advance in this scenario, the buyer might, however, claim back the 14% VAT once they build their main residence on the land (subject to further conditions) and use it for 6 months. This reclaimable amount represents the difference between the standard VAT rate of 19% and the reduced VAT rate of 5%.</a:t>
            </a:r>
          </a:p>
          <a:p>
            <a:pPr marL="0" indent="0">
              <a:buNone/>
            </a:pPr>
            <a:endParaRPr lang="en-GB" b="0" i="0" dirty="0">
              <a:solidFill>
                <a:srgbClr val="374151"/>
              </a:solidFill>
              <a:effectLst/>
              <a:latin typeface="Söhne"/>
            </a:endParaRPr>
          </a:p>
          <a:p>
            <a:pPr marL="0" indent="0">
              <a:buNone/>
            </a:pPr>
            <a:endParaRPr lang="en-GB" dirty="0">
              <a:solidFill>
                <a:srgbClr val="374151"/>
              </a:solidFill>
              <a:latin typeface="Söhne"/>
            </a:endParaRPr>
          </a:p>
          <a:p>
            <a:pPr marL="0" indent="0">
              <a:buNone/>
            </a:pPr>
            <a:endParaRPr lang="en-GB" b="0" i="0" dirty="0">
              <a:solidFill>
                <a:srgbClr val="374151"/>
              </a:solidFill>
              <a:effectLst/>
              <a:latin typeface="Söhne"/>
            </a:endParaRPr>
          </a:p>
          <a:p>
            <a:pPr marL="0" indent="0">
              <a:buNone/>
            </a:pPr>
            <a:endParaRPr lang="en-GB" dirty="0">
              <a:solidFill>
                <a:srgbClr val="374151"/>
              </a:solidFill>
              <a:latin typeface="Söhne"/>
            </a:endParaRPr>
          </a:p>
          <a:p>
            <a:endParaRPr lang="en-US" dirty="0"/>
          </a:p>
        </p:txBody>
      </p:sp>
    </p:spTree>
    <p:extLst>
      <p:ext uri="{BB962C8B-B14F-4D97-AF65-F5344CB8AC3E}">
        <p14:creationId xmlns:p14="http://schemas.microsoft.com/office/powerpoint/2010/main" val="108239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01E7-ABE7-9FD1-9868-613A5DEF0C45}"/>
              </a:ext>
            </a:extLst>
          </p:cNvPr>
          <p:cNvSpPr>
            <a:spLocks noGrp="1"/>
          </p:cNvSpPr>
          <p:nvPr>
            <p:ph type="title"/>
          </p:nvPr>
        </p:nvSpPr>
        <p:spPr/>
        <p:txBody>
          <a:bodyPr/>
          <a:lstStyle/>
          <a:p>
            <a:r>
              <a:rPr lang="en-US" b="1" dirty="0"/>
              <a:t>VAT on Land </a:t>
            </a:r>
          </a:p>
        </p:txBody>
      </p:sp>
      <p:sp>
        <p:nvSpPr>
          <p:cNvPr id="3" name="Content Placeholder 2">
            <a:extLst>
              <a:ext uri="{FF2B5EF4-FFF2-40B4-BE49-F238E27FC236}">
                <a16:creationId xmlns:a16="http://schemas.microsoft.com/office/drawing/2014/main" id="{D16C3F80-9526-B212-D4CC-4A65AA0DAA9B}"/>
              </a:ext>
            </a:extLst>
          </p:cNvPr>
          <p:cNvSpPr>
            <a:spLocks noGrp="1"/>
          </p:cNvSpPr>
          <p:nvPr>
            <p:ph idx="1"/>
          </p:nvPr>
        </p:nvSpPr>
        <p:spPr/>
        <p:txBody>
          <a:bodyPr>
            <a:normAutofit/>
          </a:bodyPr>
          <a:lstStyle/>
          <a:p>
            <a:pPr marL="0" indent="0">
              <a:buNone/>
            </a:pPr>
            <a:r>
              <a:rPr lang="en-GB" b="0" i="0" dirty="0">
                <a:effectLst/>
              </a:rPr>
              <a:t>It is worth to note that </a:t>
            </a:r>
          </a:p>
          <a:p>
            <a:r>
              <a:rPr lang="en-GB" b="0" i="0" dirty="0">
                <a:effectLst/>
              </a:rPr>
              <a:t>If the sale involves residential or commercial land with an existing old building/house, the VAT rate might be 0%, as it could be deemed a "resale building/house" purchase.</a:t>
            </a:r>
          </a:p>
          <a:p>
            <a:pPr algn="l"/>
            <a:r>
              <a:rPr lang="en-GB" b="0" i="0" dirty="0">
                <a:effectLst/>
              </a:rPr>
              <a:t>However, </a:t>
            </a:r>
            <a:r>
              <a:rPr lang="en-GB" b="1" i="0" dirty="0">
                <a:effectLst/>
              </a:rPr>
              <a:t>once</a:t>
            </a:r>
            <a:r>
              <a:rPr lang="en-GB" b="0" i="0" dirty="0">
                <a:effectLst/>
              </a:rPr>
              <a:t>, we encountered a situation in </a:t>
            </a:r>
            <a:r>
              <a:rPr lang="en-GB" b="0" i="0" dirty="0" err="1">
                <a:effectLst/>
              </a:rPr>
              <a:t>Paphos</a:t>
            </a:r>
            <a:r>
              <a:rPr lang="en-GB" b="0" i="0" dirty="0">
                <a:effectLst/>
              </a:rPr>
              <a:t> involving a lovely home for sale in </a:t>
            </a:r>
            <a:r>
              <a:rPr lang="en-GB" b="0" i="0" dirty="0" err="1">
                <a:effectLst/>
              </a:rPr>
              <a:t>Stroumpi</a:t>
            </a:r>
            <a:r>
              <a:rPr lang="en-GB" b="0" i="0" dirty="0">
                <a:effectLst/>
              </a:rPr>
              <a:t> Village. The property was located in a residential zone with 100% building density, situated on a </a:t>
            </a:r>
            <a:r>
              <a:rPr lang="en-GB" dirty="0"/>
              <a:t>large</a:t>
            </a:r>
            <a:r>
              <a:rPr lang="en-GB" b="0" i="0" dirty="0">
                <a:effectLst/>
              </a:rPr>
              <a:t> land parcel of approximately 10,000m2. In this instance, the VAT authorities applied VAT to the remaining land proportionately. </a:t>
            </a:r>
          </a:p>
        </p:txBody>
      </p:sp>
    </p:spTree>
    <p:extLst>
      <p:ext uri="{BB962C8B-B14F-4D97-AF65-F5344CB8AC3E}">
        <p14:creationId xmlns:p14="http://schemas.microsoft.com/office/powerpoint/2010/main" val="217770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537A-937D-91AC-7145-9C59A8F5E88B}"/>
              </a:ext>
            </a:extLst>
          </p:cNvPr>
          <p:cNvSpPr>
            <a:spLocks noGrp="1"/>
          </p:cNvSpPr>
          <p:nvPr>
            <p:ph type="title"/>
          </p:nvPr>
        </p:nvSpPr>
        <p:spPr/>
        <p:txBody>
          <a:bodyPr/>
          <a:lstStyle/>
          <a:p>
            <a:r>
              <a:rPr lang="en-US" b="1" dirty="0"/>
              <a:t>VAT on Land</a:t>
            </a:r>
            <a:endParaRPr lang="en-US" dirty="0"/>
          </a:p>
        </p:txBody>
      </p:sp>
      <p:sp>
        <p:nvSpPr>
          <p:cNvPr id="3" name="Content Placeholder 2">
            <a:extLst>
              <a:ext uri="{FF2B5EF4-FFF2-40B4-BE49-F238E27FC236}">
                <a16:creationId xmlns:a16="http://schemas.microsoft.com/office/drawing/2014/main" id="{F8D00213-E58E-57ED-0E05-D121E01E4B1E}"/>
              </a:ext>
            </a:extLst>
          </p:cNvPr>
          <p:cNvSpPr>
            <a:spLocks noGrp="1"/>
          </p:cNvSpPr>
          <p:nvPr>
            <p:ph idx="1"/>
          </p:nvPr>
        </p:nvSpPr>
        <p:spPr>
          <a:xfrm>
            <a:off x="838200" y="1825624"/>
            <a:ext cx="10515600" cy="4498975"/>
          </a:xfrm>
        </p:spPr>
        <p:txBody>
          <a:bodyPr>
            <a:normAutofit lnSpcReduction="10000"/>
          </a:bodyPr>
          <a:lstStyle/>
          <a:p>
            <a:r>
              <a:rPr lang="en-GB" dirty="0"/>
              <a:t>If the sale involves the transfer/sale of shares of a company that owns the property, there is no VAT applicable (and no transfer fees either) upon the transfer/sale of shares in a company owning the Cyprus property. </a:t>
            </a:r>
          </a:p>
          <a:p>
            <a:pPr>
              <a:buFont typeface="Wingdings" panose="05000000000000000000" pitchFamily="2" charset="2"/>
              <a:buChar char="Ø"/>
            </a:pPr>
            <a:r>
              <a:rPr lang="en-GB" dirty="0"/>
              <a:t>This approach is frequently used, especially in cases where companies possess a single asset, making the sale of the company more preferable than selling/transferring the property directly. </a:t>
            </a:r>
          </a:p>
          <a:p>
            <a:pPr>
              <a:buFont typeface="Wingdings" panose="05000000000000000000" pitchFamily="2" charset="2"/>
              <a:buChar char="Ø"/>
            </a:pPr>
            <a:r>
              <a:rPr lang="en-GB" dirty="0"/>
              <a:t>It is mostly applicable in cases where the property is considered "expensive," making it easier to sell.</a:t>
            </a:r>
          </a:p>
          <a:p>
            <a:r>
              <a:rPr lang="en-GB" dirty="0"/>
              <a:t>However…The sale of shares in a company that owns real estate, is subject to capital gains tax at the rate of 20%.</a:t>
            </a:r>
            <a:endParaRPr lang="en-US" dirty="0"/>
          </a:p>
        </p:txBody>
      </p:sp>
    </p:spTree>
    <p:extLst>
      <p:ext uri="{BB962C8B-B14F-4D97-AF65-F5344CB8AC3E}">
        <p14:creationId xmlns:p14="http://schemas.microsoft.com/office/powerpoint/2010/main" val="255155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F2D40-C4D7-75DD-38EE-2D544F98B724}"/>
              </a:ext>
            </a:extLst>
          </p:cNvPr>
          <p:cNvSpPr>
            <a:spLocks noGrp="1"/>
          </p:cNvSpPr>
          <p:nvPr>
            <p:ph type="title"/>
          </p:nvPr>
        </p:nvSpPr>
        <p:spPr>
          <a:xfrm>
            <a:off x="533400" y="106623"/>
            <a:ext cx="11087100" cy="1325563"/>
          </a:xfrm>
        </p:spPr>
        <p:txBody>
          <a:bodyPr/>
          <a:lstStyle/>
          <a:p>
            <a:r>
              <a:rPr lang="en-US" b="1" dirty="0"/>
              <a:t>VAT on Land – Letter from VAT (NO VAT example)</a:t>
            </a:r>
          </a:p>
        </p:txBody>
      </p:sp>
      <p:pic>
        <p:nvPicPr>
          <p:cNvPr id="9" name="Content Placeholder 8">
            <a:extLst>
              <a:ext uri="{FF2B5EF4-FFF2-40B4-BE49-F238E27FC236}">
                <a16:creationId xmlns:a16="http://schemas.microsoft.com/office/drawing/2014/main" id="{3A8E8182-3384-FCF7-A8D3-7ABD5463B8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5729"/>
            <a:ext cx="4036284" cy="5575648"/>
          </a:xfrm>
        </p:spPr>
      </p:pic>
      <p:pic>
        <p:nvPicPr>
          <p:cNvPr id="11" name="Picture 10">
            <a:extLst>
              <a:ext uri="{FF2B5EF4-FFF2-40B4-BE49-F238E27FC236}">
                <a16:creationId xmlns:a16="http://schemas.microsoft.com/office/drawing/2014/main" id="{DDA52668-823D-D18C-22A0-B0B8F4244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284" y="1416409"/>
            <a:ext cx="7317516" cy="5094287"/>
          </a:xfrm>
          <a:prstGeom prst="rect">
            <a:avLst/>
          </a:prstGeom>
        </p:spPr>
      </p:pic>
    </p:spTree>
    <p:extLst>
      <p:ext uri="{BB962C8B-B14F-4D97-AF65-F5344CB8AC3E}">
        <p14:creationId xmlns:p14="http://schemas.microsoft.com/office/powerpoint/2010/main" val="4916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1F36-538D-7142-678A-DCE1B28D85A3}"/>
              </a:ext>
            </a:extLst>
          </p:cNvPr>
          <p:cNvSpPr>
            <a:spLocks noGrp="1"/>
          </p:cNvSpPr>
          <p:nvPr>
            <p:ph type="title"/>
          </p:nvPr>
        </p:nvSpPr>
        <p:spPr/>
        <p:txBody>
          <a:bodyPr/>
          <a:lstStyle/>
          <a:p>
            <a:r>
              <a:rPr lang="en-US" b="1" dirty="0"/>
              <a:t>VAT on Houses/Apartments </a:t>
            </a:r>
            <a:r>
              <a:rPr lang="en-US" sz="1600" b="1" dirty="0"/>
              <a:t>(Reduced VAT policy for </a:t>
            </a:r>
            <a:r>
              <a:rPr lang="en-US" sz="1600" b="1" u="sng" dirty="0"/>
              <a:t>Permanent Residence</a:t>
            </a:r>
            <a:r>
              <a:rPr lang="en-US" sz="1600" b="1" dirty="0"/>
              <a:t>)</a:t>
            </a:r>
          </a:p>
        </p:txBody>
      </p:sp>
      <p:sp>
        <p:nvSpPr>
          <p:cNvPr id="3" name="Content Placeholder 2">
            <a:extLst>
              <a:ext uri="{FF2B5EF4-FFF2-40B4-BE49-F238E27FC236}">
                <a16:creationId xmlns:a16="http://schemas.microsoft.com/office/drawing/2014/main" id="{B14ABD57-7E8B-C121-A87A-7646FE549F85}"/>
              </a:ext>
            </a:extLst>
          </p:cNvPr>
          <p:cNvSpPr>
            <a:spLocks noGrp="1"/>
          </p:cNvSpPr>
          <p:nvPr>
            <p:ph idx="1"/>
          </p:nvPr>
        </p:nvSpPr>
        <p:spPr>
          <a:xfrm>
            <a:off x="838200" y="1825624"/>
            <a:ext cx="10515600" cy="4947709"/>
          </a:xfrm>
        </p:spPr>
        <p:txBody>
          <a:bodyPr>
            <a:normAutofit fontScale="62500" lnSpcReduction="20000"/>
          </a:bodyPr>
          <a:lstStyle/>
          <a:p>
            <a:pPr marL="0" indent="0" algn="l">
              <a:buNone/>
            </a:pPr>
            <a:r>
              <a:rPr lang="en-GB" b="0" i="0" dirty="0">
                <a:effectLst/>
              </a:rPr>
              <a:t>For the application of the reduced VAT policy the main requirement is that owners must have an intention to live in for at least </a:t>
            </a:r>
            <a:r>
              <a:rPr lang="en-GB" b="1" i="0" dirty="0">
                <a:effectLst/>
              </a:rPr>
              <a:t>10 years </a:t>
            </a:r>
            <a:r>
              <a:rPr lang="en-GB" b="0" i="0" dirty="0">
                <a:effectLst/>
              </a:rPr>
              <a:t>and that the applicant must not have another property that is used as a permanent residence in Cyprus. </a:t>
            </a:r>
          </a:p>
          <a:p>
            <a:pPr algn="l"/>
            <a:r>
              <a:rPr lang="en-GB" b="0" i="0" dirty="0">
                <a:effectLst/>
              </a:rPr>
              <a:t>*New VAT Policy</a:t>
            </a:r>
            <a:br>
              <a:rPr lang="en-GB" b="0" i="0" dirty="0">
                <a:effectLst/>
              </a:rPr>
            </a:br>
            <a:endParaRPr lang="en-GB" b="0" i="0" dirty="0">
              <a:effectLst/>
            </a:endParaRPr>
          </a:p>
          <a:p>
            <a:pPr algn="l">
              <a:buFont typeface="Wingdings" panose="05000000000000000000" pitchFamily="2" charset="2"/>
              <a:buChar char="Ø"/>
            </a:pPr>
            <a:r>
              <a:rPr lang="en-GB" b="0" i="0" dirty="0">
                <a:effectLst/>
              </a:rPr>
              <a:t>The Reduced VAT policy from 19% to 5% will apply to the first 130 sq. m on the main residence and up to a value of €350,000, provided that the total value of the transaction does not exceed €475,000 and that the total buildable area does not exceed 190 sq. m. </a:t>
            </a:r>
          </a:p>
          <a:p>
            <a:pPr algn="l">
              <a:buFont typeface="Wingdings" panose="05000000000000000000" pitchFamily="2" charset="2"/>
              <a:buChar char="Ø"/>
            </a:pPr>
            <a:r>
              <a:rPr lang="en-GB" b="0" i="0" dirty="0">
                <a:effectLst/>
              </a:rPr>
              <a:t>The law also provides for a transitional period, so that the new rules do not apply in cases where a planning permit has been issued already before 31</a:t>
            </a:r>
            <a:r>
              <a:rPr lang="en-GB" b="0" i="0" baseline="30000" dirty="0">
                <a:effectLst/>
              </a:rPr>
              <a:t>st</a:t>
            </a:r>
            <a:r>
              <a:rPr lang="en-GB" b="0" i="0" dirty="0">
                <a:effectLst/>
              </a:rPr>
              <a:t> of October or where an application for a planning permit has been filed by 31</a:t>
            </a:r>
            <a:r>
              <a:rPr lang="en-GB" b="0" i="0" baseline="30000" dirty="0">
                <a:effectLst/>
              </a:rPr>
              <a:t>st</a:t>
            </a:r>
            <a:r>
              <a:rPr lang="en-GB" b="0" i="0" dirty="0">
                <a:effectLst/>
              </a:rPr>
              <a:t> of October 2023. </a:t>
            </a:r>
          </a:p>
          <a:p>
            <a:pPr marL="0" indent="0" algn="l">
              <a:buNone/>
            </a:pPr>
            <a:endParaRPr lang="en-GB" b="0" i="0" dirty="0">
              <a:effectLst/>
            </a:endParaRPr>
          </a:p>
          <a:p>
            <a:pPr algn="l"/>
            <a:r>
              <a:rPr lang="en-GB" b="0" i="0" dirty="0">
                <a:effectLst/>
              </a:rPr>
              <a:t>*Previous Reduced VAT policy </a:t>
            </a:r>
            <a:r>
              <a:rPr lang="en-GB" sz="1500" b="0" i="0" dirty="0">
                <a:effectLst/>
              </a:rPr>
              <a:t>(Relevant for projects/properties that obtained a planning permit prior to the implementation of the new policy)</a:t>
            </a:r>
          </a:p>
          <a:p>
            <a:pPr algn="l">
              <a:buFont typeface="Wingdings" panose="05000000000000000000" pitchFamily="2" charset="2"/>
              <a:buChar char="Ø"/>
            </a:pPr>
            <a:r>
              <a:rPr lang="en-GB" b="0" i="0" dirty="0">
                <a:effectLst/>
              </a:rPr>
              <a:t>The reduced rate of 5% applies for the first net 200 square meters of the residence and without any price limit. In the event that families have more than 3 children, the permissible total covered area increases by 15 square meters for each additional child. (i.e. beyond the three children). For the remaining size of the house, the standard rate of VAT 19% is been applied. </a:t>
            </a:r>
          </a:p>
          <a:p>
            <a:pPr algn="l">
              <a:buFont typeface="Wingdings" panose="05000000000000000000" pitchFamily="2" charset="2"/>
              <a:buChar char="Ø"/>
            </a:pPr>
            <a:r>
              <a:rPr lang="en-GB" dirty="0"/>
              <a:t>This ‘‘old’’ VAT  policy is applied in cases </a:t>
            </a:r>
            <a:r>
              <a:rPr lang="en-GB" b="0" i="0" dirty="0">
                <a:effectLst/>
              </a:rPr>
              <a:t>where a planning permit has been issued already before 31</a:t>
            </a:r>
            <a:r>
              <a:rPr lang="en-GB" b="0" i="0" baseline="30000" dirty="0">
                <a:effectLst/>
              </a:rPr>
              <a:t>st</a:t>
            </a:r>
            <a:r>
              <a:rPr lang="en-GB" b="0" i="0" dirty="0">
                <a:effectLst/>
              </a:rPr>
              <a:t> of October or where an application for a planning permit has been filed by 31</a:t>
            </a:r>
            <a:r>
              <a:rPr lang="en-GB" b="0" i="0" baseline="30000" dirty="0">
                <a:effectLst/>
              </a:rPr>
              <a:t>st</a:t>
            </a:r>
            <a:r>
              <a:rPr lang="en-GB" b="0" i="0" dirty="0">
                <a:effectLst/>
              </a:rPr>
              <a:t> of October 2023.</a:t>
            </a:r>
          </a:p>
          <a:p>
            <a:pPr algn="l"/>
            <a:endParaRPr lang="en-GB" b="0" i="0" dirty="0">
              <a:effectLst/>
            </a:endParaRPr>
          </a:p>
          <a:p>
            <a:endParaRPr lang="en-US" dirty="0"/>
          </a:p>
        </p:txBody>
      </p:sp>
    </p:spTree>
    <p:extLst>
      <p:ext uri="{BB962C8B-B14F-4D97-AF65-F5344CB8AC3E}">
        <p14:creationId xmlns:p14="http://schemas.microsoft.com/office/powerpoint/2010/main" val="341399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1F36-538D-7142-678A-DCE1B28D85A3}"/>
              </a:ext>
            </a:extLst>
          </p:cNvPr>
          <p:cNvSpPr>
            <a:spLocks noGrp="1"/>
          </p:cNvSpPr>
          <p:nvPr>
            <p:ph type="title"/>
          </p:nvPr>
        </p:nvSpPr>
        <p:spPr/>
        <p:txBody>
          <a:bodyPr>
            <a:normAutofit/>
          </a:bodyPr>
          <a:lstStyle/>
          <a:p>
            <a:r>
              <a:rPr lang="en-US" b="1" dirty="0"/>
              <a:t>VAT on Houses/Apartments </a:t>
            </a:r>
            <a:r>
              <a:rPr lang="en-US" sz="1300" b="1" dirty="0"/>
              <a:t>(Reduced VAT policy for </a:t>
            </a:r>
            <a:r>
              <a:rPr lang="en-US" sz="1300" b="1" u="sng" dirty="0"/>
              <a:t>Permanent Residence</a:t>
            </a:r>
            <a:r>
              <a:rPr lang="en-US" sz="1300" b="1" dirty="0"/>
              <a:t>) </a:t>
            </a:r>
            <a:br>
              <a:rPr lang="en-US" sz="1200" b="1" dirty="0"/>
            </a:br>
            <a:r>
              <a:rPr lang="en-US" sz="1800" b="1" dirty="0"/>
              <a:t>What if I sell my property before the lapse of 10 years? </a:t>
            </a:r>
          </a:p>
        </p:txBody>
      </p:sp>
      <p:sp>
        <p:nvSpPr>
          <p:cNvPr id="3" name="Content Placeholder 2">
            <a:extLst>
              <a:ext uri="{FF2B5EF4-FFF2-40B4-BE49-F238E27FC236}">
                <a16:creationId xmlns:a16="http://schemas.microsoft.com/office/drawing/2014/main" id="{B14ABD57-7E8B-C121-A87A-7646FE549F85}"/>
              </a:ext>
            </a:extLst>
          </p:cNvPr>
          <p:cNvSpPr>
            <a:spLocks noGrp="1"/>
          </p:cNvSpPr>
          <p:nvPr>
            <p:ph idx="1"/>
          </p:nvPr>
        </p:nvSpPr>
        <p:spPr>
          <a:xfrm>
            <a:off x="838200" y="1825625"/>
            <a:ext cx="10515600" cy="4846108"/>
          </a:xfrm>
        </p:spPr>
        <p:txBody>
          <a:bodyPr>
            <a:normAutofit fontScale="70000" lnSpcReduction="20000"/>
          </a:bodyPr>
          <a:lstStyle/>
          <a:p>
            <a:pPr algn="l"/>
            <a:r>
              <a:rPr lang="en-GB" b="0" i="0" dirty="0">
                <a:effectLst/>
              </a:rPr>
              <a:t>If an eligible person does not use his house (as his main residence) for at least 10 years and thus proceed with a sale or rent prior to the lapse of 10 years, then he is subject to the following procedure. </a:t>
            </a:r>
          </a:p>
          <a:p>
            <a:pPr algn="l"/>
            <a:r>
              <a:rPr lang="en-GB" b="0" i="0" dirty="0">
                <a:effectLst/>
              </a:rPr>
              <a:t>Within 30 days from the date of termination of such use (owner) must notify the Registrar and pay the difference between the reduced VAT fee (i.e. 5%) and the standard rate of VAT (19%) in relation to the remaining period. </a:t>
            </a:r>
          </a:p>
          <a:p>
            <a:pPr algn="l"/>
            <a:r>
              <a:rPr lang="en-GB" b="0" i="0" dirty="0">
                <a:effectLst/>
              </a:rPr>
              <a:t>For example a person bought a house at the price of €600,000 by utilizing a reduced VAT rate of 5%. Then he sells the house 3 years later from the initial date of use. Therefore on such case he required to pay the difference (i.e. 14% of VAT) for the remaining 7 years. </a:t>
            </a:r>
          </a:p>
          <a:p>
            <a:pPr algn="l"/>
            <a:r>
              <a:rPr lang="en-GB" b="0" i="0" dirty="0">
                <a:effectLst/>
              </a:rPr>
              <a:t>That is: </a:t>
            </a:r>
          </a:p>
          <a:p>
            <a:pPr algn="l"/>
            <a:r>
              <a:rPr lang="en-GB" b="0" i="0" dirty="0">
                <a:effectLst/>
              </a:rPr>
              <a:t>€600,000 x   5% = €30,000</a:t>
            </a:r>
          </a:p>
          <a:p>
            <a:pPr algn="l"/>
            <a:r>
              <a:rPr lang="en-GB" b="0" i="0" dirty="0">
                <a:effectLst/>
              </a:rPr>
              <a:t>€600,000 x 19% = €114,000</a:t>
            </a:r>
          </a:p>
          <a:p>
            <a:pPr algn="l"/>
            <a:r>
              <a:rPr lang="en-GB" b="0" i="0" dirty="0">
                <a:effectLst/>
              </a:rPr>
              <a:t>€114,000 – €30,000 = €84,000 (Difference) </a:t>
            </a:r>
          </a:p>
          <a:p>
            <a:pPr algn="l"/>
            <a:r>
              <a:rPr lang="en-GB" b="0" i="0" dirty="0">
                <a:effectLst/>
              </a:rPr>
              <a:t>€84,000 x 7/10 = €58,800 (what you pay)</a:t>
            </a:r>
          </a:p>
          <a:p>
            <a:pPr algn="l"/>
            <a:r>
              <a:rPr lang="en-GB" b="0" i="0" dirty="0">
                <a:effectLst/>
              </a:rPr>
              <a:t>*There is an exception in cases of: death or transfer of the dwelling to an adult child of owner. </a:t>
            </a:r>
          </a:p>
          <a:p>
            <a:pPr algn="l"/>
            <a:endParaRPr lang="en-GB" b="0" i="0" dirty="0">
              <a:effectLst/>
            </a:endParaRPr>
          </a:p>
          <a:p>
            <a:endParaRPr lang="en-US" dirty="0"/>
          </a:p>
        </p:txBody>
      </p:sp>
    </p:spTree>
    <p:extLst>
      <p:ext uri="{BB962C8B-B14F-4D97-AF65-F5344CB8AC3E}">
        <p14:creationId xmlns:p14="http://schemas.microsoft.com/office/powerpoint/2010/main" val="90587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0EE6-B694-7C12-ECDD-A13321EDA593}"/>
              </a:ext>
            </a:extLst>
          </p:cNvPr>
          <p:cNvSpPr>
            <a:spLocks noGrp="1"/>
          </p:cNvSpPr>
          <p:nvPr>
            <p:ph type="title"/>
          </p:nvPr>
        </p:nvSpPr>
        <p:spPr/>
        <p:txBody>
          <a:bodyPr/>
          <a:lstStyle/>
          <a:p>
            <a:r>
              <a:rPr lang="en-US" b="1" dirty="0"/>
              <a:t>VAT on Commercial or Other Properties</a:t>
            </a:r>
          </a:p>
        </p:txBody>
      </p:sp>
      <p:sp>
        <p:nvSpPr>
          <p:cNvPr id="3" name="Content Placeholder 2">
            <a:extLst>
              <a:ext uri="{FF2B5EF4-FFF2-40B4-BE49-F238E27FC236}">
                <a16:creationId xmlns:a16="http://schemas.microsoft.com/office/drawing/2014/main" id="{857F502E-CDDB-A659-1601-111995832784}"/>
              </a:ext>
            </a:extLst>
          </p:cNvPr>
          <p:cNvSpPr>
            <a:spLocks noGrp="1"/>
          </p:cNvSpPr>
          <p:nvPr>
            <p:ph idx="1"/>
          </p:nvPr>
        </p:nvSpPr>
        <p:spPr/>
        <p:txBody>
          <a:bodyPr/>
          <a:lstStyle/>
          <a:p>
            <a:r>
              <a:rPr lang="en-US" dirty="0"/>
              <a:t>The standard VAT rate for commercial properties or properties used as a non-permanent residence is 19%</a:t>
            </a:r>
          </a:p>
          <a:p>
            <a:r>
              <a:rPr lang="en-US" dirty="0"/>
              <a:t>It is worth to note that for properties that are intended to be used for short-term lettings (for at least 10 years), the VAT rate is 0%. The rationality for this, is because on such cases, VAT rate will be charged on a daily basis on the short-term lettings like a ‘‘hotel’’ room. </a:t>
            </a:r>
          </a:p>
        </p:txBody>
      </p:sp>
    </p:spTree>
    <p:extLst>
      <p:ext uri="{BB962C8B-B14F-4D97-AF65-F5344CB8AC3E}">
        <p14:creationId xmlns:p14="http://schemas.microsoft.com/office/powerpoint/2010/main" val="28261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1150</Words>
  <Application>Microsoft Macintosh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Söhne</vt:lpstr>
      <vt:lpstr>Verdana</vt:lpstr>
      <vt:lpstr>Wingdings</vt:lpstr>
      <vt:lpstr>Office Theme</vt:lpstr>
      <vt:lpstr>VAT in Cyprus Real Estate</vt:lpstr>
      <vt:lpstr>VAT on Land (Sellers)</vt:lpstr>
      <vt:lpstr>VAT on Land </vt:lpstr>
      <vt:lpstr>VAT on Land</vt:lpstr>
      <vt:lpstr>VAT on Land – Letter from VAT (NO VAT example)</vt:lpstr>
      <vt:lpstr>VAT on Houses/Apartments (Reduced VAT policy for Permanent Residence)</vt:lpstr>
      <vt:lpstr>VAT on Houses/Apartments (Reduced VAT policy for Permanent Residence)  What if I sell my property before the lapse of 10 years? </vt:lpstr>
      <vt:lpstr>VAT on Commercial or Other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VAT in Real Estate</dc:title>
  <dc:creator>user</dc:creator>
  <cp:lastModifiedBy>char Pit</cp:lastModifiedBy>
  <cp:revision>40</cp:revision>
  <dcterms:created xsi:type="dcterms:W3CDTF">2023-12-03T10:19:31Z</dcterms:created>
  <dcterms:modified xsi:type="dcterms:W3CDTF">2025-09-11T08:38:07Z</dcterms:modified>
</cp:coreProperties>
</file>