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4E28-9E38-3BE3-146F-B000BFE3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10B9-53B0-82AC-A74C-FFFB4ADF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F186-362D-554B-DDF5-3BB085D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5570-0697-95DC-DD95-B16B4BF1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5841-650C-8465-D615-5887D67C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DD4-B4F6-CD77-4EA8-B42CC1CB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7700E-772B-2DC2-5EDF-27746EDDB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BF8C-966D-342B-02E9-341C43C5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5473-4036-0B23-BBBB-3B3E2707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9C3D-1036-667C-2A33-4BED22E6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E8E9E-053E-5D30-CFB5-EBA758CB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D816-3856-B0C0-93B5-88E7D923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2B87-A33A-A25E-D01A-6CE168FE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38D6-E54B-48B8-2750-88EA7088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DE5E-0886-650E-7928-273D229E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DDB1-307C-763D-017D-9EA6FC44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3CB6-9450-AFE1-D86B-33A4E2A1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F44E-B25D-48F3-D0AD-7263D00D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D3F9-496F-4C1A-7124-9FFD985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EDEA-B16E-F464-994D-0E64124E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0B5C-608F-80B4-32AF-1E21EBBB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0773-5FF0-D160-E780-6643D31B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7E2B-A35F-3C87-BC8A-A8A3D5A8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4776-D809-E0C7-C240-3FF0950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DC66-5A13-7F08-4B9A-4382717B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E051-C9B5-0912-11CD-E542532B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C012-4C53-E2C2-CD9A-E8A566EC4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ADB9-0B4C-B5D4-3F3E-9EDEC815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F341-A546-80E4-0142-E454D33E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1BA7-D2C4-A023-D077-E61D239B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70B0-9A0E-01AD-90A1-41BA3684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AAC8-A40F-B461-37B0-CB9982BA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2F30-8360-7891-95B7-57F60666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62784-E957-6846-47E9-ABBE94382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A0445-9C10-975E-6530-648F7C52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B87CD-74D3-9944-8E25-3C7D25F96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8A466-9992-61AD-7109-BCBBE120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851B7-7695-871E-31A8-B453896E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0A985-3927-A5DF-B7A9-95252293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F0E-22C1-341E-CDFB-4E86CBFA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AA382-443D-A804-A941-B8752716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BBE84-FD3C-4A28-7295-427EFCD3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15F43-030F-A834-FF4A-D56C88D9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824A-19B9-56C7-6D68-47690A9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75166-DC2C-FE35-5490-3B779507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464E5-2A7E-3AFF-A457-1B4CD26D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9430-4BD9-F26D-4AE5-D2832406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C0E1-621F-0468-5621-721D946C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0BA6-CFA5-4E49-D225-7D3AAC6F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F69C-F9D7-D5E6-5A00-7E19F1B2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FCD3-F154-F1E0-6C2A-246033B7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F2B5-3226-D597-C0EC-AE98A349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DA-AD42-5D39-8894-B7D06D58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4F7A1-EEA4-6FBE-0D59-D8E63B02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E9A22-3D85-A7BE-18F1-061093BDE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104F6-8F38-53E2-3904-FB44166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D20E-7B6C-2949-752B-757FF142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A17BD-4216-A523-EC72-27304929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918C8-F8DC-5EFD-E99E-8DA1E8BB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DD52-8482-1534-0EEB-E844F9B2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B6E49-A742-64B8-6270-764D2675E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7D0A-9DFA-4E34-AEAA-D84C04CD64C8}" type="datetimeFigureOut">
              <a:rPr lang="en-US" smtClean="0"/>
              <a:t>23-Dec-23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3D9C-F937-7F25-36F6-DF944A6EF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449C-65A5-E64E-C948-AEA17D4CE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90F1-8DD0-45CA-995D-69D4D3F26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19CC-9753-464B-A2DD-AB7E799D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5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The Formulas of Yield</a:t>
            </a:r>
            <a:endParaRPr lang="el-G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DCAA0-80E0-4802-AE8A-328DF925F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180"/>
            <a:ext cx="9144000" cy="1655762"/>
          </a:xfrm>
        </p:spPr>
        <p:txBody>
          <a:bodyPr>
            <a:normAutofit/>
          </a:bodyPr>
          <a:lstStyle/>
          <a:p>
            <a:endParaRPr lang="en-U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C62F7-8FC9-D8C7-C00D-C587491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35" y="623110"/>
            <a:ext cx="236253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D61-650A-68BE-4BA8-FDDD407C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Formulas of Yield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3F8F-F2D2-65AB-A55A-50EC4C87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1825625"/>
                <a:ext cx="11002108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</a:rPr>
                  <a:t>An apartment provides an annual income of  €6,000 (€500 per month) 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Capital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:r>
                  <a:rPr lang="en-US" sz="2800" b="1" dirty="0"/>
                  <a:t>Yield  </a:t>
                </a:r>
                <a:r>
                  <a:rPr lang="en-US" sz="2800" dirty="0"/>
                  <a:t> 			</a:t>
                </a:r>
                <a:r>
                  <a:rPr lang="en-US" sz="2800" dirty="0">
                    <a:cs typeface="Calibri" panose="020F0502020204030204" pitchFamily="34" charset="0"/>
                  </a:rPr>
                  <a:t>→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6,000</m:t>
                        </m:r>
                      </m:num>
                      <m:den>
                        <m:r>
                          <a:rPr lang="en-US" sz="28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800" b="1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Yield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:r>
                  <a:rPr lang="en-US" sz="2800" b="1" dirty="0"/>
                  <a:t>Capital Value  </a:t>
                </a:r>
                <a:r>
                  <a:rPr lang="en-US" sz="2800" dirty="0"/>
                  <a:t> 		</a:t>
                </a:r>
                <a:r>
                  <a:rPr lang="en-US" sz="2800" dirty="0">
                    <a:cs typeface="Calibri" panose="020F0502020204030204" pitchFamily="34" charset="0"/>
                  </a:rPr>
                  <a:t>→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6,000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6%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2800" b="1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Capital Value x Yield = </a:t>
                </a:r>
                <a:r>
                  <a:rPr lang="en-US" sz="2400" b="1" dirty="0"/>
                  <a:t>Annual Income	</a:t>
                </a:r>
                <a:r>
                  <a:rPr lang="en-US" sz="2800" dirty="0"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€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100,000 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6%=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€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𝟎𝟎𝟎</m:t>
                    </m:r>
                  </m:oMath>
                </a14:m>
                <a:endParaRPr lang="en-US" sz="2800" b="1" dirty="0"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3F8F-F2D2-65AB-A55A-50EC4C87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825625"/>
                <a:ext cx="11002108" cy="4667250"/>
              </a:xfrm>
              <a:blipFill>
                <a:blip r:embed="rId2"/>
                <a:stretch>
                  <a:fillRect l="-1163" t="-2219" r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5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D61-650A-68BE-4BA8-FDDD407C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Formulas of Yield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3F8F-F2D2-65AB-A55A-50EC4C874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1825625"/>
                <a:ext cx="11002108" cy="46672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i="1" dirty="0"/>
                  <a:t>Therefore,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if we know the annual income and the capital value/selling price – we can find the yield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If we know the annual income and the yield – we can find the capital value/selling price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If we know the capital value/selling price and the yield – we can find the annual income, and thus the monthly rent by dividing /12</a:t>
                </a:r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r>
                  <a:rPr lang="en-US" sz="1600" dirty="0"/>
                  <a:t>Yield = If we don’t know the yield of our property, we can use the average yield of properties of the same type, of a similar condition and within the same area of our subject property</a:t>
                </a: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An apartment provides an annual income of  €6,000 (€500 per month) 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Capital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</m:den>
                    </m:f>
                  </m:oMath>
                </a14:m>
                <a:r>
                  <a:rPr lang="en-US" sz="1600" dirty="0"/>
                  <a:t> = </a:t>
                </a:r>
                <a:r>
                  <a:rPr lang="en-US" sz="1600" b="1" dirty="0"/>
                  <a:t>Yield  </a:t>
                </a:r>
                <a:r>
                  <a:rPr lang="en-US" sz="1600" dirty="0"/>
                  <a:t> 			</a:t>
                </a:r>
                <a:r>
                  <a:rPr lang="en-US" sz="1600" dirty="0">
                    <a:cs typeface="Calibri" panose="020F0502020204030204" pitchFamily="34" charset="0"/>
                  </a:rPr>
                  <a:t>→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6,000</m:t>
                        </m:r>
                      </m:num>
                      <m:den>
                        <m:r>
                          <a:rPr lang="en-US" sz="16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Income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Yield</m:t>
                        </m:r>
                      </m:den>
                    </m:f>
                  </m:oMath>
                </a14:m>
                <a:r>
                  <a:rPr lang="en-US" sz="1600" dirty="0"/>
                  <a:t> = </a:t>
                </a:r>
                <a:r>
                  <a:rPr lang="en-US" sz="1600" b="1" dirty="0"/>
                  <a:t>Capital Value  </a:t>
                </a:r>
                <a:r>
                  <a:rPr lang="en-US" sz="1600" dirty="0"/>
                  <a:t> 		</a:t>
                </a:r>
                <a:r>
                  <a:rPr lang="en-US" sz="1600" dirty="0">
                    <a:cs typeface="Calibri" panose="020F0502020204030204" pitchFamily="34" charset="0"/>
                  </a:rPr>
                  <a:t>→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 smtClean="0">
                            <a:latin typeface="Cambria Math" panose="02040503050406030204" pitchFamily="18" charset="0"/>
                          </a:rPr>
                          <m:t>€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6,000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6%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€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Capital Value x Yield = </a:t>
                </a:r>
                <a:r>
                  <a:rPr lang="en-US" sz="1600" b="1" dirty="0"/>
                  <a:t>Annual Income	</a:t>
                </a:r>
                <a:r>
                  <a:rPr lang="en-US" sz="1600" dirty="0"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€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100,000 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6%=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€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𝟔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𝟎𝟎𝟎</m:t>
                    </m:r>
                  </m:oMath>
                </a14:m>
                <a:endParaRPr lang="en-US" sz="1600" b="1" dirty="0"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E3F8F-F2D2-65AB-A55A-50EC4C874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825625"/>
                <a:ext cx="11002108" cy="4667250"/>
              </a:xfrm>
              <a:blipFill>
                <a:blip r:embed="rId2"/>
                <a:stretch>
                  <a:fillRect l="-222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The Formulas of Yield</vt:lpstr>
      <vt:lpstr>The Formulas of Yield</vt:lpstr>
      <vt:lpstr>The Formulas of Yield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Method Επενδυτική Μέθοδος</dc:title>
  <dc:creator>user</dc:creator>
  <cp:lastModifiedBy>user</cp:lastModifiedBy>
  <cp:revision>63</cp:revision>
  <dcterms:created xsi:type="dcterms:W3CDTF">2022-06-08T14:10:50Z</dcterms:created>
  <dcterms:modified xsi:type="dcterms:W3CDTF">2023-12-23T09:10:45Z</dcterms:modified>
</cp:coreProperties>
</file>