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72" r:id="rId14"/>
    <p:sldId id="27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4D61-9FEB-64B2-AD8F-262A6EFCC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2368A-0EEA-98AB-3FCB-107FF59B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839C7-D22F-17BD-7053-65CE82E5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1C3-F8B4-4885-9252-EFEAC7C2FEEB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5B5E-1FF3-9ACF-F12A-C4CDA071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54146-6AFF-645E-6752-2F901E3C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0ED8-2C36-4A6D-91FE-9429168A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2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4515-6D03-DC1E-494F-53FB4494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CBF3D-6C35-628D-C137-0912E1F93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5BA17-67DA-FA5D-86AF-6AFBB470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1C3-F8B4-4885-9252-EFEAC7C2FEEB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9EDC4-8C19-D803-F0F3-B6A9352A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52E59-E442-5D36-E520-70288A98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0ED8-2C36-4A6D-91FE-9429168A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3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F6C37-C562-D06A-0AB5-9CEB6A9D9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01527-E504-D152-E9A4-B4AAD8D34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5EF41-1D42-D37C-6CF5-75EC997D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1C3-F8B4-4885-9252-EFEAC7C2FEEB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F3AD-64C3-47DC-5EA4-8F92B909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089B8-BCD7-81FA-73EA-B4DAFEDE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0ED8-2C36-4A6D-91FE-9429168A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6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4417-9969-7A39-360C-B883A7EC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C592-95BF-4A3A-22F4-7B54969E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3144-3388-BE91-588F-6C07BA5B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1C3-F8B4-4885-9252-EFEAC7C2FEEB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798A5-ED21-6028-101B-0B3C787E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ECFEA-044F-5732-6641-677CE9C0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0ED8-2C36-4A6D-91FE-9429168A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DE46-16BF-F28E-3D4A-A9015BE8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472CC-5472-A53A-193E-919C2F781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D6E84-A45F-5FA9-18BD-C18A4A36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1C3-F8B4-4885-9252-EFEAC7C2FEEB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A174F-A1A8-EF67-121A-F8D5114C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C3284-8F0F-DDF5-6919-7ADDFF03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0ED8-2C36-4A6D-91FE-9429168A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2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F7AF-23FB-46EA-F2F5-258FDDF3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5E81B-2550-98A7-CD94-A1EC6C1A5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B0C70-E15F-66D2-6A32-8B35A3C76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44F7-5EE6-35BE-6D21-224E8A9A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1C3-F8B4-4885-9252-EFEAC7C2FEEB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D5EC2-8356-5C4A-8024-ED88445B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B24C8-78E1-6C55-EFB2-048F1A46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0ED8-2C36-4A6D-91FE-9429168A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6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C685-4F85-68C5-DB76-8B6F4D86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5CA7E-B251-6E8F-A903-A6FA4BB0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5864D-3E4D-7A21-AFB8-0BE513AC5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E3FCC-79E5-0F40-B8E8-CEADA2545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3623E-F842-5EC9-AC30-0A13D60D1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42BEA-6133-20B1-6D4D-4766726E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1C3-F8B4-4885-9252-EFEAC7C2FEEB}" type="datetimeFigureOut">
              <a:rPr lang="en-US" smtClean="0"/>
              <a:t>9/11/25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BE355-6BF0-F47D-0D4A-9E17DADF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A78E9-0FDA-D3E1-D7BD-DAE465E0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0ED8-2C36-4A6D-91FE-9429168A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4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1C99-4B80-FBD0-3ABA-16615BD9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25031-DB68-B150-9260-AD534EBF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1C3-F8B4-4885-9252-EFEAC7C2FEEB}" type="datetimeFigureOut">
              <a:rPr lang="en-US" smtClean="0"/>
              <a:t>9/11/25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7CB29-279E-7384-9267-3E174DBB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DBC73-46FE-162E-5D81-464C161E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0ED8-2C36-4A6D-91FE-9429168A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1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95E5F-B3B0-51DA-032D-E75C699E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1C3-F8B4-4885-9252-EFEAC7C2FEEB}" type="datetimeFigureOut">
              <a:rPr lang="en-US" smtClean="0"/>
              <a:t>9/11/25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155A7-783A-746B-6DB4-95B4702B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4134B-BA54-2528-1881-BA46089B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0ED8-2C36-4A6D-91FE-9429168A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3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FBAA-D3F0-1931-FA87-94DADB39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19ED-3102-7310-E304-89D925AF6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EAA5-FB73-93B1-E10D-ECAFD6C03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4D566-A983-BB85-D729-5D539595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1C3-F8B4-4885-9252-EFEAC7C2FEEB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65B54-C853-505C-3602-7470FA89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5408F-E026-7EA8-5A75-CE8B09A6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0ED8-2C36-4A6D-91FE-9429168A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6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317D-1877-2369-F366-7AD87014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A64D4-6429-77D1-FF4F-A53D52A5B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84361-C15F-F31E-5827-3C505ECB3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B4EF9-FF22-5F9E-85A0-543EE37F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1C3-F8B4-4885-9252-EFEAC7C2FEEB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EB625-2DD0-E3AC-551E-D1DA4D9C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A305C-CE92-B5B5-D7D1-75B221CE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0ED8-2C36-4A6D-91FE-9429168A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5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7D3F4-C94C-F982-1C38-0F923FDF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B84DB-F9AA-070B-4068-908041F1B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55D22-1989-442E-7AA9-923B0AD77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A41C3-F8B4-4885-9252-EFEAC7C2FEEB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BC8BA-1A02-F346-11C5-3EA9BD0F5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8C14-D6BA-6C65-0EC8-A38C17186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70ED8-2C36-4A6D-91FE-9429168A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4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4D6A-7D75-9C67-2077-97EB45D26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6563"/>
            <a:ext cx="9144000" cy="2387600"/>
          </a:xfrm>
        </p:spPr>
        <p:txBody>
          <a:bodyPr/>
          <a:lstStyle/>
          <a:p>
            <a:r>
              <a:rPr lang="en-US" b="1" dirty="0"/>
              <a:t>Planning Zoning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518B2-5D21-7398-BC95-C4DBB1AC8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35" y="673050"/>
            <a:ext cx="236253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3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D57E-92EC-6AA2-8FE3-25B28F66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Density – How and what is counted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88F48-B021-F734-BABD-8DB9E3962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000" b="0" i="0" dirty="0">
                <a:effectLst/>
              </a:rPr>
              <a:t>The covered verandas on each level must not exceed 25</a:t>
            </a:r>
            <a:r>
              <a:rPr lang="en-GB" sz="2000" dirty="0"/>
              <a:t>% of the (net) buildable area of that specific level in L</a:t>
            </a:r>
            <a:r>
              <a:rPr lang="en-GB" sz="2000" b="0" i="0" dirty="0">
                <a:effectLst/>
              </a:rPr>
              <a:t>ocal Plans / City’s Regional areas (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Τοπικά Σχέδια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GB" sz="2000" b="0" i="0" dirty="0">
                <a:effectLst/>
              </a:rPr>
              <a:t> and 20% in the Rural </a:t>
            </a:r>
            <a:r>
              <a:rPr lang="en-GB" sz="2000" dirty="0"/>
              <a:t>C</a:t>
            </a:r>
            <a:r>
              <a:rPr lang="en-GB" sz="2000" b="0" i="0" dirty="0">
                <a:effectLst/>
              </a:rPr>
              <a:t>ountryside </a:t>
            </a:r>
            <a:r>
              <a:rPr lang="en-GB" sz="2000" dirty="0"/>
              <a:t>P</a:t>
            </a:r>
            <a:r>
              <a:rPr lang="en-GB" sz="2000" b="0" i="0" dirty="0">
                <a:effectLst/>
              </a:rPr>
              <a:t>lan (</a:t>
            </a:r>
            <a:r>
              <a:rPr lang="el-GR" sz="2000" b="0" i="1" dirty="0">
                <a:effectLst/>
              </a:rPr>
              <a:t>Δήλωση Πολιτικής</a:t>
            </a:r>
            <a:r>
              <a:rPr lang="en-US" sz="2000" b="0" i="1" dirty="0">
                <a:effectLst/>
              </a:rPr>
              <a:t>)</a:t>
            </a:r>
            <a:r>
              <a:rPr lang="en-GB" sz="2000" b="0" i="0" dirty="0">
                <a:effectLst/>
              </a:rPr>
              <a:t>. Otherwise, the additional area is considered in the Building </a:t>
            </a:r>
            <a:r>
              <a:rPr lang="en-GB" sz="2000" dirty="0"/>
              <a:t>Density</a:t>
            </a:r>
            <a:r>
              <a:rPr lang="en-GB" sz="2000" b="0" i="0" dirty="0">
                <a:effectLst/>
              </a:rPr>
              <a:t>.</a:t>
            </a:r>
            <a:endParaRPr lang="en-US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Corridors are counted in the Building Density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Piloti / Parking area is not counted in the Building Density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Lobby / Entrance area, up to a certain </a:t>
            </a:r>
            <a:r>
              <a:rPr lang="en-US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degree, 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 not counted in the Building Density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the storage area is small, up to a certain degree, is not counted in the Building Density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Disclaimer: This knowledge is for illustration purposes only. Its intention is to provide an initial knowledge.</a:t>
            </a:r>
            <a:endParaRPr lang="en-US" sz="18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5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D3CA-EED2-7ECA-3FA0-99FCA164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Development Example of a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63FAE-2578-A4D5-CB9C-0E4C75B28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08" y="1791758"/>
            <a:ext cx="6162592" cy="4786221"/>
          </a:xfrm>
        </p:spPr>
      </p:pic>
    </p:spTree>
    <p:extLst>
      <p:ext uri="{BB962C8B-B14F-4D97-AF65-F5344CB8AC3E}">
        <p14:creationId xmlns:p14="http://schemas.microsoft.com/office/powerpoint/2010/main" val="268363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D3CA-EED2-7ECA-3FA0-99FCA164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Development Example of a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63FAE-2578-A4D5-CB9C-0E4C75B28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685" y="2023533"/>
            <a:ext cx="4531677" cy="351955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3ADEDF-25C4-E15B-1A93-D03D40A4C51C}"/>
              </a:ext>
            </a:extLst>
          </p:cNvPr>
          <p:cNvSpPr txBox="1"/>
          <p:nvPr/>
        </p:nvSpPr>
        <p:spPr>
          <a:xfrm>
            <a:off x="127000" y="1845733"/>
            <a:ext cx="69003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Plot Size: 		          </a:t>
            </a:r>
            <a:r>
              <a:rPr lang="en-US" sz="3600" b="1" dirty="0"/>
              <a:t>530m2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Planning Zone: 	          </a:t>
            </a:r>
            <a:r>
              <a:rPr lang="el-GR" sz="3600" dirty="0"/>
              <a:t>Κα3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Building Density:</a:t>
            </a:r>
            <a:r>
              <a:rPr lang="el-GR" sz="3600" dirty="0"/>
              <a:t> 1.4 = </a:t>
            </a:r>
            <a:r>
              <a:rPr lang="en-US" sz="3600" dirty="0"/>
              <a:t>  </a:t>
            </a:r>
            <a:r>
              <a:rPr lang="el-GR" sz="3600" b="1" dirty="0"/>
              <a:t>140%</a:t>
            </a:r>
            <a:endParaRPr lang="en-US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Site Coverage:</a:t>
            </a:r>
            <a:r>
              <a:rPr lang="el-GR" sz="3600" dirty="0"/>
              <a:t> 0.5 = </a:t>
            </a:r>
            <a:r>
              <a:rPr lang="en-US" sz="3600" dirty="0"/>
              <a:t>       </a:t>
            </a:r>
            <a:r>
              <a:rPr lang="el-GR" sz="3600" b="1" dirty="0"/>
              <a:t>50%</a:t>
            </a:r>
            <a:endParaRPr lang="en-US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Floors:</a:t>
            </a:r>
            <a:r>
              <a:rPr lang="el-GR" sz="3600" dirty="0"/>
              <a:t> </a:t>
            </a:r>
            <a:r>
              <a:rPr lang="en-US" sz="3600" dirty="0"/>
              <a:t>up to                     </a:t>
            </a:r>
            <a:r>
              <a:rPr lang="el-GR" sz="3600" b="1" dirty="0"/>
              <a:t>4</a:t>
            </a:r>
            <a:endParaRPr lang="en-US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Height:</a:t>
            </a:r>
            <a:r>
              <a:rPr lang="el-GR" sz="3600" dirty="0"/>
              <a:t> </a:t>
            </a:r>
            <a:r>
              <a:rPr lang="en-US" sz="3600" dirty="0"/>
              <a:t>up to                    </a:t>
            </a:r>
            <a:r>
              <a:rPr lang="el-GR" sz="3600" b="1" dirty="0"/>
              <a:t>17</a:t>
            </a:r>
            <a:r>
              <a:rPr lang="en-US" sz="3600" b="1" dirty="0"/>
              <a:t> meters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4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D3CA-EED2-7ECA-3FA0-99FCA164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Development Example of a Plot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152F35-7458-761C-5890-041C7ADD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530m2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Building Density:</a:t>
            </a:r>
            <a:r>
              <a:rPr lang="el-GR" sz="2800" dirty="0"/>
              <a:t> </a:t>
            </a:r>
            <a:r>
              <a:rPr lang="el-GR" sz="2800" b="1" dirty="0"/>
              <a:t>140%</a:t>
            </a: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Site Coverage:</a:t>
            </a:r>
            <a:r>
              <a:rPr lang="el-GR" sz="2800" dirty="0"/>
              <a:t> </a:t>
            </a:r>
            <a:r>
              <a:rPr lang="el-GR" sz="2800" b="1" dirty="0"/>
              <a:t>50%</a:t>
            </a: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Floors:</a:t>
            </a:r>
            <a:r>
              <a:rPr lang="el-GR" sz="2800" dirty="0"/>
              <a:t> </a:t>
            </a:r>
            <a:r>
              <a:rPr lang="el-GR" sz="2800" b="1" dirty="0"/>
              <a:t>4</a:t>
            </a: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Height:</a:t>
            </a:r>
            <a:r>
              <a:rPr lang="el-GR" sz="2800" dirty="0"/>
              <a:t> </a:t>
            </a:r>
            <a:r>
              <a:rPr lang="el-GR" sz="2800" b="1" dirty="0"/>
              <a:t>17</a:t>
            </a:r>
            <a:r>
              <a:rPr lang="en-US" sz="2800" b="1" dirty="0"/>
              <a:t> meters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800" dirty="0"/>
              <a:t>530 x 1.40 = </a:t>
            </a:r>
            <a:r>
              <a:rPr lang="en-US" sz="2800" b="1" dirty="0"/>
              <a:t>742m2</a:t>
            </a:r>
            <a:r>
              <a:rPr lang="en-US" sz="2800" dirty="0"/>
              <a:t> (Building Density)</a:t>
            </a:r>
          </a:p>
          <a:p>
            <a:pPr marL="0" indent="0">
              <a:buNone/>
            </a:pPr>
            <a:r>
              <a:rPr lang="en-US" dirty="0"/>
              <a:t>530 x 0.50 = </a:t>
            </a:r>
            <a:r>
              <a:rPr lang="en-US" b="1" dirty="0"/>
              <a:t>265m2</a:t>
            </a:r>
            <a:r>
              <a:rPr lang="en-US" dirty="0"/>
              <a:t> (Site Coverage)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80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D3CA-EED2-7ECA-3FA0-99FCA164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Development Example of a Plot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152F35-7458-761C-5890-041C7ADD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530 x 1.40 = </a:t>
            </a:r>
            <a:r>
              <a:rPr lang="en-US" sz="1600" b="1" dirty="0"/>
              <a:t>742m2</a:t>
            </a:r>
            <a:r>
              <a:rPr lang="en-US" sz="1600" dirty="0"/>
              <a:t> (Building Density)</a:t>
            </a:r>
          </a:p>
          <a:p>
            <a:pPr marL="0" indent="0">
              <a:buNone/>
            </a:pPr>
            <a:r>
              <a:rPr lang="en-US" sz="1600" dirty="0"/>
              <a:t>530 x 0.50 = </a:t>
            </a:r>
            <a:r>
              <a:rPr lang="en-US" sz="1600" b="1" dirty="0"/>
              <a:t>265m2</a:t>
            </a:r>
            <a:r>
              <a:rPr lang="en-US" sz="1600" dirty="0"/>
              <a:t> (Site Coverage) </a:t>
            </a:r>
          </a:p>
          <a:p>
            <a:pPr marL="0" indent="0">
              <a:buNone/>
            </a:pPr>
            <a:r>
              <a:rPr lang="en-US" sz="1600" dirty="0"/>
              <a:t>Floors:</a:t>
            </a:r>
            <a:r>
              <a:rPr lang="el-GR" sz="1600" dirty="0"/>
              <a:t> </a:t>
            </a:r>
            <a:r>
              <a:rPr lang="el-GR" sz="1600" b="1" dirty="0"/>
              <a:t>4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Height:</a:t>
            </a:r>
            <a:r>
              <a:rPr lang="el-GR" sz="1600" dirty="0"/>
              <a:t> </a:t>
            </a:r>
            <a:r>
              <a:rPr lang="el-GR" sz="1600" b="1" dirty="0"/>
              <a:t>17</a:t>
            </a:r>
            <a:r>
              <a:rPr lang="en-US" sz="1600" b="1" dirty="0"/>
              <a:t> meters </a:t>
            </a:r>
          </a:p>
          <a:p>
            <a:r>
              <a:rPr lang="en-US" b="1" dirty="0"/>
              <a:t>What is the net buildable area? </a:t>
            </a:r>
          </a:p>
          <a:p>
            <a:pPr marL="0" indent="0">
              <a:buNone/>
            </a:pPr>
            <a:r>
              <a:rPr lang="en-US" sz="2000" dirty="0"/>
              <a:t>We need to deduct the communal areas that are counted in the building density to determine the actual m2 for the apartments. </a:t>
            </a:r>
          </a:p>
          <a:p>
            <a:pPr marL="0" indent="0">
              <a:buNone/>
            </a:pPr>
            <a:r>
              <a:rPr lang="en-US" sz="2000" dirty="0"/>
              <a:t>As a rule of thumb we need to deduct the total building density 742m2 by 10%, that is the approximate area that goes to the communal areas that are counted in the density. </a:t>
            </a:r>
          </a:p>
          <a:p>
            <a:pPr marL="0" indent="0">
              <a:buNone/>
            </a:pPr>
            <a:r>
              <a:rPr lang="en-US" dirty="0"/>
              <a:t>So, 742m2 x 0.90 = </a:t>
            </a:r>
            <a:r>
              <a:rPr lang="en-US" b="1" dirty="0"/>
              <a:t>667m2 (net buildable area)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3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D3CA-EED2-7ECA-3FA0-99FCA164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Development Example of a Plot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FD6AF-C0AF-F1E5-2150-40939C033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2308"/>
          </a:xfrm>
        </p:spPr>
        <p:txBody>
          <a:bodyPr>
            <a:normAutofit fontScale="55000" lnSpcReduction="20000"/>
          </a:bodyPr>
          <a:lstStyle/>
          <a:p>
            <a:r>
              <a:rPr lang="en-US" sz="3600" u="sng" dirty="0"/>
              <a:t>To apply the development example we do as follow:</a:t>
            </a:r>
          </a:p>
          <a:p>
            <a:pPr marL="0" indent="0">
              <a:buNone/>
            </a:pPr>
            <a:r>
              <a:rPr lang="en-US" sz="2800" b="1" dirty="0"/>
              <a:t>742m2</a:t>
            </a:r>
            <a:r>
              <a:rPr lang="en-US" sz="2800" dirty="0"/>
              <a:t>       (Building Density)</a:t>
            </a:r>
          </a:p>
          <a:p>
            <a:pPr marL="0" indent="0">
              <a:buNone/>
            </a:pPr>
            <a:r>
              <a:rPr lang="en-US" sz="2800" b="1" dirty="0"/>
              <a:t>667m2</a:t>
            </a:r>
            <a:r>
              <a:rPr lang="en-US" sz="2800" dirty="0"/>
              <a:t>       (net Building Density)</a:t>
            </a:r>
          </a:p>
          <a:p>
            <a:pPr marL="0" indent="0">
              <a:buNone/>
            </a:pPr>
            <a:r>
              <a:rPr lang="en-US" sz="2800" b="1" dirty="0"/>
              <a:t>265m2</a:t>
            </a:r>
            <a:r>
              <a:rPr lang="en-US" sz="2800" dirty="0"/>
              <a:t>       (Site Coverage) </a:t>
            </a:r>
          </a:p>
          <a:p>
            <a:pPr marL="0" indent="0">
              <a:buNone/>
            </a:pPr>
            <a:r>
              <a:rPr lang="el-GR" sz="2800" b="1" dirty="0"/>
              <a:t>4</a:t>
            </a:r>
            <a:r>
              <a:rPr lang="en-US" sz="2800" b="1" dirty="0"/>
              <a:t>                 </a:t>
            </a:r>
            <a:r>
              <a:rPr lang="en-US" sz="2800" dirty="0"/>
              <a:t>(Floors)</a:t>
            </a:r>
          </a:p>
          <a:p>
            <a:pPr marL="0" indent="0">
              <a:buNone/>
            </a:pPr>
            <a:r>
              <a:rPr lang="el-GR" sz="2800" b="1" dirty="0"/>
              <a:t>17</a:t>
            </a:r>
            <a:r>
              <a:rPr lang="en-US" sz="2800" b="1" dirty="0"/>
              <a:t> meters </a:t>
            </a:r>
            <a:r>
              <a:rPr lang="en-US" sz="2800" dirty="0"/>
              <a:t>(Height)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800" dirty="0"/>
              <a:t>So, 667m2 / 4 (floors) = </a:t>
            </a:r>
            <a:r>
              <a:rPr lang="en-US" sz="2800" b="1" dirty="0"/>
              <a:t>166m2 on each floor</a:t>
            </a:r>
          </a:p>
          <a:p>
            <a:pPr marL="0" indent="0">
              <a:buNone/>
            </a:pPr>
            <a:r>
              <a:rPr lang="en-US" sz="2800" dirty="0"/>
              <a:t>166m2 / 2 (for example 2 apartments) = </a:t>
            </a:r>
            <a:r>
              <a:rPr lang="en-US" sz="2800" b="1" dirty="0"/>
              <a:t>83m2 of net indoor area for each apartment</a:t>
            </a:r>
          </a:p>
          <a:p>
            <a:pPr marL="0" indent="0">
              <a:buNone/>
            </a:pPr>
            <a:r>
              <a:rPr lang="en-US" sz="2800" dirty="0"/>
              <a:t>As a result you can have 8 x 2 bedroom apartments in this plot for example and each will be 83m2 of net indoor area.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How does the covered verandas calculated?</a:t>
            </a:r>
          </a:p>
          <a:p>
            <a:pPr marL="0" indent="0">
              <a:buNone/>
            </a:pPr>
            <a:r>
              <a:rPr lang="en-US" sz="2800" dirty="0"/>
              <a:t>667</a:t>
            </a:r>
            <a:r>
              <a:rPr lang="en-US" dirty="0"/>
              <a:t>/4 = 166m2 (net) buildable on each level</a:t>
            </a:r>
          </a:p>
          <a:p>
            <a:pPr marL="0" indent="0">
              <a:buNone/>
            </a:pPr>
            <a:r>
              <a:rPr lang="en-US" dirty="0"/>
              <a:t>166m2 x 0.25 (25%) = 41m2 of total covered verandas on each level</a:t>
            </a:r>
          </a:p>
          <a:p>
            <a:pPr marL="0" indent="0">
              <a:buNone/>
            </a:pPr>
            <a:r>
              <a:rPr lang="en-US" dirty="0"/>
              <a:t>41m2 covered verandas / 2 apartments on each = </a:t>
            </a:r>
            <a:r>
              <a:rPr lang="en-US" b="1" dirty="0"/>
              <a:t>20.5m2 of covered verandas </a:t>
            </a:r>
            <a:r>
              <a:rPr lang="en-US" dirty="0"/>
              <a:t>for each apartment approximately.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Therefore, each apartment will be approximately 83m2 Net indoor area + 20m2 of Covered verandas – For Example!</a:t>
            </a:r>
            <a:endParaRPr lang="en-US" sz="2800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5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EF16-0EF9-943D-4DA4-7C0E36BE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Planning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9EC5D-39A0-A3AD-DAB5-D842E399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Density </a:t>
            </a:r>
            <a:r>
              <a:rPr lang="en-US" sz="1400" dirty="0"/>
              <a:t>(</a:t>
            </a:r>
            <a:r>
              <a:rPr lang="el-GR" sz="1400" b="0" i="0" dirty="0">
                <a:effectLst/>
              </a:rPr>
              <a:t>Συντελεστής Δόμησης</a:t>
            </a:r>
            <a:r>
              <a:rPr lang="en-US" sz="1400" b="0" i="0" dirty="0">
                <a:effectLst/>
              </a:rPr>
              <a:t>)</a:t>
            </a:r>
            <a:endParaRPr lang="en-US" sz="1400" dirty="0"/>
          </a:p>
          <a:p>
            <a:r>
              <a:rPr lang="en-US" dirty="0"/>
              <a:t>Site Coverage </a:t>
            </a:r>
            <a:r>
              <a:rPr lang="en-US" sz="1400" dirty="0"/>
              <a:t>(</a:t>
            </a:r>
            <a:r>
              <a:rPr lang="el-GR" sz="1400" b="0" i="0" dirty="0">
                <a:effectLst/>
              </a:rPr>
              <a:t>Συντελεστής Κάλυψης</a:t>
            </a:r>
            <a:r>
              <a:rPr lang="en-US" sz="1400" b="0" i="0" dirty="0">
                <a:effectLst/>
              </a:rPr>
              <a:t>)</a:t>
            </a:r>
            <a:endParaRPr lang="en-US" sz="1400" dirty="0"/>
          </a:p>
          <a:p>
            <a:r>
              <a:rPr lang="en-US" dirty="0"/>
              <a:t>Floors </a:t>
            </a:r>
            <a:r>
              <a:rPr lang="en-US" sz="1400" dirty="0"/>
              <a:t>(</a:t>
            </a:r>
            <a:r>
              <a:rPr lang="el-GR" sz="1400" dirty="0"/>
              <a:t>Όροφοί)</a:t>
            </a:r>
            <a:endParaRPr lang="en-US" sz="1400" dirty="0"/>
          </a:p>
          <a:p>
            <a:r>
              <a:rPr lang="en-US" dirty="0"/>
              <a:t>Height</a:t>
            </a:r>
            <a:r>
              <a:rPr lang="el-GR" dirty="0"/>
              <a:t> </a:t>
            </a:r>
            <a:r>
              <a:rPr lang="el-GR" sz="1400" dirty="0"/>
              <a:t>(‘Ύψος)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062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D3CA-EED2-7ECA-3FA0-99FCA164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63FAE-2578-A4D5-CB9C-0E4C75B28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08" y="1791758"/>
            <a:ext cx="6162592" cy="4786221"/>
          </a:xfrm>
        </p:spPr>
      </p:pic>
    </p:spTree>
    <p:extLst>
      <p:ext uri="{BB962C8B-B14F-4D97-AF65-F5344CB8AC3E}">
        <p14:creationId xmlns:p14="http://schemas.microsoft.com/office/powerpoint/2010/main" val="382912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296B-3876-6BDC-9A8C-203EF637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Site Coverage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EAEEA-7A9C-9B07-1B26-35056BAF6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75" y="1825625"/>
            <a:ext cx="5602650" cy="4351338"/>
          </a:xfrm>
        </p:spPr>
      </p:pic>
    </p:spTree>
    <p:extLst>
      <p:ext uri="{BB962C8B-B14F-4D97-AF65-F5344CB8AC3E}">
        <p14:creationId xmlns:p14="http://schemas.microsoft.com/office/powerpoint/2010/main" val="390563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EB51-AD36-693D-1621-CA772801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Site Coverage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E28483-1EC0-2B36-5B22-EAF53438F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30" y="1960499"/>
            <a:ext cx="4749139" cy="4081589"/>
          </a:xfrm>
        </p:spPr>
      </p:pic>
    </p:spTree>
    <p:extLst>
      <p:ext uri="{BB962C8B-B14F-4D97-AF65-F5344CB8AC3E}">
        <p14:creationId xmlns:p14="http://schemas.microsoft.com/office/powerpoint/2010/main" val="157059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FC7C-0BDF-244F-4803-75DFB701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Site Coverage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7FAC5-B93A-5D3E-2D0B-1C91BD760A2C}"/>
              </a:ext>
            </a:extLst>
          </p:cNvPr>
          <p:cNvSpPr txBox="1"/>
          <p:nvPr/>
        </p:nvSpPr>
        <p:spPr>
          <a:xfrm>
            <a:off x="516467" y="5856944"/>
            <a:ext cx="1127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site coverage is basically what is covered on the land surface in a bird's eye view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The red line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D6699F-B08E-8892-3000-C7DCCEB1B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41" y="1569409"/>
            <a:ext cx="4803905" cy="4128658"/>
          </a:xfrm>
        </p:spPr>
      </p:pic>
    </p:spTree>
    <p:extLst>
      <p:ext uri="{BB962C8B-B14F-4D97-AF65-F5344CB8AC3E}">
        <p14:creationId xmlns:p14="http://schemas.microsoft.com/office/powerpoint/2010/main" val="213754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166D-5928-E665-15EB-4D11B26C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Density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B3679C-E5AA-5A05-A95F-019F70312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30" y="1960499"/>
            <a:ext cx="4749139" cy="4081589"/>
          </a:xfrm>
        </p:spPr>
      </p:pic>
    </p:spTree>
    <p:extLst>
      <p:ext uri="{BB962C8B-B14F-4D97-AF65-F5344CB8AC3E}">
        <p14:creationId xmlns:p14="http://schemas.microsoft.com/office/powerpoint/2010/main" val="336329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B051-CE60-947B-AE2B-B93886FD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Density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93F77-FD15-2B36-40C7-DA5AD5295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171" y="1959417"/>
            <a:ext cx="4751657" cy="4083753"/>
          </a:xfrm>
        </p:spPr>
      </p:pic>
    </p:spTree>
    <p:extLst>
      <p:ext uri="{BB962C8B-B14F-4D97-AF65-F5344CB8AC3E}">
        <p14:creationId xmlns:p14="http://schemas.microsoft.com/office/powerpoint/2010/main" val="7197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4613-FA56-19B0-F224-EED030A4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Density – How and what is counted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E1044B-8F07-FE52-70E7-45DE90D1A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992" y="1541696"/>
            <a:ext cx="3745674" cy="4951179"/>
          </a:xfrm>
        </p:spPr>
      </p:pic>
    </p:spTree>
    <p:extLst>
      <p:ext uri="{BB962C8B-B14F-4D97-AF65-F5344CB8AC3E}">
        <p14:creationId xmlns:p14="http://schemas.microsoft.com/office/powerpoint/2010/main" val="205556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568</Words>
  <Application>Microsoft Macintosh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Planning Zoning</vt:lpstr>
      <vt:lpstr>Planning Zone</vt:lpstr>
      <vt:lpstr>The Plot</vt:lpstr>
      <vt:lpstr>Site Coverage</vt:lpstr>
      <vt:lpstr>Site Coverage</vt:lpstr>
      <vt:lpstr>Site Coverage</vt:lpstr>
      <vt:lpstr>Building Density</vt:lpstr>
      <vt:lpstr>Building Density</vt:lpstr>
      <vt:lpstr>Building Density – How and what is counted</vt:lpstr>
      <vt:lpstr>Building Density – How and what is counted</vt:lpstr>
      <vt:lpstr>Development Example of a Plot</vt:lpstr>
      <vt:lpstr>Development Example of a Plot</vt:lpstr>
      <vt:lpstr>Development Example of a Plot</vt:lpstr>
      <vt:lpstr>Development Example of a Plot</vt:lpstr>
      <vt:lpstr>Development Example of a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VAT in Real Estate</dc:title>
  <dc:creator>user</dc:creator>
  <cp:lastModifiedBy>char Pit</cp:lastModifiedBy>
  <cp:revision>46</cp:revision>
  <dcterms:created xsi:type="dcterms:W3CDTF">2023-12-03T10:19:31Z</dcterms:created>
  <dcterms:modified xsi:type="dcterms:W3CDTF">2025-09-11T08:37:41Z</dcterms:modified>
</cp:coreProperties>
</file>