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Proxima Nova Heavy" charset="1" panose="02000506030000020004"/>
      <p:regular r:id="rId23"/>
    </p:embeddedFont>
    <p:embeddedFont>
      <p:font typeface="Proxima Nova Bold" charset="1" panose="02000506030000020004"/>
      <p:regular r:id="rId24"/>
    </p:embeddedFont>
    <p:embeddedFont>
      <p:font typeface="Proxima Nova" charset="1" panose="020005060300000200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6.png" Type="http://schemas.openxmlformats.org/officeDocument/2006/relationships/image"/><Relationship Id="rId9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028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97183" y="4354661"/>
            <a:ext cx="6852802" cy="1386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54"/>
              </a:lnSpc>
            </a:pPr>
            <a:r>
              <a:rPr lang="en-US" sz="9061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PDV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9654" y="3106533"/>
            <a:ext cx="6905153" cy="192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5"/>
              </a:lnSpc>
            </a:pPr>
            <a:r>
              <a:rPr lang="en-US" sz="13967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GRUPO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69654" y="6912921"/>
            <a:ext cx="6905153" cy="2254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Carrambert Albuquerque</a:t>
            </a:r>
          </a:p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Igor Deo</a:t>
            </a:r>
          </a:p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João Mansur</a:t>
            </a:r>
          </a:p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Logan Miranda</a:t>
            </a:r>
          </a:p>
          <a:p>
            <a:pPr algn="l">
              <a:lnSpc>
                <a:spcPts val="3532"/>
              </a:lnSpc>
            </a:pPr>
            <a:r>
              <a:rPr lang="en-US" sz="3364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Roger Castellar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78139" y="-2017700"/>
            <a:ext cx="12824468" cy="12824468"/>
          </a:xfrm>
          <a:custGeom>
            <a:avLst/>
            <a:gdLst/>
            <a:ahLst/>
            <a:cxnLst/>
            <a:rect r="r" b="b" t="t" l="l"/>
            <a:pathLst>
              <a:path h="12824468" w="12824468">
                <a:moveTo>
                  <a:pt x="0" y="0"/>
                </a:moveTo>
                <a:lnTo>
                  <a:pt x="12824468" y="0"/>
                </a:lnTo>
                <a:lnTo>
                  <a:pt x="12824468" y="12824468"/>
                </a:lnTo>
                <a:lnTo>
                  <a:pt x="0" y="1282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275557" y="1794325"/>
            <a:ext cx="9012443" cy="9012443"/>
            <a:chOff x="0" y="0"/>
            <a:chExt cx="6350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95377" y="-95377"/>
              <a:ext cx="6540754" cy="6540754"/>
            </a:xfrm>
            <a:custGeom>
              <a:avLst/>
              <a:gdLst/>
              <a:ahLst/>
              <a:cxnLst/>
              <a:rect r="r" b="b" t="t" l="l"/>
              <a:pathLst>
                <a:path h="6540754" w="6540754">
                  <a:moveTo>
                    <a:pt x="6540754" y="0"/>
                  </a:moveTo>
                  <a:lnTo>
                    <a:pt x="0" y="6540754"/>
                  </a:lnTo>
                  <a:lnTo>
                    <a:pt x="6540754" y="6540754"/>
                  </a:lnTo>
                  <a:close/>
                </a:path>
              </a:pathLst>
            </a:custGeom>
            <a:blipFill>
              <a:blip r:embed="rId4"/>
              <a:stretch>
                <a:fillRect l="-467" t="0" r="-49345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550745" y="3513711"/>
            <a:ext cx="11718684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OBJETIVOS DE QUALIDADE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0745" y="4871124"/>
            <a:ext cx="7593255" cy="39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E</a:t>
            </a:r>
            <a:r>
              <a:rPr lang="en-US" sz="25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ste plano de testes tem como objetivo garantir que o sistema ERP PDV funcione com precisão, integridade e estabilidade no ambiente de produção, atendendo plenamente aos requisitos de funcionalidade e usabilidade. Serão validadas a exatidão das operações essenciais — como o cadastro de pedidos e o controle de caixa —, a integridade dos dados, prevenindo inconsistências ou perdas, e a oferta de uma experiência eficiente ao usuário.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11750" y="-2289187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3" y="0"/>
                </a:lnTo>
                <a:lnTo>
                  <a:pt x="6062923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99271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44589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01769" y="4142277"/>
            <a:ext cx="13597502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PAPÉIS E RESPONSABILIDADES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1769" y="5499691"/>
            <a:ext cx="15587670" cy="39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-US" sz="25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este projeto, os cinco alunos de graduação compartilharão as responsabilidades, assumindo tarefas de diferentes funções. Suas atividades incluirão: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● Gerenciar o projeto de testes, definindo diretrizes e organizando os recursos necessários.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● Elaborar e revisar os casos de teste, selecionando técnicas e ferramentas adequadas.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● Implementar e executar os testes, configurando e operando a suíte de testes no ambiente específico.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● Manter o ambiente de testes e assegurar a qualidade, verificando a conformidade com os requisitos estabelecidos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74018" y="9258300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106289" y="2568480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0"/>
                </a:moveTo>
                <a:lnTo>
                  <a:pt x="11760614" y="0"/>
                </a:lnTo>
                <a:lnTo>
                  <a:pt x="11760614" y="1710635"/>
                </a:lnTo>
                <a:lnTo>
                  <a:pt x="0" y="171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2549430"/>
            <a:ext cx="8602958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METODOLOGIA DE TESTE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462556"/>
            <a:ext cx="3617047" cy="46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01"/>
              </a:lnSpc>
              <a:spcBef>
                <a:spcPct val="0"/>
              </a:spcBef>
            </a:pPr>
            <a:r>
              <a:rPr lang="en-US" b="true" sz="3034" spc="21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TESTE UNITÁRIO -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506778"/>
            <a:ext cx="4691104" cy="46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01"/>
              </a:lnSpc>
              <a:spcBef>
                <a:spcPct val="0"/>
              </a:spcBef>
            </a:pPr>
            <a:r>
              <a:rPr lang="en-US" b="true" sz="3034" spc="21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TESTE DE INTEGRAÇÃO -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549754"/>
            <a:ext cx="4342762" cy="46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01"/>
              </a:lnSpc>
              <a:spcBef>
                <a:spcPct val="0"/>
              </a:spcBef>
            </a:pPr>
            <a:r>
              <a:rPr lang="en-US" b="true" sz="3034" spc="21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TESTE DE SISTEMA -</a:t>
            </a:r>
          </a:p>
        </p:txBody>
      </p:sp>
      <p:grpSp>
        <p:nvGrpSpPr>
          <p:cNvPr name="Group 13" id="13"/>
          <p:cNvGrpSpPr/>
          <p:nvPr/>
        </p:nvGrpSpPr>
        <p:grpSpPr>
          <a:xfrm rot="-10800000">
            <a:off x="16991022" y="294000"/>
            <a:ext cx="1660777" cy="1469400"/>
            <a:chOff x="0" y="0"/>
            <a:chExt cx="437406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10800000">
            <a:off x="16416780" y="294000"/>
            <a:ext cx="489701" cy="1469400"/>
            <a:chOff x="0" y="0"/>
            <a:chExt cx="128975" cy="38700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28700" y="5811946"/>
            <a:ext cx="4023447" cy="46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01"/>
              </a:lnSpc>
              <a:spcBef>
                <a:spcPct val="0"/>
              </a:spcBef>
            </a:pPr>
            <a:r>
              <a:rPr lang="en-US" b="true" sz="3034" spc="21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FASES DE TESTE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645747" y="5808242"/>
            <a:ext cx="11449295" cy="1736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Cada módulo será avaliado isoladamente para garantir o correto funcionamento de suas funcionalidades.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5810005" y="7299874"/>
            <a:ext cx="11449295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Os módulos individuais serão combinados e testados em conjunto, verificando a interação entre eles.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5052147" y="8333589"/>
            <a:ext cx="11449295" cy="86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Serão executados testes baseados em casos de uso no sistema completo e integrado, com o objetivo de verificar se ele atende aos requisitos definidos.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07145" y="5049308"/>
            <a:ext cx="4023447" cy="46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01"/>
              </a:lnSpc>
              <a:spcBef>
                <a:spcPct val="0"/>
              </a:spcBef>
            </a:pPr>
            <a:r>
              <a:rPr lang="en-US" b="true" sz="3034" spc="21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TÉCNICA DE TESTE -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052147" y="4961046"/>
            <a:ext cx="11449295" cy="86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Utilizamos a </a:t>
            </a:r>
            <a:r>
              <a:rPr lang="en-US" b="true" sz="2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técnica estrutural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-US" b="true" sz="2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caixa branca)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, no qual temos acesso a implementação concreta das funcionalidades.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74018" y="9258300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106289" y="2568480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0"/>
                </a:moveTo>
                <a:lnTo>
                  <a:pt x="11760614" y="0"/>
                </a:lnTo>
                <a:lnTo>
                  <a:pt x="11760614" y="1710635"/>
                </a:lnTo>
                <a:lnTo>
                  <a:pt x="0" y="171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9144000" y="2549430"/>
            <a:ext cx="8602958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METODOLOGIA DE TESTE</a:t>
            </a: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16991022" y="294000"/>
            <a:ext cx="1660777" cy="1469400"/>
            <a:chOff x="0" y="0"/>
            <a:chExt cx="437406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0800000">
            <a:off x="16416780" y="294000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028700" y="4815260"/>
            <a:ext cx="14357619" cy="46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01"/>
              </a:lnSpc>
              <a:spcBef>
                <a:spcPct val="0"/>
              </a:spcBef>
            </a:pPr>
            <a:r>
              <a:rPr lang="en-US" b="true" sz="3034" spc="21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CRITÉRIOS DE SUSPENSÃO E REQUISITOS DE RETOMADA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5005496"/>
            <a:ext cx="16230600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Se os membros da equipe relatarem que há </a:t>
            </a:r>
            <a:r>
              <a:rPr lang="en-US" b="true" sz="2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40%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dos casos de teste com </a:t>
            </a:r>
            <a:r>
              <a:rPr lang="en-US" b="true" sz="2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falha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, suspenda o teste até que a equipe de desenvolvimento corrija todos os casos com falha.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6530847"/>
            <a:ext cx="14357619" cy="466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01"/>
              </a:lnSpc>
              <a:spcBef>
                <a:spcPct val="0"/>
              </a:spcBef>
            </a:pPr>
            <a:r>
              <a:rPr lang="en-US" b="true" sz="3034" spc="21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COMPLETUDE DO TESTE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7108085"/>
            <a:ext cx="16230600" cy="217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● Especifica os critérios que denotam a conclusão bem-sucedida de uma fase de teste 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● A t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de 100% de execução dos testes é obrigatória, a menos que um motivo claro seja fornecido. 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● A taxa de 100% de aprovação dos testes é obrigatória. 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● Dos códigos de teste executados, deve possuir mais de 80% de cobertura.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09876" y="1797895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257759" y="1572251"/>
            <a:ext cx="12110257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NECESSIDADES DE RECURSOS E AMBIENTES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09985" y="4692133"/>
            <a:ext cx="3229059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FERRAMENTAS DE TESTE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7214" y="6115838"/>
            <a:ext cx="5054600" cy="1736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</a:p>
          <a:p>
            <a:pPr algn="l" marL="539754" indent="-269877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Ferramentas de automação de teste: </a:t>
            </a:r>
            <a:r>
              <a:rPr lang="en-US" b="true" sz="2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Selenium, JUnit, Postman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41646" y="4692133"/>
            <a:ext cx="3229059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AMBIENTE DE TESTE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558266" y="6115838"/>
            <a:ext cx="5054600" cy="261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Os seguintes softwares são necessários, além de softwares específicos do cl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en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te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Java 8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Maven</a:t>
            </a:r>
          </a:p>
          <a:p>
            <a:pPr algn="l" marL="539754" indent="-269877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MySQL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11750" y="-2289187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3" y="0"/>
                </a:lnTo>
                <a:lnTo>
                  <a:pt x="6062923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99271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44589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3447087" y="3238755"/>
          <a:ext cx="12836731" cy="5295900"/>
        </p:xfrm>
        <a:graphic>
          <a:graphicData uri="http://schemas.openxmlformats.org/drawingml/2006/table">
            <a:tbl>
              <a:tblPr/>
              <a:tblGrid>
                <a:gridCol w="4235524"/>
                <a:gridCol w="1906066"/>
                <a:gridCol w="6695140"/>
              </a:tblGrid>
              <a:tr h="97859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Tarefa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D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Membros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D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Estimativa de Esforço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DAC"/>
                    </a:solidFill>
                  </a:tcPr>
                </a:tc>
              </a:tr>
              <a:tr h="14391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Criar especificação de testes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Todos os Membros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 horas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1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Executar testes unitários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Todos os Membros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 horas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10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Executar testes de integração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Todos os Membros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15 horas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16" id="16"/>
          <p:cNvSpPr txBox="true"/>
          <p:nvPr/>
        </p:nvSpPr>
        <p:spPr>
          <a:xfrm rot="0">
            <a:off x="7462215" y="1009650"/>
            <a:ext cx="13597502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CRONOGRAMA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11750" y="-2289187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3" y="0"/>
                </a:lnTo>
                <a:lnTo>
                  <a:pt x="6062923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99271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44589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462215" y="1009650"/>
            <a:ext cx="13597502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CRONOGRAMA</a:t>
            </a:r>
          </a:p>
        </p:txBody>
      </p:sp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3447087" y="3249112"/>
          <a:ext cx="12836731" cy="4838700"/>
        </p:xfrm>
        <a:graphic>
          <a:graphicData uri="http://schemas.openxmlformats.org/drawingml/2006/table">
            <a:tbl>
              <a:tblPr/>
              <a:tblGrid>
                <a:gridCol w="4235524"/>
                <a:gridCol w="1906066"/>
                <a:gridCol w="6695140"/>
              </a:tblGrid>
              <a:tr h="9792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Tarefa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D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Membros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DAC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Estimativa de Esforço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DAC"/>
                    </a:solidFill>
                  </a:tcPr>
                </a:tc>
              </a:tr>
              <a:tr h="14400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Criar o relatório de testes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Todos os Membros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 horas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008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Entregar e revisar os testes 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 horas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9261">
                <a:tc gridSpan="2"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Total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true"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000000"/>
                          </a:solidFill>
                          <a:latin typeface="Proxima Nova Bold"/>
                          <a:ea typeface="Proxima Nova Bold"/>
                          <a:cs typeface="Proxima Nova Bold"/>
                          <a:sym typeface="Proxima Nova Bold"/>
                        </a:rPr>
                        <a:t>Total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54 horas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C0D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05061" y="4632643"/>
            <a:ext cx="7338939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OBRIGADO 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805061" y="3415808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60"/>
                </a:lnTo>
                <a:lnTo>
                  <a:pt x="0" y="8453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650420" y="2469915"/>
            <a:ext cx="16117421" cy="10666802"/>
          </a:xfrm>
          <a:custGeom>
            <a:avLst/>
            <a:gdLst/>
            <a:ahLst/>
            <a:cxnLst/>
            <a:rect r="r" b="b" t="t" l="l"/>
            <a:pathLst>
              <a:path h="10666802" w="16117421">
                <a:moveTo>
                  <a:pt x="0" y="0"/>
                </a:moveTo>
                <a:lnTo>
                  <a:pt x="16117421" y="0"/>
                </a:lnTo>
                <a:lnTo>
                  <a:pt x="16117421" y="10666803"/>
                </a:lnTo>
                <a:lnTo>
                  <a:pt x="0" y="106668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5430">
            <a:off x="1670577" y="-30289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488735" y="802781"/>
            <a:ext cx="8914057" cy="10028315"/>
            <a:chOff x="0" y="0"/>
            <a:chExt cx="5370413" cy="6041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solidFill>
              <a:srgbClr val="F9D54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blipFill>
              <a:blip r:embed="rId4"/>
              <a:stretch>
                <a:fillRect l="0" t="-20284" r="-5559" b="-20284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27477" y="2444225"/>
            <a:ext cx="6621993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30"/>
              </a:lnSpc>
            </a:pPr>
            <a:r>
              <a:rPr lang="en-US" b="true" sz="6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APRESENTAÇÃO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91935" y="4772550"/>
            <a:ext cx="6201966" cy="305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Escopo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Objetivos de Qualidade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Testes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Papéis e Responsabilidades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Metodologia de Testes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Necessidades de recursos e ambientes</a:t>
            </a:r>
          </a:p>
          <a:p>
            <a:pPr algn="just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Cronograma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720745" y="349607"/>
            <a:ext cx="9271980" cy="9271980"/>
          </a:xfrm>
          <a:custGeom>
            <a:avLst/>
            <a:gdLst/>
            <a:ahLst/>
            <a:cxnLst/>
            <a:rect r="r" b="b" t="t" l="l"/>
            <a:pathLst>
              <a:path h="9271980" w="9271980">
                <a:moveTo>
                  <a:pt x="0" y="0"/>
                </a:moveTo>
                <a:lnTo>
                  <a:pt x="9271980" y="0"/>
                </a:lnTo>
                <a:lnTo>
                  <a:pt x="9271980" y="9271980"/>
                </a:lnTo>
                <a:lnTo>
                  <a:pt x="0" y="927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58091" y="2746746"/>
            <a:ext cx="6750742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ESCOPO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8091" y="5210700"/>
            <a:ext cx="7119091" cy="4365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Nome do Módulo: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Gerenciar Caixa</a:t>
            </a:r>
          </a:p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Papéis Aplicáveis: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Gerente</a:t>
            </a:r>
          </a:p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Descrição: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Gerente: O módulo "Gerenciar Caixa" oferece ao gerente a funcionalidade de acompanhar e controlar suprimentos, retiradas, lançamentos e o saldo do caixa. Além disso, permite visualizar o responsável pela abertura e a data em que ela ocorreu, assegurando o acompanhamento diário do fluxo de caixa.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720745" y="349607"/>
            <a:ext cx="9271980" cy="9271980"/>
          </a:xfrm>
          <a:custGeom>
            <a:avLst/>
            <a:gdLst/>
            <a:ahLst/>
            <a:cxnLst/>
            <a:rect r="r" b="b" t="t" l="l"/>
            <a:pathLst>
              <a:path h="9271980" w="9271980">
                <a:moveTo>
                  <a:pt x="0" y="0"/>
                </a:moveTo>
                <a:lnTo>
                  <a:pt x="9271980" y="0"/>
                </a:lnTo>
                <a:lnTo>
                  <a:pt x="9271980" y="9271980"/>
                </a:lnTo>
                <a:lnTo>
                  <a:pt x="0" y="927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58091" y="2746746"/>
            <a:ext cx="6750742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ESCOPO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8091" y="5210700"/>
            <a:ext cx="7119091" cy="5241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Nome do Módulo: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Gerenciar grupo de usuários</a:t>
            </a:r>
          </a:p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Papéis Aplicáveis: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Gerente</a:t>
            </a:r>
          </a:p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Descrição: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Gerente: O módulo “Gerenciar grupo de usuários” possibilita ao gerente visualizar todos os grupos existentes, modificar seus atributos, adicionar ou remover permissões, excluir grupos, consultar quais grupos estão vinculados a um usuário específico e associar usuários a grupos. Esse módulo assegura a administração eficiente dos grupos de usuários.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720745" y="349607"/>
            <a:ext cx="9271980" cy="9271980"/>
          </a:xfrm>
          <a:custGeom>
            <a:avLst/>
            <a:gdLst/>
            <a:ahLst/>
            <a:cxnLst/>
            <a:rect r="r" b="b" t="t" l="l"/>
            <a:pathLst>
              <a:path h="9271980" w="9271980">
                <a:moveTo>
                  <a:pt x="0" y="0"/>
                </a:moveTo>
                <a:lnTo>
                  <a:pt x="9271980" y="0"/>
                </a:lnTo>
                <a:lnTo>
                  <a:pt x="9271980" y="9271980"/>
                </a:lnTo>
                <a:lnTo>
                  <a:pt x="0" y="927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58091" y="2746746"/>
            <a:ext cx="6750742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ESCOPO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8091" y="5210700"/>
            <a:ext cx="7119091" cy="305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Nome do Módulo: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Adicionar empresas </a:t>
            </a:r>
          </a:p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Papéis Aplicáveis: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Gerente</a:t>
            </a:r>
          </a:p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Descrição: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Gerente: O módulo “Adicionar empresas” possibilita ao gerente cadastrar novas empresas fornecedoras de produtos no sistema.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720745" y="349607"/>
            <a:ext cx="9271980" cy="9271980"/>
          </a:xfrm>
          <a:custGeom>
            <a:avLst/>
            <a:gdLst/>
            <a:ahLst/>
            <a:cxnLst/>
            <a:rect r="r" b="b" t="t" l="l"/>
            <a:pathLst>
              <a:path h="9271980" w="9271980">
                <a:moveTo>
                  <a:pt x="0" y="0"/>
                </a:moveTo>
                <a:lnTo>
                  <a:pt x="9271980" y="0"/>
                </a:lnTo>
                <a:lnTo>
                  <a:pt x="9271980" y="9271980"/>
                </a:lnTo>
                <a:lnTo>
                  <a:pt x="0" y="927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58091" y="2746746"/>
            <a:ext cx="6750742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ESCOPO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8091" y="5210700"/>
            <a:ext cx="7119091" cy="4365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Nome do Módulo: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Gerenciar Pagamentos de Despesas </a:t>
            </a:r>
          </a:p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Papéis Aplicáveis: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Gerente</a:t>
            </a:r>
          </a:p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Descrição: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Gerente: O módulo de gerenciar pagamentos de despesas permite com que, dado um valor em caixa e um despesa, o gerente consiga, usando o valor em caixa, diminuir das despesas registradas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720745" y="349607"/>
            <a:ext cx="9271980" cy="9271980"/>
          </a:xfrm>
          <a:custGeom>
            <a:avLst/>
            <a:gdLst/>
            <a:ahLst/>
            <a:cxnLst/>
            <a:rect r="r" b="b" t="t" l="l"/>
            <a:pathLst>
              <a:path h="9271980" w="9271980">
                <a:moveTo>
                  <a:pt x="0" y="0"/>
                </a:moveTo>
                <a:lnTo>
                  <a:pt x="9271980" y="0"/>
                </a:lnTo>
                <a:lnTo>
                  <a:pt x="9271980" y="9271980"/>
                </a:lnTo>
                <a:lnTo>
                  <a:pt x="0" y="927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58091" y="2746746"/>
            <a:ext cx="6750742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ESCOPO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58091" y="5210700"/>
            <a:ext cx="7119091" cy="3927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Nome do Módulo: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Transferir dinheiro entre caixas/cofres</a:t>
            </a:r>
          </a:p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Papéis Aplicáveis:</a:t>
            </a: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 Gerente</a:t>
            </a:r>
          </a:p>
          <a:p>
            <a:pPr algn="l">
              <a:lnSpc>
                <a:spcPts val="3500"/>
              </a:lnSpc>
            </a:pP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Descrição:</a:t>
            </a:r>
          </a:p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Gerente: O módulo de transferir dinheiro entre caixas permite com que o gerente maneje o saldo entre caixas/cofres.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84704" y="7764471"/>
            <a:ext cx="10857885" cy="5181559"/>
          </a:xfrm>
          <a:custGeom>
            <a:avLst/>
            <a:gdLst/>
            <a:ahLst/>
            <a:cxnLst/>
            <a:rect r="r" b="b" t="t" l="l"/>
            <a:pathLst>
              <a:path h="5181559" w="10857885">
                <a:moveTo>
                  <a:pt x="0" y="0"/>
                </a:moveTo>
                <a:lnTo>
                  <a:pt x="10857885" y="0"/>
                </a:lnTo>
                <a:lnTo>
                  <a:pt x="10857885" y="5181559"/>
                </a:lnTo>
                <a:lnTo>
                  <a:pt x="0" y="5181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2562" y="3297332"/>
            <a:ext cx="1224584" cy="1325829"/>
          </a:xfrm>
          <a:custGeom>
            <a:avLst/>
            <a:gdLst/>
            <a:ahLst/>
            <a:cxnLst/>
            <a:rect r="r" b="b" t="t" l="l"/>
            <a:pathLst>
              <a:path h="1325829" w="1224584">
                <a:moveTo>
                  <a:pt x="0" y="0"/>
                </a:moveTo>
                <a:lnTo>
                  <a:pt x="1224584" y="0"/>
                </a:lnTo>
                <a:lnTo>
                  <a:pt x="1224584" y="1325829"/>
                </a:lnTo>
                <a:lnTo>
                  <a:pt x="0" y="13258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0745" y="4904701"/>
            <a:ext cx="1408217" cy="1390295"/>
          </a:xfrm>
          <a:custGeom>
            <a:avLst/>
            <a:gdLst/>
            <a:ahLst/>
            <a:cxnLst/>
            <a:rect r="r" b="b" t="t" l="l"/>
            <a:pathLst>
              <a:path h="1390295" w="1408217">
                <a:moveTo>
                  <a:pt x="0" y="0"/>
                </a:moveTo>
                <a:lnTo>
                  <a:pt x="1408217" y="0"/>
                </a:lnTo>
                <a:lnTo>
                  <a:pt x="1408217" y="1390294"/>
                </a:lnTo>
                <a:lnTo>
                  <a:pt x="0" y="1390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1864" y="6484029"/>
            <a:ext cx="1387098" cy="1369444"/>
          </a:xfrm>
          <a:custGeom>
            <a:avLst/>
            <a:gdLst/>
            <a:ahLst/>
            <a:cxnLst/>
            <a:rect r="r" b="b" t="t" l="l"/>
            <a:pathLst>
              <a:path h="1369444" w="1387098">
                <a:moveTo>
                  <a:pt x="0" y="0"/>
                </a:moveTo>
                <a:lnTo>
                  <a:pt x="1387098" y="0"/>
                </a:lnTo>
                <a:lnTo>
                  <a:pt x="1387098" y="1369444"/>
                </a:lnTo>
                <a:lnTo>
                  <a:pt x="0" y="1369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50745" y="2294667"/>
            <a:ext cx="5796855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TESTES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60260" y="4445154"/>
            <a:ext cx="6192900" cy="217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CaixaLancamentoService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GrupoUsuarioService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EmpresaService</a:t>
            </a:r>
          </a:p>
          <a:p>
            <a:pPr algn="l" marL="539754" indent="-269877" lvl="1">
              <a:lnSpc>
                <a:spcPts val="3500"/>
              </a:lnSpc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PagarService</a:t>
            </a:r>
          </a:p>
          <a:p>
            <a:pPr algn="l" marL="539754" indent="-269877" lvl="1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TransferenciaService</a:t>
            </a:r>
          </a:p>
        </p:txBody>
      </p:sp>
      <p:grpSp>
        <p:nvGrpSpPr>
          <p:cNvPr name="Group 8" id="8"/>
          <p:cNvGrpSpPr/>
          <p:nvPr/>
        </p:nvGrpSpPr>
        <p:grpSpPr>
          <a:xfrm rot="-10800000">
            <a:off x="16991022" y="1539221"/>
            <a:ext cx="1660777" cy="1469400"/>
            <a:chOff x="0" y="0"/>
            <a:chExt cx="437406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50745" y="9621587"/>
            <a:ext cx="1660777" cy="1469400"/>
            <a:chOff x="0" y="0"/>
            <a:chExt cx="437406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10800000">
            <a:off x="16416780" y="1539221"/>
            <a:ext cx="489701" cy="1469400"/>
            <a:chOff x="0" y="0"/>
            <a:chExt cx="128975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296063" y="9621587"/>
            <a:ext cx="489701" cy="1469400"/>
            <a:chOff x="0" y="0"/>
            <a:chExt cx="128975" cy="3870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8720746" y="4050448"/>
            <a:ext cx="6192900" cy="348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00"/>
              </a:lnSpc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Considerando a complexidade e a relevância dessas classes, é crucial testá-las não só individualmente, mas também avaliar de que forma suas dependências influenciam o comportamento global do sistema, utilizando uma estratégia </a:t>
            </a:r>
            <a:r>
              <a:rPr lang="en-US" sz="2500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Top-Down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09876" y="1797895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62167" y="5637802"/>
            <a:ext cx="3086100" cy="1022947"/>
            <a:chOff x="0" y="0"/>
            <a:chExt cx="812800" cy="26941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269418"/>
            </a:xfrm>
            <a:custGeom>
              <a:avLst/>
              <a:gdLst/>
              <a:ahLst/>
              <a:cxnLst/>
              <a:rect r="r" b="b" t="t" l="l"/>
              <a:pathLst>
                <a:path h="26941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41477"/>
                  </a:lnTo>
                  <a:cubicBezTo>
                    <a:pt x="812800" y="175409"/>
                    <a:pt x="799321" y="207952"/>
                    <a:pt x="775327" y="231945"/>
                  </a:cubicBezTo>
                  <a:cubicBezTo>
                    <a:pt x="751333" y="255939"/>
                    <a:pt x="718791" y="269418"/>
                    <a:pt x="684859" y="269418"/>
                  </a:cubicBezTo>
                  <a:lnTo>
                    <a:pt x="127941" y="269418"/>
                  </a:lnTo>
                  <a:cubicBezTo>
                    <a:pt x="94009" y="269418"/>
                    <a:pt x="61467" y="255939"/>
                    <a:pt x="37473" y="231945"/>
                  </a:cubicBezTo>
                  <a:cubicBezTo>
                    <a:pt x="13479" y="207952"/>
                    <a:pt x="0" y="175409"/>
                    <a:pt x="0" y="141477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317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4257759" y="1572251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FORA DO ESCOPO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257759" y="2981326"/>
            <a:ext cx="12110257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Es</a:t>
            </a:r>
            <a:r>
              <a:rPr lang="en-US" sz="25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ses recursos não serão testados porque não estão incluídos nas especificações de requisitos do software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5799727"/>
            <a:ext cx="2153034" cy="689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63"/>
              </a:lnSpc>
              <a:spcBef>
                <a:spcPct val="0"/>
              </a:spcBef>
            </a:pPr>
            <a:r>
              <a:rPr lang="en-US" b="true" sz="2264" spc="15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INTERFACES DE HARDWARE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2714709" y="7512557"/>
            <a:ext cx="3086100" cy="1022947"/>
            <a:chOff x="0" y="0"/>
            <a:chExt cx="812800" cy="26941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269418"/>
            </a:xfrm>
            <a:custGeom>
              <a:avLst/>
              <a:gdLst/>
              <a:ahLst/>
              <a:cxnLst/>
              <a:rect r="r" b="b" t="t" l="l"/>
              <a:pathLst>
                <a:path h="26941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41477"/>
                  </a:lnTo>
                  <a:cubicBezTo>
                    <a:pt x="812800" y="175409"/>
                    <a:pt x="799321" y="207952"/>
                    <a:pt x="775327" y="231945"/>
                  </a:cubicBezTo>
                  <a:cubicBezTo>
                    <a:pt x="751333" y="255939"/>
                    <a:pt x="718791" y="269418"/>
                    <a:pt x="684859" y="269418"/>
                  </a:cubicBezTo>
                  <a:lnTo>
                    <a:pt x="127941" y="269418"/>
                  </a:lnTo>
                  <a:cubicBezTo>
                    <a:pt x="94009" y="269418"/>
                    <a:pt x="61467" y="255939"/>
                    <a:pt x="37473" y="231945"/>
                  </a:cubicBezTo>
                  <a:cubicBezTo>
                    <a:pt x="13479" y="207952"/>
                    <a:pt x="0" y="175409"/>
                    <a:pt x="0" y="141477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317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181242" y="7674482"/>
            <a:ext cx="2153034" cy="689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63"/>
              </a:lnSpc>
              <a:spcBef>
                <a:spcPct val="0"/>
              </a:spcBef>
            </a:pPr>
            <a:r>
              <a:rPr lang="en-US" b="true" sz="2264" spc="15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INTERFACES DE SOFTWARE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5196377" y="5521688"/>
            <a:ext cx="3086100" cy="1255176"/>
            <a:chOff x="0" y="0"/>
            <a:chExt cx="812800" cy="33058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330581"/>
            </a:xfrm>
            <a:custGeom>
              <a:avLst/>
              <a:gdLst/>
              <a:ahLst/>
              <a:cxnLst/>
              <a:rect r="r" b="b" t="t" l="l"/>
              <a:pathLst>
                <a:path h="330581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02641"/>
                  </a:lnTo>
                  <a:cubicBezTo>
                    <a:pt x="812800" y="236573"/>
                    <a:pt x="799321" y="269115"/>
                    <a:pt x="775327" y="293108"/>
                  </a:cubicBezTo>
                  <a:cubicBezTo>
                    <a:pt x="751333" y="317102"/>
                    <a:pt x="718791" y="330581"/>
                    <a:pt x="684859" y="330581"/>
                  </a:cubicBezTo>
                  <a:lnTo>
                    <a:pt x="127941" y="330581"/>
                  </a:lnTo>
                  <a:cubicBezTo>
                    <a:pt x="94009" y="330581"/>
                    <a:pt x="61467" y="317102"/>
                    <a:pt x="37473" y="293108"/>
                  </a:cubicBezTo>
                  <a:cubicBezTo>
                    <a:pt x="13479" y="269115"/>
                    <a:pt x="0" y="236573"/>
                    <a:pt x="0" y="202641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2800" cy="378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5662910" y="5628277"/>
            <a:ext cx="2153034" cy="103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63"/>
              </a:lnSpc>
              <a:spcBef>
                <a:spcPct val="0"/>
              </a:spcBef>
            </a:pPr>
            <a:r>
              <a:rPr lang="en-US" b="true" sz="2264" spc="15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LÓGICA DE BANCO DE DADOS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7600950" y="7512557"/>
            <a:ext cx="3086100" cy="1022947"/>
            <a:chOff x="0" y="0"/>
            <a:chExt cx="812800" cy="26941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269418"/>
            </a:xfrm>
            <a:custGeom>
              <a:avLst/>
              <a:gdLst/>
              <a:ahLst/>
              <a:cxnLst/>
              <a:rect r="r" b="b" t="t" l="l"/>
              <a:pathLst>
                <a:path h="269418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141477"/>
                  </a:lnTo>
                  <a:cubicBezTo>
                    <a:pt x="812800" y="175409"/>
                    <a:pt x="799321" y="207952"/>
                    <a:pt x="775327" y="231945"/>
                  </a:cubicBezTo>
                  <a:cubicBezTo>
                    <a:pt x="751333" y="255939"/>
                    <a:pt x="718791" y="269418"/>
                    <a:pt x="684859" y="269418"/>
                  </a:cubicBezTo>
                  <a:lnTo>
                    <a:pt x="127941" y="269418"/>
                  </a:lnTo>
                  <a:cubicBezTo>
                    <a:pt x="94009" y="269418"/>
                    <a:pt x="61467" y="255939"/>
                    <a:pt x="37473" y="231945"/>
                  </a:cubicBezTo>
                  <a:cubicBezTo>
                    <a:pt x="13479" y="207952"/>
                    <a:pt x="0" y="175409"/>
                    <a:pt x="0" y="141477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812800" cy="3170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7895528" y="7674792"/>
            <a:ext cx="2496943" cy="689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63"/>
              </a:lnSpc>
              <a:spcBef>
                <a:spcPct val="0"/>
              </a:spcBef>
            </a:pPr>
            <a:r>
              <a:rPr lang="en-US" b="true" sz="2264" spc="15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INTERFACE DE COMUNICAÇÃO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301777" y="5521688"/>
            <a:ext cx="3086100" cy="1255176"/>
            <a:chOff x="0" y="0"/>
            <a:chExt cx="812800" cy="33058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330581"/>
            </a:xfrm>
            <a:custGeom>
              <a:avLst/>
              <a:gdLst/>
              <a:ahLst/>
              <a:cxnLst/>
              <a:rect r="r" b="b" t="t" l="l"/>
              <a:pathLst>
                <a:path h="330581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202641"/>
                  </a:lnTo>
                  <a:cubicBezTo>
                    <a:pt x="812800" y="236573"/>
                    <a:pt x="799321" y="269115"/>
                    <a:pt x="775327" y="293108"/>
                  </a:cubicBezTo>
                  <a:cubicBezTo>
                    <a:pt x="751333" y="317102"/>
                    <a:pt x="718791" y="330581"/>
                    <a:pt x="684859" y="330581"/>
                  </a:cubicBezTo>
                  <a:lnTo>
                    <a:pt x="127941" y="330581"/>
                  </a:lnTo>
                  <a:cubicBezTo>
                    <a:pt x="94009" y="330581"/>
                    <a:pt x="61467" y="317102"/>
                    <a:pt x="37473" y="293108"/>
                  </a:cubicBezTo>
                  <a:cubicBezTo>
                    <a:pt x="13479" y="269115"/>
                    <a:pt x="0" y="236573"/>
                    <a:pt x="0" y="202641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812800" cy="3782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596355" y="5628277"/>
            <a:ext cx="2496943" cy="1032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763"/>
              </a:lnSpc>
              <a:spcBef>
                <a:spcPct val="0"/>
              </a:spcBef>
            </a:pPr>
            <a:r>
              <a:rPr lang="en-US" b="true" sz="2264" spc="15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SEGURANÇA E DESEMPENHO DO SITE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3387877" y="6952894"/>
            <a:ext cx="3086100" cy="1996776"/>
            <a:chOff x="0" y="0"/>
            <a:chExt cx="812800" cy="5259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525900"/>
            </a:xfrm>
            <a:custGeom>
              <a:avLst/>
              <a:gdLst/>
              <a:ahLst/>
              <a:cxnLst/>
              <a:rect r="r" b="b" t="t" l="l"/>
              <a:pathLst>
                <a:path h="525900" w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397959"/>
                  </a:lnTo>
                  <a:cubicBezTo>
                    <a:pt x="812800" y="431891"/>
                    <a:pt x="799321" y="464433"/>
                    <a:pt x="775327" y="488427"/>
                  </a:cubicBezTo>
                  <a:cubicBezTo>
                    <a:pt x="751333" y="512421"/>
                    <a:pt x="718791" y="525900"/>
                    <a:pt x="684859" y="525900"/>
                  </a:cubicBezTo>
                  <a:lnTo>
                    <a:pt x="127941" y="525900"/>
                  </a:lnTo>
                  <a:cubicBezTo>
                    <a:pt x="94009" y="525900"/>
                    <a:pt x="61467" y="512421"/>
                    <a:pt x="37473" y="488427"/>
                  </a:cubicBezTo>
                  <a:cubicBezTo>
                    <a:pt x="13479" y="464433"/>
                    <a:pt x="0" y="431891"/>
                    <a:pt x="0" y="3979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47625"/>
              <a:ext cx="812800" cy="5735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3732183" y="7034614"/>
            <a:ext cx="2496943" cy="2061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3"/>
              </a:lnSpc>
            </a:pPr>
            <a:r>
              <a:rPr lang="en-US" b="true" sz="2264" spc="15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OUTROS MÓDULOS NÃO DEFINIDOS COMO TESTÁVEIS</a:t>
            </a:r>
          </a:p>
          <a:p>
            <a:pPr algn="ctr" marL="0" indent="0" lvl="0">
              <a:lnSpc>
                <a:spcPts val="27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DAGn7RPm6h4</dc:identifier>
  <dcterms:modified xsi:type="dcterms:W3CDTF">2011-08-01T06:04:30Z</dcterms:modified>
  <cp:revision>1</cp:revision>
  <dc:title>Escopo Objetivos de Qualidade Testes Cronograma Testes Riscos</dc:title>
</cp:coreProperties>
</file>