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0a220c5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0a220c5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36306a8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d36306a8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36306a8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d36306a8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291e57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291e57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e55313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fe55313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e55313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fe55313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d36306a8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d36306a8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36306a8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36306a8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d36306a8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d36306a8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36306a8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36306a8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4f0625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4f0625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fc6229a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fc6229a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fe55313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fe55313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d36306a8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d36306a8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d36306a8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d36306a8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36306a8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d36306a8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rdano.ideascale.com/c/idea/38135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quality-assurance-dao.gitbook.io/audit-hub/audit-circle-fund-7-closing-repor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quality-assurance-dao.gitbook.io/audit-hub/audit-circle-fund-7-closing-report/audit-circle-external-survey-analysis" TargetMode="External"/><Relationship Id="rId4" Type="http://schemas.openxmlformats.org/officeDocument/2006/relationships/hyperlink" Target="https://discord.gg/4kBBsFbVSs" TargetMode="External"/><Relationship Id="rId5" Type="http://schemas.openxmlformats.org/officeDocument/2006/relationships/hyperlink" Target="https://docs.google.com/document/d/14bOau84BpL5_ADKRpagXIx6VQ2nCHNbpCKnN0bRcN80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quality-assurance-dao.gitbook.io/audit-hub/project-management/meetings" TargetMode="External"/><Relationship Id="rId4" Type="http://schemas.openxmlformats.org/officeDocument/2006/relationships/hyperlink" Target="https://www.youtube.com/watch?v=qobDilFrls8&amp;list=PL4dGsCqdRj6dPuu8XZojmw45QABxRAi9Z" TargetMode="External"/><Relationship Id="rId5" Type="http://schemas.openxmlformats.org/officeDocument/2006/relationships/hyperlink" Target="https://discord.gg/4kBBsFbVS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quality-assurance-dao.gitbook.io/audit-hub/project-management/meetings" TargetMode="External"/><Relationship Id="rId4" Type="http://schemas.openxmlformats.org/officeDocument/2006/relationships/hyperlink" Target="https://www.youtube.com/watch?v=qobDilFrls8&amp;list=PL4dGsCqdRj6dPuu8XZojmw45QABxRAi9Z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053124"/>
            <a:ext cx="5361300" cy="18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close-out report: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Catalyst Audit Circle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54025"/>
            <a:ext cx="53613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https://cardano.ideascale.com/c/idea/381354 </a:t>
            </a:r>
            <a:endParaRPr b="1">
              <a:solidFill>
                <a:srgbClr val="85200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Funded in Fund 7’s </a:t>
            </a:r>
            <a:r>
              <a:rPr i="1" lang="en-GB"/>
              <a:t>Improve and Grow Auditability </a:t>
            </a:r>
            <a:r>
              <a:rPr lang="en-GB"/>
              <a:t>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surveys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2067900"/>
            <a:ext cx="7505700" cy="23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planned to deliver:</a:t>
            </a:r>
            <a:endParaRPr b="1"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an i</a:t>
            </a:r>
            <a:r>
              <a:rPr b="1" lang="en-GB" sz="1400" u="sng"/>
              <a:t>nternal survey</a:t>
            </a:r>
            <a:endParaRPr b="1"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via a meeting with IOG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because at present, they manage any audit that takes place in Catalyst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/>
              <a:t>an external survey</a:t>
            </a:r>
            <a:endParaRPr b="1"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via a Google Form to proposers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as they are the people who are being audited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732600"/>
            <a:ext cx="73770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11"/>
              <a:t>Sad</a:t>
            </a:r>
            <a:r>
              <a:rPr lang="en-GB" sz="2511"/>
              <a:t>ly, we didn’t have capacity to arrange a meeting with IOG for the Internal Survey…</a:t>
            </a:r>
            <a:endParaRPr sz="2511"/>
          </a:p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819150" y="2215425"/>
            <a:ext cx="7639800" cy="23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5"/>
              <a:buChar char="●"/>
            </a:pPr>
            <a:r>
              <a:rPr lang="en-GB" sz="1225">
                <a:solidFill>
                  <a:srgbClr val="000000"/>
                </a:solidFill>
              </a:rPr>
              <a:t>What is the process at IOG for deciding changes to the questions on the monthly reporting form?  </a:t>
            </a:r>
            <a:endParaRPr sz="1225">
              <a:solidFill>
                <a:srgbClr val="000000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25"/>
              <a:buChar char="●"/>
            </a:pPr>
            <a:r>
              <a:rPr lang="en-GB" sz="1225">
                <a:solidFill>
                  <a:srgbClr val="000000"/>
                </a:solidFill>
              </a:rPr>
              <a:t>And why is there no community consultation?  </a:t>
            </a:r>
            <a:endParaRPr sz="1225">
              <a:solidFill>
                <a:srgbClr val="000000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25"/>
              <a:buChar char="●"/>
            </a:pPr>
            <a:r>
              <a:rPr lang="en-GB" sz="1225">
                <a:solidFill>
                  <a:srgbClr val="000000"/>
                </a:solidFill>
              </a:rPr>
              <a:t>Is the monthly report intended as audit? If not - what is its intended aim?</a:t>
            </a:r>
            <a:endParaRPr sz="1225">
              <a:solidFill>
                <a:srgbClr val="000000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25"/>
              <a:buFont typeface="Nunito"/>
              <a:buChar char="●"/>
            </a:pPr>
            <a:r>
              <a:rPr lang="en-GB" sz="1225">
                <a:solidFill>
                  <a:srgbClr val="000000"/>
                </a:solidFill>
              </a:rPr>
              <a:t>So far - how many proposals </a:t>
            </a:r>
            <a:r>
              <a:rPr b="1" i="1" lang="en-GB" sz="1225" u="sng">
                <a:solidFill>
                  <a:srgbClr val="000000"/>
                </a:solidFill>
              </a:rPr>
              <a:t>have</a:t>
            </a:r>
            <a:r>
              <a:rPr b="1" i="1" lang="en-GB" sz="1225">
                <a:solidFill>
                  <a:srgbClr val="000000"/>
                </a:solidFill>
              </a:rPr>
              <a:t> </a:t>
            </a:r>
            <a:r>
              <a:rPr lang="en-GB" sz="1225">
                <a:solidFill>
                  <a:srgbClr val="000000"/>
                </a:solidFill>
              </a:rPr>
              <a:t>defaulted, i.e. “taken the money and run”? Is it a big problem? </a:t>
            </a:r>
            <a:endParaRPr sz="1225">
              <a:solidFill>
                <a:srgbClr val="000000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25"/>
              <a:buChar char="●"/>
            </a:pPr>
            <a:r>
              <a:rPr lang="en-GB" sz="1225">
                <a:solidFill>
                  <a:srgbClr val="000000"/>
                </a:solidFill>
              </a:rPr>
              <a:t>Should high-budget proposals have different reporting obligations from low-budget ones? </a:t>
            </a:r>
            <a:endParaRPr sz="1225">
              <a:solidFill>
                <a:srgbClr val="000000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25"/>
              <a:buChar char="●"/>
            </a:pPr>
            <a:r>
              <a:rPr lang="en-GB" sz="1225">
                <a:solidFill>
                  <a:srgbClr val="000000"/>
                </a:solidFill>
              </a:rPr>
              <a:t>What is IOG’s perspective on </a:t>
            </a:r>
            <a:r>
              <a:rPr lang="en-GB" sz="1225">
                <a:solidFill>
                  <a:srgbClr val="000000"/>
                </a:solidFill>
              </a:rPr>
              <a:t>“audit of process vs audit of outcomes”?</a:t>
            </a:r>
            <a:endParaRPr sz="12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2"/>
          </a:p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819150" y="1628963"/>
            <a:ext cx="58599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the questions included: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393925" y="1456300"/>
            <a:ext cx="63669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For the full list of </a:t>
            </a:r>
            <a:r>
              <a:rPr lang="en-GB" sz="2600"/>
              <a:t>questions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u="sng">
                <a:solidFill>
                  <a:schemeClr val="hlink"/>
                </a:solidFill>
                <a:hlinkClick r:id="rId3"/>
              </a:rPr>
              <a:t>see our written report</a:t>
            </a:r>
            <a:endParaRPr sz="3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survey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2067900"/>
            <a:ext cx="7505700" cy="23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47 responses - quite good for a Catalyst survey 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but not enough to draw statistical conclusions.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Our aim was exploratory, not definitive - a provocation for further community discussion.</a:t>
            </a:r>
            <a:endParaRPr b="1"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audit begins with data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 we focused on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how proposers collect data to monitor their progress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from our survey</a:t>
            </a:r>
            <a:r>
              <a:rPr lang="en-GB"/>
              <a:t>: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19150" y="1467675"/>
            <a:ext cx="35460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Develop a shared “audit vocabulary” in Catalyst.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Find out how widespread the “dread” of reporting is. Could auditors be more like “critical friends”?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Raise awareness that it’s OK - or even good - for a proposal to rethink its metrics during the course of a project.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Remember it’s not “all about the numbers” - beware of counting things merely because they’re countable.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Hold peer-led (not IOG-led) community workshops:</a:t>
            </a:r>
            <a:endParaRPr sz="1100">
              <a:solidFill>
                <a:srgbClr val="000000"/>
              </a:solidFill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how to create an effective monitoring metric (quantitative or qualitative)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that shows what you think it shows</a:t>
            </a:r>
            <a:endParaRPr sz="1100">
              <a:solidFill>
                <a:srgbClr val="000000"/>
              </a:solidFill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practical approaches to evidencing impact / outcomes - 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perhaps using insights from the arts and the 3rd sector, where evidencing impact is standard.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27"/>
          <p:cNvSpPr txBox="1"/>
          <p:nvPr>
            <p:ph idx="2" type="body"/>
          </p:nvPr>
        </p:nvSpPr>
        <p:spPr>
          <a:xfrm>
            <a:off x="4868775" y="1467675"/>
            <a:ext cx="36477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Once people are more confident on ways of monitoring: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have a broad community conversation on what proposers </a:t>
            </a:r>
            <a:r>
              <a:rPr b="1" i="1" lang="en-GB" sz="1100">
                <a:solidFill>
                  <a:srgbClr val="000000"/>
                </a:solidFill>
              </a:rPr>
              <a:t>should </a:t>
            </a:r>
            <a:r>
              <a:rPr lang="en-GB" sz="1100">
                <a:solidFill>
                  <a:srgbClr val="000000"/>
                </a:solidFill>
              </a:rPr>
              <a:t>be monitoring -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outcomes, impact, outputs, processes, or all of these?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Explore how people store and share proposal data,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and consider what data they </a:t>
            </a:r>
            <a:r>
              <a:rPr b="1" i="1" lang="en-GB" sz="1100">
                <a:solidFill>
                  <a:srgbClr val="000000"/>
                </a:solidFill>
              </a:rPr>
              <a:t>should</a:t>
            </a:r>
            <a:r>
              <a:rPr lang="en-GB" sz="1100">
                <a:solidFill>
                  <a:srgbClr val="000000"/>
                </a:solidFill>
              </a:rPr>
              <a:t> share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(particularly considering privacy, data protection, and IP).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Discuss what “reflective practice” might look like for different types of proposals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and what routes there could be for recording and sharing it.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Be aware, in all of this, that</a:t>
            </a:r>
            <a:r>
              <a:rPr b="1" lang="en-GB">
                <a:solidFill>
                  <a:srgbClr val="000000"/>
                </a:solidFill>
              </a:rPr>
              <a:t> </a:t>
            </a:r>
            <a:r>
              <a:rPr b="1" lang="en-GB" sz="1500">
                <a:solidFill>
                  <a:srgbClr val="000000"/>
                </a:solidFill>
              </a:rPr>
              <a:t>one size doesn’t fit all: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different types of proposals need to do things differently.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393925" y="1734275"/>
            <a:ext cx="6366900" cy="21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See our report for the full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 u="sng">
                <a:solidFill>
                  <a:schemeClr val="hlink"/>
                </a:solidFill>
                <a:hlinkClick r:id="rId3"/>
              </a:rPr>
              <a:t>external survey analysis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Ot</a:t>
            </a:r>
            <a:r>
              <a:rPr lang="en-GB" sz="2700"/>
              <a:t>her useful links:</a:t>
            </a:r>
            <a:r>
              <a:rPr lang="en-GB" sz="2700"/>
              <a:t> 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The Audit Circle channel on CGO’s Discord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5"/>
              </a:rPr>
              <a:t>External Survey analysis as a Google Doc</a:t>
            </a:r>
            <a:r>
              <a:rPr lang="en-GB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thank you for watching :-)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02075"/>
            <a:ext cx="75057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team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72075"/>
            <a:ext cx="75057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George Lovegrove (original proposal idea)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Stephen Whitenstall (proposal owner)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Jo Allum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Phil Khoo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Vanessa Cardui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Ron Hill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Thorsten Pottebaum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Eric Helms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Matthias Sieber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Andre Diamond and Miroslav Rajh (Treasury Guild) - project wallet management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Megan Widney - documentation / minutes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1237825"/>
            <a:ext cx="7505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Budget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926000" y="1978300"/>
            <a:ext cx="75057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$12,700</a:t>
            </a:r>
            <a:endParaRPr sz="1900"/>
          </a:p>
        </p:txBody>
      </p:sp>
      <p:sp>
        <p:nvSpPr>
          <p:cNvPr id="142" name="Google Shape;142;p15"/>
          <p:cNvSpPr txBox="1"/>
          <p:nvPr/>
        </p:nvSpPr>
        <p:spPr>
          <a:xfrm>
            <a:off x="819150" y="26995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Dates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926000" y="3346000"/>
            <a:ext cx="70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March to June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1237825"/>
            <a:ext cx="75057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addressed the Challenge 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926000" y="1978300"/>
            <a:ext cx="75057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Not by auditing proposals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but by doing the groundwork -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hearing and collating community </a:t>
            </a:r>
            <a:r>
              <a:rPr lang="en-GB" sz="1900"/>
              <a:t>concerns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and </a:t>
            </a:r>
            <a:r>
              <a:rPr lang="en-GB" sz="1900"/>
              <a:t>doing </a:t>
            </a:r>
            <a:r>
              <a:rPr lang="en-GB" sz="1900"/>
              <a:t>the background thinking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that enables effective audit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Built a diverse team with experience, insights and skills in audit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Took a “problem-sensing” approach in our various communities and networks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Met fortnightly to discuss audit issues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Discussed the processes that were already in place in Catalyst: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monthly reporting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Challenge Teams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 state of shared common knowledge about how to monitor and audit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and conducted a survey.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we worked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673175"/>
            <a:ext cx="75057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Regular Town Hall Slides at Wednesday Town Hall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Regular Office Hours at times suited to Eastern Hemisphere participants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Coordinator meetings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Gimbalabs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After TownHall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Catalyst Weekly newsletter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Our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GitBook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Youtube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Audit channel</a:t>
            </a:r>
            <a:r>
              <a:rPr lang="en-GB" sz="1400"/>
              <a:t> in the Community Governance Oversight Discord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Twitter, Telegram, Discord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Ideascale DMs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One-to-one conversations across the ecosystem -  it’s important to recognise these as part of “work”!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produced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2060975"/>
            <a:ext cx="75057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Regular meetings, videoed and summarised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2 surveys: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Internal (to IOG) - this was planned, but not completed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and External (to proposers)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meetings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Every 2 weeks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Documented and shared via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GitBook</a:t>
            </a:r>
            <a:r>
              <a:rPr lang="en-GB" sz="1400"/>
              <a:t> and on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Youtube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Discussed issues uncovered in our problem-sensing, such as: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Are proposers feeling scared of reporting? Why?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What “common knowledge” do we have as a community about how to monitor and audit?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Is there actually </a:t>
            </a:r>
            <a:r>
              <a:rPr b="1" i="1" lang="en-GB" sz="1400"/>
              <a:t>any </a:t>
            </a:r>
            <a:r>
              <a:rPr lang="en-GB" sz="1400"/>
              <a:t>audit happening in Catalyst yet?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Should CTs monitor projects?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How can we audit different kinds of proposals appropriately?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</a:t>
            </a:r>
            <a:r>
              <a:rPr lang="en-GB" sz="1400">
                <a:solidFill>
                  <a:srgbClr val="000000"/>
                </a:solidFill>
              </a:rPr>
              <a:t>hat’s the right balance between transparency and confidentiality/privacy,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particularly around proposers’ IP, and around any personal data that they might hold?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lang="en-GB" sz="2400"/>
              <a:t>An example of problem-sensing: </a:t>
            </a:r>
            <a:r>
              <a:rPr b="1" lang="en-GB" sz="2400"/>
              <a:t>proposal reporting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720475"/>
            <a:ext cx="35460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Proposers feel confused and uneasy about the frequent unexplained changes to the monthly reporting form,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and have no clear sense of why certain things are asked.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Many proposers don’t feel clear what information to give,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and want guidance </a:t>
            </a:r>
            <a:r>
              <a:rPr lang="en-GB" sz="1100" u="sng">
                <a:solidFill>
                  <a:srgbClr val="000000"/>
                </a:solidFill>
              </a:rPr>
              <a:t>appropriate to their type of project</a:t>
            </a:r>
            <a:r>
              <a:rPr lang="en-GB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Some proposers saw reporting as a “tick-box” exercise -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the information collected doesn't lead anywhere,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doesn’t actually increase transparency,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and doesn’t help track a project’s progress. What is it for?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Reporting might never be fun - 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but it could be made actually useful to proposers,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not just a chore.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4868775" y="1720700"/>
            <a:ext cx="3647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People felt reporting </a:t>
            </a:r>
            <a:r>
              <a:rPr lang="en-GB" sz="1100" u="sng">
                <a:solidFill>
                  <a:srgbClr val="000000"/>
                </a:solidFill>
              </a:rPr>
              <a:t>could</a:t>
            </a:r>
            <a:r>
              <a:rPr lang="en-GB" sz="1100">
                <a:solidFill>
                  <a:srgbClr val="000000"/>
                </a:solidFill>
              </a:rPr>
              <a:t> be used to help proposers with: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marketing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internal progress reporting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1100">
                <a:solidFill>
                  <a:srgbClr val="000000"/>
                </a:solidFill>
              </a:rPr>
              <a:t>soliciting helpful advice, or even partnerships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Monthly reports should call out blockers, ask for solutions from others, look for collabs, and sense problems -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and this information should not be locked up in reports, but should be easy to access and interact with.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Some kind of “ReportFest” on a regular basis to surface key insights from reporting?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Additional bonuses to incentivise excellent reporting?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