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58" r:id="rId5"/>
    <p:sldId id="259" r:id="rId6"/>
    <p:sldId id="260" r:id="rId7"/>
    <p:sldId id="263" r:id="rId8"/>
    <p:sldId id="262" r:id="rId9"/>
    <p:sldId id="265" r:id="rId10"/>
    <p:sldId id="267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49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9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7" y="2152891"/>
            <a:ext cx="5486400" cy="368224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547902" y="2933045"/>
            <a:ext cx="7415927" cy="21293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Git and GitHub</a:t>
            </a:r>
            <a:endParaRPr lang="en-US" sz="6707" dirty="0"/>
          </a:p>
        </p:txBody>
      </p:sp>
      <p:sp>
        <p:nvSpPr>
          <p:cNvPr id="7" name="Text 3"/>
          <p:cNvSpPr/>
          <p:nvPr/>
        </p:nvSpPr>
        <p:spPr>
          <a:xfrm>
            <a:off x="6350437" y="4022169"/>
            <a:ext cx="7415927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8" name="Shape 4"/>
          <p:cNvSpPr/>
          <p:nvPr/>
        </p:nvSpPr>
        <p:spPr>
          <a:xfrm>
            <a:off x="6350437" y="6293525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0" name="Text 5"/>
          <p:cNvSpPr/>
          <p:nvPr/>
        </p:nvSpPr>
        <p:spPr>
          <a:xfrm>
            <a:off x="6547902" y="5210980"/>
            <a:ext cx="2818567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endParaRPr lang="en-US" sz="243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BCEDF75-084E-2986-CA0C-DD7754C09170}"/>
              </a:ext>
            </a:extLst>
          </p:cNvPr>
          <p:cNvSpPr/>
          <p:nvPr/>
        </p:nvSpPr>
        <p:spPr>
          <a:xfrm>
            <a:off x="5648558" y="3183038"/>
            <a:ext cx="399315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6823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64037" y="2005489"/>
            <a:ext cx="10865644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Introduction to Git</a:t>
            </a:r>
            <a:endParaRPr lang="en-US" sz="486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20E4FDA-1F84-5055-F347-84C4694F0A5F}"/>
              </a:ext>
            </a:extLst>
          </p:cNvPr>
          <p:cNvSpPr/>
          <p:nvPr/>
        </p:nvSpPr>
        <p:spPr>
          <a:xfrm>
            <a:off x="729435" y="3130304"/>
            <a:ext cx="13032863" cy="34325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ts val="3110"/>
              </a:lnSpc>
              <a:buNone/>
            </a:pPr>
            <a:r>
              <a:rPr lang="en-US" sz="24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Git is a powerful version control system that enables software developers to track changes, collaborate on projects, and manage code repositories.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3">
            <a:extLst>
              <a:ext uri="{FF2B5EF4-FFF2-40B4-BE49-F238E27FC236}">
                <a16:creationId xmlns:a16="http://schemas.microsoft.com/office/drawing/2014/main" xmlns="" id="{2646135B-30CC-A86D-8DD7-E0AC6163A15A}"/>
              </a:ext>
            </a:extLst>
          </p:cNvPr>
          <p:cNvSpPr/>
          <p:nvPr/>
        </p:nvSpPr>
        <p:spPr>
          <a:xfrm>
            <a:off x="857131" y="3482221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Repository</a:t>
            </a:r>
            <a:endParaRPr lang="en-US" sz="2430" dirty="0"/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xmlns="" id="{5A4A2BC4-F148-370E-E83E-D0340B8977DB}"/>
              </a:ext>
            </a:extLst>
          </p:cNvPr>
          <p:cNvSpPr/>
          <p:nvPr/>
        </p:nvSpPr>
        <p:spPr>
          <a:xfrm>
            <a:off x="857131" y="4114800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 repository is a storage space where your project's files and the entire revision history are kept, allowing you to track changes and collaborate with others.</a:t>
            </a:r>
            <a:endParaRPr lang="en-US" sz="1944" dirty="0"/>
          </a:p>
        </p:txBody>
      </p:sp>
      <p:sp>
        <p:nvSpPr>
          <p:cNvPr id="4" name="Text 5">
            <a:extLst>
              <a:ext uri="{FF2B5EF4-FFF2-40B4-BE49-F238E27FC236}">
                <a16:creationId xmlns:a16="http://schemas.microsoft.com/office/drawing/2014/main" xmlns="" id="{843DE47A-564B-FF19-B30C-EF95D7C28EFC}"/>
              </a:ext>
            </a:extLst>
          </p:cNvPr>
          <p:cNvSpPr/>
          <p:nvPr/>
        </p:nvSpPr>
        <p:spPr>
          <a:xfrm>
            <a:off x="5365789" y="3482221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Commit</a:t>
            </a:r>
            <a:endParaRPr lang="en-US" sz="2430" dirty="0"/>
          </a:p>
        </p:txBody>
      </p:sp>
      <p:sp>
        <p:nvSpPr>
          <p:cNvPr id="5" name="Text 6">
            <a:extLst>
              <a:ext uri="{FF2B5EF4-FFF2-40B4-BE49-F238E27FC236}">
                <a16:creationId xmlns:a16="http://schemas.microsoft.com/office/drawing/2014/main" xmlns="" id="{ADDDA176-A806-01D0-81B1-438FDFAECB9D}"/>
              </a:ext>
            </a:extLst>
          </p:cNvPr>
          <p:cNvSpPr/>
          <p:nvPr/>
        </p:nvSpPr>
        <p:spPr>
          <a:xfrm>
            <a:off x="5365789" y="4114800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 commit is a snapshot of your repository at a specific point in time, enabling you to save and track the changes made to your project.</a:t>
            </a:r>
            <a:endParaRPr lang="en-US" sz="1944" dirty="0"/>
          </a:p>
        </p:txBody>
      </p:sp>
      <p:sp>
        <p:nvSpPr>
          <p:cNvPr id="6" name="Text 7">
            <a:extLst>
              <a:ext uri="{FF2B5EF4-FFF2-40B4-BE49-F238E27FC236}">
                <a16:creationId xmlns:a16="http://schemas.microsoft.com/office/drawing/2014/main" xmlns="" id="{9CE66765-DFC6-8CBB-D23C-1B9EE6FA7AAC}"/>
              </a:ext>
            </a:extLst>
          </p:cNvPr>
          <p:cNvSpPr/>
          <p:nvPr/>
        </p:nvSpPr>
        <p:spPr>
          <a:xfrm>
            <a:off x="9874448" y="3482221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Branch</a:t>
            </a:r>
            <a:endParaRPr lang="en-US" sz="2430" dirty="0"/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xmlns="" id="{7F929784-663B-D111-DC5B-8A5310627C36}"/>
              </a:ext>
            </a:extLst>
          </p:cNvPr>
          <p:cNvSpPr/>
          <p:nvPr/>
        </p:nvSpPr>
        <p:spPr>
          <a:xfrm>
            <a:off x="9874448" y="4114800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 branch is a separate line of development, allowing you to work on different features or fixes in isolation, without affecting the main codebase.</a:t>
            </a:r>
            <a:endParaRPr lang="en-US" sz="1944" dirty="0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xmlns="" id="{428922E2-2414-6644-813C-188D607821DF}"/>
              </a:ext>
            </a:extLst>
          </p:cNvPr>
          <p:cNvSpPr/>
          <p:nvPr/>
        </p:nvSpPr>
        <p:spPr>
          <a:xfrm>
            <a:off x="857131" y="1424302"/>
            <a:ext cx="7099345" cy="9137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360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Git: Features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3032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2"/>
          <p:cNvSpPr/>
          <p:nvPr/>
        </p:nvSpPr>
        <p:spPr>
          <a:xfrm>
            <a:off x="1944547" y="1904901"/>
            <a:ext cx="5104448" cy="5656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54"/>
              </a:lnSpc>
              <a:buNone/>
            </a:pPr>
            <a:r>
              <a:rPr lang="en-US" sz="3563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Introduction to GitHub</a:t>
            </a:r>
            <a:endParaRPr lang="en-US" sz="3563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CF76C14-3B93-4977-D044-B98845457140}"/>
              </a:ext>
            </a:extLst>
          </p:cNvPr>
          <p:cNvSpPr txBox="1"/>
          <p:nvPr/>
        </p:nvSpPr>
        <p:spPr>
          <a:xfrm>
            <a:off x="1944547" y="4499521"/>
            <a:ext cx="104287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GitHub is a web-based platform that integrates with Git, providing a centralized hub for developers to share, contribute, and manage their code.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2"/>
          <p:cNvSpPr/>
          <p:nvPr/>
        </p:nvSpPr>
        <p:spPr>
          <a:xfrm>
            <a:off x="3378518" y="475178"/>
            <a:ext cx="6469499" cy="540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3402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GitHub: Features and Benefits</a:t>
            </a:r>
            <a:endParaRPr lang="en-US" sz="3402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518" y="1274445"/>
            <a:ext cx="431959" cy="43195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378518" y="1879163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Repositories</a:t>
            </a:r>
            <a:endParaRPr lang="en-US" sz="1701" dirty="0"/>
          </a:p>
        </p:txBody>
      </p:sp>
      <p:sp>
        <p:nvSpPr>
          <p:cNvPr id="9" name="Text 4"/>
          <p:cNvSpPr/>
          <p:nvPr/>
        </p:nvSpPr>
        <p:spPr>
          <a:xfrm>
            <a:off x="3378518" y="2252663"/>
            <a:ext cx="7934325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GitHub provides a central place to store, manage, and share code repositories.</a:t>
            </a:r>
            <a:endParaRPr lang="en-US" sz="1361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518" y="3047643"/>
            <a:ext cx="431959" cy="43195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3378518" y="3652361"/>
            <a:ext cx="283714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Forking and Pull Requests</a:t>
            </a:r>
            <a:endParaRPr lang="en-US" sz="1701" dirty="0"/>
          </a:p>
        </p:txBody>
      </p:sp>
      <p:sp>
        <p:nvSpPr>
          <p:cNvPr id="12" name="Text 6"/>
          <p:cNvSpPr/>
          <p:nvPr/>
        </p:nvSpPr>
        <p:spPr>
          <a:xfrm>
            <a:off x="3378518" y="4025860"/>
            <a:ext cx="7934325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Users can contribute to other repositories by forking and submitting pull requests.</a:t>
            </a:r>
            <a:endParaRPr lang="en-US" sz="1361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518" y="4820841"/>
            <a:ext cx="431959" cy="431959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3378518" y="5425559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Issues and Projects</a:t>
            </a:r>
            <a:endParaRPr lang="en-US" sz="1701" dirty="0"/>
          </a:p>
        </p:txBody>
      </p:sp>
      <p:sp>
        <p:nvSpPr>
          <p:cNvPr id="15" name="Text 8"/>
          <p:cNvSpPr/>
          <p:nvPr/>
        </p:nvSpPr>
        <p:spPr>
          <a:xfrm>
            <a:off x="3378518" y="5799058"/>
            <a:ext cx="7934325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GitHub offers tools for bug tracking, feature requests, and project management.</a:t>
            </a:r>
            <a:endParaRPr lang="en-US" sz="1361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8518" y="6594038"/>
            <a:ext cx="431959" cy="431959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3378518" y="7198757"/>
            <a:ext cx="2537103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Continuous Integration</a:t>
            </a:r>
            <a:endParaRPr lang="en-US" sz="1701" dirty="0"/>
          </a:p>
        </p:txBody>
      </p:sp>
      <p:sp>
        <p:nvSpPr>
          <p:cNvPr id="18" name="Text 10"/>
          <p:cNvSpPr/>
          <p:nvPr/>
        </p:nvSpPr>
        <p:spPr>
          <a:xfrm>
            <a:off x="3378518" y="7572256"/>
            <a:ext cx="7934325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GitHub supports automated testing and deployment of code changes.</a:t>
            </a:r>
            <a:endParaRPr lang="en-US" sz="136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1413629" y="594360"/>
            <a:ext cx="6796802" cy="6752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17"/>
              </a:lnSpc>
              <a:buNone/>
            </a:pPr>
            <a:r>
              <a:rPr lang="en-US" sz="4253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Workflow: Git and GitHub</a:t>
            </a:r>
            <a:endParaRPr lang="en-US" sz="4253" dirty="0"/>
          </a:p>
        </p:txBody>
      </p:sp>
      <p:sp>
        <p:nvSpPr>
          <p:cNvPr id="5" name="Shape 3"/>
          <p:cNvSpPr/>
          <p:nvPr/>
        </p:nvSpPr>
        <p:spPr>
          <a:xfrm>
            <a:off x="7299960" y="1701641"/>
            <a:ext cx="30480" cy="5933480"/>
          </a:xfrm>
          <a:prstGeom prst="roundRect">
            <a:avLst>
              <a:gd name="adj" fmla="val 106337"/>
            </a:avLst>
          </a:prstGeom>
          <a:solidFill>
            <a:srgbClr val="D6D0D0"/>
          </a:solidFill>
          <a:ln/>
        </p:spPr>
      </p:sp>
      <p:sp>
        <p:nvSpPr>
          <p:cNvPr id="6" name="Shape 4"/>
          <p:cNvSpPr/>
          <p:nvPr/>
        </p:nvSpPr>
        <p:spPr>
          <a:xfrm>
            <a:off x="6346448" y="1913215"/>
            <a:ext cx="756166" cy="30480"/>
          </a:xfrm>
          <a:prstGeom prst="roundRect">
            <a:avLst>
              <a:gd name="adj" fmla="val 106337"/>
            </a:avLst>
          </a:prstGeom>
          <a:solidFill>
            <a:srgbClr val="D6D0D0"/>
          </a:solidFill>
          <a:ln/>
        </p:spPr>
      </p:sp>
      <p:sp>
        <p:nvSpPr>
          <p:cNvPr id="7" name="Shape 5"/>
          <p:cNvSpPr/>
          <p:nvPr/>
        </p:nvSpPr>
        <p:spPr>
          <a:xfrm>
            <a:off x="7072134" y="1685449"/>
            <a:ext cx="486132" cy="48613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8" name="Text 6"/>
          <p:cNvSpPr/>
          <p:nvPr/>
        </p:nvSpPr>
        <p:spPr>
          <a:xfrm>
            <a:off x="7241441" y="1766411"/>
            <a:ext cx="147518" cy="3240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52"/>
              </a:lnSpc>
              <a:buNone/>
            </a:pPr>
            <a:r>
              <a:rPr lang="en-US" sz="2552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552" dirty="0"/>
          </a:p>
        </p:txBody>
      </p:sp>
      <p:sp>
        <p:nvSpPr>
          <p:cNvPr id="9" name="Text 7"/>
          <p:cNvSpPr/>
          <p:nvPr/>
        </p:nvSpPr>
        <p:spPr>
          <a:xfrm>
            <a:off x="3425904" y="1658422"/>
            <a:ext cx="2700933" cy="3376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658"/>
              </a:lnSpc>
              <a:buNone/>
            </a:pPr>
            <a:r>
              <a:rPr lang="en-US" sz="2127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Clone</a:t>
            </a:r>
            <a:endParaRPr lang="en-US" sz="2127" dirty="0"/>
          </a:p>
        </p:txBody>
      </p:sp>
      <p:sp>
        <p:nvSpPr>
          <p:cNvPr id="10" name="Text 8"/>
          <p:cNvSpPr/>
          <p:nvPr/>
        </p:nvSpPr>
        <p:spPr>
          <a:xfrm>
            <a:off x="1413629" y="2125623"/>
            <a:ext cx="4713208" cy="6915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22"/>
              </a:lnSpc>
              <a:buNone/>
            </a:pPr>
            <a:r>
              <a:rPr lang="en-US" sz="170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Copy an existing Git repository to your local machine.</a:t>
            </a:r>
            <a:endParaRPr lang="en-US" sz="1701" dirty="0"/>
          </a:p>
        </p:txBody>
      </p:sp>
      <p:sp>
        <p:nvSpPr>
          <p:cNvPr id="11" name="Shape 9"/>
          <p:cNvSpPr/>
          <p:nvPr/>
        </p:nvSpPr>
        <p:spPr>
          <a:xfrm>
            <a:off x="7527786" y="2993469"/>
            <a:ext cx="756166" cy="30480"/>
          </a:xfrm>
          <a:prstGeom prst="roundRect">
            <a:avLst>
              <a:gd name="adj" fmla="val 106337"/>
            </a:avLst>
          </a:prstGeom>
          <a:solidFill>
            <a:srgbClr val="D6D0D0"/>
          </a:solidFill>
          <a:ln/>
        </p:spPr>
      </p:sp>
      <p:sp>
        <p:nvSpPr>
          <p:cNvPr id="12" name="Shape 10"/>
          <p:cNvSpPr/>
          <p:nvPr/>
        </p:nvSpPr>
        <p:spPr>
          <a:xfrm>
            <a:off x="7072134" y="2765703"/>
            <a:ext cx="486132" cy="48613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13" name="Text 11"/>
          <p:cNvSpPr/>
          <p:nvPr/>
        </p:nvSpPr>
        <p:spPr>
          <a:xfrm>
            <a:off x="7206317" y="2846665"/>
            <a:ext cx="217765" cy="3240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52"/>
              </a:lnSpc>
              <a:buNone/>
            </a:pPr>
            <a:r>
              <a:rPr lang="en-US" sz="2552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552" dirty="0"/>
          </a:p>
        </p:txBody>
      </p:sp>
      <p:sp>
        <p:nvSpPr>
          <p:cNvPr id="14" name="Text 12"/>
          <p:cNvSpPr/>
          <p:nvPr/>
        </p:nvSpPr>
        <p:spPr>
          <a:xfrm>
            <a:off x="8503563" y="2738676"/>
            <a:ext cx="2700933" cy="3376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58"/>
              </a:lnSpc>
              <a:buNone/>
            </a:pPr>
            <a:r>
              <a:rPr lang="en-US" sz="2127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Branch</a:t>
            </a:r>
            <a:endParaRPr lang="en-US" sz="2127" dirty="0"/>
          </a:p>
        </p:txBody>
      </p:sp>
      <p:sp>
        <p:nvSpPr>
          <p:cNvPr id="15" name="Text 13"/>
          <p:cNvSpPr/>
          <p:nvPr/>
        </p:nvSpPr>
        <p:spPr>
          <a:xfrm>
            <a:off x="8503563" y="3205877"/>
            <a:ext cx="4713208" cy="6915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22"/>
              </a:lnSpc>
              <a:buNone/>
            </a:pPr>
            <a:r>
              <a:rPr lang="en-US" sz="170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Create a new branch to work on a feature or fix, without affecting the main codebase.</a:t>
            </a:r>
            <a:endParaRPr lang="en-US" sz="1701" dirty="0"/>
          </a:p>
        </p:txBody>
      </p:sp>
      <p:sp>
        <p:nvSpPr>
          <p:cNvPr id="16" name="Shape 14"/>
          <p:cNvSpPr/>
          <p:nvPr/>
        </p:nvSpPr>
        <p:spPr>
          <a:xfrm>
            <a:off x="6346448" y="3965734"/>
            <a:ext cx="756166" cy="30480"/>
          </a:xfrm>
          <a:prstGeom prst="roundRect">
            <a:avLst>
              <a:gd name="adj" fmla="val 106337"/>
            </a:avLst>
          </a:prstGeom>
          <a:solidFill>
            <a:srgbClr val="D6D0D0"/>
          </a:solidFill>
          <a:ln/>
        </p:spPr>
      </p:sp>
      <p:sp>
        <p:nvSpPr>
          <p:cNvPr id="17" name="Shape 15"/>
          <p:cNvSpPr/>
          <p:nvPr/>
        </p:nvSpPr>
        <p:spPr>
          <a:xfrm>
            <a:off x="7072134" y="3737967"/>
            <a:ext cx="486132" cy="48613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18" name="Text 16"/>
          <p:cNvSpPr/>
          <p:nvPr/>
        </p:nvSpPr>
        <p:spPr>
          <a:xfrm>
            <a:off x="7206913" y="3818930"/>
            <a:ext cx="216456" cy="3240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52"/>
              </a:lnSpc>
              <a:buNone/>
            </a:pPr>
            <a:r>
              <a:rPr lang="en-US" sz="2552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552" dirty="0"/>
          </a:p>
        </p:txBody>
      </p:sp>
      <p:sp>
        <p:nvSpPr>
          <p:cNvPr id="19" name="Text 17"/>
          <p:cNvSpPr/>
          <p:nvPr/>
        </p:nvSpPr>
        <p:spPr>
          <a:xfrm>
            <a:off x="3425904" y="3710940"/>
            <a:ext cx="2700933" cy="3376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658"/>
              </a:lnSpc>
              <a:buNone/>
            </a:pPr>
            <a:r>
              <a:rPr lang="en-US" sz="2127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Commit</a:t>
            </a:r>
            <a:endParaRPr lang="en-US" sz="2127" dirty="0"/>
          </a:p>
        </p:txBody>
      </p:sp>
      <p:sp>
        <p:nvSpPr>
          <p:cNvPr id="20" name="Text 18"/>
          <p:cNvSpPr/>
          <p:nvPr/>
        </p:nvSpPr>
        <p:spPr>
          <a:xfrm>
            <a:off x="1413629" y="4178141"/>
            <a:ext cx="4713208" cy="10372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22"/>
              </a:lnSpc>
              <a:buNone/>
            </a:pPr>
            <a:r>
              <a:rPr lang="en-US" sz="170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Save your changes as a commit, creating a snapshot of your repository at that point in time.</a:t>
            </a:r>
            <a:endParaRPr lang="en-US" sz="1701" dirty="0"/>
          </a:p>
        </p:txBody>
      </p:sp>
      <p:sp>
        <p:nvSpPr>
          <p:cNvPr id="21" name="Shape 19"/>
          <p:cNvSpPr/>
          <p:nvPr/>
        </p:nvSpPr>
        <p:spPr>
          <a:xfrm>
            <a:off x="7527786" y="5041940"/>
            <a:ext cx="756166" cy="30480"/>
          </a:xfrm>
          <a:prstGeom prst="roundRect">
            <a:avLst>
              <a:gd name="adj" fmla="val 106337"/>
            </a:avLst>
          </a:prstGeom>
          <a:solidFill>
            <a:srgbClr val="D6D0D0"/>
          </a:solidFill>
          <a:ln/>
        </p:spPr>
      </p:sp>
      <p:sp>
        <p:nvSpPr>
          <p:cNvPr id="22" name="Shape 20"/>
          <p:cNvSpPr/>
          <p:nvPr/>
        </p:nvSpPr>
        <p:spPr>
          <a:xfrm>
            <a:off x="7072134" y="4814173"/>
            <a:ext cx="486132" cy="48613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23" name="Text 21"/>
          <p:cNvSpPr/>
          <p:nvPr/>
        </p:nvSpPr>
        <p:spPr>
          <a:xfrm>
            <a:off x="7206317" y="4895136"/>
            <a:ext cx="217765" cy="3240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52"/>
              </a:lnSpc>
              <a:buNone/>
            </a:pPr>
            <a:r>
              <a:rPr lang="en-US" sz="2552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4</a:t>
            </a:r>
            <a:endParaRPr lang="en-US" sz="2552" dirty="0"/>
          </a:p>
        </p:txBody>
      </p:sp>
      <p:sp>
        <p:nvSpPr>
          <p:cNvPr id="24" name="Text 22"/>
          <p:cNvSpPr/>
          <p:nvPr/>
        </p:nvSpPr>
        <p:spPr>
          <a:xfrm>
            <a:off x="8503563" y="4787146"/>
            <a:ext cx="2700933" cy="3376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58"/>
              </a:lnSpc>
              <a:buNone/>
            </a:pPr>
            <a:r>
              <a:rPr lang="en-US" sz="2127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Push</a:t>
            </a:r>
            <a:endParaRPr lang="en-US" sz="2127" dirty="0"/>
          </a:p>
        </p:txBody>
      </p:sp>
      <p:sp>
        <p:nvSpPr>
          <p:cNvPr id="25" name="Text 23"/>
          <p:cNvSpPr/>
          <p:nvPr/>
        </p:nvSpPr>
        <p:spPr>
          <a:xfrm>
            <a:off x="8503563" y="5254347"/>
            <a:ext cx="4713208" cy="6915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22"/>
              </a:lnSpc>
              <a:buNone/>
            </a:pPr>
            <a:r>
              <a:rPr lang="en-US" sz="170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Upload your local commits to the remote GitHub repository.</a:t>
            </a:r>
            <a:endParaRPr lang="en-US" sz="1701" dirty="0"/>
          </a:p>
        </p:txBody>
      </p:sp>
      <p:sp>
        <p:nvSpPr>
          <p:cNvPr id="26" name="Shape 24"/>
          <p:cNvSpPr/>
          <p:nvPr/>
        </p:nvSpPr>
        <p:spPr>
          <a:xfrm>
            <a:off x="6346448" y="6118146"/>
            <a:ext cx="756166" cy="30480"/>
          </a:xfrm>
          <a:prstGeom prst="roundRect">
            <a:avLst>
              <a:gd name="adj" fmla="val 106337"/>
            </a:avLst>
          </a:prstGeom>
          <a:solidFill>
            <a:srgbClr val="D6D0D0"/>
          </a:solidFill>
          <a:ln/>
        </p:spPr>
      </p:sp>
      <p:sp>
        <p:nvSpPr>
          <p:cNvPr id="27" name="Shape 25"/>
          <p:cNvSpPr/>
          <p:nvPr/>
        </p:nvSpPr>
        <p:spPr>
          <a:xfrm>
            <a:off x="7072134" y="5890379"/>
            <a:ext cx="486132" cy="48613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28" name="Text 26"/>
          <p:cNvSpPr/>
          <p:nvPr/>
        </p:nvSpPr>
        <p:spPr>
          <a:xfrm>
            <a:off x="7207270" y="5971342"/>
            <a:ext cx="215860" cy="3240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52"/>
              </a:lnSpc>
              <a:buNone/>
            </a:pPr>
            <a:r>
              <a:rPr lang="en-US" sz="2552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5</a:t>
            </a:r>
            <a:endParaRPr lang="en-US" sz="2552" dirty="0"/>
          </a:p>
        </p:txBody>
      </p:sp>
      <p:sp>
        <p:nvSpPr>
          <p:cNvPr id="29" name="Text 27"/>
          <p:cNvSpPr/>
          <p:nvPr/>
        </p:nvSpPr>
        <p:spPr>
          <a:xfrm>
            <a:off x="3425904" y="5863352"/>
            <a:ext cx="2700933" cy="3376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658"/>
              </a:lnSpc>
              <a:buNone/>
            </a:pPr>
            <a:r>
              <a:rPr lang="en-US" sz="2127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Pull Request</a:t>
            </a:r>
            <a:endParaRPr lang="en-US" sz="2127" dirty="0"/>
          </a:p>
        </p:txBody>
      </p:sp>
      <p:sp>
        <p:nvSpPr>
          <p:cNvPr id="30" name="Text 28"/>
          <p:cNvSpPr/>
          <p:nvPr/>
        </p:nvSpPr>
        <p:spPr>
          <a:xfrm>
            <a:off x="1413629" y="6330553"/>
            <a:ext cx="4713208" cy="6915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22"/>
              </a:lnSpc>
              <a:buNone/>
            </a:pPr>
            <a:r>
              <a:rPr lang="en-US" sz="170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Propose your changes for review.</a:t>
            </a:r>
            <a:endParaRPr lang="en-US" sz="1701" dirty="0"/>
          </a:p>
        </p:txBody>
      </p:sp>
      <p:sp>
        <p:nvSpPr>
          <p:cNvPr id="32" name="Shape 25">
            <a:extLst>
              <a:ext uri="{FF2B5EF4-FFF2-40B4-BE49-F238E27FC236}">
                <a16:creationId xmlns:a16="http://schemas.microsoft.com/office/drawing/2014/main" xmlns="" id="{966DC9F3-53A9-DACF-A1A7-FEDAE894ABD2}"/>
              </a:ext>
            </a:extLst>
          </p:cNvPr>
          <p:cNvSpPr/>
          <p:nvPr/>
        </p:nvSpPr>
        <p:spPr>
          <a:xfrm>
            <a:off x="7056894" y="6930331"/>
            <a:ext cx="486132" cy="48613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  <p:txBody>
          <a:bodyPr/>
          <a:lstStyle/>
          <a:p>
            <a:r>
              <a:rPr lang="en-US" sz="25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</a:rPr>
              <a:t> 6</a:t>
            </a:r>
            <a:endParaRPr lang="en-US" sz="2550" dirty="0"/>
          </a:p>
          <a:p>
            <a:endParaRPr lang="en-IN" dirty="0"/>
          </a:p>
        </p:txBody>
      </p:sp>
      <p:sp>
        <p:nvSpPr>
          <p:cNvPr id="33" name="Shape 19">
            <a:extLst>
              <a:ext uri="{FF2B5EF4-FFF2-40B4-BE49-F238E27FC236}">
                <a16:creationId xmlns:a16="http://schemas.microsoft.com/office/drawing/2014/main" xmlns="" id="{1DD198C5-F3A5-57AA-640B-C3C4ED883405}"/>
              </a:ext>
            </a:extLst>
          </p:cNvPr>
          <p:cNvSpPr/>
          <p:nvPr/>
        </p:nvSpPr>
        <p:spPr>
          <a:xfrm>
            <a:off x="7527786" y="7173397"/>
            <a:ext cx="756166" cy="30480"/>
          </a:xfrm>
          <a:prstGeom prst="roundRect">
            <a:avLst>
              <a:gd name="adj" fmla="val 106337"/>
            </a:avLst>
          </a:prstGeom>
          <a:solidFill>
            <a:srgbClr val="D6D0D0"/>
          </a:solidFill>
          <a:ln/>
        </p:spPr>
      </p:sp>
      <p:sp>
        <p:nvSpPr>
          <p:cNvPr id="35" name="Text 22">
            <a:extLst>
              <a:ext uri="{FF2B5EF4-FFF2-40B4-BE49-F238E27FC236}">
                <a16:creationId xmlns:a16="http://schemas.microsoft.com/office/drawing/2014/main" xmlns="" id="{ACB90E05-185C-CB83-DC5E-ADD7BF4A44B0}"/>
              </a:ext>
            </a:extLst>
          </p:cNvPr>
          <p:cNvSpPr/>
          <p:nvPr/>
        </p:nvSpPr>
        <p:spPr>
          <a:xfrm>
            <a:off x="8503563" y="6965156"/>
            <a:ext cx="2700933" cy="3376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58"/>
              </a:lnSpc>
              <a:buNone/>
            </a:pPr>
            <a:r>
              <a:rPr lang="en-US" sz="2127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Merge</a:t>
            </a:r>
            <a:endParaRPr lang="en-US" sz="2127" dirty="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xmlns="" id="{3BFD4B7B-79B6-DB61-83B4-A08A0BF8341F}"/>
              </a:ext>
            </a:extLst>
          </p:cNvPr>
          <p:cNvSpPr/>
          <p:nvPr/>
        </p:nvSpPr>
        <p:spPr>
          <a:xfrm>
            <a:off x="8473083" y="7416463"/>
            <a:ext cx="4713208" cy="6915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22"/>
              </a:lnSpc>
              <a:buNone/>
            </a:pPr>
            <a:r>
              <a:rPr lang="en-US" sz="170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Project Maintainer will Merge the code if required.</a:t>
            </a:r>
            <a:endParaRPr lang="en-US" sz="170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1702244" y="2138193"/>
            <a:ext cx="11017448" cy="12603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963"/>
              </a:lnSpc>
              <a:buNone/>
            </a:pPr>
            <a:r>
              <a:rPr lang="en-US" sz="397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Git vs. GitHub: Understanding the Difference</a:t>
            </a:r>
            <a:endParaRPr lang="en-US" sz="397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244" y="3701126"/>
            <a:ext cx="3672483" cy="80676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903936" y="4810431"/>
            <a:ext cx="2521148" cy="3151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1"/>
              </a:lnSpc>
              <a:buNone/>
            </a:pPr>
            <a:r>
              <a:rPr lang="en-US" sz="1985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Git</a:t>
            </a:r>
            <a:endParaRPr lang="en-US" sz="1985" dirty="0"/>
          </a:p>
        </p:txBody>
      </p:sp>
      <p:sp>
        <p:nvSpPr>
          <p:cNvPr id="8" name="Text 4"/>
          <p:cNvSpPr/>
          <p:nvPr/>
        </p:nvSpPr>
        <p:spPr>
          <a:xfrm>
            <a:off x="1903936" y="5246557"/>
            <a:ext cx="3269099" cy="9679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41"/>
              </a:lnSpc>
              <a:buNone/>
            </a:pPr>
            <a:r>
              <a:rPr lang="en-US" sz="1588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 distributed version control system for tracking changes in source code.</a:t>
            </a:r>
            <a:endParaRPr lang="en-US" sz="1588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727" y="3701126"/>
            <a:ext cx="3672483" cy="80676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576419" y="4810431"/>
            <a:ext cx="2521148" cy="3151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1"/>
              </a:lnSpc>
              <a:buNone/>
            </a:pPr>
            <a:r>
              <a:rPr lang="en-US" sz="1985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GitHub</a:t>
            </a:r>
            <a:endParaRPr lang="en-US" sz="1985" dirty="0"/>
          </a:p>
        </p:txBody>
      </p:sp>
      <p:sp>
        <p:nvSpPr>
          <p:cNvPr id="11" name="Text 6"/>
          <p:cNvSpPr/>
          <p:nvPr/>
        </p:nvSpPr>
        <p:spPr>
          <a:xfrm>
            <a:off x="5576419" y="5246557"/>
            <a:ext cx="3269099" cy="9679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41"/>
              </a:lnSpc>
              <a:buNone/>
            </a:pPr>
            <a:r>
              <a:rPr lang="en-US" sz="1588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 web-based hosting service that uses Git for version control and collaboration.</a:t>
            </a:r>
            <a:endParaRPr lang="en-US" sz="1588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7210" y="3701126"/>
            <a:ext cx="3672483" cy="80676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248902" y="4810431"/>
            <a:ext cx="2521148" cy="3151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1"/>
              </a:lnSpc>
              <a:buNone/>
            </a:pPr>
            <a:r>
              <a:rPr lang="en-US" sz="1985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Relationship</a:t>
            </a:r>
            <a:endParaRPr lang="en-US" sz="1985" dirty="0"/>
          </a:p>
        </p:txBody>
      </p:sp>
      <p:sp>
        <p:nvSpPr>
          <p:cNvPr id="14" name="Text 8"/>
          <p:cNvSpPr/>
          <p:nvPr/>
        </p:nvSpPr>
        <p:spPr>
          <a:xfrm>
            <a:off x="9248902" y="5246557"/>
            <a:ext cx="3672483" cy="12906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41"/>
              </a:lnSpc>
              <a:buNone/>
            </a:pPr>
            <a:r>
              <a:rPr lang="en-US" sz="1588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Git is the underlying technology, while GitHub adds a layer of collaboration, hosting, and management on top of Git.</a:t>
            </a:r>
            <a:endParaRPr lang="en-US" sz="1588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548884"/>
            <a:ext cx="9177457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Use Cases and Best Practices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293751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Use Cases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1258967" y="3570089"/>
            <a:ext cx="350389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Open source projects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1258967" y="4051459"/>
            <a:ext cx="3503890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Collaborative software development</a:t>
            </a:r>
            <a:endParaRPr lang="en-US" sz="1944" dirty="0"/>
          </a:p>
        </p:txBody>
      </p:sp>
      <p:sp>
        <p:nvSpPr>
          <p:cNvPr id="8" name="Text 6"/>
          <p:cNvSpPr/>
          <p:nvPr/>
        </p:nvSpPr>
        <p:spPr>
          <a:xfrm>
            <a:off x="1258967" y="4927878"/>
            <a:ext cx="3503890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Documentation and versioning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5372695" y="293751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Best Practices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5767626" y="3570089"/>
            <a:ext cx="3503890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10"/>
              </a:lnSpc>
              <a:buSzPct val="100000"/>
              <a:buFont typeface="+mj-lt"/>
              <a:buAutoNum type="arabicPeriod"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Commit often, with clear messages</a:t>
            </a:r>
            <a:endParaRPr lang="en-US" sz="1944" dirty="0"/>
          </a:p>
        </p:txBody>
      </p:sp>
      <p:sp>
        <p:nvSpPr>
          <p:cNvPr id="11" name="Text 9"/>
          <p:cNvSpPr/>
          <p:nvPr/>
        </p:nvSpPr>
        <p:spPr>
          <a:xfrm>
            <a:off x="5767626" y="4446508"/>
            <a:ext cx="3503890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10"/>
              </a:lnSpc>
              <a:buSzPct val="100000"/>
              <a:buFont typeface="+mj-lt"/>
              <a:buAutoNum type="arabicPeriod" startAt="2"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Use branches for feature development</a:t>
            </a:r>
            <a:endParaRPr lang="en-US" sz="1944" dirty="0"/>
          </a:p>
        </p:txBody>
      </p:sp>
      <p:sp>
        <p:nvSpPr>
          <p:cNvPr id="12" name="Text 10"/>
          <p:cNvSpPr/>
          <p:nvPr/>
        </p:nvSpPr>
        <p:spPr>
          <a:xfrm>
            <a:off x="5767626" y="5322927"/>
            <a:ext cx="3503890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10"/>
              </a:lnSpc>
              <a:buSzPct val="100000"/>
              <a:buFont typeface="+mj-lt"/>
              <a:buAutoNum type="arabicPeriod" startAt="3"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Regularly pull updates to avoid conflicts</a:t>
            </a:r>
            <a:endParaRPr lang="en-US" sz="1944" dirty="0"/>
          </a:p>
        </p:txBody>
      </p:sp>
      <p:sp>
        <p:nvSpPr>
          <p:cNvPr id="13" name="Text 11"/>
          <p:cNvSpPr/>
          <p:nvPr/>
        </p:nvSpPr>
        <p:spPr>
          <a:xfrm>
            <a:off x="5767626" y="6199346"/>
            <a:ext cx="350389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10"/>
              </a:lnSpc>
              <a:buSzPct val="100000"/>
              <a:buFont typeface="+mj-lt"/>
              <a:buAutoNum type="arabicPeriod" startAt="4"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Review code before merging</a:t>
            </a:r>
            <a:endParaRPr lang="en-US" sz="1944" dirty="0"/>
          </a:p>
        </p:txBody>
      </p:sp>
      <p:sp>
        <p:nvSpPr>
          <p:cNvPr id="14" name="Text 12"/>
          <p:cNvSpPr/>
          <p:nvPr/>
        </p:nvSpPr>
        <p:spPr>
          <a:xfrm>
            <a:off x="9881354" y="293751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Benefits</a:t>
            </a:r>
            <a:endParaRPr lang="en-US" sz="2430" dirty="0"/>
          </a:p>
        </p:txBody>
      </p:sp>
      <p:sp>
        <p:nvSpPr>
          <p:cNvPr id="15" name="Text 13"/>
          <p:cNvSpPr/>
          <p:nvPr/>
        </p:nvSpPr>
        <p:spPr>
          <a:xfrm>
            <a:off x="9881354" y="3570089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Applying Git and GitHub best practices can streamline development, improve code quality, and foster effective collaboration within your team.</a:t>
            </a:r>
            <a:endParaRPr lang="en-US" sz="1944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2414587" y="1281210"/>
            <a:ext cx="5622012" cy="540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3402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Summary and Next Steps</a:t>
            </a:r>
            <a:endParaRPr lang="en-US" sz="3402" dirty="0"/>
          </a:p>
        </p:txBody>
      </p:sp>
      <p:sp>
        <p:nvSpPr>
          <p:cNvPr id="6" name="Shape 3"/>
          <p:cNvSpPr/>
          <p:nvPr/>
        </p:nvSpPr>
        <p:spPr>
          <a:xfrm>
            <a:off x="2414587" y="1804759"/>
            <a:ext cx="10059967" cy="4222998"/>
          </a:xfrm>
          <a:prstGeom prst="roundRect">
            <a:avLst>
              <a:gd name="adj" fmla="val 657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7" name="Shape 4"/>
          <p:cNvSpPr/>
          <p:nvPr/>
        </p:nvSpPr>
        <p:spPr>
          <a:xfrm>
            <a:off x="2422207" y="2033923"/>
            <a:ext cx="10043727" cy="82974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 5"/>
          <p:cNvSpPr/>
          <p:nvPr/>
        </p:nvSpPr>
        <p:spPr>
          <a:xfrm>
            <a:off x="2595086" y="2179982"/>
            <a:ext cx="4649542" cy="2959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Git</a:t>
            </a:r>
            <a:endParaRPr lang="en-US" sz="1361" dirty="0"/>
          </a:p>
        </p:txBody>
      </p:sp>
      <p:sp>
        <p:nvSpPr>
          <p:cNvPr id="9" name="Text 6"/>
          <p:cNvSpPr/>
          <p:nvPr/>
        </p:nvSpPr>
        <p:spPr>
          <a:xfrm>
            <a:off x="7311390" y="2160662"/>
            <a:ext cx="4649542" cy="591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 powerful version control system for tracking changes in source code.</a:t>
            </a:r>
            <a:endParaRPr lang="en-US" sz="1361" dirty="0"/>
          </a:p>
        </p:txBody>
      </p:sp>
      <p:sp>
        <p:nvSpPr>
          <p:cNvPr id="10" name="Shape 7"/>
          <p:cNvSpPr/>
          <p:nvPr/>
        </p:nvSpPr>
        <p:spPr>
          <a:xfrm>
            <a:off x="2422207" y="2790178"/>
            <a:ext cx="10043727" cy="112564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8"/>
          <p:cNvSpPr/>
          <p:nvPr/>
        </p:nvSpPr>
        <p:spPr>
          <a:xfrm>
            <a:off x="2595086" y="2955556"/>
            <a:ext cx="4649542" cy="2959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GitHub</a:t>
            </a:r>
            <a:endParaRPr lang="en-US" sz="1361" dirty="0"/>
          </a:p>
        </p:txBody>
      </p:sp>
      <p:sp>
        <p:nvSpPr>
          <p:cNvPr id="12" name="Text 9"/>
          <p:cNvSpPr/>
          <p:nvPr/>
        </p:nvSpPr>
        <p:spPr>
          <a:xfrm>
            <a:off x="7311390" y="2916917"/>
            <a:ext cx="4649542" cy="8877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 web-based platform that integrates with Git, providing a centralized hub for collaboration, code sharing, and project management.</a:t>
            </a:r>
            <a:endParaRPr lang="en-US" sz="1361" dirty="0"/>
          </a:p>
        </p:txBody>
      </p:sp>
      <p:sp>
        <p:nvSpPr>
          <p:cNvPr id="13" name="Shape 10"/>
          <p:cNvSpPr/>
          <p:nvPr/>
        </p:nvSpPr>
        <p:spPr>
          <a:xfrm>
            <a:off x="2422207" y="3842333"/>
            <a:ext cx="10043727" cy="112564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1"/>
          <p:cNvSpPr/>
          <p:nvPr/>
        </p:nvSpPr>
        <p:spPr>
          <a:xfrm>
            <a:off x="2595086" y="4007711"/>
            <a:ext cx="4649542" cy="2959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Workflow</a:t>
            </a:r>
            <a:endParaRPr lang="en-US" sz="1361" dirty="0"/>
          </a:p>
        </p:txBody>
      </p:sp>
      <p:sp>
        <p:nvSpPr>
          <p:cNvPr id="15" name="Text 12"/>
          <p:cNvSpPr/>
          <p:nvPr/>
        </p:nvSpPr>
        <p:spPr>
          <a:xfrm>
            <a:off x="7311390" y="3969072"/>
            <a:ext cx="4649542" cy="8877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Typical Git and GitHub workflow includes cloning, branching, committing, pushing, and submitting pull requests.</a:t>
            </a:r>
            <a:endParaRPr lang="en-US" sz="1361" dirty="0"/>
          </a:p>
        </p:txBody>
      </p:sp>
      <p:sp>
        <p:nvSpPr>
          <p:cNvPr id="16" name="Shape 13"/>
          <p:cNvSpPr/>
          <p:nvPr/>
        </p:nvSpPr>
        <p:spPr>
          <a:xfrm>
            <a:off x="2422207" y="4894489"/>
            <a:ext cx="10043727" cy="112564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7" name="Text 14"/>
          <p:cNvSpPr/>
          <p:nvPr/>
        </p:nvSpPr>
        <p:spPr>
          <a:xfrm>
            <a:off x="2595086" y="5059866"/>
            <a:ext cx="4649542" cy="2959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Best Practices</a:t>
            </a:r>
            <a:endParaRPr lang="en-US" sz="1361" dirty="0"/>
          </a:p>
        </p:txBody>
      </p:sp>
      <p:sp>
        <p:nvSpPr>
          <p:cNvPr id="18" name="Text 15"/>
          <p:cNvSpPr/>
          <p:nvPr/>
        </p:nvSpPr>
        <p:spPr>
          <a:xfrm>
            <a:off x="7311390" y="5021227"/>
            <a:ext cx="4649542" cy="8877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Commit often, use branches, regularly pull updates, and review code to streamline development and improve code quality.</a:t>
            </a:r>
            <a:endParaRPr lang="en-US" sz="1361" dirty="0"/>
          </a:p>
        </p:txBody>
      </p:sp>
      <p:sp>
        <p:nvSpPr>
          <p:cNvPr id="19" name="Text 16"/>
          <p:cNvSpPr/>
          <p:nvPr/>
        </p:nvSpPr>
        <p:spPr>
          <a:xfrm>
            <a:off x="2406967" y="6286955"/>
            <a:ext cx="9440347" cy="8297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To get started with Git and GitHub, we recommend exploring the official documentation, participating in online communities, and practicing with hands-on projects. </a:t>
            </a:r>
            <a:endParaRPr lang="en-US" sz="136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547</Words>
  <Application>Microsoft Office PowerPoint</Application>
  <PresentationFormat>Custom</PresentationFormat>
  <Paragraphs>78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Tomorrow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Divya</cp:lastModifiedBy>
  <cp:revision>4</cp:revision>
  <dcterms:created xsi:type="dcterms:W3CDTF">2024-08-08T15:32:47Z</dcterms:created>
  <dcterms:modified xsi:type="dcterms:W3CDTF">2025-05-25T18:24:16Z</dcterms:modified>
</cp:coreProperties>
</file>