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0502-B3E5-6845-9C24-4C33DC8DA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D395CC9A-31E6-DA40-BFDE-38DBCB13C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DD84FEE-2792-A341-8E61-C637CF5F821D}"/>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8412D124-83B2-904D-A373-8BD4B0430A2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299D863-A29C-3247-9767-7736C0214F2A}"/>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7235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AFBB-0570-AF42-91C3-8775F85280AD}"/>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F5EF06D-0602-2649-AB12-5CA0B119A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331C190-6D23-5646-9492-90539EB704B2}"/>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F36DF792-EC72-5F4C-963C-A6B6A78FC8C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96CFC3D-BD7D-8D48-A51E-FF5368439F80}"/>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392984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A4B0A-F4CA-B349-9D38-B750E884D8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0CBB3EB-310C-D54F-9C45-D2DEB0EF9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3CC356F-78D7-2641-874B-63A652B7CA1C}"/>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7A656EB5-E31F-B640-A28A-A510B804251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FF82510-3BC2-DD40-8B26-0C21DDFD2C65}"/>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131034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E2FD-D7FF-CD49-B3F9-74FF81F5168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E8319C7-1C38-F843-8B3F-37A641473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8E3D880-694E-064F-ACE6-F2256779B102}"/>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19098B8A-8339-4C47-B52C-6549F8F7C01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81EC0CF-48DE-7546-BE83-62E7EF59514B}"/>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19196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4DD7-5381-F942-8D33-43A3D91E2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8EB76E16-DB15-4C4D-B7C1-1086F314C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7ECB1-CB32-A848-8C5C-CB136FEF28F9}"/>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E5EAEA47-79E5-4C41-A60A-0E4C992B6E0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074B1D6-4CDA-D94B-928A-000A4689872E}"/>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380524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473E-BDB3-414B-B48D-97431604540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6A5C69F-E121-D144-BFD4-D7A62E3233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CA629290-FDE5-5642-822D-A737CFE71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F85CE25A-B4CF-2D46-99FB-DAECAF863FAD}"/>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6" name="Footer Placeholder 5">
            <a:extLst>
              <a:ext uri="{FF2B5EF4-FFF2-40B4-BE49-F238E27FC236}">
                <a16:creationId xmlns:a16="http://schemas.microsoft.com/office/drawing/2014/main" id="{1813A6FE-2D4D-6147-B644-CB0E90F0692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6459B5D-0575-4A4D-8D9E-B8CDF6833A34}"/>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160496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E0A9-2FAC-FA41-BF2A-85EF43F95D9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4618F41-28E5-CC44-80DC-953DC6803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C2AB4-77A5-2049-8C9D-83022F0B5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2919F12-EAE7-BE47-8EBB-D51D5CEB6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B8655-910F-634E-90FE-3BAFDDE12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5365545A-8ABB-4945-91D2-7D5C747B9919}"/>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8" name="Footer Placeholder 7">
            <a:extLst>
              <a:ext uri="{FF2B5EF4-FFF2-40B4-BE49-F238E27FC236}">
                <a16:creationId xmlns:a16="http://schemas.microsoft.com/office/drawing/2014/main" id="{B577966C-36B3-F245-8B1F-E732FA057F20}"/>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8EDF7414-4031-C040-862F-A182D497CEC9}"/>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326043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4C10-6868-F04A-86D5-A197ABF46DB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FB629F39-C6A0-1C47-97B8-A99E8298BA30}"/>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4" name="Footer Placeholder 3">
            <a:extLst>
              <a:ext uri="{FF2B5EF4-FFF2-40B4-BE49-F238E27FC236}">
                <a16:creationId xmlns:a16="http://schemas.microsoft.com/office/drawing/2014/main" id="{C04E1377-0E2D-FF4F-B1F3-2B5A6E6FBDD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55EEAF5F-E8D3-F847-B4A2-BD6832DE4CB2}"/>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111258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53EC6-3A56-794E-8D36-BBF1007E674E}"/>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3" name="Footer Placeholder 2">
            <a:extLst>
              <a:ext uri="{FF2B5EF4-FFF2-40B4-BE49-F238E27FC236}">
                <a16:creationId xmlns:a16="http://schemas.microsoft.com/office/drawing/2014/main" id="{C85D153C-4ED2-2749-B775-9B3758318270}"/>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C7F34FF-8FB2-8748-9D00-388C028F7EE8}"/>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6716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B1B1-6FA7-9641-A7C3-D3F9F88FD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AA8BCC7B-8091-0B41-A63E-8469F4A31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B22B715D-4D2E-3B4C-B055-4691C478E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ACB72-A8B7-4B48-9925-788EC7BD4A23}"/>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6" name="Footer Placeholder 5">
            <a:extLst>
              <a:ext uri="{FF2B5EF4-FFF2-40B4-BE49-F238E27FC236}">
                <a16:creationId xmlns:a16="http://schemas.microsoft.com/office/drawing/2014/main" id="{71CE90BD-BD8D-3341-BA5E-B946EC6BA88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A0E4CBE-FBA0-DF45-A204-6AD0AEF570C7}"/>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183602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D11D-E853-C74B-B9CA-CFB1783E9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80E57A0-5E6C-8349-8617-9FCDCDD6E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13C9FC1B-755A-E44E-A09F-97FEBB2A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D7174-2E54-844E-9244-3FF80F46EC8D}"/>
              </a:ext>
            </a:extLst>
          </p:cNvPr>
          <p:cNvSpPr>
            <a:spLocks noGrp="1"/>
          </p:cNvSpPr>
          <p:nvPr>
            <p:ph type="dt" sz="half" idx="10"/>
          </p:nvPr>
        </p:nvSpPr>
        <p:spPr/>
        <p:txBody>
          <a:bodyPr/>
          <a:lstStyle/>
          <a:p>
            <a:fld id="{9B450A15-1229-DC40-89F3-59457622921B}" type="datetimeFigureOut">
              <a:rPr lang="en-CN" smtClean="0"/>
              <a:t>2021/4/12</a:t>
            </a:fld>
            <a:endParaRPr lang="en-CN"/>
          </a:p>
        </p:txBody>
      </p:sp>
      <p:sp>
        <p:nvSpPr>
          <p:cNvPr id="6" name="Footer Placeholder 5">
            <a:extLst>
              <a:ext uri="{FF2B5EF4-FFF2-40B4-BE49-F238E27FC236}">
                <a16:creationId xmlns:a16="http://schemas.microsoft.com/office/drawing/2014/main" id="{917620A6-6BED-EA47-893F-C1C411E2892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9C8EA66-AB80-444E-A325-58D74707DBA3}"/>
              </a:ext>
            </a:extLst>
          </p:cNvPr>
          <p:cNvSpPr>
            <a:spLocks noGrp="1"/>
          </p:cNvSpPr>
          <p:nvPr>
            <p:ph type="sldNum" sz="quarter" idx="12"/>
          </p:nvPr>
        </p:nvSpPr>
        <p:spPr/>
        <p:txBody>
          <a:bodyPr/>
          <a:lstStyle/>
          <a:p>
            <a:fld id="{5DEC881F-7DF9-7944-99D4-ACCF7E4EB49E}" type="slidenum">
              <a:rPr lang="en-CN" smtClean="0"/>
              <a:t>‹#›</a:t>
            </a:fld>
            <a:endParaRPr lang="en-CN"/>
          </a:p>
        </p:txBody>
      </p:sp>
    </p:spTree>
    <p:extLst>
      <p:ext uri="{BB962C8B-B14F-4D97-AF65-F5344CB8AC3E}">
        <p14:creationId xmlns:p14="http://schemas.microsoft.com/office/powerpoint/2010/main" val="99894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AD6A4-0828-4D4D-B35D-0A5FBAB9E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64697AF-66F3-7B4A-8119-124363E07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761D798-AB83-D841-BABF-06741F5AA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50A15-1229-DC40-89F3-59457622921B}" type="datetimeFigureOut">
              <a:rPr lang="en-CN" smtClean="0"/>
              <a:t>2021/4/12</a:t>
            </a:fld>
            <a:endParaRPr lang="en-CN"/>
          </a:p>
        </p:txBody>
      </p:sp>
      <p:sp>
        <p:nvSpPr>
          <p:cNvPr id="5" name="Footer Placeholder 4">
            <a:extLst>
              <a:ext uri="{FF2B5EF4-FFF2-40B4-BE49-F238E27FC236}">
                <a16:creationId xmlns:a16="http://schemas.microsoft.com/office/drawing/2014/main" id="{A3D1EB09-3E29-E54C-8DA6-B72772E06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D46DE87D-98B3-F14E-A096-7BE63E535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C881F-7DF9-7944-99D4-ACCF7E4EB49E}" type="slidenum">
              <a:rPr lang="en-CN" smtClean="0"/>
              <a:t>‹#›</a:t>
            </a:fld>
            <a:endParaRPr lang="en-CN"/>
          </a:p>
        </p:txBody>
      </p:sp>
    </p:spTree>
    <p:extLst>
      <p:ext uri="{BB962C8B-B14F-4D97-AF65-F5344CB8AC3E}">
        <p14:creationId xmlns:p14="http://schemas.microsoft.com/office/powerpoint/2010/main" val="515777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ocoder.readthedocs.io/" TargetMode="External"/><Relationship Id="rId2" Type="http://schemas.openxmlformats.org/officeDocument/2006/relationships/hyperlink" Target="https://open.toronto.ca/dataset/neighbourhood-profiles/" TargetMode="External"/><Relationship Id="rId1" Type="http://schemas.openxmlformats.org/officeDocument/2006/relationships/slideLayout" Target="../slideLayouts/slideLayout2.xml"/><Relationship Id="rId4" Type="http://schemas.openxmlformats.org/officeDocument/2006/relationships/hyperlink" Target="https://developer.foursquar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A26D-02E8-8749-96BD-E48DC8F25FA6}"/>
              </a:ext>
            </a:extLst>
          </p:cNvPr>
          <p:cNvSpPr>
            <a:spLocks noGrp="1"/>
          </p:cNvSpPr>
          <p:nvPr>
            <p:ph type="ctrTitle"/>
          </p:nvPr>
        </p:nvSpPr>
        <p:spPr>
          <a:xfrm>
            <a:off x="1524000" y="1677947"/>
            <a:ext cx="9144000" cy="2387600"/>
          </a:xfrm>
        </p:spPr>
        <p:txBody>
          <a:bodyPr>
            <a:normAutofit fontScale="90000"/>
          </a:bodyPr>
          <a:lstStyle/>
          <a:p>
            <a:r>
              <a:rPr lang="en-US" b="1" dirty="0"/>
              <a:t>Location optimization for establishing a new Chinese restaurant in Toronto</a:t>
            </a:r>
            <a:br>
              <a:rPr lang="en-US" b="1" dirty="0"/>
            </a:br>
            <a:endParaRPr lang="en-CN" dirty="0"/>
          </a:p>
        </p:txBody>
      </p:sp>
      <p:sp>
        <p:nvSpPr>
          <p:cNvPr id="3" name="Subtitle 2">
            <a:extLst>
              <a:ext uri="{FF2B5EF4-FFF2-40B4-BE49-F238E27FC236}">
                <a16:creationId xmlns:a16="http://schemas.microsoft.com/office/drawing/2014/main" id="{91047305-EB4C-274D-B16A-E24E5A495C95}"/>
              </a:ext>
            </a:extLst>
          </p:cNvPr>
          <p:cNvSpPr>
            <a:spLocks noGrp="1"/>
          </p:cNvSpPr>
          <p:nvPr>
            <p:ph type="subTitle" idx="1"/>
          </p:nvPr>
        </p:nvSpPr>
        <p:spPr>
          <a:xfrm>
            <a:off x="1524000" y="4352172"/>
            <a:ext cx="9144000" cy="1655762"/>
          </a:xfrm>
        </p:spPr>
        <p:txBody>
          <a:bodyPr/>
          <a:lstStyle/>
          <a:p>
            <a:r>
              <a:rPr lang="en-CN" dirty="0"/>
              <a:t>Quan jinji</a:t>
            </a:r>
          </a:p>
          <a:p>
            <a:r>
              <a:rPr lang="en-US" dirty="0"/>
              <a:t>April 12</a:t>
            </a:r>
            <a:r>
              <a:rPr lang="en-CN" dirty="0"/>
              <a:t>, 20</a:t>
            </a:r>
            <a:r>
              <a:rPr lang="en-US" dirty="0"/>
              <a:t>21</a:t>
            </a:r>
            <a:endParaRPr lang="en-CN" dirty="0"/>
          </a:p>
          <a:p>
            <a:endParaRPr lang="en-CN" dirty="0"/>
          </a:p>
        </p:txBody>
      </p:sp>
    </p:spTree>
    <p:extLst>
      <p:ext uri="{BB962C8B-B14F-4D97-AF65-F5344CB8AC3E}">
        <p14:creationId xmlns:p14="http://schemas.microsoft.com/office/powerpoint/2010/main" val="328675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4E66-FE39-7142-AB27-4F86CE78C28F}"/>
              </a:ext>
            </a:extLst>
          </p:cNvPr>
          <p:cNvSpPr>
            <a:spLocks noGrp="1"/>
          </p:cNvSpPr>
          <p:nvPr>
            <p:ph type="title"/>
          </p:nvPr>
        </p:nvSpPr>
        <p:spPr/>
        <p:txBody>
          <a:bodyPr/>
          <a:lstStyle/>
          <a:p>
            <a:r>
              <a:rPr lang="en-CN" dirty="0"/>
              <a:t>Data Visualization</a:t>
            </a:r>
            <a:br>
              <a:rPr lang="en-CN" dirty="0"/>
            </a:br>
            <a:endParaRPr lang="en-CN" dirty="0"/>
          </a:p>
        </p:txBody>
      </p:sp>
      <p:sp>
        <p:nvSpPr>
          <p:cNvPr id="3" name="Content Placeholder 2">
            <a:extLst>
              <a:ext uri="{FF2B5EF4-FFF2-40B4-BE49-F238E27FC236}">
                <a16:creationId xmlns:a16="http://schemas.microsoft.com/office/drawing/2014/main" id="{9B949CEC-7D77-2444-89B5-78A6EAA500A1}"/>
              </a:ext>
            </a:extLst>
          </p:cNvPr>
          <p:cNvSpPr>
            <a:spLocks noGrp="1"/>
          </p:cNvSpPr>
          <p:nvPr>
            <p:ph idx="1"/>
          </p:nvPr>
        </p:nvSpPr>
        <p:spPr>
          <a:xfrm>
            <a:off x="762000" y="1253331"/>
            <a:ext cx="10515600" cy="4351338"/>
          </a:xfrm>
        </p:spPr>
        <p:txBody>
          <a:bodyPr/>
          <a:lstStyle/>
          <a:p>
            <a:r>
              <a:rPr lang="en-CN" dirty="0"/>
              <a:t>Folium</a:t>
            </a:r>
          </a:p>
        </p:txBody>
      </p:sp>
      <p:pic>
        <p:nvPicPr>
          <p:cNvPr id="9" name="Picture 8">
            <a:extLst>
              <a:ext uri="{FF2B5EF4-FFF2-40B4-BE49-F238E27FC236}">
                <a16:creationId xmlns:a16="http://schemas.microsoft.com/office/drawing/2014/main" id="{FC326400-7F8A-EE4F-8C29-488150EC6EE0}"/>
              </a:ext>
            </a:extLst>
          </p:cNvPr>
          <p:cNvPicPr>
            <a:picLocks noChangeAspect="1"/>
          </p:cNvPicPr>
          <p:nvPr/>
        </p:nvPicPr>
        <p:blipFill>
          <a:blip r:embed="rId2"/>
          <a:stretch>
            <a:fillRect/>
          </a:stretch>
        </p:blipFill>
        <p:spPr>
          <a:xfrm>
            <a:off x="3309073" y="1654175"/>
            <a:ext cx="7518400" cy="4838700"/>
          </a:xfrm>
          <a:prstGeom prst="rect">
            <a:avLst/>
          </a:prstGeom>
        </p:spPr>
      </p:pic>
    </p:spTree>
    <p:extLst>
      <p:ext uri="{BB962C8B-B14F-4D97-AF65-F5344CB8AC3E}">
        <p14:creationId xmlns:p14="http://schemas.microsoft.com/office/powerpoint/2010/main" val="337276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5941-9B21-FA42-83A2-AB1A83EBBA54}"/>
              </a:ext>
            </a:extLst>
          </p:cNvPr>
          <p:cNvSpPr>
            <a:spLocks noGrp="1"/>
          </p:cNvSpPr>
          <p:nvPr>
            <p:ph type="title"/>
          </p:nvPr>
        </p:nvSpPr>
        <p:spPr/>
        <p:txBody>
          <a:bodyPr/>
          <a:lstStyle/>
          <a:p>
            <a:r>
              <a:rPr lang="en-US" dirty="0"/>
              <a:t>Clustering</a:t>
            </a:r>
            <a:br>
              <a:rPr lang="en-CN" dirty="0"/>
            </a:br>
            <a:endParaRPr lang="en-CN" dirty="0"/>
          </a:p>
        </p:txBody>
      </p:sp>
      <p:pic>
        <p:nvPicPr>
          <p:cNvPr id="4" name="Picture 3">
            <a:extLst>
              <a:ext uri="{FF2B5EF4-FFF2-40B4-BE49-F238E27FC236}">
                <a16:creationId xmlns:a16="http://schemas.microsoft.com/office/drawing/2014/main" id="{8451DCFB-01C9-074C-85E2-D6047B9D562E}"/>
              </a:ext>
            </a:extLst>
          </p:cNvPr>
          <p:cNvPicPr/>
          <p:nvPr/>
        </p:nvPicPr>
        <p:blipFill>
          <a:blip r:embed="rId2">
            <a:extLst>
              <a:ext uri="{28A0092B-C50C-407E-A947-70E740481C1C}">
                <a14:useLocalDpi xmlns:a14="http://schemas.microsoft.com/office/drawing/2010/main" val="0"/>
              </a:ext>
            </a:extLst>
          </a:blip>
          <a:stretch>
            <a:fillRect/>
          </a:stretch>
        </p:blipFill>
        <p:spPr>
          <a:xfrm>
            <a:off x="152400" y="2137938"/>
            <a:ext cx="5943600" cy="3479165"/>
          </a:xfrm>
          <a:prstGeom prst="rect">
            <a:avLst/>
          </a:prstGeom>
        </p:spPr>
      </p:pic>
      <p:sp>
        <p:nvSpPr>
          <p:cNvPr id="5" name="TextBox 4">
            <a:extLst>
              <a:ext uri="{FF2B5EF4-FFF2-40B4-BE49-F238E27FC236}">
                <a16:creationId xmlns:a16="http://schemas.microsoft.com/office/drawing/2014/main" id="{A1DD7D3F-928C-C441-9BD3-B4097C85AD65}"/>
              </a:ext>
            </a:extLst>
          </p:cNvPr>
          <p:cNvSpPr txBox="1"/>
          <p:nvPr/>
        </p:nvSpPr>
        <p:spPr>
          <a:xfrm>
            <a:off x="5845216" y="2558005"/>
            <a:ext cx="5359078" cy="2436564"/>
          </a:xfrm>
          <a:prstGeom prst="rect">
            <a:avLst/>
          </a:prstGeom>
          <a:noFill/>
        </p:spPr>
        <p:txBody>
          <a:bodyPr wrap="square" rtlCol="0">
            <a:spAutoFit/>
          </a:bodyPr>
          <a:lstStyle/>
          <a:p>
            <a:pPr>
              <a:lnSpc>
                <a:spcPct val="90000"/>
              </a:lnSpc>
              <a:spcBef>
                <a:spcPts val="1000"/>
              </a:spcBef>
            </a:pPr>
            <a:r>
              <a:rPr lang="en-CN" sz="2800" dirty="0"/>
              <a:t>The first step is Feature Scaling for independent variables. </a:t>
            </a:r>
          </a:p>
          <a:p>
            <a:pPr>
              <a:lnSpc>
                <a:spcPct val="90000"/>
              </a:lnSpc>
              <a:spcBef>
                <a:spcPts val="1000"/>
              </a:spcBef>
            </a:pPr>
            <a:r>
              <a:rPr lang="en-CN" sz="2800" dirty="0"/>
              <a:t>Then use K-means clustering algorithm, as the picture shows, the best k is 5.</a:t>
            </a:r>
          </a:p>
          <a:p>
            <a:endParaRPr lang="en-CN" dirty="0"/>
          </a:p>
        </p:txBody>
      </p:sp>
    </p:spTree>
    <p:extLst>
      <p:ext uri="{BB962C8B-B14F-4D97-AF65-F5344CB8AC3E}">
        <p14:creationId xmlns:p14="http://schemas.microsoft.com/office/powerpoint/2010/main" val="174910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EBB4-434F-CA44-9D85-B4B4BD4B1E59}"/>
              </a:ext>
            </a:extLst>
          </p:cNvPr>
          <p:cNvSpPr>
            <a:spLocks noGrp="1"/>
          </p:cNvSpPr>
          <p:nvPr>
            <p:ph type="title"/>
          </p:nvPr>
        </p:nvSpPr>
        <p:spPr/>
        <p:txBody>
          <a:bodyPr>
            <a:normAutofit fontScale="90000"/>
          </a:bodyPr>
          <a:lstStyle/>
          <a:p>
            <a:r>
              <a:rPr lang="en-US" dirty="0"/>
              <a:t>Results</a:t>
            </a:r>
            <a:br>
              <a:rPr lang="en-US" dirty="0"/>
            </a:br>
            <a:br>
              <a:rPr lang="en-CN" dirty="0"/>
            </a:br>
            <a:endParaRPr lang="en-CN" dirty="0"/>
          </a:p>
        </p:txBody>
      </p:sp>
      <p:sp>
        <p:nvSpPr>
          <p:cNvPr id="3" name="Content Placeholder 2">
            <a:extLst>
              <a:ext uri="{FF2B5EF4-FFF2-40B4-BE49-F238E27FC236}">
                <a16:creationId xmlns:a16="http://schemas.microsoft.com/office/drawing/2014/main" id="{087BE949-EA03-EB45-8AB1-5C13B132F01E}"/>
              </a:ext>
            </a:extLst>
          </p:cNvPr>
          <p:cNvSpPr>
            <a:spLocks noGrp="1"/>
          </p:cNvSpPr>
          <p:nvPr>
            <p:ph idx="1"/>
          </p:nvPr>
        </p:nvSpPr>
        <p:spPr>
          <a:xfrm>
            <a:off x="745602" y="1027906"/>
            <a:ext cx="10515600" cy="476803"/>
          </a:xfrm>
        </p:spPr>
        <p:txBody>
          <a:bodyPr/>
          <a:lstStyle/>
          <a:p>
            <a:pPr marL="0" indent="0">
              <a:buNone/>
            </a:pPr>
            <a:r>
              <a:rPr lang="en-US" dirty="0"/>
              <a:t>T</a:t>
            </a:r>
            <a:r>
              <a:rPr lang="en-CN" dirty="0"/>
              <a:t>he Neighborhoods are separated into 5 cluster groups shown below.</a:t>
            </a:r>
          </a:p>
          <a:p>
            <a:endParaRPr lang="en-CN" dirty="0"/>
          </a:p>
        </p:txBody>
      </p:sp>
      <p:pic>
        <p:nvPicPr>
          <p:cNvPr id="4" name="Picture 3">
            <a:extLst>
              <a:ext uri="{FF2B5EF4-FFF2-40B4-BE49-F238E27FC236}">
                <a16:creationId xmlns:a16="http://schemas.microsoft.com/office/drawing/2014/main" id="{2006B853-A287-D342-9D53-EECF05E28E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16697" y="1642233"/>
            <a:ext cx="7358605" cy="2451064"/>
          </a:xfrm>
          <a:prstGeom prst="rect">
            <a:avLst/>
          </a:prstGeom>
        </p:spPr>
      </p:pic>
      <p:pic>
        <p:nvPicPr>
          <p:cNvPr id="5" name="Picture 4">
            <a:extLst>
              <a:ext uri="{FF2B5EF4-FFF2-40B4-BE49-F238E27FC236}">
                <a16:creationId xmlns:a16="http://schemas.microsoft.com/office/drawing/2014/main" id="{1C83496E-9E30-7C47-BA01-7313F075287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8783" y="4283079"/>
            <a:ext cx="7254432" cy="2164122"/>
          </a:xfrm>
          <a:prstGeom prst="rect">
            <a:avLst/>
          </a:prstGeom>
        </p:spPr>
      </p:pic>
    </p:spTree>
    <p:extLst>
      <p:ext uri="{BB962C8B-B14F-4D97-AF65-F5344CB8AC3E}">
        <p14:creationId xmlns:p14="http://schemas.microsoft.com/office/powerpoint/2010/main" val="378783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4B759-5529-2F46-BF88-DBEF515A1C4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25716" y="61897"/>
            <a:ext cx="7404422" cy="1963674"/>
          </a:xfrm>
          <a:prstGeom prst="rect">
            <a:avLst/>
          </a:prstGeom>
        </p:spPr>
      </p:pic>
      <p:pic>
        <p:nvPicPr>
          <p:cNvPr id="5" name="Picture 4">
            <a:extLst>
              <a:ext uri="{FF2B5EF4-FFF2-40B4-BE49-F238E27FC236}">
                <a16:creationId xmlns:a16="http://schemas.microsoft.com/office/drawing/2014/main" id="{B3C54102-D6AA-454F-B067-247A13EA0FA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76185" y="2025570"/>
            <a:ext cx="7590099" cy="2407533"/>
          </a:xfrm>
          <a:prstGeom prst="rect">
            <a:avLst/>
          </a:prstGeom>
        </p:spPr>
      </p:pic>
      <p:pic>
        <p:nvPicPr>
          <p:cNvPr id="6" name="Picture 5">
            <a:extLst>
              <a:ext uri="{FF2B5EF4-FFF2-40B4-BE49-F238E27FC236}">
                <a16:creationId xmlns:a16="http://schemas.microsoft.com/office/drawing/2014/main" id="{B4BE3FF8-04DA-9245-B94F-D3C785BC435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480840" y="4450466"/>
            <a:ext cx="7820628" cy="2054505"/>
          </a:xfrm>
          <a:prstGeom prst="rect">
            <a:avLst/>
          </a:prstGeom>
        </p:spPr>
      </p:pic>
    </p:spTree>
    <p:extLst>
      <p:ext uri="{BB962C8B-B14F-4D97-AF65-F5344CB8AC3E}">
        <p14:creationId xmlns:p14="http://schemas.microsoft.com/office/powerpoint/2010/main" val="369205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80F8-8174-3449-9F95-C9594026E068}"/>
              </a:ext>
            </a:extLst>
          </p:cNvPr>
          <p:cNvSpPr>
            <a:spLocks noGrp="1"/>
          </p:cNvSpPr>
          <p:nvPr>
            <p:ph type="title"/>
          </p:nvPr>
        </p:nvSpPr>
        <p:spPr/>
        <p:txBody>
          <a:bodyPr/>
          <a:lstStyle/>
          <a:p>
            <a:r>
              <a:rPr lang="en-US" dirty="0"/>
              <a:t>Results</a:t>
            </a:r>
            <a:endParaRPr lang="en-CN" dirty="0"/>
          </a:p>
        </p:txBody>
      </p:sp>
      <p:sp>
        <p:nvSpPr>
          <p:cNvPr id="3" name="Content Placeholder 2">
            <a:extLst>
              <a:ext uri="{FF2B5EF4-FFF2-40B4-BE49-F238E27FC236}">
                <a16:creationId xmlns:a16="http://schemas.microsoft.com/office/drawing/2014/main" id="{99220A9C-827D-CE49-84F9-2D11DB42A2F2}"/>
              </a:ext>
            </a:extLst>
          </p:cNvPr>
          <p:cNvSpPr>
            <a:spLocks noGrp="1"/>
          </p:cNvSpPr>
          <p:nvPr>
            <p:ph idx="1"/>
          </p:nvPr>
        </p:nvSpPr>
        <p:spPr/>
        <p:txBody>
          <a:bodyPr/>
          <a:lstStyle/>
          <a:p>
            <a:pPr marL="0" indent="0">
              <a:buNone/>
            </a:pPr>
            <a:r>
              <a:rPr lang="en-CN" dirty="0"/>
              <a:t>By using Folium, a map showing Toronto City can be generated with different cluster indicated by different colors.</a:t>
            </a:r>
          </a:p>
          <a:p>
            <a:endParaRPr lang="en-CN" dirty="0"/>
          </a:p>
        </p:txBody>
      </p:sp>
      <p:pic>
        <p:nvPicPr>
          <p:cNvPr id="4" name="Picture 3">
            <a:extLst>
              <a:ext uri="{FF2B5EF4-FFF2-40B4-BE49-F238E27FC236}">
                <a16:creationId xmlns:a16="http://schemas.microsoft.com/office/drawing/2014/main" id="{571313D3-F29F-6849-B4E8-1D6594BBF9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16429" y="2687031"/>
            <a:ext cx="8759142" cy="4170969"/>
          </a:xfrm>
          <a:prstGeom prst="rect">
            <a:avLst/>
          </a:prstGeom>
        </p:spPr>
      </p:pic>
    </p:spTree>
    <p:extLst>
      <p:ext uri="{BB962C8B-B14F-4D97-AF65-F5344CB8AC3E}">
        <p14:creationId xmlns:p14="http://schemas.microsoft.com/office/powerpoint/2010/main" val="131533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AE0F-B762-884F-829A-DAFC838D10FA}"/>
              </a:ext>
            </a:extLst>
          </p:cNvPr>
          <p:cNvSpPr>
            <a:spLocks noGrp="1"/>
          </p:cNvSpPr>
          <p:nvPr>
            <p:ph type="title"/>
          </p:nvPr>
        </p:nvSpPr>
        <p:spPr/>
        <p:txBody>
          <a:bodyPr/>
          <a:lstStyle/>
          <a:p>
            <a:r>
              <a:rPr lang="en-US" dirty="0"/>
              <a:t>Discussion</a:t>
            </a:r>
            <a:endParaRPr lang="en-CN" dirty="0"/>
          </a:p>
        </p:txBody>
      </p:sp>
      <p:sp>
        <p:nvSpPr>
          <p:cNvPr id="3" name="Content Placeholder 2">
            <a:extLst>
              <a:ext uri="{FF2B5EF4-FFF2-40B4-BE49-F238E27FC236}">
                <a16:creationId xmlns:a16="http://schemas.microsoft.com/office/drawing/2014/main" id="{B6B8FC90-ACE2-8F47-8BE9-D91215A6B154}"/>
              </a:ext>
            </a:extLst>
          </p:cNvPr>
          <p:cNvSpPr>
            <a:spLocks noGrp="1"/>
          </p:cNvSpPr>
          <p:nvPr>
            <p:ph idx="1"/>
          </p:nvPr>
        </p:nvSpPr>
        <p:spPr>
          <a:xfrm>
            <a:off x="838200" y="1825625"/>
            <a:ext cx="7495572" cy="4351338"/>
          </a:xfrm>
        </p:spPr>
        <p:txBody>
          <a:bodyPr/>
          <a:lstStyle/>
          <a:p>
            <a:pPr marL="0" indent="0">
              <a:buNone/>
            </a:pPr>
            <a:r>
              <a:rPr lang="en-CN" dirty="0"/>
              <a:t>The analysis above is summarized in a table below.</a:t>
            </a:r>
          </a:p>
          <a:p>
            <a:pPr marL="0" indent="0">
              <a:buNone/>
            </a:pPr>
            <a:endParaRPr lang="en-CN" dirty="0"/>
          </a:p>
        </p:txBody>
      </p:sp>
      <p:pic>
        <p:nvPicPr>
          <p:cNvPr id="4" name="Picture 3">
            <a:extLst>
              <a:ext uri="{FF2B5EF4-FFF2-40B4-BE49-F238E27FC236}">
                <a16:creationId xmlns:a16="http://schemas.microsoft.com/office/drawing/2014/main" id="{A30967B0-E137-6745-AC68-8AD0223B2A84}"/>
              </a:ext>
            </a:extLst>
          </p:cNvPr>
          <p:cNvPicPr/>
          <p:nvPr/>
        </p:nvPicPr>
        <p:blipFill>
          <a:blip r:embed="rId2">
            <a:extLst>
              <a:ext uri="{28A0092B-C50C-407E-A947-70E740481C1C}">
                <a14:useLocalDpi xmlns:a14="http://schemas.microsoft.com/office/drawing/2010/main" val="0"/>
              </a:ext>
            </a:extLst>
          </a:blip>
          <a:stretch>
            <a:fillRect/>
          </a:stretch>
        </p:blipFill>
        <p:spPr>
          <a:xfrm>
            <a:off x="578735" y="2662051"/>
            <a:ext cx="6898512" cy="2678486"/>
          </a:xfrm>
          <a:prstGeom prst="rect">
            <a:avLst/>
          </a:prstGeom>
        </p:spPr>
      </p:pic>
      <p:sp>
        <p:nvSpPr>
          <p:cNvPr id="5" name="TextBox 4">
            <a:extLst>
              <a:ext uri="{FF2B5EF4-FFF2-40B4-BE49-F238E27FC236}">
                <a16:creationId xmlns:a16="http://schemas.microsoft.com/office/drawing/2014/main" id="{8592C19D-7C89-CE47-9050-800830C4E796}"/>
              </a:ext>
            </a:extLst>
          </p:cNvPr>
          <p:cNvSpPr txBox="1"/>
          <p:nvPr/>
        </p:nvSpPr>
        <p:spPr>
          <a:xfrm>
            <a:off x="7326775" y="3113589"/>
            <a:ext cx="3934427" cy="1661993"/>
          </a:xfrm>
          <a:prstGeom prst="rect">
            <a:avLst/>
          </a:prstGeom>
          <a:noFill/>
        </p:spPr>
        <p:txBody>
          <a:bodyPr wrap="square" rtlCol="0">
            <a:spAutoFit/>
          </a:bodyPr>
          <a:lstStyle/>
          <a:p>
            <a:r>
              <a:rPr lang="en-CN" dirty="0"/>
              <a:t>For leading business to success</a:t>
            </a:r>
            <a:r>
              <a:rPr lang="en-US" dirty="0"/>
              <a:t>:</a:t>
            </a:r>
          </a:p>
          <a:p>
            <a:r>
              <a:rPr lang="en-CN" sz="2800" dirty="0"/>
              <a:t>Chinese Population ↑</a:t>
            </a:r>
          </a:p>
          <a:p>
            <a:r>
              <a:rPr lang="en-CN" sz="2800" dirty="0"/>
              <a:t>Spending Power</a:t>
            </a:r>
            <a:r>
              <a:rPr lang="ja-JP" altLang="en-US" sz="2800"/>
              <a:t>　</a:t>
            </a:r>
            <a:r>
              <a:rPr lang="en-CN" sz="2800" dirty="0"/>
              <a:t>↑</a:t>
            </a:r>
          </a:p>
          <a:p>
            <a:r>
              <a:rPr lang="en-CN" sz="2800" dirty="0"/>
              <a:t>Competition</a:t>
            </a:r>
            <a:r>
              <a:rPr lang="ja-JP" altLang="en-US" sz="2800"/>
              <a:t>　　↓</a:t>
            </a:r>
            <a:endParaRPr lang="en-CN" sz="2800" dirty="0"/>
          </a:p>
        </p:txBody>
      </p:sp>
    </p:spTree>
    <p:extLst>
      <p:ext uri="{BB962C8B-B14F-4D97-AF65-F5344CB8AC3E}">
        <p14:creationId xmlns:p14="http://schemas.microsoft.com/office/powerpoint/2010/main" val="300533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5F57-A2EF-4B45-898F-F0CDED81701F}"/>
              </a:ext>
            </a:extLst>
          </p:cNvPr>
          <p:cNvSpPr>
            <a:spLocks noGrp="1"/>
          </p:cNvSpPr>
          <p:nvPr>
            <p:ph type="title"/>
          </p:nvPr>
        </p:nvSpPr>
        <p:spPr/>
        <p:txBody>
          <a:bodyPr/>
          <a:lstStyle/>
          <a:p>
            <a:r>
              <a:rPr lang="en-US" dirty="0"/>
              <a:t>Conclusion</a:t>
            </a:r>
            <a:endParaRPr lang="en-CN" dirty="0"/>
          </a:p>
        </p:txBody>
      </p:sp>
      <p:sp>
        <p:nvSpPr>
          <p:cNvPr id="3" name="Content Placeholder 2">
            <a:extLst>
              <a:ext uri="{FF2B5EF4-FFF2-40B4-BE49-F238E27FC236}">
                <a16:creationId xmlns:a16="http://schemas.microsoft.com/office/drawing/2014/main" id="{E4FB049C-EBBE-DD4A-A430-E31DDACC70B8}"/>
              </a:ext>
            </a:extLst>
          </p:cNvPr>
          <p:cNvSpPr>
            <a:spLocks noGrp="1"/>
          </p:cNvSpPr>
          <p:nvPr>
            <p:ph idx="1"/>
          </p:nvPr>
        </p:nvSpPr>
        <p:spPr>
          <a:xfrm>
            <a:off x="838200" y="2334911"/>
            <a:ext cx="10515600" cy="3382983"/>
          </a:xfrm>
        </p:spPr>
        <p:txBody>
          <a:bodyPr/>
          <a:lstStyle/>
          <a:p>
            <a:pPr marL="0" indent="0">
              <a:buNone/>
            </a:pPr>
            <a:r>
              <a:rPr lang="en-CN" dirty="0"/>
              <a:t>As a result, cluster 4 is to be prioritized by the invester who is going to eastablish a Chinese Restaurant in Toronto City. </a:t>
            </a:r>
          </a:p>
          <a:p>
            <a:pPr marL="0" indent="0">
              <a:buNone/>
            </a:pPr>
            <a:r>
              <a:rPr lang="en-CN" dirty="0"/>
              <a:t>Accoring to the Map, north-east and south are the best place in Toronto to start a new Chinese Restaurant.</a:t>
            </a:r>
          </a:p>
          <a:p>
            <a:endParaRPr lang="en-CN" dirty="0"/>
          </a:p>
        </p:txBody>
      </p:sp>
    </p:spTree>
    <p:extLst>
      <p:ext uri="{BB962C8B-B14F-4D97-AF65-F5344CB8AC3E}">
        <p14:creationId xmlns:p14="http://schemas.microsoft.com/office/powerpoint/2010/main" val="24662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923E-1D5B-5745-AD39-0B12515A3A6F}"/>
              </a:ext>
            </a:extLst>
          </p:cNvPr>
          <p:cNvSpPr>
            <a:spLocks noGrp="1"/>
          </p:cNvSpPr>
          <p:nvPr>
            <p:ph type="title"/>
          </p:nvPr>
        </p:nvSpPr>
        <p:spPr>
          <a:xfrm>
            <a:off x="3013758" y="365125"/>
            <a:ext cx="10515600" cy="1325563"/>
          </a:xfrm>
        </p:spPr>
        <p:txBody>
          <a:bodyPr/>
          <a:lstStyle/>
          <a:p>
            <a:r>
              <a:rPr lang="en-US" dirty="0"/>
              <a:t>Contents</a:t>
            </a:r>
            <a:endParaRPr lang="en-CN" dirty="0"/>
          </a:p>
        </p:txBody>
      </p:sp>
      <p:sp>
        <p:nvSpPr>
          <p:cNvPr id="3" name="Content Placeholder 2">
            <a:extLst>
              <a:ext uri="{FF2B5EF4-FFF2-40B4-BE49-F238E27FC236}">
                <a16:creationId xmlns:a16="http://schemas.microsoft.com/office/drawing/2014/main" id="{43786527-83D8-EE40-A4E2-73E67853E2C5}"/>
              </a:ext>
            </a:extLst>
          </p:cNvPr>
          <p:cNvSpPr>
            <a:spLocks noGrp="1"/>
          </p:cNvSpPr>
          <p:nvPr>
            <p:ph idx="1"/>
          </p:nvPr>
        </p:nvSpPr>
        <p:spPr>
          <a:xfrm>
            <a:off x="3013758" y="1690688"/>
            <a:ext cx="6164484" cy="5266482"/>
          </a:xfrm>
        </p:spPr>
        <p:txBody>
          <a:bodyPr>
            <a:normAutofit fontScale="92500" lnSpcReduction="20000"/>
          </a:bodyPr>
          <a:lstStyle/>
          <a:p>
            <a:pPr marL="0" indent="0">
              <a:buNone/>
            </a:pPr>
            <a:r>
              <a:rPr lang="en-CN" dirty="0"/>
              <a:t>1.Introduction </a:t>
            </a:r>
            <a:endParaRPr lang="en-CN" sz="2000" dirty="0"/>
          </a:p>
          <a:p>
            <a:pPr lvl="1"/>
            <a:r>
              <a:rPr lang="en-CN" dirty="0"/>
              <a:t>Background</a:t>
            </a:r>
          </a:p>
          <a:p>
            <a:pPr lvl="1"/>
            <a:r>
              <a:rPr lang="en-CN" dirty="0"/>
              <a:t>Problem</a:t>
            </a:r>
          </a:p>
          <a:p>
            <a:pPr lvl="1"/>
            <a:r>
              <a:rPr lang="en-CN" dirty="0"/>
              <a:t>Interest</a:t>
            </a:r>
          </a:p>
          <a:p>
            <a:pPr marL="0" lvl="1" indent="0">
              <a:spcBef>
                <a:spcPts val="1000"/>
              </a:spcBef>
              <a:buNone/>
            </a:pPr>
            <a:r>
              <a:rPr lang="en-CN" sz="2800" dirty="0"/>
              <a:t>2.Data acquisition and cleaning</a:t>
            </a:r>
          </a:p>
          <a:p>
            <a:pPr lvl="1"/>
            <a:r>
              <a:rPr lang="en-CN" dirty="0"/>
              <a:t>Data sources </a:t>
            </a:r>
          </a:p>
          <a:p>
            <a:pPr lvl="1"/>
            <a:r>
              <a:rPr lang="en-CN" dirty="0"/>
              <a:t>Data cleaning</a:t>
            </a:r>
          </a:p>
          <a:p>
            <a:pPr marL="0" lvl="1" indent="0">
              <a:spcBef>
                <a:spcPts val="1000"/>
              </a:spcBef>
              <a:buNone/>
            </a:pPr>
            <a:r>
              <a:rPr lang="en-US" sz="2800" dirty="0"/>
              <a:t>3</a:t>
            </a:r>
            <a:r>
              <a:rPr lang="en-CN" sz="2800" dirty="0"/>
              <a:t>. </a:t>
            </a:r>
            <a:r>
              <a:rPr lang="en-US" sz="2800" dirty="0"/>
              <a:t>Methodology</a:t>
            </a:r>
          </a:p>
          <a:p>
            <a:pPr lvl="1"/>
            <a:r>
              <a:rPr lang="en-CN" dirty="0"/>
              <a:t>Geocoding API</a:t>
            </a:r>
            <a:r>
              <a:rPr lang="en-US" dirty="0"/>
              <a:t> and </a:t>
            </a:r>
            <a:r>
              <a:rPr lang="en-CN" dirty="0"/>
              <a:t>Foursquare API </a:t>
            </a:r>
          </a:p>
          <a:p>
            <a:pPr lvl="1"/>
            <a:r>
              <a:rPr lang="en-CN" dirty="0"/>
              <a:t>Data Visualization</a:t>
            </a:r>
          </a:p>
          <a:p>
            <a:pPr lvl="1"/>
            <a:r>
              <a:rPr lang="en-US" dirty="0"/>
              <a:t>Clustering</a:t>
            </a:r>
          </a:p>
          <a:p>
            <a:pPr marL="0" lvl="1" indent="0">
              <a:spcBef>
                <a:spcPts val="1000"/>
              </a:spcBef>
              <a:buNone/>
            </a:pPr>
            <a:r>
              <a:rPr lang="en-US" sz="2800" dirty="0"/>
              <a:t>4</a:t>
            </a:r>
            <a:r>
              <a:rPr lang="en-CN" sz="2800" dirty="0"/>
              <a:t>. </a:t>
            </a:r>
            <a:r>
              <a:rPr lang="en-US" sz="2800" dirty="0"/>
              <a:t>Results</a:t>
            </a:r>
          </a:p>
          <a:p>
            <a:pPr marL="0" lvl="1" indent="0">
              <a:spcBef>
                <a:spcPts val="1000"/>
              </a:spcBef>
              <a:buNone/>
            </a:pPr>
            <a:r>
              <a:rPr lang="en-US" sz="2800" dirty="0"/>
              <a:t>5</a:t>
            </a:r>
            <a:r>
              <a:rPr lang="en-CN" sz="2800" dirty="0"/>
              <a:t>. </a:t>
            </a:r>
            <a:r>
              <a:rPr lang="en-US" sz="2800" dirty="0"/>
              <a:t>Discussion</a:t>
            </a:r>
          </a:p>
          <a:p>
            <a:pPr marL="0" lvl="1" indent="0">
              <a:spcBef>
                <a:spcPts val="1000"/>
              </a:spcBef>
              <a:buNone/>
            </a:pPr>
            <a:r>
              <a:rPr lang="en-US" sz="2800" dirty="0"/>
              <a:t>6.Conclusion</a:t>
            </a:r>
            <a:endParaRPr lang="en-CN" sz="2800" dirty="0"/>
          </a:p>
          <a:p>
            <a:pPr marL="0" lvl="1" indent="0">
              <a:spcBef>
                <a:spcPts val="1000"/>
              </a:spcBef>
              <a:buNone/>
            </a:pPr>
            <a:endParaRPr lang="en-US" sz="2800" b="1" dirty="0"/>
          </a:p>
          <a:p>
            <a:pPr marL="0" lvl="1" indent="0">
              <a:spcBef>
                <a:spcPts val="1000"/>
              </a:spcBef>
              <a:buNone/>
            </a:pPr>
            <a:endParaRPr lang="en-CN" sz="2800" b="1" dirty="0"/>
          </a:p>
          <a:p>
            <a:pPr marL="0" lvl="1" indent="0">
              <a:spcBef>
                <a:spcPts val="1000"/>
              </a:spcBef>
              <a:buNone/>
            </a:pPr>
            <a:endParaRPr lang="en-CN" sz="2800" dirty="0"/>
          </a:p>
          <a:p>
            <a:pPr lvl="1"/>
            <a:endParaRPr lang="en-CN" b="1" dirty="0"/>
          </a:p>
          <a:p>
            <a:pPr marL="0" lvl="1" indent="0">
              <a:spcBef>
                <a:spcPts val="1000"/>
              </a:spcBef>
              <a:buNone/>
            </a:pPr>
            <a:endParaRPr lang="en-CN" dirty="0"/>
          </a:p>
          <a:p>
            <a:pPr marL="0" lvl="1" indent="0">
              <a:spcBef>
                <a:spcPts val="1000"/>
              </a:spcBef>
              <a:buNone/>
            </a:pPr>
            <a:endParaRPr lang="en-CN" dirty="0"/>
          </a:p>
          <a:p>
            <a:pPr marL="0" lvl="1" indent="0">
              <a:spcBef>
                <a:spcPts val="1000"/>
              </a:spcBef>
              <a:buNone/>
            </a:pPr>
            <a:endParaRPr lang="en-CN" sz="2800" b="1" dirty="0"/>
          </a:p>
          <a:p>
            <a:pPr lvl="1"/>
            <a:endParaRPr lang="en-CN" b="1" dirty="0"/>
          </a:p>
          <a:p>
            <a:pPr marL="0" lvl="1" indent="0">
              <a:spcBef>
                <a:spcPts val="1000"/>
              </a:spcBef>
              <a:buNone/>
            </a:pPr>
            <a:endParaRPr lang="en-CN" sz="2800" b="1" dirty="0"/>
          </a:p>
          <a:p>
            <a:pPr marL="457200" lvl="1" indent="0">
              <a:buNone/>
            </a:pPr>
            <a:endParaRPr lang="en-CN" sz="2800" b="1" dirty="0"/>
          </a:p>
          <a:p>
            <a:pPr lvl="1"/>
            <a:endParaRPr lang="en-CN" sz="2000" dirty="0"/>
          </a:p>
          <a:p>
            <a:endParaRPr lang="en-CN" dirty="0"/>
          </a:p>
        </p:txBody>
      </p:sp>
    </p:spTree>
    <p:extLst>
      <p:ext uri="{BB962C8B-B14F-4D97-AF65-F5344CB8AC3E}">
        <p14:creationId xmlns:p14="http://schemas.microsoft.com/office/powerpoint/2010/main" val="2590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67B7-2248-0C45-A8BE-9E9FF458E8C9}"/>
              </a:ext>
            </a:extLst>
          </p:cNvPr>
          <p:cNvSpPr>
            <a:spLocks noGrp="1"/>
          </p:cNvSpPr>
          <p:nvPr>
            <p:ph type="title"/>
          </p:nvPr>
        </p:nvSpPr>
        <p:spPr/>
        <p:txBody>
          <a:bodyPr/>
          <a:lstStyle/>
          <a:p>
            <a:r>
              <a:rPr lang="en-CN" dirty="0"/>
              <a:t>Introduction </a:t>
            </a:r>
          </a:p>
        </p:txBody>
      </p:sp>
      <p:sp>
        <p:nvSpPr>
          <p:cNvPr id="3" name="Content Placeholder 2">
            <a:extLst>
              <a:ext uri="{FF2B5EF4-FFF2-40B4-BE49-F238E27FC236}">
                <a16:creationId xmlns:a16="http://schemas.microsoft.com/office/drawing/2014/main" id="{6AE79EE1-4303-FB49-9225-6BD8921832E3}"/>
              </a:ext>
            </a:extLst>
          </p:cNvPr>
          <p:cNvSpPr>
            <a:spLocks noGrp="1"/>
          </p:cNvSpPr>
          <p:nvPr>
            <p:ph idx="1"/>
          </p:nvPr>
        </p:nvSpPr>
        <p:spPr/>
        <p:txBody>
          <a:bodyPr/>
          <a:lstStyle/>
          <a:p>
            <a:pPr marL="457200" lvl="1" indent="0">
              <a:buNone/>
            </a:pPr>
            <a:r>
              <a:rPr lang="en-CN" sz="2800" b="1" dirty="0"/>
              <a:t>Background</a:t>
            </a:r>
          </a:p>
          <a:p>
            <a:pPr marL="0" indent="0">
              <a:buNone/>
            </a:pPr>
            <a:r>
              <a:rPr lang="en-CN" dirty="0"/>
              <a:t>Toronto is the capital city of the Canadian province of Ontario. With a recorded population of 2,731,571,it is the most populous city in Canada and the fourth most populous city in North America. There are 299,460 Chinese People live in City of Toronto. Which makes 11.1% of the total population. Also the Chinese population has a tendency to grow continuously. Thus, It is a big business opportunity for a Chinese restauranteur to open a Chinese restaurant in the city of Toronto.</a:t>
            </a:r>
            <a:endParaRPr lang="en-CN" sz="3600" dirty="0"/>
          </a:p>
          <a:p>
            <a:endParaRPr lang="en-CN" dirty="0"/>
          </a:p>
        </p:txBody>
      </p:sp>
    </p:spTree>
    <p:extLst>
      <p:ext uri="{BB962C8B-B14F-4D97-AF65-F5344CB8AC3E}">
        <p14:creationId xmlns:p14="http://schemas.microsoft.com/office/powerpoint/2010/main" val="336323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67B7-2248-0C45-A8BE-9E9FF458E8C9}"/>
              </a:ext>
            </a:extLst>
          </p:cNvPr>
          <p:cNvSpPr>
            <a:spLocks noGrp="1"/>
          </p:cNvSpPr>
          <p:nvPr>
            <p:ph type="title"/>
          </p:nvPr>
        </p:nvSpPr>
        <p:spPr/>
        <p:txBody>
          <a:bodyPr/>
          <a:lstStyle/>
          <a:p>
            <a:r>
              <a:rPr lang="en-CN" dirty="0"/>
              <a:t>Introduction </a:t>
            </a:r>
          </a:p>
        </p:txBody>
      </p:sp>
      <p:sp>
        <p:nvSpPr>
          <p:cNvPr id="3" name="Content Placeholder 2">
            <a:extLst>
              <a:ext uri="{FF2B5EF4-FFF2-40B4-BE49-F238E27FC236}">
                <a16:creationId xmlns:a16="http://schemas.microsoft.com/office/drawing/2014/main" id="{6AE79EE1-4303-FB49-9225-6BD8921832E3}"/>
              </a:ext>
            </a:extLst>
          </p:cNvPr>
          <p:cNvSpPr>
            <a:spLocks noGrp="1"/>
          </p:cNvSpPr>
          <p:nvPr>
            <p:ph idx="1"/>
          </p:nvPr>
        </p:nvSpPr>
        <p:spPr>
          <a:xfrm>
            <a:off x="838200" y="1825625"/>
            <a:ext cx="10515600" cy="4667250"/>
          </a:xfrm>
        </p:spPr>
        <p:txBody>
          <a:bodyPr>
            <a:normAutofit lnSpcReduction="10000"/>
          </a:bodyPr>
          <a:lstStyle/>
          <a:p>
            <a:pPr marL="457200" lvl="1" indent="0">
              <a:buNone/>
            </a:pPr>
            <a:r>
              <a:rPr lang="en-CN" sz="2800" b="1" dirty="0"/>
              <a:t>Problem</a:t>
            </a:r>
          </a:p>
          <a:p>
            <a:pPr marL="0" indent="0">
              <a:buNone/>
            </a:pPr>
            <a:r>
              <a:rPr lang="en-CN" dirty="0"/>
              <a:t>The problem I want to solve is to help a Chinese restauranteur to find a optimal place in city of Toronto for establishing his restaurant. As a invester, It is always important to find a place where has the lowest risk and highest probability of success. In this project, I will scan throughout the Toronto neighborhood, classify the areas with the Chinese population,number of restaurants</a:t>
            </a:r>
            <a:r>
              <a:rPr lang="zh-CN" altLang="en-US" dirty="0"/>
              <a:t>，</a:t>
            </a:r>
            <a:r>
              <a:rPr lang="en-CN" dirty="0"/>
              <a:t>median income. </a:t>
            </a:r>
          </a:p>
          <a:p>
            <a:pPr marL="0" indent="0">
              <a:buNone/>
            </a:pPr>
            <a:endParaRPr lang="en-CN" dirty="0"/>
          </a:p>
          <a:p>
            <a:pPr marL="457200" lvl="1" indent="0">
              <a:buNone/>
            </a:pPr>
            <a:r>
              <a:rPr lang="en-CN" sz="2800" b="1" dirty="0"/>
              <a:t>Interest</a:t>
            </a:r>
          </a:p>
          <a:p>
            <a:pPr marL="0" indent="0">
              <a:buNone/>
            </a:pPr>
            <a:r>
              <a:rPr lang="en-CN" dirty="0"/>
              <a:t>This project is targeted to invest</a:t>
            </a:r>
            <a:r>
              <a:rPr lang="en-US" dirty="0"/>
              <a:t>o</a:t>
            </a:r>
            <a:r>
              <a:rPr lang="en-CN" dirty="0"/>
              <a:t>r</a:t>
            </a:r>
            <a:r>
              <a:rPr lang="en-US" dirty="0"/>
              <a:t>s</a:t>
            </a:r>
            <a:r>
              <a:rPr lang="en-CN" dirty="0"/>
              <a:t> who would like to establish a new Chinese restaurant in city of Toronto.</a:t>
            </a:r>
            <a:endParaRPr lang="en-CN" sz="3600" dirty="0"/>
          </a:p>
          <a:p>
            <a:pPr marL="0" indent="0">
              <a:buNone/>
            </a:pPr>
            <a:endParaRPr lang="en-CN" sz="3600" dirty="0"/>
          </a:p>
          <a:p>
            <a:pPr marL="0" indent="0">
              <a:buNone/>
            </a:pPr>
            <a:endParaRPr lang="en-CN" dirty="0"/>
          </a:p>
        </p:txBody>
      </p:sp>
    </p:spTree>
    <p:extLst>
      <p:ext uri="{BB962C8B-B14F-4D97-AF65-F5344CB8AC3E}">
        <p14:creationId xmlns:p14="http://schemas.microsoft.com/office/powerpoint/2010/main" val="356469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B74F-A51B-704A-BE3F-7DE71E575609}"/>
              </a:ext>
            </a:extLst>
          </p:cNvPr>
          <p:cNvSpPr>
            <a:spLocks noGrp="1"/>
          </p:cNvSpPr>
          <p:nvPr>
            <p:ph type="title"/>
          </p:nvPr>
        </p:nvSpPr>
        <p:spPr/>
        <p:txBody>
          <a:bodyPr/>
          <a:lstStyle/>
          <a:p>
            <a:r>
              <a:rPr lang="en-CN" b="1" dirty="0"/>
              <a:t>Data Sources</a:t>
            </a:r>
          </a:p>
        </p:txBody>
      </p:sp>
      <p:sp>
        <p:nvSpPr>
          <p:cNvPr id="3" name="Content Placeholder 2">
            <a:extLst>
              <a:ext uri="{FF2B5EF4-FFF2-40B4-BE49-F238E27FC236}">
                <a16:creationId xmlns:a16="http://schemas.microsoft.com/office/drawing/2014/main" id="{84B176D4-AF21-714E-9EF8-5EEB55B5CCD2}"/>
              </a:ext>
            </a:extLst>
          </p:cNvPr>
          <p:cNvSpPr>
            <a:spLocks noGrp="1"/>
          </p:cNvSpPr>
          <p:nvPr>
            <p:ph idx="1"/>
          </p:nvPr>
        </p:nvSpPr>
        <p:spPr/>
        <p:txBody>
          <a:bodyPr>
            <a:normAutofit fontScale="92500" lnSpcReduction="20000"/>
          </a:bodyPr>
          <a:lstStyle/>
          <a:p>
            <a:pPr marL="0" indent="0">
              <a:buNone/>
            </a:pPr>
            <a:r>
              <a:rPr lang="en-CN" dirty="0"/>
              <a:t>1.City of Toronto Neighbourhood Profiles </a:t>
            </a:r>
            <a:br>
              <a:rPr lang="en-CN" dirty="0"/>
            </a:br>
            <a:r>
              <a:rPr lang="en-CN" u="sng" dirty="0">
                <a:hlinkClick r:id="rId2"/>
              </a:rPr>
              <a:t>https://open.toronto.ca/dataset/neighbourhood-profiles/</a:t>
            </a:r>
            <a:endParaRPr lang="en-CN" dirty="0"/>
          </a:p>
          <a:p>
            <a:pPr marL="0" indent="0">
              <a:buNone/>
            </a:pPr>
            <a:endParaRPr lang="en-CN" dirty="0"/>
          </a:p>
          <a:p>
            <a:pPr marL="0" indent="0">
              <a:buNone/>
            </a:pPr>
            <a:r>
              <a:rPr lang="en-CN" dirty="0"/>
              <a:t>2.Latitude and longitude of neighborhood in Toronto can be gotten through usage of python library Geocoder. Refer to the following link for more information.</a:t>
            </a:r>
            <a:br>
              <a:rPr lang="en-CN" dirty="0"/>
            </a:br>
            <a:r>
              <a:rPr lang="en-CN" u="sng" dirty="0">
                <a:hlinkClick r:id="rId3"/>
              </a:rPr>
              <a:t>https://geocoder.readthedocs.io/</a:t>
            </a:r>
            <a:endParaRPr lang="en-CN" dirty="0"/>
          </a:p>
          <a:p>
            <a:pPr marL="0" indent="0">
              <a:buNone/>
            </a:pPr>
            <a:endParaRPr lang="en-CN" dirty="0"/>
          </a:p>
          <a:p>
            <a:pPr marL="0" indent="0">
              <a:buNone/>
            </a:pPr>
            <a:r>
              <a:rPr lang="en-CN" dirty="0"/>
              <a:t>3.Foursquare API to explore the famous venues especially Chinese restaurant in the neighborhood of Toronto. One will need to register his developer account from the following URL in order to access to Foursquare API.</a:t>
            </a:r>
            <a:br>
              <a:rPr lang="en-CN" dirty="0"/>
            </a:br>
            <a:r>
              <a:rPr lang="en-CN" u="sng" dirty="0">
                <a:hlinkClick r:id="rId4"/>
              </a:rPr>
              <a:t>https://developer.foursquare.com/</a:t>
            </a:r>
            <a:endParaRPr lang="en-CN" dirty="0"/>
          </a:p>
          <a:p>
            <a:endParaRPr lang="en-CN" dirty="0"/>
          </a:p>
        </p:txBody>
      </p:sp>
    </p:spTree>
    <p:extLst>
      <p:ext uri="{BB962C8B-B14F-4D97-AF65-F5344CB8AC3E}">
        <p14:creationId xmlns:p14="http://schemas.microsoft.com/office/powerpoint/2010/main" val="125424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5D17-3F6D-4349-9FF3-F3DFF91DF241}"/>
              </a:ext>
            </a:extLst>
          </p:cNvPr>
          <p:cNvSpPr>
            <a:spLocks noGrp="1"/>
          </p:cNvSpPr>
          <p:nvPr>
            <p:ph type="title"/>
          </p:nvPr>
        </p:nvSpPr>
        <p:spPr/>
        <p:txBody>
          <a:bodyPr/>
          <a:lstStyle/>
          <a:p>
            <a:r>
              <a:rPr lang="en-CN" b="1" dirty="0"/>
              <a:t>Data cleaning</a:t>
            </a:r>
            <a:r>
              <a:rPr lang="en-CN" dirty="0">
                <a:effectLst/>
              </a:rPr>
              <a:t> </a:t>
            </a:r>
            <a:endParaRPr lang="en-CN" dirty="0"/>
          </a:p>
        </p:txBody>
      </p:sp>
      <p:pic>
        <p:nvPicPr>
          <p:cNvPr id="5" name="Content Placeholder 4">
            <a:extLst>
              <a:ext uri="{FF2B5EF4-FFF2-40B4-BE49-F238E27FC236}">
                <a16:creationId xmlns:a16="http://schemas.microsoft.com/office/drawing/2014/main" id="{7DCC326F-6104-0A49-BEBD-4D94FB401D5A}"/>
              </a:ext>
            </a:extLst>
          </p:cNvPr>
          <p:cNvPicPr>
            <a:picLocks noGrp="1" noChangeAspect="1"/>
          </p:cNvPicPr>
          <p:nvPr>
            <p:ph idx="1"/>
          </p:nvPr>
        </p:nvPicPr>
        <p:blipFill>
          <a:blip r:embed="rId2"/>
          <a:stretch>
            <a:fillRect/>
          </a:stretch>
        </p:blipFill>
        <p:spPr>
          <a:xfrm>
            <a:off x="7104284" y="1488431"/>
            <a:ext cx="4546600" cy="2209800"/>
          </a:xfrm>
        </p:spPr>
      </p:pic>
      <p:pic>
        <p:nvPicPr>
          <p:cNvPr id="7" name="Picture 6">
            <a:extLst>
              <a:ext uri="{FF2B5EF4-FFF2-40B4-BE49-F238E27FC236}">
                <a16:creationId xmlns:a16="http://schemas.microsoft.com/office/drawing/2014/main" id="{1AA9E5C5-E0E7-5C45-A1CA-0AC6CF7901E5}"/>
              </a:ext>
            </a:extLst>
          </p:cNvPr>
          <p:cNvPicPr>
            <a:picLocks noChangeAspect="1"/>
          </p:cNvPicPr>
          <p:nvPr/>
        </p:nvPicPr>
        <p:blipFill>
          <a:blip r:embed="rId3"/>
          <a:stretch>
            <a:fillRect/>
          </a:stretch>
        </p:blipFill>
        <p:spPr>
          <a:xfrm>
            <a:off x="5113759" y="5133975"/>
            <a:ext cx="6756400" cy="1358900"/>
          </a:xfrm>
          <a:prstGeom prst="rect">
            <a:avLst/>
          </a:prstGeom>
        </p:spPr>
      </p:pic>
      <p:pic>
        <p:nvPicPr>
          <p:cNvPr id="11" name="Picture 10">
            <a:extLst>
              <a:ext uri="{FF2B5EF4-FFF2-40B4-BE49-F238E27FC236}">
                <a16:creationId xmlns:a16="http://schemas.microsoft.com/office/drawing/2014/main" id="{075C2FC6-EC3E-0241-8938-07843796717C}"/>
              </a:ext>
            </a:extLst>
          </p:cNvPr>
          <p:cNvPicPr>
            <a:picLocks noChangeAspect="1"/>
          </p:cNvPicPr>
          <p:nvPr/>
        </p:nvPicPr>
        <p:blipFill>
          <a:blip r:embed="rId4"/>
          <a:stretch>
            <a:fillRect/>
          </a:stretch>
        </p:blipFill>
        <p:spPr>
          <a:xfrm>
            <a:off x="439757" y="1488431"/>
            <a:ext cx="5823348" cy="3396085"/>
          </a:xfrm>
          <a:prstGeom prst="rect">
            <a:avLst/>
          </a:prstGeom>
        </p:spPr>
      </p:pic>
      <p:cxnSp>
        <p:nvCxnSpPr>
          <p:cNvPr id="13" name="Straight Arrow Connector 12">
            <a:extLst>
              <a:ext uri="{FF2B5EF4-FFF2-40B4-BE49-F238E27FC236}">
                <a16:creationId xmlns:a16="http://schemas.microsoft.com/office/drawing/2014/main" id="{4F4C33D2-8BFD-0549-872E-4C99AAF976C2}"/>
              </a:ext>
            </a:extLst>
          </p:cNvPr>
          <p:cNvCxnSpPr>
            <a:stCxn id="11" idx="3"/>
          </p:cNvCxnSpPr>
          <p:nvPr/>
        </p:nvCxnSpPr>
        <p:spPr>
          <a:xfrm flipV="1">
            <a:off x="6263105" y="2523281"/>
            <a:ext cx="646981" cy="663193"/>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8F5BF1-93C7-0244-BA59-461E32B29334}"/>
              </a:ext>
            </a:extLst>
          </p:cNvPr>
          <p:cNvCxnSpPr>
            <a:stCxn id="5" idx="2"/>
          </p:cNvCxnSpPr>
          <p:nvPr/>
        </p:nvCxnSpPr>
        <p:spPr>
          <a:xfrm flipH="1">
            <a:off x="9178724" y="3698231"/>
            <a:ext cx="198860" cy="979418"/>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58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53A7-C082-DB47-85EA-1EDFCE08B9E3}"/>
              </a:ext>
            </a:extLst>
          </p:cNvPr>
          <p:cNvSpPr>
            <a:spLocks noGrp="1"/>
          </p:cNvSpPr>
          <p:nvPr>
            <p:ph type="title"/>
          </p:nvPr>
        </p:nvSpPr>
        <p:spPr/>
        <p:txBody>
          <a:bodyPr/>
          <a:lstStyle/>
          <a:p>
            <a:r>
              <a:rPr lang="en-US" dirty="0"/>
              <a:t>Methodology</a:t>
            </a:r>
            <a:br>
              <a:rPr lang="en-CN" dirty="0"/>
            </a:br>
            <a:endParaRPr lang="en-CN" dirty="0"/>
          </a:p>
        </p:txBody>
      </p:sp>
      <p:sp>
        <p:nvSpPr>
          <p:cNvPr id="3" name="Content Placeholder 2">
            <a:extLst>
              <a:ext uri="{FF2B5EF4-FFF2-40B4-BE49-F238E27FC236}">
                <a16:creationId xmlns:a16="http://schemas.microsoft.com/office/drawing/2014/main" id="{46C64978-3FA2-B34E-932D-11B92206AC28}"/>
              </a:ext>
            </a:extLst>
          </p:cNvPr>
          <p:cNvSpPr>
            <a:spLocks noGrp="1"/>
          </p:cNvSpPr>
          <p:nvPr>
            <p:ph idx="1"/>
          </p:nvPr>
        </p:nvSpPr>
        <p:spPr/>
        <p:txBody>
          <a:bodyPr/>
          <a:lstStyle/>
          <a:p>
            <a:pPr marL="0" indent="0">
              <a:buNone/>
            </a:pPr>
            <a:r>
              <a:rPr lang="en-CN" b="1" dirty="0"/>
              <a:t>Geocoding API </a:t>
            </a:r>
          </a:p>
          <a:p>
            <a:endParaRPr lang="en-CN" b="1" dirty="0"/>
          </a:p>
          <a:p>
            <a:pPr marL="0" indent="0">
              <a:buNone/>
            </a:pPr>
            <a:r>
              <a:rPr lang="en-US" dirty="0"/>
              <a:t>Using Geocoding API to get</a:t>
            </a:r>
          </a:p>
          <a:p>
            <a:pPr marL="0" indent="0">
              <a:buNone/>
            </a:pPr>
            <a:r>
              <a:rPr lang="en-US" dirty="0"/>
              <a:t> the Neighborhoods’</a:t>
            </a:r>
          </a:p>
          <a:p>
            <a:pPr marL="0" indent="0">
              <a:buNone/>
            </a:pPr>
            <a:r>
              <a:rPr lang="en-US" dirty="0"/>
              <a:t> latitude and longitude.</a:t>
            </a:r>
          </a:p>
          <a:p>
            <a:pPr marL="0" indent="0">
              <a:buNone/>
            </a:pPr>
            <a:r>
              <a:rPr lang="en-US" dirty="0"/>
              <a:t> Insert into the </a:t>
            </a:r>
            <a:r>
              <a:rPr lang="en-US" dirty="0" err="1"/>
              <a:t>Dataframe</a:t>
            </a:r>
            <a:r>
              <a:rPr lang="en-US" dirty="0"/>
              <a:t>.</a:t>
            </a:r>
          </a:p>
          <a:p>
            <a:pPr marL="0" indent="0">
              <a:buNone/>
            </a:pPr>
            <a:endParaRPr lang="en-US" dirty="0"/>
          </a:p>
          <a:p>
            <a:endParaRPr lang="en-CN" dirty="0"/>
          </a:p>
        </p:txBody>
      </p:sp>
      <p:pic>
        <p:nvPicPr>
          <p:cNvPr id="4" name="Picture 3">
            <a:extLst>
              <a:ext uri="{FF2B5EF4-FFF2-40B4-BE49-F238E27FC236}">
                <a16:creationId xmlns:a16="http://schemas.microsoft.com/office/drawing/2014/main" id="{0F782A29-B6AE-F14C-A1D8-7E9740604471}"/>
              </a:ext>
            </a:extLst>
          </p:cNvPr>
          <p:cNvPicPr/>
          <p:nvPr/>
        </p:nvPicPr>
        <p:blipFill>
          <a:blip r:embed="rId2">
            <a:extLst>
              <a:ext uri="{28A0092B-C50C-407E-A947-70E740481C1C}">
                <a14:useLocalDpi xmlns:a14="http://schemas.microsoft.com/office/drawing/2010/main" val="0"/>
              </a:ext>
            </a:extLst>
          </a:blip>
          <a:stretch>
            <a:fillRect/>
          </a:stretch>
        </p:blipFill>
        <p:spPr>
          <a:xfrm>
            <a:off x="5107329" y="1535748"/>
            <a:ext cx="5943600" cy="4641215"/>
          </a:xfrm>
          <a:prstGeom prst="rect">
            <a:avLst/>
          </a:prstGeom>
        </p:spPr>
      </p:pic>
    </p:spTree>
    <p:extLst>
      <p:ext uri="{BB962C8B-B14F-4D97-AF65-F5344CB8AC3E}">
        <p14:creationId xmlns:p14="http://schemas.microsoft.com/office/powerpoint/2010/main" val="168395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53A7-C082-DB47-85EA-1EDFCE08B9E3}"/>
              </a:ext>
            </a:extLst>
          </p:cNvPr>
          <p:cNvSpPr>
            <a:spLocks noGrp="1"/>
          </p:cNvSpPr>
          <p:nvPr>
            <p:ph type="title"/>
          </p:nvPr>
        </p:nvSpPr>
        <p:spPr/>
        <p:txBody>
          <a:bodyPr/>
          <a:lstStyle/>
          <a:p>
            <a:r>
              <a:rPr lang="en-US" dirty="0"/>
              <a:t>Methodology</a:t>
            </a:r>
            <a:br>
              <a:rPr lang="en-CN" dirty="0"/>
            </a:br>
            <a:endParaRPr lang="en-CN" dirty="0"/>
          </a:p>
        </p:txBody>
      </p:sp>
      <p:sp>
        <p:nvSpPr>
          <p:cNvPr id="3" name="Content Placeholder 2">
            <a:extLst>
              <a:ext uri="{FF2B5EF4-FFF2-40B4-BE49-F238E27FC236}">
                <a16:creationId xmlns:a16="http://schemas.microsoft.com/office/drawing/2014/main" id="{46C64978-3FA2-B34E-932D-11B92206AC28}"/>
              </a:ext>
            </a:extLst>
          </p:cNvPr>
          <p:cNvSpPr>
            <a:spLocks noGrp="1"/>
          </p:cNvSpPr>
          <p:nvPr>
            <p:ph idx="1"/>
          </p:nvPr>
        </p:nvSpPr>
        <p:spPr/>
        <p:txBody>
          <a:bodyPr/>
          <a:lstStyle/>
          <a:p>
            <a:pPr marL="0" indent="0">
              <a:buNone/>
            </a:pPr>
            <a:r>
              <a:rPr lang="en-US" b="1" dirty="0"/>
              <a:t>Foursquare API </a:t>
            </a:r>
            <a:endParaRPr lang="en-CN" b="1" dirty="0"/>
          </a:p>
          <a:p>
            <a:pPr marL="0" indent="0">
              <a:buNone/>
            </a:pPr>
            <a:r>
              <a:rPr lang="en-US" dirty="0"/>
              <a:t>With the Foursquare API we can </a:t>
            </a:r>
          </a:p>
          <a:p>
            <a:pPr marL="0" indent="0">
              <a:buNone/>
            </a:pPr>
            <a:r>
              <a:rPr lang="en-US" dirty="0"/>
              <a:t>also retrieve all the venues in each</a:t>
            </a:r>
          </a:p>
          <a:p>
            <a:pPr marL="0" indent="0">
              <a:buNone/>
            </a:pPr>
            <a:r>
              <a:rPr lang="en-US" dirty="0"/>
              <a:t>Neighborhoods.</a:t>
            </a:r>
          </a:p>
          <a:p>
            <a:pPr marL="0" indent="0">
              <a:buNone/>
            </a:pPr>
            <a:r>
              <a:rPr lang="en-US" dirty="0"/>
              <a:t>We are going to only focus on the </a:t>
            </a:r>
          </a:p>
          <a:p>
            <a:pPr marL="0" indent="0">
              <a:buNone/>
            </a:pPr>
            <a:r>
              <a:rPr lang="en-US" dirty="0"/>
              <a:t>Chinese Restaurants.</a:t>
            </a:r>
          </a:p>
          <a:p>
            <a:pPr marL="0" indent="0">
              <a:buNone/>
            </a:pPr>
            <a:endParaRPr lang="en-US" dirty="0"/>
          </a:p>
          <a:p>
            <a:pPr marL="0" indent="0">
              <a:buNone/>
            </a:pPr>
            <a:endParaRPr lang="en-CN" dirty="0"/>
          </a:p>
        </p:txBody>
      </p:sp>
      <p:pic>
        <p:nvPicPr>
          <p:cNvPr id="5" name="Picture 4">
            <a:extLst>
              <a:ext uri="{FF2B5EF4-FFF2-40B4-BE49-F238E27FC236}">
                <a16:creationId xmlns:a16="http://schemas.microsoft.com/office/drawing/2014/main" id="{43C60530-CEF8-7843-B79D-15687E7124A7}"/>
              </a:ext>
            </a:extLst>
          </p:cNvPr>
          <p:cNvPicPr/>
          <p:nvPr/>
        </p:nvPicPr>
        <p:blipFill>
          <a:blip r:embed="rId2">
            <a:extLst>
              <a:ext uri="{28A0092B-C50C-407E-A947-70E740481C1C}">
                <a14:useLocalDpi xmlns:a14="http://schemas.microsoft.com/office/drawing/2010/main" val="0"/>
              </a:ext>
            </a:extLst>
          </a:blip>
          <a:stretch>
            <a:fillRect/>
          </a:stretch>
        </p:blipFill>
        <p:spPr>
          <a:xfrm>
            <a:off x="6501115" y="999522"/>
            <a:ext cx="4233280" cy="5401279"/>
          </a:xfrm>
          <a:prstGeom prst="rect">
            <a:avLst/>
          </a:prstGeom>
        </p:spPr>
      </p:pic>
    </p:spTree>
    <p:extLst>
      <p:ext uri="{BB962C8B-B14F-4D97-AF65-F5344CB8AC3E}">
        <p14:creationId xmlns:p14="http://schemas.microsoft.com/office/powerpoint/2010/main" val="258672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4E66-FE39-7142-AB27-4F86CE78C28F}"/>
              </a:ext>
            </a:extLst>
          </p:cNvPr>
          <p:cNvSpPr>
            <a:spLocks noGrp="1"/>
          </p:cNvSpPr>
          <p:nvPr>
            <p:ph type="title"/>
          </p:nvPr>
        </p:nvSpPr>
        <p:spPr/>
        <p:txBody>
          <a:bodyPr/>
          <a:lstStyle/>
          <a:p>
            <a:r>
              <a:rPr lang="en-CN" dirty="0"/>
              <a:t>Data Visualization</a:t>
            </a:r>
            <a:br>
              <a:rPr lang="en-CN" dirty="0"/>
            </a:br>
            <a:endParaRPr lang="en-CN" dirty="0"/>
          </a:p>
        </p:txBody>
      </p:sp>
      <p:sp>
        <p:nvSpPr>
          <p:cNvPr id="3" name="Content Placeholder 2">
            <a:extLst>
              <a:ext uri="{FF2B5EF4-FFF2-40B4-BE49-F238E27FC236}">
                <a16:creationId xmlns:a16="http://schemas.microsoft.com/office/drawing/2014/main" id="{9B949CEC-7D77-2444-89B5-78A6EAA500A1}"/>
              </a:ext>
            </a:extLst>
          </p:cNvPr>
          <p:cNvSpPr>
            <a:spLocks noGrp="1"/>
          </p:cNvSpPr>
          <p:nvPr>
            <p:ph idx="1"/>
          </p:nvPr>
        </p:nvSpPr>
        <p:spPr>
          <a:xfrm>
            <a:off x="762000" y="1253331"/>
            <a:ext cx="10515600" cy="4351338"/>
          </a:xfrm>
        </p:spPr>
        <p:txBody>
          <a:bodyPr/>
          <a:lstStyle/>
          <a:p>
            <a:r>
              <a:rPr lang="en-CN" dirty="0"/>
              <a:t>Bar Chart</a:t>
            </a:r>
          </a:p>
        </p:txBody>
      </p:sp>
      <p:pic>
        <p:nvPicPr>
          <p:cNvPr id="4" name="Picture 3">
            <a:extLst>
              <a:ext uri="{FF2B5EF4-FFF2-40B4-BE49-F238E27FC236}">
                <a16:creationId xmlns:a16="http://schemas.microsoft.com/office/drawing/2014/main" id="{71D4BAF7-188D-7941-9D59-D363C76EE66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941062"/>
            <a:ext cx="5943600" cy="2156375"/>
          </a:xfrm>
          <a:prstGeom prst="rect">
            <a:avLst/>
          </a:prstGeom>
        </p:spPr>
      </p:pic>
      <p:pic>
        <p:nvPicPr>
          <p:cNvPr id="5" name="Picture 4">
            <a:extLst>
              <a:ext uri="{FF2B5EF4-FFF2-40B4-BE49-F238E27FC236}">
                <a16:creationId xmlns:a16="http://schemas.microsoft.com/office/drawing/2014/main" id="{1F23C482-9D9A-1E41-B803-3740217BB75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19800" y="1941063"/>
            <a:ext cx="5943600" cy="2156374"/>
          </a:xfrm>
          <a:prstGeom prst="rect">
            <a:avLst/>
          </a:prstGeom>
        </p:spPr>
      </p:pic>
      <p:pic>
        <p:nvPicPr>
          <p:cNvPr id="6" name="Picture 5">
            <a:extLst>
              <a:ext uri="{FF2B5EF4-FFF2-40B4-BE49-F238E27FC236}">
                <a16:creationId xmlns:a16="http://schemas.microsoft.com/office/drawing/2014/main" id="{5A47565D-AD4F-3F44-81FB-4C7F3AD848E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4401214"/>
            <a:ext cx="5943600" cy="2265803"/>
          </a:xfrm>
          <a:prstGeom prst="rect">
            <a:avLst/>
          </a:prstGeom>
        </p:spPr>
      </p:pic>
      <p:pic>
        <p:nvPicPr>
          <p:cNvPr id="7" name="Picture 6">
            <a:extLst>
              <a:ext uri="{FF2B5EF4-FFF2-40B4-BE49-F238E27FC236}">
                <a16:creationId xmlns:a16="http://schemas.microsoft.com/office/drawing/2014/main" id="{68B1BAAF-CFE6-9845-9EB8-895BC2E140C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96000" y="4401214"/>
            <a:ext cx="5943600" cy="2156374"/>
          </a:xfrm>
          <a:prstGeom prst="rect">
            <a:avLst/>
          </a:prstGeom>
        </p:spPr>
      </p:pic>
    </p:spTree>
    <p:extLst>
      <p:ext uri="{BB962C8B-B14F-4D97-AF65-F5344CB8AC3E}">
        <p14:creationId xmlns:p14="http://schemas.microsoft.com/office/powerpoint/2010/main" val="3482704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558</Words>
  <Application>Microsoft Macintosh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Location optimization for establishing a new Chinese restaurant in Toronto </vt:lpstr>
      <vt:lpstr>Contents</vt:lpstr>
      <vt:lpstr>Introduction </vt:lpstr>
      <vt:lpstr>Introduction </vt:lpstr>
      <vt:lpstr>Data Sources</vt:lpstr>
      <vt:lpstr>Data cleaning </vt:lpstr>
      <vt:lpstr>Methodology </vt:lpstr>
      <vt:lpstr>Methodology </vt:lpstr>
      <vt:lpstr>Data Visualization </vt:lpstr>
      <vt:lpstr>Data Visualization </vt:lpstr>
      <vt:lpstr>Clustering </vt:lpstr>
      <vt:lpstr>Results  </vt:lpstr>
      <vt:lpstr>PowerPoint Presentation</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optimization for establishing a new Chinese restaurant in Toronto </dc:title>
  <dc:creator>Microsoft Office User</dc:creator>
  <cp:lastModifiedBy>Microsoft Office User</cp:lastModifiedBy>
  <cp:revision>4</cp:revision>
  <dcterms:created xsi:type="dcterms:W3CDTF">2021-04-11T19:58:17Z</dcterms:created>
  <dcterms:modified xsi:type="dcterms:W3CDTF">2021-04-11T20:30:30Z</dcterms:modified>
</cp:coreProperties>
</file>