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43" r:id="rId2"/>
    <p:sldId id="385" r:id="rId3"/>
    <p:sldId id="387" r:id="rId4"/>
    <p:sldId id="450" r:id="rId5"/>
    <p:sldId id="451" r:id="rId6"/>
    <p:sldId id="452" r:id="rId7"/>
    <p:sldId id="453" r:id="rId8"/>
    <p:sldId id="454" r:id="rId9"/>
    <p:sldId id="456" r:id="rId10"/>
    <p:sldId id="457" r:id="rId11"/>
    <p:sldId id="458" r:id="rId12"/>
    <p:sldId id="459" r:id="rId13"/>
    <p:sldId id="415" r:id="rId14"/>
    <p:sldId id="3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92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11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39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410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932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04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986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9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9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18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497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158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91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99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2022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>
            <a:cxnSpLocks/>
          </p:cNvCxnSpPr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4BF021D-3B93-18B9-E1A1-842FFACFCEA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618">
          <p15:clr>
            <a:srgbClr val="F26B43"/>
          </p15:clr>
        </p15:guide>
        <p15:guide id="9" orient="horz" pos="346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709">
          <p15:clr>
            <a:srgbClr val="F26B43"/>
          </p15:clr>
        </p15:guide>
        <p15:guide id="12" orient="horz" pos="3984">
          <p15:clr>
            <a:srgbClr val="F26B43"/>
          </p15:clr>
        </p15:guide>
        <p15:guide id="13" pos="52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js.pbubaap01.rea.renesas.com/en/rules-and-guidelines/fsp-architecture" TargetMode="External"/><Relationship Id="rId2" Type="http://schemas.openxmlformats.org/officeDocument/2006/relationships/hyperlink" Target="https://renesas.github.io/fsp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プレースホルダー 9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8F16C1E8-7127-4426-AE73-F7E4BA21B6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>
          <a:xfrm>
            <a:off x="468000" y="8389"/>
            <a:ext cx="11253600" cy="6156000"/>
          </a:xfrm>
        </p:spPr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006131E-FB56-425D-89D8-786378BA6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Board Support Package (BSP)</a:t>
            </a:r>
          </a:p>
          <a:p>
            <a:pPr lvl="1"/>
            <a:r>
              <a:rPr lang="en-US" altLang="ja-JP" dirty="0"/>
              <a:t>Ra </a:t>
            </a:r>
            <a:r>
              <a:rPr lang="en-US" altLang="ja-JP" dirty="0" err="1"/>
              <a:t>fsp</a:t>
            </a:r>
            <a:r>
              <a:rPr lang="en-US" altLang="ja-JP" dirty="0"/>
              <a:t> investigation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AB9B509-0B62-403A-B8A8-5AB7BF694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altLang="ja-JP" dirty="0"/>
              <a:t>Feb 9, 2023</a:t>
            </a:r>
          </a:p>
          <a:p>
            <a:r>
              <a:rPr lang="en-US" altLang="ja-JP" dirty="0"/>
              <a:t>Canh phan</a:t>
            </a:r>
          </a:p>
          <a:p>
            <a:r>
              <a:rPr lang="en-US" altLang="ja-JP" dirty="0"/>
              <a:t>Software development department </a:t>
            </a:r>
          </a:p>
          <a:p>
            <a:r>
              <a:rPr lang="en-US" altLang="ja-JP" dirty="0"/>
              <a:t>Ra </a:t>
            </a:r>
            <a:r>
              <a:rPr lang="en-US" altLang="ja-JP" dirty="0" err="1"/>
              <a:t>fsp</a:t>
            </a:r>
            <a:r>
              <a:rPr lang="en-US" altLang="ja-JP" dirty="0"/>
              <a:t> group</a:t>
            </a:r>
          </a:p>
          <a:p>
            <a:r>
              <a:rPr lang="en-US" altLang="ja-JP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32958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dirty="0" err="1"/>
              <a:t>Bsp</a:t>
            </a:r>
            <a:br>
              <a:rPr kumimoji="1" lang="en-US" dirty="0"/>
            </a:br>
            <a:r>
              <a:rPr kumimoji="1" lang="en-US" sz="2000" dirty="0"/>
              <a:t>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3AF4B-3EB4-41F6-A884-28CB5A9F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9" y="2127219"/>
            <a:ext cx="1933845" cy="2286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CAC961-119C-415D-84DE-33AF46C8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50" y="1346179"/>
            <a:ext cx="6107099" cy="454666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606772-0B3B-4F6F-834D-8381DBFD891F}"/>
              </a:ext>
            </a:extLst>
          </p:cNvPr>
          <p:cNvSpPr/>
          <p:nvPr/>
        </p:nvSpPr>
        <p:spPr>
          <a:xfrm>
            <a:off x="1644242" y="3154261"/>
            <a:ext cx="770609" cy="209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496493-EAF3-4AA7-9F5C-737516056467}"/>
              </a:ext>
            </a:extLst>
          </p:cNvPr>
          <p:cNvSpPr/>
          <p:nvPr/>
        </p:nvSpPr>
        <p:spPr>
          <a:xfrm>
            <a:off x="2681542" y="3154261"/>
            <a:ext cx="558050" cy="20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1E378-D14D-4049-AB5B-CAA0347145F3}"/>
              </a:ext>
            </a:extLst>
          </p:cNvPr>
          <p:cNvSpPr/>
          <p:nvPr/>
        </p:nvSpPr>
        <p:spPr>
          <a:xfrm>
            <a:off x="4338507" y="1485115"/>
            <a:ext cx="1147893" cy="184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BAFDA-A2FC-4763-942F-0787A34A3563}"/>
              </a:ext>
            </a:extLst>
          </p:cNvPr>
          <p:cNvSpPr/>
          <p:nvPr/>
        </p:nvSpPr>
        <p:spPr>
          <a:xfrm>
            <a:off x="6154857" y="1426391"/>
            <a:ext cx="2033107" cy="24301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Common Error Codes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51F033-FD2D-49EB-ACBC-31B77DDE5229}"/>
              </a:ext>
            </a:extLst>
          </p:cNvPr>
          <p:cNvSpPr/>
          <p:nvPr/>
        </p:nvSpPr>
        <p:spPr>
          <a:xfrm>
            <a:off x="4338508" y="3688976"/>
            <a:ext cx="2033106" cy="18429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6098F-7065-4EC2-8B14-E57543CECE7E}"/>
              </a:ext>
            </a:extLst>
          </p:cNvPr>
          <p:cNvSpPr/>
          <p:nvPr/>
        </p:nvSpPr>
        <p:spPr>
          <a:xfrm>
            <a:off x="7232530" y="3659614"/>
            <a:ext cx="2033107" cy="24301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sz="1400" dirty="0"/>
              <a:t>BSP I/O access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C97186-D350-438C-8CEA-488E6267F609}"/>
              </a:ext>
            </a:extLst>
          </p:cNvPr>
          <p:cNvSpPr/>
          <p:nvPr/>
        </p:nvSpPr>
        <p:spPr>
          <a:xfrm>
            <a:off x="4338506" y="1862836"/>
            <a:ext cx="787167" cy="18429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09DB03-9EA0-4E5D-A54E-C20DC595C22B}"/>
              </a:ext>
            </a:extLst>
          </p:cNvPr>
          <p:cNvSpPr/>
          <p:nvPr/>
        </p:nvSpPr>
        <p:spPr>
          <a:xfrm>
            <a:off x="5603846" y="1527060"/>
            <a:ext cx="433298" cy="11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BF651F-8832-4F4F-A7CA-15BBA93478C5}"/>
              </a:ext>
            </a:extLst>
          </p:cNvPr>
          <p:cNvSpPr/>
          <p:nvPr/>
        </p:nvSpPr>
        <p:spPr>
          <a:xfrm>
            <a:off x="6585423" y="3702075"/>
            <a:ext cx="433298" cy="11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42E521-6849-4A06-ABFA-02D3917FC569}"/>
              </a:ext>
            </a:extLst>
          </p:cNvPr>
          <p:cNvSpPr/>
          <p:nvPr/>
        </p:nvSpPr>
        <p:spPr>
          <a:xfrm>
            <a:off x="4338506" y="2665868"/>
            <a:ext cx="3194808" cy="31222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dirty="0" err="1"/>
              <a:t>Bsp</a:t>
            </a:r>
            <a:br>
              <a:rPr kumimoji="1" lang="en-US" dirty="0"/>
            </a:br>
            <a:r>
              <a:rPr kumimoji="1" lang="en-US" sz="2000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89D88-CEDF-413F-9990-921E1E710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03" y="1577119"/>
            <a:ext cx="3382264" cy="4408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3B1EE-901B-4976-9E3C-043A4B0A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929" y="1543563"/>
            <a:ext cx="4782735" cy="4408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566DA-8BD2-4B66-970F-2FE25D8F0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6" y="2568536"/>
            <a:ext cx="2162477" cy="159089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F87000-07D7-4022-8C90-51463112E669}"/>
              </a:ext>
            </a:extLst>
          </p:cNvPr>
          <p:cNvSpPr/>
          <p:nvPr/>
        </p:nvSpPr>
        <p:spPr>
          <a:xfrm>
            <a:off x="838899" y="3259123"/>
            <a:ext cx="770609" cy="209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40EE7A-B8AD-448B-964E-8AD3B3B44D43}"/>
              </a:ext>
            </a:extLst>
          </p:cNvPr>
          <p:cNvSpPr/>
          <p:nvPr/>
        </p:nvSpPr>
        <p:spPr>
          <a:xfrm>
            <a:off x="2170672" y="3254929"/>
            <a:ext cx="558050" cy="20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B97938E-E4AD-4E32-9575-11E97679F839}"/>
              </a:ext>
            </a:extLst>
          </p:cNvPr>
          <p:cNvSpPr/>
          <p:nvPr/>
        </p:nvSpPr>
        <p:spPr>
          <a:xfrm>
            <a:off x="6301541" y="3254929"/>
            <a:ext cx="558050" cy="20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コンテンツ プレースホルダー 3">
            <a:extLst>
              <a:ext uri="{FF2B5EF4-FFF2-40B4-BE49-F238E27FC236}">
                <a16:creationId xmlns:a16="http://schemas.microsoft.com/office/drawing/2014/main" id="{51E49398-B670-41DB-B319-0EEFFA3E7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pPr lvl="1"/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kumimoji="1" lang="en-US" sz="1600" b="1" dirty="0">
                <a:solidFill>
                  <a:schemeClr val="tx2"/>
                </a:solidFill>
              </a:rPr>
              <a:t>onfiguration</a:t>
            </a:r>
            <a:endParaRPr kumimoji="1"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dirty="0" err="1"/>
              <a:t>Bsp</a:t>
            </a:r>
            <a:br>
              <a:rPr kumimoji="1" lang="en-US" dirty="0"/>
            </a:br>
            <a:r>
              <a:rPr kumimoji="1" lang="en-US" sz="2000" dirty="0"/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863B5-75F7-4D23-BEA1-63F4E109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86" y="772341"/>
            <a:ext cx="4919324" cy="2756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BAB80B-1026-49F8-9624-FBD8D4B6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39" y="255089"/>
            <a:ext cx="2253744" cy="3998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7D44DC-6C2C-495A-AB11-5680B87E9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039" y="4737889"/>
            <a:ext cx="4388725" cy="1479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59737-BDBF-4105-8D62-4CC8577EA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1" y="1693270"/>
            <a:ext cx="2041385" cy="413273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C62503-45CE-43AF-A37F-AB1AC252EA85}"/>
              </a:ext>
            </a:extLst>
          </p:cNvPr>
          <p:cNvSpPr/>
          <p:nvPr/>
        </p:nvSpPr>
        <p:spPr>
          <a:xfrm>
            <a:off x="1501211" y="5396706"/>
            <a:ext cx="704675" cy="161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CD6D639-2045-4B68-BFFE-0BCF2D0240DA}"/>
              </a:ext>
            </a:extLst>
          </p:cNvPr>
          <p:cNvSpPr/>
          <p:nvPr/>
        </p:nvSpPr>
        <p:spPr>
          <a:xfrm>
            <a:off x="5636783" y="2852258"/>
            <a:ext cx="453503" cy="20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7B83A8-7971-4721-9B90-F8F95A353AF4}"/>
              </a:ext>
            </a:extLst>
          </p:cNvPr>
          <p:cNvSpPr/>
          <p:nvPr/>
        </p:nvSpPr>
        <p:spPr>
          <a:xfrm>
            <a:off x="1501211" y="5546458"/>
            <a:ext cx="704675" cy="161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コンテンツ プレースホルダー 3">
            <a:extLst>
              <a:ext uri="{FF2B5EF4-FFF2-40B4-BE49-F238E27FC236}">
                <a16:creationId xmlns:a16="http://schemas.microsoft.com/office/drawing/2014/main" id="{7CB59AF3-2E03-4A59-9CEB-0230291D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pPr lvl="1"/>
            <a:r>
              <a:rPr kumimoji="1" lang="en-US" b="1" dirty="0">
                <a:solidFill>
                  <a:schemeClr val="tx2"/>
                </a:solidFill>
              </a:rPr>
              <a:t>CMSIS-CORE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9402FC0-44B0-4666-91E5-BB8AC49ADD69}"/>
              </a:ext>
            </a:extLst>
          </p:cNvPr>
          <p:cNvSpPr/>
          <p:nvPr/>
        </p:nvSpPr>
        <p:spPr>
          <a:xfrm>
            <a:off x="2538476" y="5558262"/>
            <a:ext cx="526898" cy="20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F3776E1-87EF-49E7-B991-F305586F0C7B}"/>
              </a:ext>
            </a:extLst>
          </p:cNvPr>
          <p:cNvSpPr/>
          <p:nvPr/>
        </p:nvSpPr>
        <p:spPr>
          <a:xfrm rot="18260817">
            <a:off x="2386696" y="4812865"/>
            <a:ext cx="757063" cy="20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reference</a:t>
            </a:r>
            <a:endParaRPr lang="en-US" dirty="0"/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474A3319-B42A-44B3-B25B-48CEB3EBA6A3}"/>
              </a:ext>
            </a:extLst>
          </p:cNvPr>
          <p:cNvSpPr txBox="1">
            <a:spLocks/>
          </p:cNvSpPr>
          <p:nvPr/>
        </p:nvSpPr>
        <p:spPr>
          <a:xfrm>
            <a:off x="468000" y="1424991"/>
            <a:ext cx="11244574" cy="9574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b="1" dirty="0"/>
              <a:t>RA Flexible Software Package Documentation </a:t>
            </a:r>
            <a:r>
              <a:rPr lang="fr-FR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https://renesas.github.io/fsp/</a:t>
            </a:r>
            <a:endParaRPr lang="fr-FR" dirty="0">
              <a:solidFill>
                <a:schemeClr val="tx2"/>
              </a:solidFill>
            </a:endParaRPr>
          </a:p>
          <a:p>
            <a:pPr lvl="1"/>
            <a:r>
              <a:rPr lang="en-US" b="1" dirty="0"/>
              <a:t>FSP Architecture </a:t>
            </a:r>
            <a:r>
              <a:rPr lang="en-US" dirty="0">
                <a:hlinkClick r:id="rId3"/>
              </a:rPr>
              <a:t>FSP Architecture | Renesas RA Wiki.js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297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99768"/>
          </a:xfrm>
        </p:spPr>
        <p:txBody>
          <a:bodyPr/>
          <a:lstStyle/>
          <a:p>
            <a:r>
              <a:rPr lang="en-US" dirty="0"/>
              <a:t>What is BSP?	</a:t>
            </a:r>
            <a:endParaRPr lang="en-US" b="1" dirty="0"/>
          </a:p>
          <a:p>
            <a:r>
              <a:rPr lang="en-US" dirty="0"/>
              <a:t>BSP modules	</a:t>
            </a:r>
          </a:p>
          <a:p>
            <a:r>
              <a:rPr lang="en-US" dirty="0"/>
              <a:t>BSP I/O access	</a:t>
            </a:r>
            <a:endParaRPr lang="en-US" b="1" dirty="0"/>
          </a:p>
          <a:p>
            <a:r>
              <a:rPr lang="en-US" dirty="0"/>
              <a:t>Common Error Codes	</a:t>
            </a:r>
            <a:endParaRPr lang="en-US" b="1" dirty="0"/>
          </a:p>
          <a:p>
            <a:r>
              <a:rPr lang="en-US" dirty="0"/>
              <a:t>MCU Board Support Package</a:t>
            </a:r>
          </a:p>
          <a:p>
            <a:r>
              <a:rPr lang="en-US" dirty="0"/>
              <a:t>Summary 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kumimoji="1" lang="en-US" dirty="0"/>
              <a:t>BSP?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0"/>
            <a:ext cx="6051497" cy="1299074"/>
          </a:xfrm>
        </p:spPr>
        <p:txBody>
          <a:bodyPr/>
          <a:lstStyle/>
          <a:p>
            <a:pPr lvl="1"/>
            <a:r>
              <a:rPr lang="en-US" sz="1800" dirty="0"/>
              <a:t>The Board Support Package (BSP) is the foundation for FSP modules, providing functionality to determine the MCU used as well as configuring clocks, interrupts and pins.</a:t>
            </a:r>
            <a:endParaRPr kumimoji="1"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E6C31-4678-4973-8407-04BFCAC7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244" y="1052736"/>
            <a:ext cx="310558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Bsp</a:t>
            </a:r>
            <a:r>
              <a:rPr kumimoji="1" lang="en-US" dirty="0"/>
              <a:t> modules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684051"/>
          </a:xfrm>
        </p:spPr>
        <p:txBody>
          <a:bodyPr/>
          <a:lstStyle/>
          <a:p>
            <a:pPr lvl="1"/>
            <a:r>
              <a:rPr kumimoji="1" lang="en-US" sz="2000" b="1" dirty="0"/>
              <a:t>BSP I/O access</a:t>
            </a:r>
          </a:p>
          <a:p>
            <a:pPr lvl="1"/>
            <a:r>
              <a:rPr lang="en-US" sz="2000" b="1" dirty="0"/>
              <a:t>Common Error Codes</a:t>
            </a:r>
            <a:endParaRPr kumimoji="1" lang="en-US" sz="2000" b="1" dirty="0"/>
          </a:p>
          <a:p>
            <a:pPr lvl="1"/>
            <a:r>
              <a:rPr lang="en-US" sz="2000" b="1" dirty="0"/>
              <a:t>MCU Board Support Package </a:t>
            </a:r>
            <a:endParaRPr kumimoji="1" lang="en-US" sz="2000" b="1" dirty="0"/>
          </a:p>
          <a:p>
            <a:pPr marL="355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Bsp</a:t>
            </a:r>
            <a:r>
              <a:rPr kumimoji="1" lang="en-US" dirty="0"/>
              <a:t> </a:t>
            </a:r>
            <a:r>
              <a:rPr kumimoji="1" lang="en-US" dirty="0" err="1"/>
              <a:t>i</a:t>
            </a:r>
            <a:r>
              <a:rPr kumimoji="1" lang="en-US" dirty="0"/>
              <a:t>/o access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pPr lvl="1"/>
            <a:r>
              <a:rPr lang="en-US" dirty="0"/>
              <a:t>This module provides basic read/write access to port pins</a:t>
            </a:r>
            <a:endParaRPr kumimoji="1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499A-B7F8-4C09-A8B6-37C86B1D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08" y="2163489"/>
            <a:ext cx="4286848" cy="1009791"/>
          </a:xfrm>
          <a:prstGeom prst="rect">
            <a:avLst/>
          </a:prstGeom>
        </p:spPr>
      </p:pic>
      <p:graphicFrame>
        <p:nvGraphicFramePr>
          <p:cNvPr id="12" name="Tabellenplatzhalter 6">
            <a:extLst>
              <a:ext uri="{FF2B5EF4-FFF2-40B4-BE49-F238E27FC236}">
                <a16:creationId xmlns:a16="http://schemas.microsoft.com/office/drawing/2014/main" id="{10D80978-BCB8-49B6-97F9-CACEF53EE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306585"/>
              </p:ext>
            </p:extLst>
          </p:nvPr>
        </p:nvGraphicFramePr>
        <p:xfrm>
          <a:off x="780480" y="2333601"/>
          <a:ext cx="5762679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enum</a:t>
                      </a:r>
                      <a:endParaRPr lang="en-US" sz="1600" dirty="0"/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Description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bsp_io_level_t</a:t>
                      </a:r>
                      <a:endParaRPr lang="en-US" sz="1600" dirty="0"/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Levels that can be set and read for individual pins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bsp_io_direction_t</a:t>
                      </a:r>
                      <a:endParaRPr lang="en-US" sz="1600" dirty="0"/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Direction of individual pins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bsp_io_port_t</a:t>
                      </a:r>
                      <a:endParaRPr lang="en-US" sz="1600" dirty="0"/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Superset list of all possible IO ports. 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/>
                        <a:t>bsp_io_port_pin_t</a:t>
                      </a:r>
                      <a:endParaRPr lang="en-US" sz="1600" dirty="0"/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Superset list of all possible IO port pins. 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EBAEBFB-6EEC-4104-9A0B-49A2EA05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508" y="3729540"/>
            <a:ext cx="3371013" cy="236798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05C047-D8DD-4B0D-B1F1-811CCD9CC0FD}"/>
              </a:ext>
            </a:extLst>
          </p:cNvPr>
          <p:cNvSpPr/>
          <p:nvPr/>
        </p:nvSpPr>
        <p:spPr>
          <a:xfrm>
            <a:off x="6753564" y="2743200"/>
            <a:ext cx="545538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0E5CD6C-9B33-4622-ABDF-F5BD3EEC154A}"/>
              </a:ext>
            </a:extLst>
          </p:cNvPr>
          <p:cNvSpPr/>
          <p:nvPr/>
        </p:nvSpPr>
        <p:spPr>
          <a:xfrm>
            <a:off x="6753564" y="4397229"/>
            <a:ext cx="545538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err="1"/>
              <a:t>Bsp</a:t>
            </a:r>
            <a:r>
              <a:rPr kumimoji="1" lang="en-US" dirty="0"/>
              <a:t> </a:t>
            </a:r>
            <a:r>
              <a:rPr kumimoji="1" lang="en-US" dirty="0" err="1"/>
              <a:t>i</a:t>
            </a:r>
            <a:r>
              <a:rPr kumimoji="1" lang="en-US" dirty="0"/>
              <a:t>/o access</a:t>
            </a:r>
          </a:p>
        </p:txBody>
      </p:sp>
      <p:graphicFrame>
        <p:nvGraphicFramePr>
          <p:cNvPr id="5" name="Tabellenplatzhalter 6">
            <a:extLst>
              <a:ext uri="{FF2B5EF4-FFF2-40B4-BE49-F238E27FC236}">
                <a16:creationId xmlns:a16="http://schemas.microsoft.com/office/drawing/2014/main" id="{F0D71501-F196-4912-A0FB-AC73FAB6E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184910"/>
              </p:ext>
            </p:extLst>
          </p:nvPr>
        </p:nvGraphicFramePr>
        <p:xfrm>
          <a:off x="1225349" y="1342507"/>
          <a:ext cx="843038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Description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R_BSP_PinRead()</a:t>
                      </a:r>
                      <a:endParaRPr lang="en-US" sz="1400" dirty="0"/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the current input level of the pin.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R_BSP_PinWrite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 a pin to output and set the output level to the level provided. If PFS protection is enabled, disable PFS protection using </a:t>
                      </a:r>
                      <a:r>
                        <a:rPr lang="en-US" sz="1400" dirty="0" err="1"/>
                        <a:t>R_BSP_PinAccessEnable</a:t>
                      </a:r>
                      <a:r>
                        <a:rPr lang="en-US" sz="1400" dirty="0"/>
                        <a:t>() before calling this function.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R_BSP_PinCfg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Configure a pin. If PFS protection is enabled, disable PFS protection using </a:t>
                      </a:r>
                      <a:r>
                        <a:rPr lang="en-US" sz="1400" dirty="0" err="1"/>
                        <a:t>R_BSP_PinAccessEnable</a:t>
                      </a:r>
                      <a:r>
                        <a:rPr lang="en-US" sz="1400" dirty="0"/>
                        <a:t>() before calling this function.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R_BSP_PinAccessEnable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 access to the PFS registers. Uses a reference counter to protect against interrupts that could occur via multiple threads or an ISR re-entering this code.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R_BSP_PinAccessDisable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Disable access to the PFS registers. Uses a reference counter to protect against interrupts that could occur via multiple threads or an ISR re-entering this code.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38159191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AD0834-B652-455D-AC45-9145DC7B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83" y="5029650"/>
            <a:ext cx="5839640" cy="971686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7F098D35-5CFD-42B4-BE20-C13C697F370B}"/>
              </a:ext>
            </a:extLst>
          </p:cNvPr>
          <p:cNvSpPr/>
          <p:nvPr/>
        </p:nvSpPr>
        <p:spPr>
          <a:xfrm>
            <a:off x="9655729" y="1820411"/>
            <a:ext cx="478172" cy="36950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4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kumimoji="1" lang="en-US" dirty="0"/>
              <a:t>Common Error Codes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pPr lvl="1"/>
            <a:r>
              <a:rPr lang="en-US" dirty="0"/>
              <a:t>All FSP modules share these common error codes. </a:t>
            </a:r>
            <a:endParaRPr kumimoji="1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4C0DC-8DC7-4C1B-91BB-35F20019F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22" y="2065525"/>
            <a:ext cx="5854215" cy="352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kumimoji="1" lang="en-US" dirty="0"/>
              <a:t>MCU Board Support Package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563744"/>
          </a:xfrm>
        </p:spPr>
        <p:txBody>
          <a:bodyPr/>
          <a:lstStyle/>
          <a:p>
            <a:pPr lvl="1"/>
            <a:r>
              <a:rPr lang="en-US" dirty="0"/>
              <a:t>The BSP is responsible for getting the MCU from reset to the user's application. Before reaching the user's application, the BSP sets up the stacks, heap, clocks, interrupts, C runtime environment, and stack monitor.</a:t>
            </a:r>
            <a:endParaRPr kumimoji="1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3A617-E2BE-4489-B5C4-1DEC9471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43" y="2360990"/>
            <a:ext cx="2400635" cy="3648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F066E-48DD-42ED-A5FA-CA2FC136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55" y="1988735"/>
            <a:ext cx="2856721" cy="4259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4F0D39-2102-4B42-BF23-40F727FC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000" y="3258974"/>
            <a:ext cx="1529011" cy="11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0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dirty="0"/>
              <a:t>MCU Board Support Package</a:t>
            </a:r>
            <a:br>
              <a:rPr kumimoji="1" lang="en-US" dirty="0"/>
            </a:br>
            <a:r>
              <a:rPr kumimoji="1" lang="en-US" sz="2000" dirty="0" err="1"/>
              <a:t>bsp_group_irq</a:t>
            </a:r>
            <a:endParaRPr kumimoji="1" lang="en-US" sz="2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pPr lvl="1"/>
            <a:r>
              <a:rPr kumimoji="1" lang="en-US" dirty="0"/>
              <a:t>Group interrupt is the term used to describe the 12 sources that can trigger the Non-Maskable Interrupt (NMI).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12B-5AFA-4488-BD2F-092AC781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152" y="1693270"/>
            <a:ext cx="5905848" cy="2364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0E3EC-2FD7-4618-AE0F-8F0DDDBE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18" y="4527328"/>
            <a:ext cx="4163006" cy="1448002"/>
          </a:xfrm>
          <a:prstGeom prst="rect">
            <a:avLst/>
          </a:prstGeom>
        </p:spPr>
      </p:pic>
      <p:graphicFrame>
        <p:nvGraphicFramePr>
          <p:cNvPr id="11" name="Tabellenplatzhalter 6">
            <a:extLst>
              <a:ext uri="{FF2B5EF4-FFF2-40B4-BE49-F238E27FC236}">
                <a16:creationId xmlns:a16="http://schemas.microsoft.com/office/drawing/2014/main" id="{45D64B19-611A-40E8-89F9-E16C27B8B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527275"/>
              </p:ext>
            </p:extLst>
          </p:nvPr>
        </p:nvGraphicFramePr>
        <p:xfrm>
          <a:off x="260493" y="4179687"/>
          <a:ext cx="5829793" cy="214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212"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Description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bsp_group_irq_call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Calls the callback function for an interrupt if a callback has been registered.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821">
                <a:tc>
                  <a:txBody>
                    <a:bodyPr/>
                    <a:lstStyle/>
                    <a:p>
                      <a:r>
                        <a:rPr lang="en-US" sz="1400" dirty="0" err="1"/>
                        <a:t>R_BSP_GroupIrqWrite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 a callback function for supported interrupts.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821">
                <a:tc>
                  <a:txBody>
                    <a:bodyPr/>
                    <a:lstStyle/>
                    <a:p>
                      <a:r>
                        <a:rPr lang="en-US" sz="1400" dirty="0" err="1"/>
                        <a:t>NMI_Handler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Non-maskable interrupt handler.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ellenplatzhalter 6">
            <a:extLst>
              <a:ext uri="{FF2B5EF4-FFF2-40B4-BE49-F238E27FC236}">
                <a16:creationId xmlns:a16="http://schemas.microsoft.com/office/drawing/2014/main" id="{C3417361-716A-4DF2-8783-735A7A56A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809170"/>
              </p:ext>
            </p:extLst>
          </p:nvPr>
        </p:nvGraphicFramePr>
        <p:xfrm>
          <a:off x="260493" y="2373864"/>
          <a:ext cx="5167768" cy="94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789">
                <a:tc>
                  <a:txBody>
                    <a:bodyPr/>
                    <a:lstStyle/>
                    <a:p>
                      <a:r>
                        <a:rPr lang="en-US" sz="1400" dirty="0"/>
                        <a:t>Enum</a:t>
                      </a:r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Description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2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bsp_grp_irq_t</a:t>
                      </a:r>
                      <a:endParaRPr lang="en-US" sz="1400" dirty="0"/>
                    </a:p>
                  </a:txBody>
                  <a:tcPr marL="98339" marR="9833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Which interrupts can have callbacks registered.</a:t>
                      </a:r>
                    </a:p>
                  </a:txBody>
                  <a:tcPr marL="98339" marR="983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10A628D4-C7C1-48B6-B181-0B0456CC1147}"/>
              </a:ext>
            </a:extLst>
          </p:cNvPr>
          <p:cNvSpPr/>
          <p:nvPr/>
        </p:nvSpPr>
        <p:spPr>
          <a:xfrm>
            <a:off x="5702009" y="2835479"/>
            <a:ext cx="343949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707D50A-F7B4-4B81-8DD8-42C076F19C9C}"/>
              </a:ext>
            </a:extLst>
          </p:cNvPr>
          <p:cNvSpPr/>
          <p:nvPr/>
        </p:nvSpPr>
        <p:spPr>
          <a:xfrm>
            <a:off x="6304877" y="4769888"/>
            <a:ext cx="343949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41852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43F0440-D585-488D-A6C7-A53B92324DD7}" vid="{678AD30F-02BA-442E-9974-75F8D90414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538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Symbol</vt:lpstr>
      <vt:lpstr>Wingdings</vt:lpstr>
      <vt:lpstr>Renesas Template 2022 - EN Confidential</vt:lpstr>
      <vt:lpstr>PowerPoint Presentation</vt:lpstr>
      <vt:lpstr>Agenda</vt:lpstr>
      <vt:lpstr>What is BSP?</vt:lpstr>
      <vt:lpstr>Bsp modules</vt:lpstr>
      <vt:lpstr>Bsp i/o access</vt:lpstr>
      <vt:lpstr>Bsp i/o access</vt:lpstr>
      <vt:lpstr>Common Error Codes</vt:lpstr>
      <vt:lpstr>MCU Board Support Package</vt:lpstr>
      <vt:lpstr>MCU Board Support Package bsp_group_irq</vt:lpstr>
      <vt:lpstr>Bsp summary</vt:lpstr>
      <vt:lpstr>Bsp summary</vt:lpstr>
      <vt:lpstr>Bsp summary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Canh Phan</dc:creator>
  <cp:lastModifiedBy>Canh Phan</cp:lastModifiedBy>
  <cp:revision>11</cp:revision>
  <dcterms:created xsi:type="dcterms:W3CDTF">2023-02-06T02:07:24Z</dcterms:created>
  <dcterms:modified xsi:type="dcterms:W3CDTF">2023-02-09T04:32:47Z</dcterms:modified>
</cp:coreProperties>
</file>