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22"/>
  </p:notesMasterIdLst>
  <p:sldIdLst>
    <p:sldId id="442" r:id="rId5"/>
    <p:sldId id="385" r:id="rId6"/>
    <p:sldId id="386" r:id="rId7"/>
    <p:sldId id="453" r:id="rId8"/>
    <p:sldId id="454" r:id="rId9"/>
    <p:sldId id="387" r:id="rId10"/>
    <p:sldId id="465" r:id="rId11"/>
    <p:sldId id="466" r:id="rId12"/>
    <p:sldId id="450" r:id="rId13"/>
    <p:sldId id="461" r:id="rId14"/>
    <p:sldId id="448" r:id="rId15"/>
    <p:sldId id="462" r:id="rId16"/>
    <p:sldId id="389" r:id="rId17"/>
    <p:sldId id="463" r:id="rId18"/>
    <p:sldId id="464" r:id="rId19"/>
    <p:sldId id="449" r:id="rId20"/>
    <p:sldId id="363"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27" autoAdjust="0"/>
  </p:normalViewPr>
  <p:slideViewPr>
    <p:cSldViewPr showGuides="1">
      <p:cViewPr varScale="1">
        <p:scale>
          <a:sx n="87" d="100"/>
          <a:sy n="87" d="100"/>
        </p:scale>
        <p:origin x="437" y="67"/>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8/24/2023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hyperlink" Target="https://docs.docker.com/engine/reference/ru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6" descr="食品 が含まれている画像&#10;&#10;自動的に生成された説明">
            <a:extLst>
              <a:ext uri="{FF2B5EF4-FFF2-40B4-BE49-F238E27FC236}">
                <a16:creationId xmlns:a16="http://schemas.microsoft.com/office/drawing/2014/main" id="{44FAC618-E25A-C993-7833-A5EEC9321540}"/>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972" b="8972"/>
          <a:stretch>
            <a:fillRect/>
          </a:stretch>
        </p:blipFill>
        <p:spPr/>
      </p:pic>
      <p:sp>
        <p:nvSpPr>
          <p:cNvPr id="4" name="テキスト プレースホルダー 3">
            <a:extLst>
              <a:ext uri="{FF2B5EF4-FFF2-40B4-BE49-F238E27FC236}">
                <a16:creationId xmlns:a16="http://schemas.microsoft.com/office/drawing/2014/main" id="{F793D2C1-189E-426A-BA39-83C864F5757E}"/>
              </a:ext>
            </a:extLst>
          </p:cNvPr>
          <p:cNvSpPr>
            <a:spLocks noGrp="1"/>
          </p:cNvSpPr>
          <p:nvPr>
            <p:ph type="body" sz="quarter" idx="11"/>
          </p:nvPr>
        </p:nvSpPr>
        <p:spPr/>
        <p:txBody>
          <a:bodyPr/>
          <a:lstStyle/>
          <a:p>
            <a:r>
              <a:rPr lang="en-US" altLang="ja-JP" sz="4000" dirty="0"/>
              <a:t>Docker investigate</a:t>
            </a:r>
          </a:p>
        </p:txBody>
      </p:sp>
      <p:sp>
        <p:nvSpPr>
          <p:cNvPr id="5" name="テキスト プレースホルダー 4">
            <a:extLst>
              <a:ext uri="{FF2B5EF4-FFF2-40B4-BE49-F238E27FC236}">
                <a16:creationId xmlns:a16="http://schemas.microsoft.com/office/drawing/2014/main" id="{0F39D8C0-9CEA-4B8A-ADF1-004E1B89C357}"/>
              </a:ext>
            </a:extLst>
          </p:cNvPr>
          <p:cNvSpPr>
            <a:spLocks noGrp="1"/>
          </p:cNvSpPr>
          <p:nvPr>
            <p:ph type="body" sz="quarter" idx="13"/>
          </p:nvPr>
        </p:nvSpPr>
        <p:spPr>
          <a:xfrm>
            <a:off x="1080000" y="2700000"/>
            <a:ext cx="5040000" cy="1348401"/>
          </a:xfrm>
        </p:spPr>
        <p:txBody>
          <a:bodyPr/>
          <a:lstStyle/>
          <a:p>
            <a:r>
              <a:rPr lang="en-US" altLang="ja-JP" dirty="0"/>
              <a:t>Aug. 23</a:t>
            </a:r>
          </a:p>
          <a:p>
            <a:r>
              <a:rPr lang="en-US" altLang="ja-JP" dirty="0"/>
              <a:t>Bao Nguyen</a:t>
            </a:r>
          </a:p>
          <a:p>
            <a:r>
              <a:rPr lang="en-US" altLang="ja-JP" dirty="0"/>
              <a:t>Ra </a:t>
            </a:r>
            <a:r>
              <a:rPr lang="en-US" altLang="ja-JP" dirty="0" err="1"/>
              <a:t>fsp</a:t>
            </a:r>
            <a:r>
              <a:rPr lang="en-US" altLang="ja-JP" dirty="0"/>
              <a:t>, fsp1, </a:t>
            </a:r>
          </a:p>
          <a:p>
            <a:r>
              <a:rPr lang="en-US" altLang="ja-JP" dirty="0"/>
              <a:t>Renesas Electronics Corporation</a:t>
            </a:r>
          </a:p>
        </p:txBody>
      </p:sp>
    </p:spTree>
    <p:extLst>
      <p:ext uri="{BB962C8B-B14F-4D97-AF65-F5344CB8AC3E}">
        <p14:creationId xmlns:p14="http://schemas.microsoft.com/office/powerpoint/2010/main" val="2705337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48178-02E6-4506-BBD5-0A35D960063D}"/>
              </a:ext>
            </a:extLst>
          </p:cNvPr>
          <p:cNvSpPr>
            <a:spLocks noGrp="1"/>
          </p:cNvSpPr>
          <p:nvPr>
            <p:ph type="title"/>
          </p:nvPr>
        </p:nvSpPr>
        <p:spPr/>
        <p:txBody>
          <a:bodyPr/>
          <a:lstStyle/>
          <a:p>
            <a:r>
              <a:rPr lang="en-US" dirty="0"/>
              <a:t>What is </a:t>
            </a:r>
            <a:r>
              <a:rPr lang="en-US" dirty="0" err="1"/>
              <a:t>dockerfile</a:t>
            </a:r>
            <a:endParaRPr lang="en-US" dirty="0"/>
          </a:p>
        </p:txBody>
      </p:sp>
      <p:sp>
        <p:nvSpPr>
          <p:cNvPr id="3" name="Content Placeholder 2">
            <a:extLst>
              <a:ext uri="{FF2B5EF4-FFF2-40B4-BE49-F238E27FC236}">
                <a16:creationId xmlns:a16="http://schemas.microsoft.com/office/drawing/2014/main" id="{D887064B-53DB-4DCB-8DF0-9A4A385A8A11}"/>
              </a:ext>
            </a:extLst>
          </p:cNvPr>
          <p:cNvSpPr>
            <a:spLocks noGrp="1"/>
          </p:cNvSpPr>
          <p:nvPr>
            <p:ph idx="1"/>
          </p:nvPr>
        </p:nvSpPr>
        <p:spPr>
          <a:xfrm>
            <a:off x="468000" y="1424991"/>
            <a:ext cx="11244574" cy="563744"/>
          </a:xfrm>
        </p:spPr>
        <p:txBody>
          <a:bodyPr/>
          <a:lstStyle/>
          <a:p>
            <a:pPr algn="just"/>
            <a:r>
              <a:rPr lang="en-US" dirty="0"/>
              <a:t>Docker can build images automatically by reading the instructions from a </a:t>
            </a:r>
            <a:r>
              <a:rPr lang="en-US" dirty="0" err="1"/>
              <a:t>Dockerfile</a:t>
            </a:r>
            <a:r>
              <a:rPr lang="en-US" dirty="0"/>
              <a:t>. A </a:t>
            </a:r>
            <a:r>
              <a:rPr lang="en-US" dirty="0" err="1"/>
              <a:t>Dockerfile</a:t>
            </a:r>
            <a:r>
              <a:rPr lang="en-US" dirty="0"/>
              <a:t> is a text document that contains all the commands a user could call on the command line to assemble an image.</a:t>
            </a:r>
          </a:p>
        </p:txBody>
      </p:sp>
      <p:pic>
        <p:nvPicPr>
          <p:cNvPr id="1027" name="Picture 3" descr="Dockerfile">
            <a:extLst>
              <a:ext uri="{FF2B5EF4-FFF2-40B4-BE49-F238E27FC236}">
                <a16:creationId xmlns:a16="http://schemas.microsoft.com/office/drawing/2014/main" id="{26F2D8BE-8DC3-4146-B8F8-18009DB75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086" y="2667000"/>
            <a:ext cx="7772400" cy="2592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6425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73EB5F-BEDD-4F2C-88DA-77ED98B59DB2}"/>
              </a:ext>
            </a:extLst>
          </p:cNvPr>
          <p:cNvSpPr/>
          <p:nvPr/>
        </p:nvSpPr>
        <p:spPr>
          <a:xfrm>
            <a:off x="467999" y="2514600"/>
            <a:ext cx="3020043" cy="685800"/>
          </a:xfrm>
          <a:prstGeom prst="rect">
            <a:avLst/>
          </a:prstGeom>
          <a:solidFill>
            <a:schemeClr val="accent6">
              <a:lumMod val="40000"/>
              <a:lumOff val="6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B621DBE4-26E5-4303-87BD-6F3F0D1EA217}"/>
              </a:ext>
            </a:extLst>
          </p:cNvPr>
          <p:cNvSpPr>
            <a:spLocks noGrp="1"/>
          </p:cNvSpPr>
          <p:nvPr>
            <p:ph idx="1"/>
          </p:nvPr>
        </p:nvSpPr>
        <p:spPr>
          <a:xfrm>
            <a:off x="468000" y="1424991"/>
            <a:ext cx="11244574" cy="3645613"/>
          </a:xfrm>
        </p:spPr>
        <p:txBody>
          <a:bodyPr/>
          <a:lstStyle/>
          <a:p>
            <a:pPr algn="just"/>
            <a:r>
              <a:rPr kumimoji="1" lang="en-US" dirty="0"/>
              <a:t>A </a:t>
            </a:r>
            <a:r>
              <a:rPr kumimoji="1" lang="en-US" dirty="0" err="1"/>
              <a:t>Dockerfile</a:t>
            </a:r>
            <a:r>
              <a:rPr kumimoji="1" lang="en-US" dirty="0"/>
              <a:t> is a text document in which you define the build steps for your application. You write the </a:t>
            </a:r>
            <a:r>
              <a:rPr kumimoji="1" lang="en-US" dirty="0" err="1"/>
              <a:t>Dockerfile</a:t>
            </a:r>
            <a:r>
              <a:rPr kumimoji="1" lang="en-US" dirty="0"/>
              <a:t> in a domain-specific language, called the </a:t>
            </a:r>
            <a:r>
              <a:rPr kumimoji="1" lang="en-US" dirty="0" err="1"/>
              <a:t>Dockerfile</a:t>
            </a:r>
            <a:r>
              <a:rPr kumimoji="1" lang="en-US" dirty="0"/>
              <a:t> syntax.</a:t>
            </a:r>
            <a:endParaRPr lang="en-US" b="1" dirty="0"/>
          </a:p>
          <a:p>
            <a:pPr algn="just"/>
            <a:r>
              <a:rPr lang="en-US" dirty="0"/>
              <a:t>Format of the </a:t>
            </a:r>
            <a:r>
              <a:rPr lang="en-US" dirty="0" err="1"/>
              <a:t>Dockerfile</a:t>
            </a:r>
            <a:r>
              <a:rPr lang="en-US" dirty="0"/>
              <a:t>:</a:t>
            </a:r>
          </a:p>
          <a:p>
            <a:pPr algn="just"/>
            <a:r>
              <a:rPr lang="en-US" dirty="0"/>
              <a:t> # Comment</a:t>
            </a:r>
          </a:p>
          <a:p>
            <a:pPr algn="just"/>
            <a:r>
              <a:rPr lang="en-US" dirty="0"/>
              <a:t> INSTRUCTION arguments</a:t>
            </a:r>
          </a:p>
          <a:p>
            <a:pPr algn="just"/>
            <a:r>
              <a:rPr lang="en-US" dirty="0"/>
              <a:t>A </a:t>
            </a:r>
            <a:r>
              <a:rPr lang="en-US" dirty="0" err="1"/>
              <a:t>Dockerfile</a:t>
            </a:r>
            <a:r>
              <a:rPr lang="en-US" dirty="0"/>
              <a:t> must begin with a FROM instruction.</a:t>
            </a:r>
          </a:p>
          <a:p>
            <a:pPr marL="0" lvl="1" indent="0" algn="just">
              <a:buNone/>
            </a:pPr>
            <a:r>
              <a:rPr kumimoji="1" lang="en-US" dirty="0"/>
              <a:t>The order of </a:t>
            </a:r>
            <a:r>
              <a:rPr kumimoji="1" lang="en-US" dirty="0" err="1"/>
              <a:t>Dockerfile</a:t>
            </a:r>
            <a:r>
              <a:rPr kumimoji="1" lang="en-US" dirty="0"/>
              <a:t> instructions matters. A Docker build consists of a series of ordered build instructions. Each instruction in a </a:t>
            </a:r>
            <a:r>
              <a:rPr kumimoji="1" lang="en-US" dirty="0" err="1"/>
              <a:t>Dockerfile</a:t>
            </a:r>
            <a:r>
              <a:rPr kumimoji="1" lang="en-US" dirty="0"/>
              <a:t> roughly translates to an image layer.</a:t>
            </a:r>
          </a:p>
          <a:p>
            <a:pPr lvl="1" algn="just"/>
            <a:endParaRPr kumimoji="1" lang="en-US" dirty="0"/>
          </a:p>
          <a:p>
            <a:pPr algn="just"/>
            <a:endParaRPr lang="en-US" dirty="0"/>
          </a:p>
        </p:txBody>
      </p:sp>
      <p:sp>
        <p:nvSpPr>
          <p:cNvPr id="5" name="Title 4">
            <a:extLst>
              <a:ext uri="{FF2B5EF4-FFF2-40B4-BE49-F238E27FC236}">
                <a16:creationId xmlns:a16="http://schemas.microsoft.com/office/drawing/2014/main" id="{5C4BA007-113F-416F-B902-5BA33EF6034E}"/>
              </a:ext>
            </a:extLst>
          </p:cNvPr>
          <p:cNvSpPr>
            <a:spLocks noGrp="1"/>
          </p:cNvSpPr>
          <p:nvPr>
            <p:ph type="title"/>
          </p:nvPr>
        </p:nvSpPr>
        <p:spPr/>
        <p:txBody>
          <a:bodyPr/>
          <a:lstStyle/>
          <a:p>
            <a:r>
              <a:rPr lang="en-US" dirty="0"/>
              <a:t>Docker file reference</a:t>
            </a:r>
          </a:p>
        </p:txBody>
      </p:sp>
      <p:pic>
        <p:nvPicPr>
          <p:cNvPr id="7" name="Picture 2" descr="From Dockerfile to layers">
            <a:extLst>
              <a:ext uri="{FF2B5EF4-FFF2-40B4-BE49-F238E27FC236}">
                <a16:creationId xmlns:a16="http://schemas.microsoft.com/office/drawing/2014/main" id="{7DEB3757-10BB-48D8-A221-A3F59E83348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88042" y="4238009"/>
            <a:ext cx="5204487"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5571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4BA007-113F-416F-B902-5BA33EF6034E}"/>
              </a:ext>
            </a:extLst>
          </p:cNvPr>
          <p:cNvSpPr>
            <a:spLocks noGrp="1"/>
          </p:cNvSpPr>
          <p:nvPr>
            <p:ph type="title"/>
          </p:nvPr>
        </p:nvSpPr>
        <p:spPr/>
        <p:txBody>
          <a:bodyPr/>
          <a:lstStyle/>
          <a:p>
            <a:r>
              <a:rPr lang="en-US" dirty="0"/>
              <a:t>Docker file reference</a:t>
            </a:r>
          </a:p>
        </p:txBody>
      </p:sp>
      <p:sp>
        <p:nvSpPr>
          <p:cNvPr id="6" name="Content Placeholder 5">
            <a:extLst>
              <a:ext uri="{FF2B5EF4-FFF2-40B4-BE49-F238E27FC236}">
                <a16:creationId xmlns:a16="http://schemas.microsoft.com/office/drawing/2014/main" id="{B621DBE4-26E5-4303-87BD-6F3F0D1EA217}"/>
              </a:ext>
            </a:extLst>
          </p:cNvPr>
          <p:cNvSpPr>
            <a:spLocks noGrp="1"/>
          </p:cNvSpPr>
          <p:nvPr>
            <p:ph idx="1"/>
          </p:nvPr>
        </p:nvSpPr>
        <p:spPr>
          <a:xfrm>
            <a:off x="468000" y="1424991"/>
            <a:ext cx="11244574" cy="4236544"/>
          </a:xfrm>
        </p:spPr>
        <p:txBody>
          <a:bodyPr/>
          <a:lstStyle/>
          <a:p>
            <a:pPr marL="285750" indent="-285750">
              <a:buFont typeface="Arial" panose="020B0604020202020204" pitchFamily="34" charset="0"/>
              <a:buChar char="•"/>
            </a:pPr>
            <a:r>
              <a:rPr lang="en-US" b="1" dirty="0"/>
              <a:t>FROM</a:t>
            </a:r>
          </a:p>
          <a:p>
            <a:r>
              <a:rPr lang="en-US" dirty="0"/>
              <a:t>The FROM instruction initializes a new build stage and sets the Base Image for subsequent instructions. As such, a valid </a:t>
            </a:r>
            <a:r>
              <a:rPr lang="en-US" dirty="0" err="1"/>
              <a:t>Dockerfile</a:t>
            </a:r>
            <a:r>
              <a:rPr lang="en-US" dirty="0"/>
              <a:t> must start with a FROM instruction. ARG is the only instruction that may precede FROM in the </a:t>
            </a:r>
            <a:r>
              <a:rPr lang="en-US" dirty="0" err="1"/>
              <a:t>Dockerfile</a:t>
            </a:r>
            <a:r>
              <a:rPr lang="en-US" dirty="0"/>
              <a:t>.</a:t>
            </a:r>
          </a:p>
          <a:p>
            <a:pPr marL="285750" indent="-285750">
              <a:buFont typeface="Arial" panose="020B0604020202020204" pitchFamily="34" charset="0"/>
              <a:buChar char="•"/>
            </a:pPr>
            <a:r>
              <a:rPr lang="en-US" b="1" dirty="0"/>
              <a:t>RUN</a:t>
            </a:r>
          </a:p>
          <a:p>
            <a:r>
              <a:rPr lang="en-US" dirty="0"/>
              <a:t>The RUN instruction will execute any commands in a new layer on top of the current image and commit the results. The resulting committed image will be used for the next step in the </a:t>
            </a:r>
            <a:r>
              <a:rPr lang="en-US" dirty="0" err="1"/>
              <a:t>Dockerfile</a:t>
            </a:r>
            <a:r>
              <a:rPr lang="en-US" dirty="0"/>
              <a:t>.</a:t>
            </a:r>
          </a:p>
          <a:p>
            <a:pPr marL="285750" indent="-285750">
              <a:buFont typeface="Arial" panose="020B0604020202020204" pitchFamily="34" charset="0"/>
              <a:buChar char="•"/>
            </a:pPr>
            <a:r>
              <a:rPr lang="en-US" b="1" dirty="0"/>
              <a:t>CMD</a:t>
            </a:r>
          </a:p>
          <a:p>
            <a:r>
              <a:rPr lang="en-US" dirty="0"/>
              <a:t>The main purpose of a CMD is to provide defaults for an executing container. These defaults can include an executable, or they can omit the executable, in which case you must specify an ENTRYPOINT instruction as well.</a:t>
            </a:r>
          </a:p>
          <a:p>
            <a:pPr marL="285750" indent="-285750">
              <a:buFont typeface="Arial" panose="020B0604020202020204" pitchFamily="34" charset="0"/>
              <a:buChar char="•"/>
            </a:pPr>
            <a:r>
              <a:rPr lang="en-US" b="1" dirty="0"/>
              <a:t>LABEL</a:t>
            </a:r>
          </a:p>
          <a:p>
            <a:r>
              <a:rPr lang="en-US" dirty="0"/>
              <a:t>The LABEL instruction adds metadata to an image. A LABEL is a key-value pair. To include spaces within a LABEL value, use quotes and backslashes as you would in command-line parsing.</a:t>
            </a:r>
          </a:p>
        </p:txBody>
      </p:sp>
    </p:spTree>
    <p:extLst>
      <p:ext uri="{BB962C8B-B14F-4D97-AF65-F5344CB8AC3E}">
        <p14:creationId xmlns:p14="http://schemas.microsoft.com/office/powerpoint/2010/main" val="115741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DBEC8-AB16-4F38-982F-8F55155E9895}"/>
              </a:ext>
            </a:extLst>
          </p:cNvPr>
          <p:cNvSpPr>
            <a:spLocks noGrp="1"/>
          </p:cNvSpPr>
          <p:nvPr>
            <p:ph type="title"/>
          </p:nvPr>
        </p:nvSpPr>
        <p:spPr/>
        <p:txBody>
          <a:bodyPr/>
          <a:lstStyle/>
          <a:p>
            <a:r>
              <a:rPr lang="en-US" dirty="0"/>
              <a:t>Docker file reference</a:t>
            </a:r>
          </a:p>
        </p:txBody>
      </p:sp>
      <p:sp>
        <p:nvSpPr>
          <p:cNvPr id="5" name="Content Placeholder 4">
            <a:extLst>
              <a:ext uri="{FF2B5EF4-FFF2-40B4-BE49-F238E27FC236}">
                <a16:creationId xmlns:a16="http://schemas.microsoft.com/office/drawing/2014/main" id="{F864FB6A-E927-4B5B-AADD-C3647B22A2B5}"/>
              </a:ext>
            </a:extLst>
          </p:cNvPr>
          <p:cNvSpPr>
            <a:spLocks noGrp="1"/>
          </p:cNvSpPr>
          <p:nvPr>
            <p:ph idx="1"/>
          </p:nvPr>
        </p:nvSpPr>
        <p:spPr>
          <a:xfrm>
            <a:off x="468000" y="1424991"/>
            <a:ext cx="11244574" cy="5533310"/>
          </a:xfrm>
        </p:spPr>
        <p:txBody>
          <a:bodyPr/>
          <a:lstStyle/>
          <a:p>
            <a:pPr marL="285750" indent="-285750">
              <a:buFont typeface="Arial" panose="020B0604020202020204" pitchFamily="34" charset="0"/>
              <a:buChar char="•"/>
            </a:pPr>
            <a:r>
              <a:rPr lang="en-US" b="1" dirty="0"/>
              <a:t>MAINTAINER</a:t>
            </a:r>
          </a:p>
          <a:p>
            <a:r>
              <a:rPr lang="en-US" dirty="0"/>
              <a:t>The MAINTAINER instruction sets the Author field of the generated images. </a:t>
            </a:r>
          </a:p>
          <a:p>
            <a:pPr marL="285750" indent="-285750">
              <a:buFont typeface="Arial" panose="020B0604020202020204" pitchFamily="34" charset="0"/>
              <a:buChar char="•"/>
            </a:pPr>
            <a:r>
              <a:rPr lang="en-US" b="1" dirty="0"/>
              <a:t>EXPOSE</a:t>
            </a:r>
          </a:p>
          <a:p>
            <a:r>
              <a:rPr lang="en-US" dirty="0"/>
              <a:t>The EXPOSE instruction informs Docker that the container listens on the specified network ports at runtime. You can specify whether the port listens on TCP or UDP, and the default is TCP if the protocol is not specified.</a:t>
            </a:r>
          </a:p>
          <a:p>
            <a:pPr marL="285750" indent="-285750">
              <a:buFont typeface="Arial" panose="020B0604020202020204" pitchFamily="34" charset="0"/>
              <a:buChar char="•"/>
            </a:pPr>
            <a:r>
              <a:rPr lang="en-US" b="1" dirty="0"/>
              <a:t>ENV</a:t>
            </a:r>
          </a:p>
          <a:p>
            <a:r>
              <a:rPr lang="en-US" dirty="0"/>
              <a:t>The ENV instruction sets the environment variable &lt;key&gt; to the value &lt;value&gt;.</a:t>
            </a:r>
          </a:p>
          <a:p>
            <a:pPr marL="285750" indent="-285750">
              <a:buFont typeface="Arial" panose="020B0604020202020204" pitchFamily="34" charset="0"/>
              <a:buChar char="•"/>
            </a:pPr>
            <a:r>
              <a:rPr lang="en-US" b="1" dirty="0"/>
              <a:t>ADD</a:t>
            </a:r>
          </a:p>
          <a:p>
            <a:r>
              <a:rPr lang="en-US" dirty="0"/>
              <a:t>The ADD instruction copies new files, directories or remote file URLs from &lt;</a:t>
            </a:r>
            <a:r>
              <a:rPr lang="en-US" dirty="0" err="1"/>
              <a:t>src</a:t>
            </a:r>
            <a:r>
              <a:rPr lang="en-US" dirty="0"/>
              <a:t>&gt; and adds them to the filesystem of the image at the path &lt;</a:t>
            </a:r>
            <a:r>
              <a:rPr lang="en-US" dirty="0" err="1"/>
              <a:t>dest</a:t>
            </a:r>
            <a:r>
              <a:rPr lang="en-US" dirty="0"/>
              <a:t>&gt;.</a:t>
            </a:r>
          </a:p>
          <a:p>
            <a:pPr marL="285750" indent="-285750">
              <a:buFont typeface="Arial" panose="020B0604020202020204" pitchFamily="34" charset="0"/>
              <a:buChar char="•"/>
            </a:pPr>
            <a:r>
              <a:rPr lang="en-US" b="1" dirty="0"/>
              <a:t>COPY</a:t>
            </a:r>
          </a:p>
          <a:p>
            <a:r>
              <a:rPr lang="en-US" dirty="0"/>
              <a:t>The COPY instruction copies new files or directories from &lt;</a:t>
            </a:r>
            <a:r>
              <a:rPr lang="en-US" dirty="0" err="1"/>
              <a:t>src</a:t>
            </a:r>
            <a:r>
              <a:rPr lang="en-US" dirty="0"/>
              <a:t>&gt; and adds them to the filesystem of the container at the path &lt;</a:t>
            </a:r>
            <a:r>
              <a:rPr lang="en-US" dirty="0" err="1"/>
              <a:t>dest</a:t>
            </a:r>
            <a:r>
              <a:rPr lang="en-US" dirty="0"/>
              <a:t>&gt;.</a:t>
            </a:r>
          </a:p>
          <a:p>
            <a:endParaRPr lang="en-US" dirty="0"/>
          </a:p>
          <a:p>
            <a:r>
              <a:rPr lang="en-US" dirty="0"/>
              <a:t>.</a:t>
            </a:r>
          </a:p>
        </p:txBody>
      </p:sp>
    </p:spTree>
    <p:extLst>
      <p:ext uri="{BB962C8B-B14F-4D97-AF65-F5344CB8AC3E}">
        <p14:creationId xmlns:p14="http://schemas.microsoft.com/office/powerpoint/2010/main" val="2105040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657B-A17D-4BC5-9917-334004BBFAD1}"/>
              </a:ext>
            </a:extLst>
          </p:cNvPr>
          <p:cNvSpPr>
            <a:spLocks noGrp="1"/>
          </p:cNvSpPr>
          <p:nvPr>
            <p:ph type="title"/>
          </p:nvPr>
        </p:nvSpPr>
        <p:spPr/>
        <p:txBody>
          <a:bodyPr/>
          <a:lstStyle/>
          <a:p>
            <a:r>
              <a:rPr lang="en-US" dirty="0"/>
              <a:t>Docker file reference</a:t>
            </a:r>
          </a:p>
        </p:txBody>
      </p:sp>
      <p:sp>
        <p:nvSpPr>
          <p:cNvPr id="3" name="Content Placeholder 2">
            <a:extLst>
              <a:ext uri="{FF2B5EF4-FFF2-40B4-BE49-F238E27FC236}">
                <a16:creationId xmlns:a16="http://schemas.microsoft.com/office/drawing/2014/main" id="{CB3CE343-696F-4714-B4BF-C29DF6617889}"/>
              </a:ext>
            </a:extLst>
          </p:cNvPr>
          <p:cNvSpPr>
            <a:spLocks noGrp="1"/>
          </p:cNvSpPr>
          <p:nvPr>
            <p:ph idx="1"/>
          </p:nvPr>
        </p:nvSpPr>
        <p:spPr>
          <a:xfrm>
            <a:off x="468000" y="1424991"/>
            <a:ext cx="11244574" cy="4532010"/>
          </a:xfrm>
        </p:spPr>
        <p:txBody>
          <a:bodyPr/>
          <a:lstStyle/>
          <a:p>
            <a:pPr marL="285750" indent="-285750">
              <a:buFont typeface="Arial" panose="020B0604020202020204" pitchFamily="34" charset="0"/>
              <a:buChar char="•"/>
            </a:pPr>
            <a:r>
              <a:rPr lang="en-US" b="1" dirty="0"/>
              <a:t>ENTRYPOINT</a:t>
            </a:r>
            <a:r>
              <a:rPr lang="en-US" dirty="0"/>
              <a:t> </a:t>
            </a:r>
          </a:p>
          <a:p>
            <a:r>
              <a:rPr lang="en-US" dirty="0"/>
              <a:t>An ENTRYPOINT allows you to configure a container that will run as an executable.</a:t>
            </a:r>
          </a:p>
          <a:p>
            <a:pPr marL="285750" indent="-285750">
              <a:buFont typeface="Arial" panose="020B0604020202020204" pitchFamily="34" charset="0"/>
              <a:buChar char="•"/>
            </a:pPr>
            <a:r>
              <a:rPr lang="en-US" b="1" dirty="0"/>
              <a:t>WORKDIR</a:t>
            </a:r>
          </a:p>
          <a:p>
            <a:r>
              <a:rPr lang="en-US" dirty="0"/>
              <a:t>The WORKDIR instruction sets the working directory for any RUN, CMD, ENTRYPOINT, COPY and ADD instructions that follow it in the </a:t>
            </a:r>
            <a:r>
              <a:rPr lang="en-US" dirty="0" err="1"/>
              <a:t>Dockerfile</a:t>
            </a:r>
            <a:r>
              <a:rPr lang="en-US" dirty="0"/>
              <a:t>. If the WORKDIR doesn’t exist, it will be created even if it’s not used in any subsequent </a:t>
            </a:r>
            <a:r>
              <a:rPr lang="en-US" dirty="0" err="1"/>
              <a:t>Dockerfile</a:t>
            </a:r>
            <a:r>
              <a:rPr lang="en-US" dirty="0"/>
              <a:t> instruction.</a:t>
            </a:r>
          </a:p>
          <a:p>
            <a:pPr marL="285750" indent="-285750">
              <a:buFont typeface="Arial" panose="020B0604020202020204" pitchFamily="34" charset="0"/>
              <a:buChar char="•"/>
            </a:pPr>
            <a:r>
              <a:rPr lang="en-US" b="1" dirty="0"/>
              <a:t>USER</a:t>
            </a:r>
          </a:p>
          <a:p>
            <a:r>
              <a:rPr lang="en-US" dirty="0"/>
              <a:t>The USER instruction sets the username (or UID) and optionally the user group (or GID) to use as the default user and group for the remainder of the current stage.</a:t>
            </a:r>
          </a:p>
          <a:p>
            <a:pPr marL="285750" indent="-285750">
              <a:buFont typeface="Arial" panose="020B0604020202020204" pitchFamily="34" charset="0"/>
              <a:buChar char="•"/>
            </a:pPr>
            <a:r>
              <a:rPr lang="en-US" b="1" dirty="0"/>
              <a:t>ARG</a:t>
            </a:r>
          </a:p>
          <a:p>
            <a:r>
              <a:rPr lang="en-US" dirty="0"/>
              <a:t>The ARG instruction defines a variable that users can pass at build-time to the builder with the docker build command using the --build-</a:t>
            </a:r>
            <a:r>
              <a:rPr lang="en-US" dirty="0" err="1"/>
              <a:t>arg</a:t>
            </a:r>
            <a:r>
              <a:rPr lang="en-US" dirty="0"/>
              <a:t> &lt;</a:t>
            </a:r>
            <a:r>
              <a:rPr lang="en-US" dirty="0" err="1"/>
              <a:t>varname</a:t>
            </a:r>
            <a:r>
              <a:rPr lang="en-US" dirty="0"/>
              <a:t>&gt;=&lt;value&gt; flag. If a user specifies a build argument that was not defined in the </a:t>
            </a:r>
            <a:r>
              <a:rPr lang="en-US" dirty="0" err="1"/>
              <a:t>Dockerfile</a:t>
            </a:r>
            <a:r>
              <a:rPr lang="en-US" dirty="0"/>
              <a:t>, the build outputs a warning</a:t>
            </a:r>
          </a:p>
        </p:txBody>
      </p:sp>
    </p:spTree>
    <p:extLst>
      <p:ext uri="{BB962C8B-B14F-4D97-AF65-F5344CB8AC3E}">
        <p14:creationId xmlns:p14="http://schemas.microsoft.com/office/powerpoint/2010/main" val="2888725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5657B-A17D-4BC5-9917-334004BBFAD1}"/>
              </a:ext>
            </a:extLst>
          </p:cNvPr>
          <p:cNvSpPr>
            <a:spLocks noGrp="1"/>
          </p:cNvSpPr>
          <p:nvPr>
            <p:ph type="title"/>
          </p:nvPr>
        </p:nvSpPr>
        <p:spPr/>
        <p:txBody>
          <a:bodyPr/>
          <a:lstStyle/>
          <a:p>
            <a:r>
              <a:rPr lang="en-US" dirty="0"/>
              <a:t>Docker file reference</a:t>
            </a:r>
          </a:p>
        </p:txBody>
      </p:sp>
      <p:sp>
        <p:nvSpPr>
          <p:cNvPr id="3" name="Content Placeholder 2">
            <a:extLst>
              <a:ext uri="{FF2B5EF4-FFF2-40B4-BE49-F238E27FC236}">
                <a16:creationId xmlns:a16="http://schemas.microsoft.com/office/drawing/2014/main" id="{CB3CE343-696F-4714-B4BF-C29DF6617889}"/>
              </a:ext>
            </a:extLst>
          </p:cNvPr>
          <p:cNvSpPr>
            <a:spLocks noGrp="1"/>
          </p:cNvSpPr>
          <p:nvPr>
            <p:ph idx="1"/>
          </p:nvPr>
        </p:nvSpPr>
        <p:spPr>
          <a:xfrm>
            <a:off x="468000" y="1143000"/>
            <a:ext cx="11244574" cy="5122941"/>
          </a:xfrm>
        </p:spPr>
        <p:txBody>
          <a:bodyPr/>
          <a:lstStyle/>
          <a:p>
            <a:pPr marL="285750" indent="-285750" algn="just">
              <a:buFont typeface="Arial" panose="020B0604020202020204" pitchFamily="34" charset="0"/>
              <a:buChar char="•"/>
            </a:pPr>
            <a:r>
              <a:rPr lang="en-US" b="1" dirty="0"/>
              <a:t>VOLUME</a:t>
            </a:r>
          </a:p>
          <a:p>
            <a:pPr algn="just"/>
            <a:r>
              <a:rPr lang="en-US" dirty="0"/>
              <a:t>The VOLUME instruction creates a mount point with the specified name and marks it as holding externally mounted volumes from native host or other containers. </a:t>
            </a:r>
          </a:p>
          <a:p>
            <a:pPr marL="285750" indent="-285750" algn="just">
              <a:buFont typeface="Arial" panose="020B0604020202020204" pitchFamily="34" charset="0"/>
              <a:buChar char="•"/>
            </a:pPr>
            <a:r>
              <a:rPr lang="en-US" b="1" dirty="0"/>
              <a:t>ONBUILD</a:t>
            </a:r>
          </a:p>
          <a:p>
            <a:pPr algn="just"/>
            <a:r>
              <a:rPr lang="en-US" dirty="0"/>
              <a:t>The ONBUILD instruction adds to the image a trigger instruction to be executed at a later time, when the image is used as the base for another build. The trigger will be executed in the context of the downstream build, as if it had been inserted immediately after the FROM instruction in the downstream </a:t>
            </a:r>
            <a:r>
              <a:rPr lang="en-US" dirty="0" err="1"/>
              <a:t>Dockerfile</a:t>
            </a:r>
            <a:r>
              <a:rPr lang="en-US" dirty="0"/>
              <a:t>.</a:t>
            </a:r>
          </a:p>
          <a:p>
            <a:pPr marL="285750" indent="-285750" algn="just">
              <a:buFont typeface="Arial" panose="020B0604020202020204" pitchFamily="34" charset="0"/>
              <a:buChar char="•"/>
            </a:pPr>
            <a:r>
              <a:rPr lang="en-US" b="1" dirty="0"/>
              <a:t>STOPSIGNAL</a:t>
            </a:r>
          </a:p>
          <a:p>
            <a:pPr algn="just"/>
            <a:r>
              <a:rPr lang="en-US" dirty="0"/>
              <a:t>The STOPSIGNAL instruction sets the system call signal that will be sent to the container to exit. This signal can be a signal name in the format SIG&lt;NAME&gt;, for instance SIGKILL, or an unsigned number that matches a position in the kernel’s </a:t>
            </a:r>
            <a:r>
              <a:rPr lang="en-US" dirty="0" err="1"/>
              <a:t>syscall</a:t>
            </a:r>
            <a:r>
              <a:rPr lang="en-US" dirty="0"/>
              <a:t> table, for instance 9. The default is SIGTERM if not defined.</a:t>
            </a:r>
          </a:p>
          <a:p>
            <a:pPr marL="285750" indent="-285750" algn="just">
              <a:buFont typeface="Arial" panose="020B0604020202020204" pitchFamily="34" charset="0"/>
              <a:buChar char="•"/>
            </a:pPr>
            <a:r>
              <a:rPr lang="en-US" b="1" dirty="0"/>
              <a:t>HEALTHCHECK</a:t>
            </a:r>
          </a:p>
          <a:p>
            <a:pPr algn="just"/>
            <a:r>
              <a:rPr lang="en-US" dirty="0"/>
              <a:t>The HEALTHCHECK instruction tells Docker how to test a container to check that it is still working. This can detect cases such as a web server that is stuck in an infinite loop and unable to handle new connections, even though the server process is still running.</a:t>
            </a:r>
          </a:p>
        </p:txBody>
      </p:sp>
    </p:spTree>
    <p:extLst>
      <p:ext uri="{BB962C8B-B14F-4D97-AF65-F5344CB8AC3E}">
        <p14:creationId xmlns:p14="http://schemas.microsoft.com/office/powerpoint/2010/main" val="191788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6647-602F-47A4-804C-9F5BB38A0831}"/>
              </a:ext>
            </a:extLst>
          </p:cNvPr>
          <p:cNvSpPr>
            <a:spLocks noGrp="1"/>
          </p:cNvSpPr>
          <p:nvPr>
            <p:ph type="title"/>
          </p:nvPr>
        </p:nvSpPr>
        <p:spPr/>
        <p:txBody>
          <a:bodyPr/>
          <a:lstStyle/>
          <a:p>
            <a:r>
              <a:rPr lang="en-US" dirty="0"/>
              <a:t>DOCKER Command</a:t>
            </a:r>
          </a:p>
        </p:txBody>
      </p:sp>
      <p:pic>
        <p:nvPicPr>
          <p:cNvPr id="4" name="Picture 3">
            <a:extLst>
              <a:ext uri="{FF2B5EF4-FFF2-40B4-BE49-F238E27FC236}">
                <a16:creationId xmlns:a16="http://schemas.microsoft.com/office/drawing/2014/main" id="{C8EAE505-78C0-4459-9B9A-DCE530DEFE7C}"/>
              </a:ext>
            </a:extLst>
          </p:cNvPr>
          <p:cNvPicPr>
            <a:picLocks noChangeAspect="1"/>
          </p:cNvPicPr>
          <p:nvPr/>
        </p:nvPicPr>
        <p:blipFill>
          <a:blip r:embed="rId2"/>
          <a:stretch>
            <a:fillRect/>
          </a:stretch>
        </p:blipFill>
        <p:spPr>
          <a:xfrm>
            <a:off x="5715000" y="54454"/>
            <a:ext cx="6180620" cy="6230564"/>
          </a:xfrm>
          <a:prstGeom prst="rect">
            <a:avLst/>
          </a:prstGeom>
        </p:spPr>
      </p:pic>
      <p:pic>
        <p:nvPicPr>
          <p:cNvPr id="6" name="Picture 5">
            <a:extLst>
              <a:ext uri="{FF2B5EF4-FFF2-40B4-BE49-F238E27FC236}">
                <a16:creationId xmlns:a16="http://schemas.microsoft.com/office/drawing/2014/main" id="{0379CD6C-E5FD-4331-A033-FBD799EF9794}"/>
              </a:ext>
            </a:extLst>
          </p:cNvPr>
          <p:cNvPicPr>
            <a:picLocks noChangeAspect="1"/>
          </p:cNvPicPr>
          <p:nvPr/>
        </p:nvPicPr>
        <p:blipFill>
          <a:blip r:embed="rId3"/>
          <a:stretch>
            <a:fillRect/>
          </a:stretch>
        </p:blipFill>
        <p:spPr>
          <a:xfrm>
            <a:off x="507395" y="2042940"/>
            <a:ext cx="4029742" cy="2772120"/>
          </a:xfrm>
          <a:prstGeom prst="rect">
            <a:avLst/>
          </a:prstGeom>
        </p:spPr>
      </p:pic>
      <p:sp>
        <p:nvSpPr>
          <p:cNvPr id="3" name="TextBox 2">
            <a:extLst>
              <a:ext uri="{FF2B5EF4-FFF2-40B4-BE49-F238E27FC236}">
                <a16:creationId xmlns:a16="http://schemas.microsoft.com/office/drawing/2014/main" id="{EE5A9605-47F0-4886-BFBE-6A05F26ECF00}"/>
              </a:ext>
            </a:extLst>
          </p:cNvPr>
          <p:cNvSpPr txBox="1"/>
          <p:nvPr/>
        </p:nvSpPr>
        <p:spPr>
          <a:xfrm>
            <a:off x="367121" y="1345854"/>
            <a:ext cx="5386411" cy="646331"/>
          </a:xfrm>
          <a:prstGeom prst="rect">
            <a:avLst/>
          </a:prstGeom>
          <a:noFill/>
        </p:spPr>
        <p:txBody>
          <a:bodyPr wrap="none" rtlCol="0">
            <a:spAutoFit/>
          </a:bodyPr>
          <a:lstStyle/>
          <a:p>
            <a:r>
              <a:rPr lang="en-US" dirty="0"/>
              <a:t>Refer more in </a:t>
            </a:r>
            <a:r>
              <a:rPr lang="en-US" dirty="0">
                <a:hlinkClick r:id="rId4"/>
              </a:rPr>
              <a:t>Docker run reference | Docker Docs</a:t>
            </a:r>
            <a:r>
              <a:rPr lang="en-US" dirty="0"/>
              <a:t> </a:t>
            </a:r>
          </a:p>
          <a:p>
            <a:r>
              <a:rPr lang="en-US" dirty="0"/>
              <a:t>Or use command docker --help</a:t>
            </a:r>
          </a:p>
        </p:txBody>
      </p:sp>
    </p:spTree>
    <p:extLst>
      <p:ext uri="{BB962C8B-B14F-4D97-AF65-F5344CB8AC3E}">
        <p14:creationId xmlns:p14="http://schemas.microsoft.com/office/powerpoint/2010/main" val="2006747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2373470"/>
          </a:xfrm>
        </p:spPr>
        <p:txBody>
          <a:bodyPr/>
          <a:lstStyle/>
          <a:p>
            <a:r>
              <a:rPr lang="en-US" dirty="0"/>
              <a:t>What is Docker	</a:t>
            </a:r>
            <a:r>
              <a:rPr lang="en-US" b="1" dirty="0"/>
              <a:t>Page 03</a:t>
            </a:r>
          </a:p>
          <a:p>
            <a:r>
              <a:rPr lang="en-US" dirty="0"/>
              <a:t>Docker Engine and Docker Desktop	</a:t>
            </a:r>
            <a:r>
              <a:rPr lang="en-US" b="1" dirty="0"/>
              <a:t>Page 04</a:t>
            </a:r>
            <a:endParaRPr lang="en-US" dirty="0"/>
          </a:p>
          <a:p>
            <a:r>
              <a:rPr lang="en-US" dirty="0"/>
              <a:t>Docker architect 	</a:t>
            </a:r>
            <a:r>
              <a:rPr lang="en-US" b="1" dirty="0"/>
              <a:t>Page 06</a:t>
            </a:r>
          </a:p>
          <a:p>
            <a:r>
              <a:rPr lang="en-US" dirty="0" err="1"/>
              <a:t>Dockerfile</a:t>
            </a:r>
            <a:r>
              <a:rPr lang="en-US" dirty="0"/>
              <a:t> reference	   </a:t>
            </a:r>
            <a:r>
              <a:rPr lang="en-US" b="1" dirty="0"/>
              <a:t>Page 10</a:t>
            </a:r>
          </a:p>
          <a:p>
            <a:r>
              <a:rPr lang="en-US" dirty="0"/>
              <a:t>Docker command	</a:t>
            </a:r>
            <a:r>
              <a:rPr lang="en-US" b="1" dirty="0"/>
              <a:t>Page 16</a:t>
            </a:r>
          </a:p>
        </p:txBody>
      </p:sp>
    </p:spTree>
    <p:extLst>
      <p:ext uri="{BB962C8B-B14F-4D97-AF65-F5344CB8AC3E}">
        <p14:creationId xmlns:p14="http://schemas.microsoft.com/office/powerpoint/2010/main" val="2292503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What is docker?</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2143664"/>
          </a:xfrm>
        </p:spPr>
        <p:txBody>
          <a:bodyPr/>
          <a:lstStyle/>
          <a:p>
            <a:pPr algn="just"/>
            <a:r>
              <a:rPr kumimoji="1" lang="en-US" altLang="ja-JP" dirty="0"/>
              <a:t>Docker is an open platform for developing, shipping, and running applications. Docker enables you to separate your applications from your infrastructure so you can deliver software quickly.</a:t>
            </a:r>
          </a:p>
          <a:p>
            <a:pPr algn="just"/>
            <a:r>
              <a:rPr kumimoji="1" lang="en-US" altLang="ja-JP" dirty="0"/>
              <a:t>Docker provides the ability to package and run an application in a loosely isolated environment called a container. The isolation and security allows you to run many containers simultaneously on a given host. Containers are lightweight and contain everything needed to run the application, so you do not need to rely on what is currently installed on the host. You can easily share containers while you work and be sure that everyone you share with gets the same container that works in the same way.</a:t>
            </a:r>
            <a:endParaRPr kumimoji="1" lang="ja-JP" altLang="en-US" dirty="0"/>
          </a:p>
        </p:txBody>
      </p:sp>
      <p:pic>
        <p:nvPicPr>
          <p:cNvPr id="1026" name="Picture 2" descr="Docker là gì? Tìm hiểu về Docker - Tin tức tên miền hosting">
            <a:extLst>
              <a:ext uri="{FF2B5EF4-FFF2-40B4-BE49-F238E27FC236}">
                <a16:creationId xmlns:a16="http://schemas.microsoft.com/office/drawing/2014/main" id="{491EABD1-5141-4DA5-B4BE-B1FCBAA8FD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586" y="3352800"/>
            <a:ext cx="7391400" cy="3013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5B57-6273-4C38-917A-FD76812712DF}"/>
              </a:ext>
            </a:extLst>
          </p:cNvPr>
          <p:cNvSpPr>
            <a:spLocks noGrp="1"/>
          </p:cNvSpPr>
          <p:nvPr>
            <p:ph type="title"/>
          </p:nvPr>
        </p:nvSpPr>
        <p:spPr/>
        <p:txBody>
          <a:bodyPr/>
          <a:lstStyle/>
          <a:p>
            <a:r>
              <a:rPr lang="en-US" dirty="0"/>
              <a:t>Docker engine and docker desktop</a:t>
            </a:r>
          </a:p>
        </p:txBody>
      </p:sp>
      <p:sp>
        <p:nvSpPr>
          <p:cNvPr id="3" name="Content Placeholder 2">
            <a:extLst>
              <a:ext uri="{FF2B5EF4-FFF2-40B4-BE49-F238E27FC236}">
                <a16:creationId xmlns:a16="http://schemas.microsoft.com/office/drawing/2014/main" id="{ED04FBC0-711A-405F-9B55-6B5CF91E204C}"/>
              </a:ext>
            </a:extLst>
          </p:cNvPr>
          <p:cNvSpPr>
            <a:spLocks noGrp="1"/>
          </p:cNvSpPr>
          <p:nvPr>
            <p:ph idx="1"/>
          </p:nvPr>
        </p:nvSpPr>
        <p:spPr>
          <a:xfrm>
            <a:off x="468000" y="1424991"/>
            <a:ext cx="11244574" cy="2155975"/>
          </a:xfrm>
        </p:spPr>
        <p:txBody>
          <a:bodyPr/>
          <a:lstStyle/>
          <a:p>
            <a:pPr algn="just"/>
            <a:r>
              <a:rPr lang="en-US" b="1" dirty="0"/>
              <a:t>Docker Engine </a:t>
            </a:r>
            <a:r>
              <a:rPr lang="en-US" dirty="0"/>
              <a:t>is an open-source containerization technology for building and containerizing your applications. Docker Engine acts as a client-server application with:</a:t>
            </a:r>
          </a:p>
          <a:p>
            <a:pPr marL="285750" indent="-285750" algn="just">
              <a:buFont typeface="Arial" panose="020B0604020202020204" pitchFamily="34" charset="0"/>
              <a:buChar char="•"/>
            </a:pPr>
            <a:r>
              <a:rPr lang="en-US" dirty="0"/>
              <a:t>A server with a long-running daemon process dockerd.</a:t>
            </a:r>
          </a:p>
          <a:p>
            <a:pPr marL="285750" indent="-285750" algn="just">
              <a:buFont typeface="Arial" panose="020B0604020202020204" pitchFamily="34" charset="0"/>
              <a:buChar char="•"/>
            </a:pPr>
            <a:r>
              <a:rPr lang="en-US" dirty="0"/>
              <a:t>APIs which specify interfaces that programs can use to talk to and instruct the Docker daemon.</a:t>
            </a:r>
          </a:p>
          <a:p>
            <a:pPr marL="285750" indent="-285750" algn="just">
              <a:buFont typeface="Arial" panose="020B0604020202020204" pitchFamily="34" charset="0"/>
              <a:buChar char="•"/>
            </a:pPr>
            <a:r>
              <a:rPr lang="en-US" dirty="0"/>
              <a:t>A command line interface (CLI) client docker.</a:t>
            </a:r>
          </a:p>
          <a:p>
            <a:pPr algn="just"/>
            <a:endParaRPr lang="en-US" dirty="0"/>
          </a:p>
        </p:txBody>
      </p:sp>
    </p:spTree>
    <p:extLst>
      <p:ext uri="{BB962C8B-B14F-4D97-AF65-F5344CB8AC3E}">
        <p14:creationId xmlns:p14="http://schemas.microsoft.com/office/powerpoint/2010/main" val="272417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156B0-879A-4EEA-B982-60235CD3FA55}"/>
              </a:ext>
            </a:extLst>
          </p:cNvPr>
          <p:cNvSpPr>
            <a:spLocks noGrp="1"/>
          </p:cNvSpPr>
          <p:nvPr>
            <p:ph type="title"/>
          </p:nvPr>
        </p:nvSpPr>
        <p:spPr/>
        <p:txBody>
          <a:bodyPr/>
          <a:lstStyle/>
          <a:p>
            <a:r>
              <a:rPr lang="en-US" dirty="0"/>
              <a:t>Docker engine and docker desktop</a:t>
            </a:r>
          </a:p>
        </p:txBody>
      </p:sp>
      <p:sp>
        <p:nvSpPr>
          <p:cNvPr id="3" name="Content Placeholder 2">
            <a:extLst>
              <a:ext uri="{FF2B5EF4-FFF2-40B4-BE49-F238E27FC236}">
                <a16:creationId xmlns:a16="http://schemas.microsoft.com/office/drawing/2014/main" id="{0A6EC20E-3614-46D4-8CA1-5A11D3E8903D}"/>
              </a:ext>
            </a:extLst>
          </p:cNvPr>
          <p:cNvSpPr>
            <a:spLocks noGrp="1"/>
          </p:cNvSpPr>
          <p:nvPr>
            <p:ph idx="1"/>
          </p:nvPr>
        </p:nvSpPr>
        <p:spPr>
          <a:xfrm>
            <a:off x="468000" y="1424991"/>
            <a:ext cx="11244574" cy="2053383"/>
          </a:xfrm>
        </p:spPr>
        <p:txBody>
          <a:bodyPr/>
          <a:lstStyle/>
          <a:p>
            <a:pPr algn="just"/>
            <a:r>
              <a:rPr lang="en-US" b="1" dirty="0"/>
              <a:t>Docker Desktop </a:t>
            </a:r>
            <a:r>
              <a:rPr lang="en-US" dirty="0"/>
              <a:t>is a one-click-install application for your Mac, Linux, or Windows environment that lets you build, share, and run containerized applications and microservices.</a:t>
            </a:r>
          </a:p>
          <a:p>
            <a:pPr algn="just"/>
            <a:r>
              <a:rPr lang="en-US" dirty="0"/>
              <a:t>It provides a straightforward GUI (Graphical User Interface) that lets you manage your containers, applications, and images directly from your machine. Docker Desktop can be used either on its own or as a complementary tool to the CLI.</a:t>
            </a:r>
          </a:p>
          <a:p>
            <a:pPr algn="just"/>
            <a:r>
              <a:rPr lang="en-US" dirty="0"/>
              <a:t>Docker Desktop included:</a:t>
            </a:r>
          </a:p>
          <a:p>
            <a:pPr algn="just"/>
            <a:endParaRPr lang="en-US" dirty="0"/>
          </a:p>
        </p:txBody>
      </p:sp>
      <p:graphicFrame>
        <p:nvGraphicFramePr>
          <p:cNvPr id="4" name="Table 4">
            <a:extLst>
              <a:ext uri="{FF2B5EF4-FFF2-40B4-BE49-F238E27FC236}">
                <a16:creationId xmlns:a16="http://schemas.microsoft.com/office/drawing/2014/main" id="{7D67C2A7-AACA-4F9B-BCC8-16FEE15C0530}"/>
              </a:ext>
            </a:extLst>
          </p:cNvPr>
          <p:cNvGraphicFramePr>
            <a:graphicFrameLocks noGrp="1"/>
          </p:cNvGraphicFramePr>
          <p:nvPr>
            <p:extLst>
              <p:ext uri="{D42A27DB-BD31-4B8C-83A1-F6EECF244321}">
                <p14:modId xmlns:p14="http://schemas.microsoft.com/office/powerpoint/2010/main" val="19920510"/>
              </p:ext>
            </p:extLst>
          </p:nvPr>
        </p:nvGraphicFramePr>
        <p:xfrm>
          <a:off x="467999" y="3422073"/>
          <a:ext cx="8128000" cy="2328164"/>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20786623"/>
                    </a:ext>
                  </a:extLst>
                </a:gridCol>
                <a:gridCol w="4064000">
                  <a:extLst>
                    <a:ext uri="{9D8B030D-6E8A-4147-A177-3AD203B41FA5}">
                      <a16:colId xmlns:a16="http://schemas.microsoft.com/office/drawing/2014/main" val="2768854661"/>
                    </a:ext>
                  </a:extLst>
                </a:gridCol>
              </a:tblGrid>
              <a:tr h="370840">
                <a:tc>
                  <a:txBody>
                    <a:bodyPr/>
                    <a:lstStyle/>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a:t>
                      </a:r>
                      <a:r>
                        <a:rPr kumimoji="1" lang="en-US" sz="1600" b="1" kern="1200" dirty="0">
                          <a:solidFill>
                            <a:schemeClr val="tx1"/>
                          </a:solidFill>
                          <a:latin typeface="+mn-lt"/>
                          <a:ea typeface="+mn-ea"/>
                          <a:cs typeface="+mn-cs"/>
                        </a:rPr>
                        <a:t>Docker Engine</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CLI client</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a:t>
                      </a:r>
                      <a:r>
                        <a:rPr kumimoji="1" lang="en-US" sz="1600" b="0" kern="1200" dirty="0" err="1">
                          <a:solidFill>
                            <a:schemeClr val="tx1"/>
                          </a:solidFill>
                          <a:latin typeface="+mn-lt"/>
                          <a:ea typeface="+mn-ea"/>
                          <a:cs typeface="+mn-cs"/>
                        </a:rPr>
                        <a:t>Buildx</a:t>
                      </a:r>
                      <a:endParaRPr kumimoji="1" lang="en-US" sz="1600" b="0" kern="1200" dirty="0">
                        <a:solidFill>
                          <a:schemeClr val="tx1"/>
                        </a:solidFill>
                        <a:latin typeface="+mn-lt"/>
                        <a:ea typeface="+mn-ea"/>
                        <a:cs typeface="+mn-cs"/>
                      </a:endParaRP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Extensions</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Compose</a:t>
                      </a:r>
                    </a:p>
                    <a:p>
                      <a:pPr marL="0" indent="0" algn="l" defTabSz="914400" rtl="0" eaLnBrk="1" latinLnBrk="0" hangingPunct="1">
                        <a:lnSpc>
                          <a:spcPct val="120000"/>
                        </a:lnSpc>
                        <a:spcBef>
                          <a:spcPts val="0"/>
                        </a:spcBef>
                        <a:spcAft>
                          <a:spcPts val="800"/>
                        </a:spcAft>
                        <a:buFont typeface="Arial" panose="020B0604020202020204" pitchFamily="34" charset="0"/>
                        <a:buNone/>
                      </a:pPr>
                      <a:endParaRPr kumimoji="1" lang="en-US" sz="1600" b="0" kern="1200" dirty="0">
                        <a:solidFill>
                          <a:schemeClr val="tx1"/>
                        </a:solidFill>
                        <a:latin typeface="+mn-lt"/>
                        <a:ea typeface="+mn-ea"/>
                        <a:cs typeface="+mn-cs"/>
                      </a:endParaRPr>
                    </a:p>
                  </a:txBody>
                  <a:tcPr>
                    <a:noFill/>
                  </a:tcPr>
                </a:tc>
                <a:tc>
                  <a:txBody>
                    <a:bodyPr/>
                    <a:lstStyle/>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Scout</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Docker Content Trust</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Kubernetes</a:t>
                      </a:r>
                    </a:p>
                    <a:p>
                      <a:pPr marL="0" indent="0" algn="l" defTabSz="914400" rtl="0" eaLnBrk="1" latinLnBrk="0" hangingPunct="1">
                        <a:lnSpc>
                          <a:spcPct val="120000"/>
                        </a:lnSpc>
                        <a:spcBef>
                          <a:spcPts val="0"/>
                        </a:spcBef>
                        <a:spcAft>
                          <a:spcPts val="800"/>
                        </a:spcAft>
                        <a:buFont typeface="Arial" panose="020B0604020202020204" pitchFamily="34" charset="0"/>
                        <a:buNone/>
                      </a:pPr>
                      <a:r>
                        <a:rPr kumimoji="1" lang="en-US" sz="1600" b="0" kern="1200" dirty="0">
                          <a:solidFill>
                            <a:schemeClr val="tx1"/>
                          </a:solidFill>
                          <a:latin typeface="+mn-lt"/>
                          <a:ea typeface="+mn-ea"/>
                          <a:cs typeface="+mn-cs"/>
                        </a:rPr>
                        <a:t>- Credential Helper</a:t>
                      </a:r>
                    </a:p>
                    <a:p>
                      <a:pPr marL="0" indent="0" algn="l" defTabSz="914400" rtl="0" eaLnBrk="1" latinLnBrk="0" hangingPunct="1">
                        <a:lnSpc>
                          <a:spcPct val="120000"/>
                        </a:lnSpc>
                        <a:spcBef>
                          <a:spcPts val="0"/>
                        </a:spcBef>
                        <a:spcAft>
                          <a:spcPts val="800"/>
                        </a:spcAft>
                        <a:buFont typeface="Arial" panose="020B0604020202020204" pitchFamily="34" charset="0"/>
                        <a:buNone/>
                      </a:pPr>
                      <a:endParaRPr kumimoji="1" lang="en-US" sz="1600" b="0" kern="1200" dirty="0">
                        <a:solidFill>
                          <a:schemeClr val="tx1"/>
                        </a:solidFill>
                        <a:latin typeface="+mn-lt"/>
                        <a:ea typeface="+mn-ea"/>
                        <a:cs typeface="+mn-cs"/>
                      </a:endParaRPr>
                    </a:p>
                  </a:txBody>
                  <a:tcPr>
                    <a:noFill/>
                  </a:tcPr>
                </a:tc>
                <a:extLst>
                  <a:ext uri="{0D108BD9-81ED-4DB2-BD59-A6C34878D82A}">
                    <a16:rowId xmlns:a16="http://schemas.microsoft.com/office/drawing/2014/main" val="2837681319"/>
                  </a:ext>
                </a:extLst>
              </a:tr>
            </a:tbl>
          </a:graphicData>
        </a:graphic>
      </p:graphicFrame>
    </p:spTree>
    <p:extLst>
      <p:ext uri="{BB962C8B-B14F-4D97-AF65-F5344CB8AC3E}">
        <p14:creationId xmlns:p14="http://schemas.microsoft.com/office/powerpoint/2010/main" val="1715848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dirty="0"/>
              <a:t>Docker architecture</a:t>
            </a:r>
          </a:p>
        </p:txBody>
      </p:sp>
      <p:sp>
        <p:nvSpPr>
          <p:cNvPr id="4" name="コンテンツ プレースホルダー 3"/>
          <p:cNvSpPr>
            <a:spLocks noGrp="1"/>
          </p:cNvSpPr>
          <p:nvPr>
            <p:ph idx="1"/>
          </p:nvPr>
        </p:nvSpPr>
        <p:spPr>
          <a:xfrm>
            <a:off x="468000" y="1424991"/>
            <a:ext cx="11244574" cy="2246256"/>
          </a:xfrm>
        </p:spPr>
        <p:txBody>
          <a:bodyPr/>
          <a:lstStyle/>
          <a:p>
            <a:pPr lvl="1" algn="just"/>
            <a:r>
              <a:rPr kumimoji="1" lang="en-US" dirty="0"/>
              <a:t>Docker uses a client-server architecture. The Docker client talks to the Docker daemon, which does the heavy lifting of building, running, and distributing your Docker containers. The Docker client and daemon can run on the same system, or you can connect a Docker client to a remote Docker daemon. The Docker client and daemon communicate using a REST API, over UNIX sockets or a network interface. Another Docker client is Docker Compose, that lets you work with applications consisting of a set of containers.</a:t>
            </a:r>
          </a:p>
          <a:p>
            <a:pPr marL="0" lvl="1" indent="0" algn="just">
              <a:buNone/>
            </a:pPr>
            <a:endParaRPr kumimoji="1" lang="en-US" dirty="0"/>
          </a:p>
          <a:p>
            <a:pPr lvl="1" algn="just"/>
            <a:endParaRPr kumimoji="1" lang="en-US" dirty="0"/>
          </a:p>
        </p:txBody>
      </p:sp>
      <p:sp>
        <p:nvSpPr>
          <p:cNvPr id="3" name="AutoShape 2" descr="Docker Architecture diagram">
            <a:extLst>
              <a:ext uri="{FF2B5EF4-FFF2-40B4-BE49-F238E27FC236}">
                <a16:creationId xmlns:a16="http://schemas.microsoft.com/office/drawing/2014/main" id="{66CD5953-ED41-4D10-AA61-73E532B6889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Docker Architecture diagram">
            <a:extLst>
              <a:ext uri="{FF2B5EF4-FFF2-40B4-BE49-F238E27FC236}">
                <a16:creationId xmlns:a16="http://schemas.microsoft.com/office/drawing/2014/main" id="{E38C1AA9-43B2-45C5-AF35-527702A0F31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6" name="Picture 2" descr="Architecture of Docker - GeeksforGeeks">
            <a:extLst>
              <a:ext uri="{FF2B5EF4-FFF2-40B4-BE49-F238E27FC236}">
                <a16:creationId xmlns:a16="http://schemas.microsoft.com/office/drawing/2014/main" id="{E4B8CE55-9DA4-49F3-8528-9D8A1C393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850" y="3131620"/>
            <a:ext cx="8191500" cy="3129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8932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AB2CD-0974-4E5D-980D-F85477A8964B}"/>
              </a:ext>
            </a:extLst>
          </p:cNvPr>
          <p:cNvSpPr>
            <a:spLocks noGrp="1"/>
          </p:cNvSpPr>
          <p:nvPr>
            <p:ph type="title"/>
          </p:nvPr>
        </p:nvSpPr>
        <p:spPr/>
        <p:txBody>
          <a:bodyPr/>
          <a:lstStyle/>
          <a:p>
            <a:r>
              <a:rPr kumimoji="1" lang="en-US" dirty="0"/>
              <a:t>Docker architecture</a:t>
            </a:r>
            <a:endParaRPr lang="en-US" dirty="0"/>
          </a:p>
        </p:txBody>
      </p:sp>
      <p:sp>
        <p:nvSpPr>
          <p:cNvPr id="3" name="Content Placeholder 2">
            <a:extLst>
              <a:ext uri="{FF2B5EF4-FFF2-40B4-BE49-F238E27FC236}">
                <a16:creationId xmlns:a16="http://schemas.microsoft.com/office/drawing/2014/main" id="{A0110897-1683-43A8-8C32-D3E5EF5DFA58}"/>
              </a:ext>
            </a:extLst>
          </p:cNvPr>
          <p:cNvSpPr>
            <a:spLocks noGrp="1"/>
          </p:cNvSpPr>
          <p:nvPr>
            <p:ph idx="1"/>
          </p:nvPr>
        </p:nvSpPr>
        <p:spPr>
          <a:xfrm>
            <a:off x="468000" y="1424991"/>
            <a:ext cx="11244574" cy="3440429"/>
          </a:xfrm>
        </p:spPr>
        <p:txBody>
          <a:bodyPr/>
          <a:lstStyle/>
          <a:p>
            <a:pPr marL="285750" indent="-285750" algn="just">
              <a:buFont typeface="Arial" panose="020B0604020202020204" pitchFamily="34" charset="0"/>
              <a:buChar char="•"/>
            </a:pPr>
            <a:r>
              <a:rPr lang="en-US" b="1" dirty="0"/>
              <a:t>Docker Client</a:t>
            </a:r>
          </a:p>
          <a:p>
            <a:pPr algn="just"/>
            <a:r>
              <a:rPr lang="en-US" dirty="0"/>
              <a:t>With the help of the docker client, the docker users can interact with the docker. The docker command uses the Docker API. The Docker client can communicate with multiple daemons. When a docker client runs any docker command on the docker terminal then the terminal sends instructions to the daemon.</a:t>
            </a:r>
            <a:endParaRPr lang="en-US" b="1" dirty="0"/>
          </a:p>
          <a:p>
            <a:pPr marL="285750" indent="-285750" algn="just">
              <a:buFont typeface="Arial" panose="020B0604020202020204" pitchFamily="34" charset="0"/>
              <a:buChar char="•"/>
            </a:pPr>
            <a:r>
              <a:rPr lang="en-US" b="1" dirty="0"/>
              <a:t>Docker Host</a:t>
            </a:r>
          </a:p>
          <a:p>
            <a:pPr algn="just"/>
            <a:r>
              <a:rPr lang="en-US" dirty="0"/>
              <a:t>Docker Host provides a complete environment to execute and run applications. It comprises of the Docker daemon, Images, Containers, Networks, and Storage.</a:t>
            </a:r>
            <a:endParaRPr lang="en-US" b="1" dirty="0"/>
          </a:p>
          <a:p>
            <a:pPr marL="285750" indent="-285750" algn="just">
              <a:buFont typeface="Arial" panose="020B0604020202020204" pitchFamily="34" charset="0"/>
              <a:buChar char="•"/>
            </a:pPr>
            <a:r>
              <a:rPr lang="en-US" b="1" dirty="0"/>
              <a:t>Docker Daemon</a:t>
            </a:r>
          </a:p>
          <a:p>
            <a:pPr algn="just"/>
            <a:r>
              <a:rPr lang="en-US" dirty="0"/>
              <a:t>Docker daemon manages all the services by communicating with other daemons. It manages docker objects such as images, containers, networks, and volumes with the help of the API requests of Docker.</a:t>
            </a:r>
          </a:p>
        </p:txBody>
      </p:sp>
    </p:spTree>
    <p:extLst>
      <p:ext uri="{BB962C8B-B14F-4D97-AF65-F5344CB8AC3E}">
        <p14:creationId xmlns:p14="http://schemas.microsoft.com/office/powerpoint/2010/main" val="367375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E9C4C-40CF-4615-B600-AB9D70E79901}"/>
              </a:ext>
            </a:extLst>
          </p:cNvPr>
          <p:cNvSpPr>
            <a:spLocks noGrp="1"/>
          </p:cNvSpPr>
          <p:nvPr>
            <p:ph type="title"/>
          </p:nvPr>
        </p:nvSpPr>
        <p:spPr/>
        <p:txBody>
          <a:bodyPr/>
          <a:lstStyle/>
          <a:p>
            <a:r>
              <a:rPr kumimoji="1" lang="en-US" dirty="0"/>
              <a:t>Docker architecture</a:t>
            </a:r>
            <a:endParaRPr lang="en-US" dirty="0"/>
          </a:p>
        </p:txBody>
      </p:sp>
      <p:sp>
        <p:nvSpPr>
          <p:cNvPr id="3" name="Content Placeholder 2">
            <a:extLst>
              <a:ext uri="{FF2B5EF4-FFF2-40B4-BE49-F238E27FC236}">
                <a16:creationId xmlns:a16="http://schemas.microsoft.com/office/drawing/2014/main" id="{906B70B2-64CF-4836-8688-00FEC14C3C7E}"/>
              </a:ext>
            </a:extLst>
          </p:cNvPr>
          <p:cNvSpPr>
            <a:spLocks noGrp="1"/>
          </p:cNvSpPr>
          <p:nvPr>
            <p:ph idx="1"/>
          </p:nvPr>
        </p:nvSpPr>
        <p:spPr>
          <a:xfrm>
            <a:off x="468000" y="1424991"/>
            <a:ext cx="11244574" cy="4339137"/>
          </a:xfrm>
        </p:spPr>
        <p:txBody>
          <a:bodyPr/>
          <a:lstStyle/>
          <a:p>
            <a:pPr marL="285750" indent="-285750" algn="just">
              <a:buFont typeface="Arial" panose="020B0604020202020204" pitchFamily="34" charset="0"/>
              <a:buChar char="•"/>
            </a:pPr>
            <a:r>
              <a:rPr lang="en-US" b="1" dirty="0"/>
              <a:t>Docker Objects: </a:t>
            </a:r>
          </a:p>
          <a:p>
            <a:pPr marL="641350" lvl="2" indent="-285750" algn="just">
              <a:buFont typeface="Courier New" panose="02070309020205020404" pitchFamily="49" charset="0"/>
              <a:buChar char="o"/>
            </a:pPr>
            <a:r>
              <a:rPr lang="en-US" dirty="0"/>
              <a:t>Images</a:t>
            </a:r>
          </a:p>
          <a:p>
            <a:pPr marL="641350" lvl="2" indent="-285750" algn="just">
              <a:buFont typeface="Courier New" panose="02070309020205020404" pitchFamily="49" charset="0"/>
              <a:buChar char="o"/>
            </a:pPr>
            <a:r>
              <a:rPr lang="en-US" dirty="0"/>
              <a:t>Container</a:t>
            </a:r>
          </a:p>
          <a:p>
            <a:pPr marL="641350" lvl="2" indent="-285750" algn="just">
              <a:buFont typeface="Courier New" panose="02070309020205020404" pitchFamily="49" charset="0"/>
              <a:buChar char="o"/>
            </a:pPr>
            <a:r>
              <a:rPr lang="en-US" dirty="0"/>
              <a:t>Storage</a:t>
            </a:r>
          </a:p>
          <a:p>
            <a:pPr marL="641350" lvl="2" indent="-285750" algn="just">
              <a:buFont typeface="Courier New" panose="02070309020205020404" pitchFamily="49" charset="0"/>
              <a:buChar char="o"/>
            </a:pPr>
            <a:r>
              <a:rPr lang="en-US" dirty="0"/>
              <a:t>Networking </a:t>
            </a:r>
            <a:endParaRPr lang="en-US" b="1" dirty="0"/>
          </a:p>
          <a:p>
            <a:pPr marL="285750" indent="-285750" algn="just">
              <a:buFont typeface="Arial" panose="020B0604020202020204" pitchFamily="34" charset="0"/>
              <a:buChar char="•"/>
            </a:pPr>
            <a:r>
              <a:rPr lang="en-US" b="1" dirty="0"/>
              <a:t>Docker Registry</a:t>
            </a:r>
          </a:p>
          <a:p>
            <a:pPr algn="just"/>
            <a:r>
              <a:rPr lang="en-US" dirty="0"/>
              <a:t>All the docker images are stored in the docker registry. There is a public registry which is known as a docker hub that can be used by anyone. We can run our private registry also. With the help of docker run or docker pull commands, we can pull the required images from our configured registry. Images are pushed into configured registry with the help of the docker push command.</a:t>
            </a:r>
          </a:p>
          <a:p>
            <a:pPr algn="just"/>
            <a:endParaRPr lang="en-US" dirty="0"/>
          </a:p>
          <a:p>
            <a:pPr algn="just"/>
            <a:endParaRPr lang="en-US" dirty="0"/>
          </a:p>
        </p:txBody>
      </p:sp>
    </p:spTree>
    <p:extLst>
      <p:ext uri="{BB962C8B-B14F-4D97-AF65-F5344CB8AC3E}">
        <p14:creationId xmlns:p14="http://schemas.microsoft.com/office/powerpoint/2010/main" val="301596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900C-CD48-46DE-8476-263CA55CD703}"/>
              </a:ext>
            </a:extLst>
          </p:cNvPr>
          <p:cNvSpPr>
            <a:spLocks noGrp="1"/>
          </p:cNvSpPr>
          <p:nvPr>
            <p:ph type="title"/>
          </p:nvPr>
        </p:nvSpPr>
        <p:spPr/>
        <p:txBody>
          <a:bodyPr/>
          <a:lstStyle/>
          <a:p>
            <a:r>
              <a:rPr lang="en-US" dirty="0"/>
              <a:t>Image and container</a:t>
            </a:r>
          </a:p>
        </p:txBody>
      </p:sp>
      <p:sp>
        <p:nvSpPr>
          <p:cNvPr id="3" name="Content Placeholder 2">
            <a:extLst>
              <a:ext uri="{FF2B5EF4-FFF2-40B4-BE49-F238E27FC236}">
                <a16:creationId xmlns:a16="http://schemas.microsoft.com/office/drawing/2014/main" id="{5F7B6508-9AD3-45F4-A4D8-6FDB9961169F}"/>
              </a:ext>
            </a:extLst>
          </p:cNvPr>
          <p:cNvSpPr>
            <a:spLocks noGrp="1"/>
          </p:cNvSpPr>
          <p:nvPr>
            <p:ph idx="1"/>
          </p:nvPr>
        </p:nvSpPr>
        <p:spPr>
          <a:xfrm>
            <a:off x="468000" y="1424991"/>
            <a:ext cx="11244574" cy="4532010"/>
          </a:xfrm>
        </p:spPr>
        <p:txBody>
          <a:bodyPr/>
          <a:lstStyle/>
          <a:p>
            <a:pPr marL="285750" indent="-285750" algn="just">
              <a:buFont typeface="Arial" panose="020B0604020202020204" pitchFamily="34" charset="0"/>
              <a:buChar char="•"/>
            </a:pPr>
            <a:r>
              <a:rPr lang="en-US" b="1" dirty="0"/>
              <a:t>Images</a:t>
            </a:r>
          </a:p>
          <a:p>
            <a:pPr algn="just"/>
            <a:r>
              <a:rPr lang="en-US" dirty="0"/>
              <a:t>An image is a read-only template with instructions for creating a Docker container. Often, an image is based on another image, with some additional customization. A running container uses an isolated filesystem. This isolated filesystem is provided by an image, and the image must contain everything needed to run an application - all dependencies, configurations, scripts, binaries, etc. The image also contains other configurations for the container, such as environment variables, a default command to run, and other metadata.</a:t>
            </a:r>
          </a:p>
          <a:p>
            <a:pPr marL="285750" indent="-285750" algn="just">
              <a:buFont typeface="Arial" panose="020B0604020202020204" pitchFamily="34" charset="0"/>
              <a:buChar char="•"/>
            </a:pPr>
            <a:r>
              <a:rPr lang="en-US" b="1" dirty="0"/>
              <a:t>Container</a:t>
            </a:r>
          </a:p>
          <a:p>
            <a:pPr algn="just"/>
            <a:r>
              <a:rPr lang="en-US" dirty="0"/>
              <a:t>A container is a sandboxed process running on a host machine that is isolated from all other processes running on that host machine.</a:t>
            </a:r>
          </a:p>
          <a:p>
            <a:pPr marL="285750" indent="-285750" algn="just">
              <a:buFont typeface="Arial" panose="020B0604020202020204" pitchFamily="34" charset="0"/>
              <a:buChar char="•"/>
            </a:pPr>
            <a:r>
              <a:rPr lang="en-US" dirty="0"/>
              <a:t>Is a runnable instance of an image.</a:t>
            </a:r>
          </a:p>
          <a:p>
            <a:pPr marL="285750" indent="-285750" algn="just">
              <a:buFont typeface="Arial" panose="020B0604020202020204" pitchFamily="34" charset="0"/>
              <a:buChar char="•"/>
            </a:pPr>
            <a:r>
              <a:rPr lang="en-US" dirty="0"/>
              <a:t>Can be run on local machines, virtual machines, or deployed to the cloud.</a:t>
            </a:r>
          </a:p>
          <a:p>
            <a:pPr marL="285750" indent="-285750" algn="just">
              <a:buFont typeface="Arial" panose="020B0604020202020204" pitchFamily="34" charset="0"/>
              <a:buChar char="•"/>
            </a:pPr>
            <a:r>
              <a:rPr lang="en-US" dirty="0"/>
              <a:t>Is portable (and can be run on any OS).</a:t>
            </a:r>
          </a:p>
          <a:p>
            <a:pPr marL="285750" indent="-285750" algn="just">
              <a:buFont typeface="Arial" panose="020B0604020202020204" pitchFamily="34" charset="0"/>
              <a:buChar char="•"/>
            </a:pPr>
            <a:r>
              <a:rPr lang="en-US" dirty="0"/>
              <a:t>Is isolated from other containers and runs its own software, binaries, configurations, etc.</a:t>
            </a:r>
          </a:p>
        </p:txBody>
      </p:sp>
    </p:spTree>
    <p:extLst>
      <p:ext uri="{BB962C8B-B14F-4D97-AF65-F5344CB8AC3E}">
        <p14:creationId xmlns:p14="http://schemas.microsoft.com/office/powerpoint/2010/main" val="482040579"/>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s>
</ds:datastoreItem>
</file>

<file path=customXml/itemProps2.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3.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14506</TotalTime>
  <Words>1633</Words>
  <Application>Microsoft Office PowerPoint</Application>
  <PresentationFormat>Widescreen</PresentationFormat>
  <Paragraphs>111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Narrow</vt:lpstr>
      <vt:lpstr>Calibri</vt:lpstr>
      <vt:lpstr>Courier New</vt:lpstr>
      <vt:lpstr>Symbol</vt:lpstr>
      <vt:lpstr>Wingdings</vt:lpstr>
      <vt:lpstr>Renesas Template 2022 - EN Confidential</vt:lpstr>
      <vt:lpstr>PowerPoint Presentation</vt:lpstr>
      <vt:lpstr>Agenda</vt:lpstr>
      <vt:lpstr>What is docker?</vt:lpstr>
      <vt:lpstr>Docker engine and docker desktop</vt:lpstr>
      <vt:lpstr>Docker engine and docker desktop</vt:lpstr>
      <vt:lpstr>Docker architecture</vt:lpstr>
      <vt:lpstr>Docker architecture</vt:lpstr>
      <vt:lpstr>Docker architecture</vt:lpstr>
      <vt:lpstr>Image and container</vt:lpstr>
      <vt:lpstr>What is dockerfile</vt:lpstr>
      <vt:lpstr>Docker file reference</vt:lpstr>
      <vt:lpstr>Docker file reference</vt:lpstr>
      <vt:lpstr>Docker file reference</vt:lpstr>
      <vt:lpstr>Docker file reference</vt:lpstr>
      <vt:lpstr>Docker file reference</vt:lpstr>
      <vt:lpstr>DOCKER Command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Nguyen</dc:creator>
  <cp:lastModifiedBy>Bao Nguyen</cp:lastModifiedBy>
  <cp:revision>17</cp:revision>
  <dcterms:created xsi:type="dcterms:W3CDTF">2023-08-09T03:44:10Z</dcterms:created>
  <dcterms:modified xsi:type="dcterms:W3CDTF">2023-08-24T01:48:54Z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