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37"/>
  </p:notesMasterIdLst>
  <p:sldIdLst>
    <p:sldId id="381" r:id="rId2"/>
    <p:sldId id="382" r:id="rId3"/>
    <p:sldId id="383" r:id="rId4"/>
    <p:sldId id="386" r:id="rId5"/>
    <p:sldId id="387" r:id="rId6"/>
    <p:sldId id="389" r:id="rId7"/>
    <p:sldId id="390" r:id="rId8"/>
    <p:sldId id="261" r:id="rId9"/>
    <p:sldId id="271" r:id="rId10"/>
    <p:sldId id="353" r:id="rId11"/>
    <p:sldId id="265" r:id="rId12"/>
    <p:sldId id="354" r:id="rId13"/>
    <p:sldId id="355" r:id="rId14"/>
    <p:sldId id="356" r:id="rId15"/>
    <p:sldId id="358" r:id="rId16"/>
    <p:sldId id="359" r:id="rId17"/>
    <p:sldId id="361" r:id="rId18"/>
    <p:sldId id="362"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Lst>
  <p:sldSz cx="9144000" cy="5143500" type="screen16x9"/>
  <p:notesSz cx="6858000" cy="9144000"/>
  <p:embeddedFontLst>
    <p:embeddedFont>
      <p:font typeface="Roboto Condensed"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0">
          <p15:clr>
            <a:srgbClr val="A4A3A4"/>
          </p15:clr>
        </p15:guide>
        <p15:guide id="2" pos="5345">
          <p15:clr>
            <a:srgbClr val="A4A3A4"/>
          </p15:clr>
        </p15:guide>
        <p15:guide id="3" orient="horz" pos="1656">
          <p15:clr>
            <a:srgbClr val="9AA0A6"/>
          </p15:clr>
        </p15:guide>
        <p15:guide id="4" pos="2132">
          <p15:clr>
            <a:srgbClr val="9AA0A6"/>
          </p15:clr>
        </p15:guide>
        <p15:guide id="5" pos="5550">
          <p15:clr>
            <a:srgbClr val="9AA0A6"/>
          </p15:clr>
        </p15:guide>
        <p15:guide id="6" pos="2880">
          <p15:clr>
            <a:srgbClr val="9AA0A6"/>
          </p15:clr>
        </p15:guide>
        <p15:guide id="7" pos="2736">
          <p15:clr>
            <a:srgbClr val="9AA0A6"/>
          </p15:clr>
        </p15:guide>
        <p15:guide id="8" pos="3024">
          <p15:clr>
            <a:srgbClr val="9AA0A6"/>
          </p15:clr>
        </p15:guide>
        <p15:guide id="9" pos="758">
          <p15:clr>
            <a:srgbClr val="9AA0A6"/>
          </p15:clr>
        </p15:guide>
        <p15:guide id="10" pos="2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CB830-2A1B-4E3C-8833-A04E1F00DCDA}" v="3325" dt="2023-07-17T03:58:17.450"/>
  </p1510:revLst>
</p1510:revInfo>
</file>

<file path=ppt/tableStyles.xml><?xml version="1.0" encoding="utf-8"?>
<a:tblStyleLst xmlns:a="http://schemas.openxmlformats.org/drawingml/2006/main" def="{A4FF07A8-9C1C-4C83-8A08-EF7EC441D024}">
  <a:tblStyle styleId="{A4FF07A8-9C1C-4C83-8A08-EF7EC441D0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2EA5B00-02DF-46C1-953F-12553206C3DD}"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3070"/>
        <p:guide pos="5345"/>
        <p:guide orient="horz" pos="1656"/>
        <p:guide pos="2132"/>
        <p:guide pos="5550"/>
        <p:guide pos="2880"/>
        <p:guide pos="2736"/>
        <p:guide pos="3024"/>
        <p:guide pos="758"/>
        <p:guide pos="20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8616268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8616268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30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be453db47_0_14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be453db47_0_14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73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49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6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001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50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02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08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482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63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28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000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44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8616268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8616268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939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095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854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690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957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76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032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5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061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583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479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567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660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202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14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74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66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11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00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8616268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8616268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be453db47_0_14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be453db47_0_14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2">
  <p:cSld name="TITLE_1_1">
    <p:spTree>
      <p:nvGrpSpPr>
        <p:cNvPr id="1" name="Shape 19"/>
        <p:cNvGrpSpPr/>
        <p:nvPr/>
      </p:nvGrpSpPr>
      <p:grpSpPr>
        <a:xfrm>
          <a:off x="0" y="0"/>
          <a:ext cx="0" cy="0"/>
          <a:chOff x="0" y="0"/>
          <a:chExt cx="0" cy="0"/>
        </a:xfrm>
      </p:grpSpPr>
      <p:pic>
        <p:nvPicPr>
          <p:cNvPr id="20" name="Google Shape;20;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6"/>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2800"/>
              <a:buFont typeface="Roboto Condensed"/>
              <a:buNone/>
              <a:defRPr>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G]">
  <p:cSld name="CUSTOM">
    <p:bg>
      <p:bgPr>
        <a:blipFill>
          <a:blip r:embed="rId2">
            <a:alphaModFix/>
          </a:blip>
          <a:stretch>
            <a:fillRect/>
          </a:stretch>
        </a:blip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ject">
  <p:cSld name="CUSTOM_1">
    <p:bg>
      <p:bgPr>
        <a:blipFill>
          <a:blip r:embed="rId2">
            <a:alphaModFix/>
          </a:blip>
          <a:stretch>
            <a:fillRect/>
          </a:stretch>
        </a:blip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3">
  <p:cSld name="TITLE_1_1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2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4">
  <p:cSld name="TITLE_1_1_1_1">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1"/>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2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BG]">
  <p:cSld name="OBJECT_1">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3"/>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34" name="Google Shape;34;p13"/>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 Highlight 2">
  <p:cSld name="OBJECT_1_1_1">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7" name="Google Shape;37;p14"/>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15000"/>
              </a:lnSpc>
              <a:spcBef>
                <a:spcPts val="0"/>
              </a:spcBef>
              <a:spcAft>
                <a:spcPts val="0"/>
              </a:spcAft>
              <a:buClr>
                <a:schemeClr val="dk1"/>
              </a:buClr>
              <a:buSzPts val="1200"/>
              <a:buFont typeface="Roboto Condensed"/>
              <a:buNone/>
              <a:defRPr i="0" u="none" strike="noStrike" cap="none">
                <a:solidFill>
                  <a:schemeClr val="dk1"/>
                </a:solidFill>
              </a:defRPr>
            </a:lvl1pPr>
            <a:lvl2pPr marL="914400" marR="0" lvl="1" indent="-298450" algn="l" rtl="0">
              <a:lnSpc>
                <a:spcPct val="115000"/>
              </a:lnSpc>
              <a:spcBef>
                <a:spcPts val="700"/>
              </a:spcBef>
              <a:spcAft>
                <a:spcPts val="0"/>
              </a:spcAft>
              <a:buClr>
                <a:schemeClr val="dk1"/>
              </a:buClr>
              <a:buSzPts val="1100"/>
              <a:buChar char="•"/>
              <a:defRPr i="0" u="none" strike="noStrike" cap="none">
                <a:solidFill>
                  <a:schemeClr val="dk1"/>
                </a:solidFill>
                <a:latin typeface="Roboto Condensed"/>
                <a:ea typeface="Roboto Condensed"/>
                <a:cs typeface="Roboto Condensed"/>
                <a:sym typeface="Roboto Condensed"/>
              </a:defRPr>
            </a:lvl2pPr>
            <a:lvl3pPr marL="1371600" marR="0" lvl="2"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3pPr>
            <a:lvl4pPr marL="1828800" marR="0" lvl="3"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4pPr>
            <a:lvl5pPr marL="2286000" marR="0" lvl="4"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5pPr>
            <a:lvl6pPr marL="2743200" marR="0" lvl="5" indent="-292100" algn="l" rtl="0">
              <a:lnSpc>
                <a:spcPct val="115000"/>
              </a:lnSpc>
              <a:spcBef>
                <a:spcPts val="500"/>
              </a:spcBef>
              <a:spcAft>
                <a:spcPts val="0"/>
              </a:spcAft>
              <a:buClr>
                <a:schemeClr val="dk1"/>
              </a:buClr>
              <a:buSzPts val="1000"/>
              <a:buChar char="•"/>
              <a:defRPr i="0" u="none" strike="noStrike" cap="none">
                <a:solidFill>
                  <a:schemeClr val="dk1"/>
                </a:solidFill>
              </a:defRPr>
            </a:lvl6pPr>
            <a:lvl7pPr marL="3200400" marR="0" lvl="6" indent="-292100" algn="l" rtl="0">
              <a:lnSpc>
                <a:spcPct val="115000"/>
              </a:lnSpc>
              <a:spcBef>
                <a:spcPts val="500"/>
              </a:spcBef>
              <a:spcAft>
                <a:spcPts val="0"/>
              </a:spcAft>
              <a:buClr>
                <a:schemeClr val="dk1"/>
              </a:buClr>
              <a:buSzPts val="1000"/>
              <a:buChar char="•"/>
              <a:defRPr i="0" u="none" strike="noStrike" cap="none">
                <a:solidFill>
                  <a:schemeClr val="dk1"/>
                </a:solidFill>
              </a:defRPr>
            </a:lvl7pPr>
            <a:lvl8pPr marL="3657600" marR="0" lvl="7" indent="-292100" algn="l" rtl="0">
              <a:lnSpc>
                <a:spcPct val="115000"/>
              </a:lnSpc>
              <a:spcBef>
                <a:spcPts val="500"/>
              </a:spcBef>
              <a:spcAft>
                <a:spcPts val="0"/>
              </a:spcAft>
              <a:buClr>
                <a:schemeClr val="dk1"/>
              </a:buClr>
              <a:buSzPts val="1000"/>
              <a:buChar char="•"/>
              <a:defRPr i="0" u="none" strike="noStrike" cap="none">
                <a:solidFill>
                  <a:schemeClr val="dk1"/>
                </a:solidFill>
              </a:defRPr>
            </a:lvl8pPr>
            <a:lvl9pPr marL="4114800" marR="0" lvl="8" indent="-292100" algn="l" rtl="0">
              <a:lnSpc>
                <a:spcPct val="115000"/>
              </a:lnSpc>
              <a:spcBef>
                <a:spcPts val="500"/>
              </a:spcBef>
              <a:spcAft>
                <a:spcPts val="500"/>
              </a:spcAft>
              <a:buClr>
                <a:schemeClr val="dk1"/>
              </a:buClr>
              <a:buSzPts val="1000"/>
              <a:buChar char="•"/>
              <a:defRPr i="0" u="none" strike="noStrike" cap="none">
                <a:solidFill>
                  <a:schemeClr val="dk1"/>
                </a:solidFill>
              </a:defRPr>
            </a:lvl9pPr>
          </a:lstStyle>
          <a:p>
            <a:endParaRPr/>
          </a:p>
        </p:txBody>
      </p:sp>
      <p:sp>
        <p:nvSpPr>
          <p:cNvPr id="38" name="Google Shape;38;p14"/>
          <p:cNvSpPr/>
          <p:nvPr/>
        </p:nvSpPr>
        <p:spPr>
          <a:xfrm rot="5400000">
            <a:off x="-219750" y="335175"/>
            <a:ext cx="515100" cy="75600"/>
          </a:xfrm>
          <a:prstGeom prst="rect">
            <a:avLst/>
          </a:prstGeom>
          <a:solidFill>
            <a:srgbClr val="EFC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BG]" type="twoObj">
  <p:cSld name="TWO_OBJECTS">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5"/>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1" name="Google Shape;41;p15"/>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42" name="Google Shape;42;p15"/>
          <p:cNvSpPr txBox="1">
            <a:spLocks noGrp="1"/>
          </p:cNvSpPr>
          <p:nvPr>
            <p:ph type="body" idx="2"/>
          </p:nvPr>
        </p:nvSpPr>
        <p:spPr>
          <a:xfrm>
            <a:off x="472990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 Left">
  <p:cSld name="TWO_OBJECTS_1">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20"/>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l"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l"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6" r:id="rId4"/>
    <p:sldLayoutId id="2147483657" r:id="rId5"/>
    <p:sldLayoutId id="2147483659" r:id="rId6"/>
    <p:sldLayoutId id="2147483660" r:id="rId7"/>
    <p:sldLayoutId id="2147483661" r:id="rId8"/>
    <p:sldLayoutId id="2147483666"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1"/>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a:t>Queue Management</a:t>
            </a:r>
            <a:endParaRPr/>
          </a:p>
        </p:txBody>
      </p:sp>
    </p:spTree>
    <p:extLst>
      <p:ext uri="{BB962C8B-B14F-4D97-AF65-F5344CB8AC3E}">
        <p14:creationId xmlns:p14="http://schemas.microsoft.com/office/powerpoint/2010/main" val="79884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1"/>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Unwanted Cases</a:t>
            </a:r>
            <a:endParaRPr/>
          </a:p>
        </p:txBody>
      </p:sp>
      <p:sp>
        <p:nvSpPr>
          <p:cNvPr id="273" name="Google Shape;273;p71"/>
          <p:cNvSpPr txBox="1">
            <a:spLocks noGrp="1"/>
          </p:cNvSpPr>
          <p:nvPr>
            <p:ph type="body" idx="1"/>
          </p:nvPr>
        </p:nvSpPr>
        <p:spPr>
          <a:xfrm>
            <a:off x="327450" y="856076"/>
            <a:ext cx="4512774" cy="488978"/>
          </a:xfrm>
          <a:prstGeom prst="rect">
            <a:avLst/>
          </a:prstGeom>
        </p:spPr>
        <p:txBody>
          <a:bodyPr spcFirstLastPara="1" wrap="square" lIns="68575" tIns="34275" rIns="68575" bIns="34275" anchor="t" anchorCtr="0">
            <a:noAutofit/>
          </a:bodyPr>
          <a:lstStyle/>
          <a:p>
            <a:pPr marL="323850" lvl="0" indent="-171450" algn="just" rtl="0">
              <a:spcBef>
                <a:spcPts val="700"/>
              </a:spcBef>
              <a:spcAft>
                <a:spcPts val="0"/>
              </a:spcAft>
              <a:buSzPts val="1200"/>
              <a:buFont typeface="Arial" panose="020B0604020202020204" pitchFamily="34" charset="0"/>
              <a:buChar char="•"/>
            </a:pPr>
            <a:r>
              <a:rPr lang="pt-BR" sz="1400">
                <a:solidFill>
                  <a:schemeClr val="tx1"/>
                </a:solidFill>
              </a:rPr>
              <a:t>Read, Modify, Write Operations</a:t>
            </a:r>
          </a:p>
        </p:txBody>
      </p:sp>
      <p:pic>
        <p:nvPicPr>
          <p:cNvPr id="6" name="Picture 5">
            <a:extLst>
              <a:ext uri="{FF2B5EF4-FFF2-40B4-BE49-F238E27FC236}">
                <a16:creationId xmlns:a16="http://schemas.microsoft.com/office/drawing/2014/main" id="{12AB9996-55BC-4FC8-6256-F92BB200F61A}"/>
              </a:ext>
            </a:extLst>
          </p:cNvPr>
          <p:cNvPicPr>
            <a:picLocks noChangeAspect="1"/>
          </p:cNvPicPr>
          <p:nvPr/>
        </p:nvPicPr>
        <p:blipFill>
          <a:blip r:embed="rId3"/>
          <a:stretch>
            <a:fillRect/>
          </a:stretch>
        </p:blipFill>
        <p:spPr>
          <a:xfrm>
            <a:off x="1830034" y="1484143"/>
            <a:ext cx="5477639" cy="3029373"/>
          </a:xfrm>
          <a:prstGeom prst="rect">
            <a:avLst/>
          </a:prstGeom>
        </p:spPr>
      </p:pic>
    </p:spTree>
    <p:extLst>
      <p:ext uri="{BB962C8B-B14F-4D97-AF65-F5344CB8AC3E}">
        <p14:creationId xmlns:p14="http://schemas.microsoft.com/office/powerpoint/2010/main" val="229423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Mutual Exclusion</a:t>
            </a:r>
            <a:endParaRPr/>
          </a:p>
        </p:txBody>
      </p:sp>
      <p:sp>
        <p:nvSpPr>
          <p:cNvPr id="234" name="Google Shape;234;p65"/>
          <p:cNvSpPr txBox="1">
            <a:spLocks noGrp="1"/>
          </p:cNvSpPr>
          <p:nvPr>
            <p:ph type="body" idx="1"/>
          </p:nvPr>
        </p:nvSpPr>
        <p:spPr>
          <a:xfrm>
            <a:off x="327450" y="855925"/>
            <a:ext cx="5621174" cy="399930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To ensure data consistency is always maintained access to a resource that is shared between tasks, or between tasks and interrupts</a:t>
            </a:r>
          </a:p>
          <a:p>
            <a:pPr marL="0" lvl="0" indent="0" algn="just" rtl="0">
              <a:lnSpc>
                <a:spcPct val="115000"/>
              </a:lnSpc>
              <a:spcBef>
                <a:spcPts val="0"/>
              </a:spcBef>
              <a:spcAft>
                <a:spcPts val="0"/>
              </a:spcAft>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The best mutual exclusion method is to design the application in such a way that resources are not shared, and each resource is </a:t>
            </a:r>
            <a:r>
              <a:rPr lang="en-US" dirty="0"/>
              <a:t>accessed</a:t>
            </a:r>
            <a:r>
              <a:rPr lang="en-US"/>
              <a:t> only from a single task.</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Mutual Exclusion techniques:</a:t>
            </a:r>
          </a:p>
          <a:p>
            <a:pPr marL="628650" lvl="1" indent="-171450">
              <a:lnSpc>
                <a:spcPct val="200000"/>
              </a:lnSpc>
              <a:spcBef>
                <a:spcPts val="0"/>
              </a:spcBef>
              <a:buFont typeface="Courier New" panose="02070309020205020404" pitchFamily="49" charset="0"/>
              <a:buChar char="o"/>
            </a:pPr>
            <a:r>
              <a:rPr lang="en-US"/>
              <a:t>Critical section</a:t>
            </a:r>
          </a:p>
          <a:p>
            <a:pPr marL="628650" lvl="1" indent="-171450">
              <a:lnSpc>
                <a:spcPct val="200000"/>
              </a:lnSpc>
              <a:spcBef>
                <a:spcPts val="0"/>
              </a:spcBef>
              <a:buFont typeface="Courier New" panose="02070309020205020404" pitchFamily="49" charset="0"/>
              <a:buChar char="o"/>
            </a:pPr>
            <a:r>
              <a:rPr lang="en-US"/>
              <a:t>Suspended Tasks</a:t>
            </a:r>
          </a:p>
          <a:p>
            <a:pPr marL="628650" lvl="1" indent="-171450">
              <a:lnSpc>
                <a:spcPct val="200000"/>
              </a:lnSpc>
              <a:spcBef>
                <a:spcPts val="0"/>
              </a:spcBef>
              <a:buFont typeface="Courier New" panose="02070309020205020404" pitchFamily="49" charset="0"/>
              <a:buChar char="o"/>
            </a:pPr>
            <a:r>
              <a:rPr lang="en-US"/>
              <a:t>Mutexes</a:t>
            </a:r>
          </a:p>
          <a:p>
            <a:pPr marL="628650" lvl="1" indent="-171450">
              <a:lnSpc>
                <a:spcPct val="200000"/>
              </a:lnSpc>
              <a:spcBef>
                <a:spcPts val="0"/>
              </a:spcBef>
              <a:buFont typeface="Courier New" panose="02070309020205020404" pitchFamily="49" charset="0"/>
              <a:buChar char="o"/>
            </a:pPr>
            <a:r>
              <a:rPr lang="en-US"/>
              <a:t>Semaphores</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Critical Section</a:t>
            </a:r>
            <a:endParaRPr/>
          </a:p>
        </p:txBody>
      </p:sp>
      <p:sp>
        <p:nvSpPr>
          <p:cNvPr id="234" name="Google Shape;234;p65"/>
          <p:cNvSpPr txBox="1">
            <a:spLocks noGrp="1"/>
          </p:cNvSpPr>
          <p:nvPr>
            <p:ph type="body" idx="1"/>
          </p:nvPr>
        </p:nvSpPr>
        <p:spPr>
          <a:xfrm>
            <a:off x="327450" y="855925"/>
            <a:ext cx="4099770" cy="36017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It works by disabling interrupts, either completely, or up to specific interrupt priority level</a:t>
            </a:r>
          </a:p>
          <a:p>
            <a:pPr marL="0" lvl="0" indent="0" algn="just" rtl="0">
              <a:lnSpc>
                <a:spcPct val="115000"/>
              </a:lnSpc>
              <a:spcBef>
                <a:spcPts val="0"/>
              </a:spcBef>
              <a:spcAft>
                <a:spcPts val="0"/>
              </a:spcAft>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The task called to enter critical section (use </a:t>
            </a:r>
            <a:r>
              <a:rPr lang="en-US" b="0" i="0" err="1">
                <a:solidFill>
                  <a:srgbClr val="202020"/>
                </a:solidFill>
                <a:effectLst/>
                <a:latin typeface="Arial" panose="020B0604020202020204" pitchFamily="34" charset="0"/>
              </a:rPr>
              <a:t>taskENTER_CRITICAL</a:t>
            </a:r>
            <a:r>
              <a:rPr lang="en-US" b="0" i="0">
                <a:solidFill>
                  <a:srgbClr val="202020"/>
                </a:solidFill>
                <a:effectLst/>
                <a:latin typeface="Arial" panose="020B0604020202020204" pitchFamily="34" charset="0"/>
              </a:rPr>
              <a:t>() </a:t>
            </a:r>
            <a:r>
              <a:rPr lang="en-US" b="0" i="0" err="1">
                <a:solidFill>
                  <a:srgbClr val="202020"/>
                </a:solidFill>
                <a:effectLst/>
                <a:latin typeface="Arial" panose="020B0604020202020204" pitchFamily="34" charset="0"/>
              </a:rPr>
              <a:t>api</a:t>
            </a:r>
            <a:r>
              <a:rPr lang="en-US" b="0" i="0">
                <a:solidFill>
                  <a:srgbClr val="202020"/>
                </a:solidFill>
                <a:effectLst/>
                <a:latin typeface="Arial" panose="020B0604020202020204" pitchFamily="34" charset="0"/>
              </a:rPr>
              <a:t>) is guaranteed to remain in the Running state until the critical section is exited (use </a:t>
            </a:r>
            <a:r>
              <a:rPr lang="en-US" b="0" i="0" err="1">
                <a:solidFill>
                  <a:srgbClr val="202020"/>
                </a:solidFill>
                <a:effectLst/>
                <a:latin typeface="Arial" panose="020B0604020202020204" pitchFamily="34" charset="0"/>
              </a:rPr>
              <a:t>taskExit_CRITICAL</a:t>
            </a:r>
            <a:r>
              <a:rPr lang="en-US" b="0" i="0">
                <a:solidFill>
                  <a:srgbClr val="202020"/>
                </a:solidFill>
                <a:effectLst/>
                <a:latin typeface="Arial" panose="020B0604020202020204" pitchFamily="34" charset="0"/>
              </a:rPr>
              <a:t>())</a:t>
            </a: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Critical sections must be kept very short, otherwise they will adversely affect interrupt response times.</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To access critical section in an interrupt service routine, </a:t>
            </a:r>
            <a:r>
              <a:rPr lang="en-US" err="1"/>
              <a:t>taskENTER_CRITICAL_FROM_ISR</a:t>
            </a:r>
            <a:r>
              <a:rPr lang="en-US"/>
              <a:t>() and </a:t>
            </a:r>
            <a:r>
              <a:rPr lang="en-US" b="0" i="0" err="1">
                <a:solidFill>
                  <a:srgbClr val="202020"/>
                </a:solidFill>
                <a:effectLst/>
                <a:latin typeface="Arial" panose="020B0604020202020204" pitchFamily="34" charset="0"/>
              </a:rPr>
              <a:t>taskEXIT_CRITICAL_FROM_ISR</a:t>
            </a:r>
            <a:r>
              <a:rPr lang="en-US" b="0" i="0">
                <a:solidFill>
                  <a:srgbClr val="202020"/>
                </a:solidFill>
                <a:effectLst/>
                <a:latin typeface="Arial" panose="020B0604020202020204" pitchFamily="34" charset="0"/>
              </a:rPr>
              <a:t>() could be used for interrupt safe equivalents</a:t>
            </a:r>
            <a:r>
              <a:rPr lang="en-US"/>
              <a:t> </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3" name="Picture 2">
            <a:extLst>
              <a:ext uri="{FF2B5EF4-FFF2-40B4-BE49-F238E27FC236}">
                <a16:creationId xmlns:a16="http://schemas.microsoft.com/office/drawing/2014/main" id="{E5D3E473-6DB7-0F74-BDF5-123C5D69B133}"/>
              </a:ext>
            </a:extLst>
          </p:cNvPr>
          <p:cNvPicPr>
            <a:picLocks noChangeAspect="1"/>
          </p:cNvPicPr>
          <p:nvPr/>
        </p:nvPicPr>
        <p:blipFill>
          <a:blip r:embed="rId3"/>
          <a:stretch>
            <a:fillRect/>
          </a:stretch>
        </p:blipFill>
        <p:spPr>
          <a:xfrm>
            <a:off x="4568854" y="1347616"/>
            <a:ext cx="4401164" cy="2448267"/>
          </a:xfrm>
          <a:prstGeom prst="rect">
            <a:avLst/>
          </a:prstGeom>
        </p:spPr>
      </p:pic>
    </p:spTree>
    <p:extLst>
      <p:ext uri="{BB962C8B-B14F-4D97-AF65-F5344CB8AC3E}">
        <p14:creationId xmlns:p14="http://schemas.microsoft.com/office/powerpoint/2010/main" val="110515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Suspending (or Locking) The Scheduler</a:t>
            </a:r>
            <a:endParaRPr/>
          </a:p>
        </p:txBody>
      </p:sp>
      <p:sp>
        <p:nvSpPr>
          <p:cNvPr id="234" name="Google Shape;234;p65"/>
          <p:cNvSpPr txBox="1">
            <a:spLocks noGrp="1"/>
          </p:cNvSpPr>
          <p:nvPr>
            <p:ph type="body" idx="1"/>
          </p:nvPr>
        </p:nvSpPr>
        <p:spPr>
          <a:xfrm>
            <a:off x="327450" y="855925"/>
            <a:ext cx="4099770" cy="207015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A critical section implemented by suspending the scheduler only protects a region of code from accessing by other tasks</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A critical section takes too long to implement than because of disabling interrupts </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But if interrupt activities happen, it will make the task run relatively long</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4" name="Picture 3">
            <a:extLst>
              <a:ext uri="{FF2B5EF4-FFF2-40B4-BE49-F238E27FC236}">
                <a16:creationId xmlns:a16="http://schemas.microsoft.com/office/drawing/2014/main" id="{8C6F5E32-5E7C-4C06-0246-72ABB48FA2AC}"/>
              </a:ext>
            </a:extLst>
          </p:cNvPr>
          <p:cNvPicPr>
            <a:picLocks noChangeAspect="1"/>
          </p:cNvPicPr>
          <p:nvPr/>
        </p:nvPicPr>
        <p:blipFill>
          <a:blip r:embed="rId3"/>
          <a:stretch>
            <a:fillRect/>
          </a:stretch>
        </p:blipFill>
        <p:spPr>
          <a:xfrm>
            <a:off x="2558361" y="2415173"/>
            <a:ext cx="5947011" cy="2639540"/>
          </a:xfrm>
          <a:prstGeom prst="rect">
            <a:avLst/>
          </a:prstGeom>
        </p:spPr>
      </p:pic>
    </p:spTree>
    <p:extLst>
      <p:ext uri="{BB962C8B-B14F-4D97-AF65-F5344CB8AC3E}">
        <p14:creationId xmlns:p14="http://schemas.microsoft.com/office/powerpoint/2010/main" val="20452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Mutexes (and Binary Semaphores)</a:t>
            </a:r>
            <a:endParaRPr/>
          </a:p>
        </p:txBody>
      </p:sp>
      <p:sp>
        <p:nvSpPr>
          <p:cNvPr id="234" name="Google Shape;234;p65"/>
          <p:cNvSpPr txBox="1">
            <a:spLocks noGrp="1"/>
          </p:cNvSpPr>
          <p:nvPr>
            <p:ph type="body" idx="1"/>
          </p:nvPr>
        </p:nvSpPr>
        <p:spPr>
          <a:xfrm>
            <a:off x="327450" y="855925"/>
            <a:ext cx="4099770" cy="207015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The word MUTEX originates from “</a:t>
            </a:r>
            <a:r>
              <a:rPr lang="en-US" err="1"/>
              <a:t>MUTual</a:t>
            </a:r>
            <a:r>
              <a:rPr lang="en-US"/>
              <a:t> </a:t>
            </a:r>
            <a:r>
              <a:rPr lang="en-US" err="1"/>
              <a:t>EXsclusion</a:t>
            </a:r>
            <a:r>
              <a:rPr lang="en-US"/>
              <a:t>”. It’s a special type of binary semaphore that is used to control access to a resource that is shared between two or more tasks.</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3" name="Picture 2">
            <a:extLst>
              <a:ext uri="{FF2B5EF4-FFF2-40B4-BE49-F238E27FC236}">
                <a16:creationId xmlns:a16="http://schemas.microsoft.com/office/drawing/2014/main" id="{B9234B37-C0DB-D30A-A509-F833E510D078}"/>
              </a:ext>
            </a:extLst>
          </p:cNvPr>
          <p:cNvPicPr>
            <a:picLocks noChangeAspect="1"/>
          </p:cNvPicPr>
          <p:nvPr/>
        </p:nvPicPr>
        <p:blipFill>
          <a:blip r:embed="rId3"/>
          <a:stretch>
            <a:fillRect/>
          </a:stretch>
        </p:blipFill>
        <p:spPr>
          <a:xfrm>
            <a:off x="3866872" y="1634790"/>
            <a:ext cx="4946528" cy="2582580"/>
          </a:xfrm>
          <a:prstGeom prst="rect">
            <a:avLst/>
          </a:prstGeom>
        </p:spPr>
      </p:pic>
    </p:spTree>
    <p:extLst>
      <p:ext uri="{BB962C8B-B14F-4D97-AF65-F5344CB8AC3E}">
        <p14:creationId xmlns:p14="http://schemas.microsoft.com/office/powerpoint/2010/main" val="406486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Priority Inversion</a:t>
            </a:r>
            <a:endParaRPr/>
          </a:p>
        </p:txBody>
      </p:sp>
      <p:sp>
        <p:nvSpPr>
          <p:cNvPr id="234" name="Google Shape;234;p65"/>
          <p:cNvSpPr txBox="1">
            <a:spLocks noGrp="1"/>
          </p:cNvSpPr>
          <p:nvPr>
            <p:ph type="body" idx="1"/>
          </p:nvPr>
        </p:nvSpPr>
        <p:spPr>
          <a:xfrm>
            <a:off x="327450" y="855925"/>
            <a:ext cx="4099770" cy="207015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A higher priority task will be being delayed by a lower priority task when they are using the same mutex</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4" name="Picture 3">
            <a:extLst>
              <a:ext uri="{FF2B5EF4-FFF2-40B4-BE49-F238E27FC236}">
                <a16:creationId xmlns:a16="http://schemas.microsoft.com/office/drawing/2014/main" id="{900C797D-8454-DE38-3454-5445849321B7}"/>
              </a:ext>
            </a:extLst>
          </p:cNvPr>
          <p:cNvPicPr>
            <a:picLocks noChangeAspect="1"/>
          </p:cNvPicPr>
          <p:nvPr/>
        </p:nvPicPr>
        <p:blipFill>
          <a:blip r:embed="rId3"/>
          <a:stretch>
            <a:fillRect/>
          </a:stretch>
        </p:blipFill>
        <p:spPr>
          <a:xfrm>
            <a:off x="1702312" y="1358682"/>
            <a:ext cx="6676965" cy="3412671"/>
          </a:xfrm>
          <a:prstGeom prst="rect">
            <a:avLst/>
          </a:prstGeom>
        </p:spPr>
      </p:pic>
    </p:spTree>
    <p:extLst>
      <p:ext uri="{BB962C8B-B14F-4D97-AF65-F5344CB8AC3E}">
        <p14:creationId xmlns:p14="http://schemas.microsoft.com/office/powerpoint/2010/main" val="252683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Priority Inheritance</a:t>
            </a:r>
            <a:endParaRPr/>
          </a:p>
        </p:txBody>
      </p:sp>
      <p:sp>
        <p:nvSpPr>
          <p:cNvPr id="234" name="Google Shape;234;p65"/>
          <p:cNvSpPr txBox="1">
            <a:spLocks noGrp="1"/>
          </p:cNvSpPr>
          <p:nvPr>
            <p:ph type="body" idx="1"/>
          </p:nvPr>
        </p:nvSpPr>
        <p:spPr>
          <a:xfrm>
            <a:off x="330599" y="766317"/>
            <a:ext cx="7472281" cy="207015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Only mutex in </a:t>
            </a:r>
            <a:r>
              <a:rPr lang="en-US" err="1"/>
              <a:t>FreeRTOS</a:t>
            </a:r>
            <a:r>
              <a:rPr lang="en-US"/>
              <a:t> includes a basic ‘priority inheritance’</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Priority inheritance minimizes the negative effects of priority inversion. Switch a priority of a low-level current task to the priority of a higher task which are waiting for mutex to be given. So, the tasks whose priority is in the middle of the low-level one and the waiting higher task could not pre-empt.</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However, priority inheritance complicates system timing analysis, and it is not good practice to rely on it for correct system operation</a:t>
            </a:r>
            <a:endParaRPr/>
          </a:p>
        </p:txBody>
      </p:sp>
      <p:pic>
        <p:nvPicPr>
          <p:cNvPr id="3" name="Picture 2">
            <a:extLst>
              <a:ext uri="{FF2B5EF4-FFF2-40B4-BE49-F238E27FC236}">
                <a16:creationId xmlns:a16="http://schemas.microsoft.com/office/drawing/2014/main" id="{443B991F-6FB2-E492-1E1A-B90CE9AD30C8}"/>
              </a:ext>
            </a:extLst>
          </p:cNvPr>
          <p:cNvPicPr>
            <a:picLocks noChangeAspect="1"/>
          </p:cNvPicPr>
          <p:nvPr/>
        </p:nvPicPr>
        <p:blipFill>
          <a:blip r:embed="rId3"/>
          <a:stretch>
            <a:fillRect/>
          </a:stretch>
        </p:blipFill>
        <p:spPr>
          <a:xfrm>
            <a:off x="3243072" y="2385772"/>
            <a:ext cx="5107032" cy="2668941"/>
          </a:xfrm>
          <a:prstGeom prst="rect">
            <a:avLst/>
          </a:prstGeom>
        </p:spPr>
      </p:pic>
    </p:spTree>
    <p:extLst>
      <p:ext uri="{BB962C8B-B14F-4D97-AF65-F5344CB8AC3E}">
        <p14:creationId xmlns:p14="http://schemas.microsoft.com/office/powerpoint/2010/main" val="106750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Deadlock (or Deadly Embrace)</a:t>
            </a:r>
            <a:endParaRPr/>
          </a:p>
        </p:txBody>
      </p:sp>
      <p:sp>
        <p:nvSpPr>
          <p:cNvPr id="234" name="Google Shape;234;p65"/>
          <p:cNvSpPr txBox="1">
            <a:spLocks noGrp="1"/>
          </p:cNvSpPr>
          <p:nvPr>
            <p:ph type="body" idx="1"/>
          </p:nvPr>
        </p:nvSpPr>
        <p:spPr>
          <a:xfrm>
            <a:off x="330599" y="766317"/>
            <a:ext cx="5968601" cy="207015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Deadlock occurs when two tasks cannot proceed because they are both waiting for a resource that is held by the other.</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In practice, deadlock is not a big problem in small embedded systems, because the system designers can have a good understanding of the entire application, and so can identify and remove the areas where it could occur</a:t>
            </a:r>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4" name="Picture 3">
            <a:extLst>
              <a:ext uri="{FF2B5EF4-FFF2-40B4-BE49-F238E27FC236}">
                <a16:creationId xmlns:a16="http://schemas.microsoft.com/office/drawing/2014/main" id="{8B5B69FB-F693-10AA-CE6C-2AB2D7040B83}"/>
              </a:ext>
            </a:extLst>
          </p:cNvPr>
          <p:cNvPicPr>
            <a:picLocks noChangeAspect="1"/>
          </p:cNvPicPr>
          <p:nvPr/>
        </p:nvPicPr>
        <p:blipFill>
          <a:blip r:embed="rId3"/>
          <a:stretch>
            <a:fillRect/>
          </a:stretch>
        </p:blipFill>
        <p:spPr>
          <a:xfrm>
            <a:off x="3352800" y="2117941"/>
            <a:ext cx="5589776" cy="2936772"/>
          </a:xfrm>
          <a:prstGeom prst="rect">
            <a:avLst/>
          </a:prstGeom>
        </p:spPr>
      </p:pic>
    </p:spTree>
    <p:extLst>
      <p:ext uri="{BB962C8B-B14F-4D97-AF65-F5344CB8AC3E}">
        <p14:creationId xmlns:p14="http://schemas.microsoft.com/office/powerpoint/2010/main" val="249803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Recursive Mutexes</a:t>
            </a:r>
            <a:endParaRPr/>
          </a:p>
        </p:txBody>
      </p:sp>
      <p:sp>
        <p:nvSpPr>
          <p:cNvPr id="234" name="Google Shape;234;p65"/>
          <p:cNvSpPr txBox="1">
            <a:spLocks noGrp="1"/>
          </p:cNvSpPr>
          <p:nvPr>
            <p:ph type="body" idx="1"/>
          </p:nvPr>
        </p:nvSpPr>
        <p:spPr>
          <a:xfrm>
            <a:off x="330599" y="766317"/>
            <a:ext cx="4241401" cy="3683763"/>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It is also possible for a task to deadlock itself, which will happen if a task attempts to take the same mutex more than once. For example,</a:t>
            </a:r>
          </a:p>
          <a:p>
            <a:pPr marL="628650" lvl="1" indent="-171450">
              <a:spcBef>
                <a:spcPts val="0"/>
              </a:spcBef>
              <a:buFont typeface="Courier New" panose="02070309020205020404" pitchFamily="49" charset="0"/>
              <a:buChar char="o"/>
            </a:pPr>
            <a:r>
              <a:rPr lang="en-US"/>
              <a:t>A task successfully obtains a mutex</a:t>
            </a:r>
          </a:p>
          <a:p>
            <a:pPr marL="628650" lvl="1" indent="-171450">
              <a:spcBef>
                <a:spcPts val="0"/>
              </a:spcBef>
              <a:buFont typeface="Courier New" panose="02070309020205020404" pitchFamily="49" charset="0"/>
              <a:buChar char="o"/>
            </a:pPr>
            <a:r>
              <a:rPr lang="en-US"/>
              <a:t>While holding the mutex, the task calls a library function</a:t>
            </a:r>
          </a:p>
          <a:p>
            <a:pPr marL="628650" lvl="1" indent="-171450">
              <a:spcBef>
                <a:spcPts val="0"/>
              </a:spcBef>
              <a:buFont typeface="Courier New" panose="02070309020205020404" pitchFamily="49" charset="0"/>
              <a:buChar char="o"/>
            </a:pPr>
            <a:r>
              <a:rPr lang="en-US"/>
              <a:t>The implementation of the library function attempts to take the same mutex, and enters the Blocked state to wait for the mutex to become available</a:t>
            </a:r>
          </a:p>
          <a:p>
            <a:pPr marL="628650" lvl="1" indent="-171450">
              <a:spcBef>
                <a:spcPts val="0"/>
              </a:spcBef>
              <a:buFont typeface="Courier New" panose="02070309020205020404" pitchFamily="49" charset="0"/>
              <a:buChar char="o"/>
            </a:pPr>
            <a:endParaRPr lang="en-US"/>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solidFill>
                  <a:srgbClr val="000000"/>
                </a:solidFill>
              </a:rPr>
              <a:t>A Recursive mutex resolved this situation by allowing to call many times in the same task.</a:t>
            </a:r>
            <a:endParaRPr lang="en-US"/>
          </a:p>
        </p:txBody>
      </p:sp>
      <p:pic>
        <p:nvPicPr>
          <p:cNvPr id="5" name="Picture 4">
            <a:extLst>
              <a:ext uri="{FF2B5EF4-FFF2-40B4-BE49-F238E27FC236}">
                <a16:creationId xmlns:a16="http://schemas.microsoft.com/office/drawing/2014/main" id="{5D8975B1-6E9C-BA79-2FDA-923F1EC184B3}"/>
              </a:ext>
            </a:extLst>
          </p:cNvPr>
          <p:cNvPicPr>
            <a:picLocks noChangeAspect="1"/>
          </p:cNvPicPr>
          <p:nvPr/>
        </p:nvPicPr>
        <p:blipFill>
          <a:blip r:embed="rId3"/>
          <a:stretch>
            <a:fillRect/>
          </a:stretch>
        </p:blipFill>
        <p:spPr>
          <a:xfrm>
            <a:off x="4938360" y="766317"/>
            <a:ext cx="4042128" cy="2050035"/>
          </a:xfrm>
          <a:prstGeom prst="rect">
            <a:avLst/>
          </a:prstGeom>
        </p:spPr>
      </p:pic>
    </p:spTree>
    <p:extLst>
      <p:ext uri="{BB962C8B-B14F-4D97-AF65-F5344CB8AC3E}">
        <p14:creationId xmlns:p14="http://schemas.microsoft.com/office/powerpoint/2010/main" val="3333266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Mutexes and Task Scheduling</a:t>
            </a:r>
            <a:endParaRPr/>
          </a:p>
        </p:txBody>
      </p:sp>
      <p:sp>
        <p:nvSpPr>
          <p:cNvPr id="234" name="Google Shape;234;p65"/>
          <p:cNvSpPr txBox="1">
            <a:spLocks noGrp="1"/>
          </p:cNvSpPr>
          <p:nvPr>
            <p:ph type="body" idx="1"/>
          </p:nvPr>
        </p:nvSpPr>
        <p:spPr>
          <a:xfrm>
            <a:off x="330600" y="766317"/>
            <a:ext cx="8547930" cy="2062227"/>
          </a:xfrm>
          <a:prstGeom prst="rect">
            <a:avLst/>
          </a:prstGeom>
        </p:spPr>
        <p:txBody>
          <a:bodyPr spcFirstLastPara="1" wrap="square" lIns="68575" tIns="34275" rIns="68575" bIns="34275" anchor="t" anchorCtr="0">
            <a:noAutofit/>
          </a:bodyPr>
          <a:lstStyle/>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t>There is a flaw in the tasks in time-slicing mode or have the same priorities. </a:t>
            </a:r>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endParaRPr lang="en-US"/>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t>A situation happens when task A take a semaphore Z before task B. When the semaphore given, task B is still not in turn to run. Task A takes semaphore again. If this happens continuously, task B will barely have the chance to complete its program</a:t>
            </a:r>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endParaRPr lang="en-US"/>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t>This scenario can be avoided by adding a call to </a:t>
            </a:r>
            <a:r>
              <a:rPr lang="en-US" err="1"/>
              <a:t>taskYIELD</a:t>
            </a:r>
            <a:r>
              <a:rPr lang="en-US"/>
              <a:t>() after the call to </a:t>
            </a:r>
            <a:r>
              <a:rPr lang="en-US" err="1"/>
              <a:t>xSemaphorGive</a:t>
            </a:r>
            <a:r>
              <a:rPr lang="en-US"/>
              <a:t>(). It will request a context switch to another task, if there are no other tasks at a higher or equal priority to the task that calls </a:t>
            </a:r>
            <a:r>
              <a:rPr lang="en-US" err="1"/>
              <a:t>taskYIELD</a:t>
            </a:r>
            <a:r>
              <a:rPr lang="en-US"/>
              <a:t>() then RTOS scheduler will simply select the task tat called </a:t>
            </a:r>
            <a:r>
              <a:rPr lang="en-US" err="1"/>
              <a:t>taskYIELD</a:t>
            </a:r>
            <a:r>
              <a:rPr lang="en-US"/>
              <a:t>() to run again</a:t>
            </a:r>
          </a:p>
        </p:txBody>
      </p:sp>
      <p:pic>
        <p:nvPicPr>
          <p:cNvPr id="3" name="Picture 2">
            <a:extLst>
              <a:ext uri="{FF2B5EF4-FFF2-40B4-BE49-F238E27FC236}">
                <a16:creationId xmlns:a16="http://schemas.microsoft.com/office/drawing/2014/main" id="{29155E97-EDBC-FF68-48A0-314C22298D91}"/>
              </a:ext>
            </a:extLst>
          </p:cNvPr>
          <p:cNvPicPr>
            <a:picLocks noChangeAspect="1"/>
          </p:cNvPicPr>
          <p:nvPr/>
        </p:nvPicPr>
        <p:blipFill>
          <a:blip r:embed="rId3"/>
          <a:stretch>
            <a:fillRect/>
          </a:stretch>
        </p:blipFill>
        <p:spPr>
          <a:xfrm>
            <a:off x="3492615" y="2389148"/>
            <a:ext cx="4767072" cy="2574321"/>
          </a:xfrm>
          <a:prstGeom prst="rect">
            <a:avLst/>
          </a:prstGeom>
        </p:spPr>
      </p:pic>
    </p:spTree>
    <p:extLst>
      <p:ext uri="{BB962C8B-B14F-4D97-AF65-F5344CB8AC3E}">
        <p14:creationId xmlns:p14="http://schemas.microsoft.com/office/powerpoint/2010/main" val="337030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Overview</a:t>
            </a:r>
            <a:endParaRPr/>
          </a:p>
        </p:txBody>
      </p:sp>
      <p:sp>
        <p:nvSpPr>
          <p:cNvPr id="234" name="Google Shape;234;p65"/>
          <p:cNvSpPr txBox="1">
            <a:spLocks noGrp="1"/>
          </p:cNvSpPr>
          <p:nvPr>
            <p:ph type="body" idx="1"/>
          </p:nvPr>
        </p:nvSpPr>
        <p:spPr>
          <a:xfrm>
            <a:off x="327450" y="855925"/>
            <a:ext cx="4099770" cy="36017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A queue hold a finite number of fixed size data items.</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Queues are normally used as First In First Out (FIFO) buffers, where data is written to the end (tail) of the queue and removed from the front (head) of the queue.</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It could be possible to write the front of a queue, and to overwrite data that is already at the front of a queue.</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Queues provide a task-to-task, task-to-interrupt, and interrupt-to-task communication mechanism.</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4" name="Picture 3">
            <a:extLst>
              <a:ext uri="{FF2B5EF4-FFF2-40B4-BE49-F238E27FC236}">
                <a16:creationId xmlns:a16="http://schemas.microsoft.com/office/drawing/2014/main" id="{936561AC-A193-4728-99A6-AB2794735221}"/>
              </a:ext>
            </a:extLst>
          </p:cNvPr>
          <p:cNvPicPr>
            <a:picLocks noChangeAspect="1"/>
          </p:cNvPicPr>
          <p:nvPr/>
        </p:nvPicPr>
        <p:blipFill>
          <a:blip r:embed="rId3"/>
          <a:stretch>
            <a:fillRect/>
          </a:stretch>
        </p:blipFill>
        <p:spPr>
          <a:xfrm>
            <a:off x="5205045" y="172757"/>
            <a:ext cx="3739307" cy="4797985"/>
          </a:xfrm>
          <a:prstGeom prst="rect">
            <a:avLst/>
          </a:prstGeom>
        </p:spPr>
      </p:pic>
    </p:spTree>
    <p:extLst>
      <p:ext uri="{BB962C8B-B14F-4D97-AF65-F5344CB8AC3E}">
        <p14:creationId xmlns:p14="http://schemas.microsoft.com/office/powerpoint/2010/main" val="365672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Gatekeeper Tasks</a:t>
            </a:r>
            <a:endParaRPr/>
          </a:p>
        </p:txBody>
      </p:sp>
      <p:sp>
        <p:nvSpPr>
          <p:cNvPr id="234" name="Google Shape;234;p65"/>
          <p:cNvSpPr txBox="1">
            <a:spLocks noGrp="1"/>
          </p:cNvSpPr>
          <p:nvPr>
            <p:ph type="body" idx="1"/>
          </p:nvPr>
        </p:nvSpPr>
        <p:spPr>
          <a:xfrm>
            <a:off x="330600" y="766317"/>
            <a:ext cx="8482800" cy="2062227"/>
          </a:xfrm>
          <a:prstGeom prst="rect">
            <a:avLst/>
          </a:prstGeom>
        </p:spPr>
        <p:txBody>
          <a:bodyPr spcFirstLastPara="1" wrap="square" lIns="68575" tIns="34275" rIns="68575" bIns="34275" anchor="t" anchorCtr="0">
            <a:noAutofit/>
          </a:bodyPr>
          <a:lstStyle/>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t>Gatekeeper tasks provide a clean method of implementing mutual exclusion without the risk of priority inversion or deadlock</a:t>
            </a:r>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endParaRPr lang="en-US"/>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t>Only the gatekeeper task is allowed to access the resource directly – any other task needing to access the resource can do so only indirectly by using the services of the gatekeeper</a:t>
            </a:r>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endParaRPr lang="en-US"/>
          </a:p>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a:t>It’s like event-driven paradigm, the gatekeeper task will be in blocked mode if there are no messages to send out. It uses a </a:t>
            </a:r>
            <a:r>
              <a:rPr lang="en-US" err="1"/>
              <a:t>FreeRTOS</a:t>
            </a:r>
            <a:r>
              <a:rPr lang="en-US"/>
              <a:t> queue to serialize access to standard out. Other tasks or ISRs want to send a message to serial, they must put their message to the queue.</a:t>
            </a:r>
          </a:p>
        </p:txBody>
      </p:sp>
    </p:spTree>
    <p:extLst>
      <p:ext uri="{BB962C8B-B14F-4D97-AF65-F5344CB8AC3E}">
        <p14:creationId xmlns:p14="http://schemas.microsoft.com/office/powerpoint/2010/main" val="167670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Gatekeeper Tasks</a:t>
            </a:r>
            <a:endParaRPr/>
          </a:p>
        </p:txBody>
      </p:sp>
      <p:pic>
        <p:nvPicPr>
          <p:cNvPr id="6" name="Picture 5">
            <a:extLst>
              <a:ext uri="{FF2B5EF4-FFF2-40B4-BE49-F238E27FC236}">
                <a16:creationId xmlns:a16="http://schemas.microsoft.com/office/drawing/2014/main" id="{87395C10-4F9A-1BA6-1029-FD7BBE212A0C}"/>
              </a:ext>
            </a:extLst>
          </p:cNvPr>
          <p:cNvPicPr>
            <a:picLocks noChangeAspect="1"/>
          </p:cNvPicPr>
          <p:nvPr/>
        </p:nvPicPr>
        <p:blipFill>
          <a:blip r:embed="rId3"/>
          <a:stretch>
            <a:fillRect/>
          </a:stretch>
        </p:blipFill>
        <p:spPr>
          <a:xfrm>
            <a:off x="2483730" y="716987"/>
            <a:ext cx="4176540" cy="4259862"/>
          </a:xfrm>
          <a:prstGeom prst="rect">
            <a:avLst/>
          </a:prstGeom>
        </p:spPr>
      </p:pic>
    </p:spTree>
    <p:extLst>
      <p:ext uri="{BB962C8B-B14F-4D97-AF65-F5344CB8AC3E}">
        <p14:creationId xmlns:p14="http://schemas.microsoft.com/office/powerpoint/2010/main" val="214457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1"/>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a:t>FreeRTOS Example</a:t>
            </a:r>
            <a:endParaRPr/>
          </a:p>
        </p:txBody>
      </p:sp>
    </p:spTree>
    <p:extLst>
      <p:ext uri="{BB962C8B-B14F-4D97-AF65-F5344CB8AC3E}">
        <p14:creationId xmlns:p14="http://schemas.microsoft.com/office/powerpoint/2010/main" val="160114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11" name="Picture 10">
            <a:extLst>
              <a:ext uri="{FF2B5EF4-FFF2-40B4-BE49-F238E27FC236}">
                <a16:creationId xmlns:a16="http://schemas.microsoft.com/office/drawing/2014/main" id="{DDE53E35-7BF0-3BE4-867A-9636E7A16322}"/>
              </a:ext>
            </a:extLst>
          </p:cNvPr>
          <p:cNvPicPr>
            <a:picLocks noChangeAspect="1"/>
          </p:cNvPicPr>
          <p:nvPr/>
        </p:nvPicPr>
        <p:blipFill>
          <a:blip r:embed="rId3"/>
          <a:stretch>
            <a:fillRect/>
          </a:stretch>
        </p:blipFill>
        <p:spPr>
          <a:xfrm>
            <a:off x="3912357" y="1200500"/>
            <a:ext cx="3801232" cy="3225837"/>
          </a:xfrm>
          <a:prstGeom prst="rect">
            <a:avLst/>
          </a:prstGeom>
        </p:spPr>
      </p:pic>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Create New Project </a:t>
            </a:r>
            <a:endParaRPr/>
          </a:p>
        </p:txBody>
      </p:sp>
      <p:pic>
        <p:nvPicPr>
          <p:cNvPr id="3" name="Picture 2">
            <a:extLst>
              <a:ext uri="{FF2B5EF4-FFF2-40B4-BE49-F238E27FC236}">
                <a16:creationId xmlns:a16="http://schemas.microsoft.com/office/drawing/2014/main" id="{0C1CDC76-18BD-F5B0-6F03-53BA3A6DC5F4}"/>
              </a:ext>
            </a:extLst>
          </p:cNvPr>
          <p:cNvPicPr>
            <a:picLocks noChangeAspect="1"/>
          </p:cNvPicPr>
          <p:nvPr/>
        </p:nvPicPr>
        <p:blipFill rotWithShape="1">
          <a:blip r:embed="rId4"/>
          <a:srcRect r="57075"/>
          <a:stretch/>
        </p:blipFill>
        <p:spPr>
          <a:xfrm>
            <a:off x="444112" y="706476"/>
            <a:ext cx="2886917" cy="4203375"/>
          </a:xfrm>
          <a:prstGeom prst="rect">
            <a:avLst/>
          </a:prstGeom>
        </p:spPr>
      </p:pic>
      <p:sp>
        <p:nvSpPr>
          <p:cNvPr id="4" name="Arrow: Right 3">
            <a:extLst>
              <a:ext uri="{FF2B5EF4-FFF2-40B4-BE49-F238E27FC236}">
                <a16:creationId xmlns:a16="http://schemas.microsoft.com/office/drawing/2014/main" id="{F19B4E96-4262-3620-E052-DF29B1DA8A68}"/>
              </a:ext>
            </a:extLst>
          </p:cNvPr>
          <p:cNvSpPr/>
          <p:nvPr/>
        </p:nvSpPr>
        <p:spPr>
          <a:xfrm rot="1571014">
            <a:off x="2384517" y="1431907"/>
            <a:ext cx="2039007" cy="484632"/>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0D7F6BA-DF96-04A2-FA9D-21E92FE7CCC7}"/>
              </a:ext>
            </a:extLst>
          </p:cNvPr>
          <p:cNvPicPr>
            <a:picLocks noChangeAspect="1"/>
          </p:cNvPicPr>
          <p:nvPr/>
        </p:nvPicPr>
        <p:blipFill>
          <a:blip r:embed="rId5"/>
          <a:stretch>
            <a:fillRect/>
          </a:stretch>
        </p:blipFill>
        <p:spPr>
          <a:xfrm>
            <a:off x="5812973" y="716987"/>
            <a:ext cx="4224734" cy="3598479"/>
          </a:xfrm>
          <a:prstGeom prst="rect">
            <a:avLst/>
          </a:prstGeom>
        </p:spPr>
      </p:pic>
    </p:spTree>
    <p:extLst>
      <p:ext uri="{BB962C8B-B14F-4D97-AF65-F5344CB8AC3E}">
        <p14:creationId xmlns:p14="http://schemas.microsoft.com/office/powerpoint/2010/main" val="264995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7" name="Picture 6">
            <a:extLst>
              <a:ext uri="{FF2B5EF4-FFF2-40B4-BE49-F238E27FC236}">
                <a16:creationId xmlns:a16="http://schemas.microsoft.com/office/drawing/2014/main" id="{6ECC4A98-2BE3-18C2-3081-46EB64BCF364}"/>
              </a:ext>
            </a:extLst>
          </p:cNvPr>
          <p:cNvPicPr>
            <a:picLocks noChangeAspect="1"/>
          </p:cNvPicPr>
          <p:nvPr/>
        </p:nvPicPr>
        <p:blipFill>
          <a:blip r:embed="rId3"/>
          <a:stretch>
            <a:fillRect/>
          </a:stretch>
        </p:blipFill>
        <p:spPr>
          <a:xfrm>
            <a:off x="4874152" y="1121811"/>
            <a:ext cx="3999225" cy="3233509"/>
          </a:xfrm>
          <a:prstGeom prst="rect">
            <a:avLst/>
          </a:prstGeom>
        </p:spPr>
      </p:pic>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FreeRTOS Selection</a:t>
            </a:r>
            <a:endParaRPr/>
          </a:p>
        </p:txBody>
      </p:sp>
      <p:pic>
        <p:nvPicPr>
          <p:cNvPr id="13" name="Picture 12">
            <a:extLst>
              <a:ext uri="{FF2B5EF4-FFF2-40B4-BE49-F238E27FC236}">
                <a16:creationId xmlns:a16="http://schemas.microsoft.com/office/drawing/2014/main" id="{F0D7F6BA-DF96-04A2-FA9D-21E92FE7CCC7}"/>
              </a:ext>
            </a:extLst>
          </p:cNvPr>
          <p:cNvPicPr>
            <a:picLocks noChangeAspect="1"/>
          </p:cNvPicPr>
          <p:nvPr/>
        </p:nvPicPr>
        <p:blipFill>
          <a:blip r:embed="rId4"/>
          <a:stretch>
            <a:fillRect/>
          </a:stretch>
        </p:blipFill>
        <p:spPr>
          <a:xfrm>
            <a:off x="347266" y="948215"/>
            <a:ext cx="4224734" cy="3598479"/>
          </a:xfrm>
          <a:prstGeom prst="rect">
            <a:avLst/>
          </a:prstGeom>
        </p:spPr>
      </p:pic>
      <p:sp>
        <p:nvSpPr>
          <p:cNvPr id="2" name="Rectangle 1">
            <a:extLst>
              <a:ext uri="{FF2B5EF4-FFF2-40B4-BE49-F238E27FC236}">
                <a16:creationId xmlns:a16="http://schemas.microsoft.com/office/drawing/2014/main" id="{709033BC-EEB8-93BE-2DEC-2020B3A28A4E}"/>
              </a:ext>
            </a:extLst>
          </p:cNvPr>
          <p:cNvSpPr/>
          <p:nvPr/>
        </p:nvSpPr>
        <p:spPr>
          <a:xfrm>
            <a:off x="2270235" y="1439919"/>
            <a:ext cx="2217470" cy="54653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91F1799-CC73-A23A-421D-F28724B0B4A3}"/>
              </a:ext>
            </a:extLst>
          </p:cNvPr>
          <p:cNvSpPr/>
          <p:nvPr/>
        </p:nvSpPr>
        <p:spPr>
          <a:xfrm rot="655587">
            <a:off x="3353124" y="2045345"/>
            <a:ext cx="1965897" cy="484632"/>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958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Create New </a:t>
            </a:r>
            <a:r>
              <a:rPr lang="en" dirty="0"/>
              <a:t>Threads</a:t>
            </a:r>
            <a:endParaRPr/>
          </a:p>
        </p:txBody>
      </p:sp>
      <p:pic>
        <p:nvPicPr>
          <p:cNvPr id="4" name="Picture 3">
            <a:extLst>
              <a:ext uri="{FF2B5EF4-FFF2-40B4-BE49-F238E27FC236}">
                <a16:creationId xmlns:a16="http://schemas.microsoft.com/office/drawing/2014/main" id="{D26221A6-59A1-5DFA-6D3B-C0672949B02C}"/>
              </a:ext>
            </a:extLst>
          </p:cNvPr>
          <p:cNvPicPr>
            <a:picLocks noChangeAspect="1"/>
          </p:cNvPicPr>
          <p:nvPr/>
        </p:nvPicPr>
        <p:blipFill>
          <a:blip r:embed="rId3"/>
          <a:stretch>
            <a:fillRect/>
          </a:stretch>
        </p:blipFill>
        <p:spPr>
          <a:xfrm>
            <a:off x="330600" y="794666"/>
            <a:ext cx="7840717" cy="3830542"/>
          </a:xfrm>
          <a:prstGeom prst="rect">
            <a:avLst/>
          </a:prstGeom>
        </p:spPr>
      </p:pic>
      <p:sp>
        <p:nvSpPr>
          <p:cNvPr id="6" name="Rectangle 5">
            <a:extLst>
              <a:ext uri="{FF2B5EF4-FFF2-40B4-BE49-F238E27FC236}">
                <a16:creationId xmlns:a16="http://schemas.microsoft.com/office/drawing/2014/main" id="{D4BBFA43-8A66-3961-8CA8-379916C9FBC7}"/>
              </a:ext>
            </a:extLst>
          </p:cNvPr>
          <p:cNvSpPr/>
          <p:nvPr/>
        </p:nvSpPr>
        <p:spPr>
          <a:xfrm>
            <a:off x="1282262" y="1177159"/>
            <a:ext cx="493986" cy="16816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9673AE-2CD3-AB3F-7CD3-FD676740308C}"/>
              </a:ext>
            </a:extLst>
          </p:cNvPr>
          <p:cNvSpPr txBox="1"/>
          <p:nvPr/>
        </p:nvSpPr>
        <p:spPr>
          <a:xfrm>
            <a:off x="1529255" y="1012194"/>
            <a:ext cx="184731" cy="307777"/>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70766438-85E7-B251-ABAE-3D1E72C5715F}"/>
              </a:ext>
            </a:extLst>
          </p:cNvPr>
          <p:cNvSpPr txBox="1"/>
          <p:nvPr/>
        </p:nvSpPr>
        <p:spPr>
          <a:xfrm>
            <a:off x="1387229" y="921292"/>
            <a:ext cx="284052" cy="307777"/>
          </a:xfrm>
          <a:prstGeom prst="rect">
            <a:avLst/>
          </a:prstGeom>
          <a:noFill/>
        </p:spPr>
        <p:txBody>
          <a:bodyPr wrap="none" rtlCol="0">
            <a:spAutoFit/>
          </a:bodyPr>
          <a:lstStyle/>
          <a:p>
            <a:r>
              <a:rPr lang="en-US">
                <a:solidFill>
                  <a:srgbClr val="FF0000"/>
                </a:solidFill>
              </a:rPr>
              <a:t>1</a:t>
            </a:r>
          </a:p>
        </p:txBody>
      </p:sp>
      <p:sp>
        <p:nvSpPr>
          <p:cNvPr id="11" name="TextBox 10">
            <a:extLst>
              <a:ext uri="{FF2B5EF4-FFF2-40B4-BE49-F238E27FC236}">
                <a16:creationId xmlns:a16="http://schemas.microsoft.com/office/drawing/2014/main" id="{42D8A064-F3A8-CE15-2F34-DC4CF06C530B}"/>
              </a:ext>
            </a:extLst>
          </p:cNvPr>
          <p:cNvSpPr txBox="1"/>
          <p:nvPr/>
        </p:nvSpPr>
        <p:spPr>
          <a:xfrm>
            <a:off x="6316118" y="1780103"/>
            <a:ext cx="284052" cy="307777"/>
          </a:xfrm>
          <a:prstGeom prst="rect">
            <a:avLst/>
          </a:prstGeom>
          <a:noFill/>
        </p:spPr>
        <p:txBody>
          <a:bodyPr wrap="none" rtlCol="0">
            <a:spAutoFit/>
          </a:bodyPr>
          <a:lstStyle/>
          <a:p>
            <a:r>
              <a:rPr lang="en-US">
                <a:solidFill>
                  <a:srgbClr val="FF0000"/>
                </a:solidFill>
              </a:rPr>
              <a:t>2</a:t>
            </a:r>
          </a:p>
        </p:txBody>
      </p:sp>
      <p:sp>
        <p:nvSpPr>
          <p:cNvPr id="12" name="Rectangle 11">
            <a:extLst>
              <a:ext uri="{FF2B5EF4-FFF2-40B4-BE49-F238E27FC236}">
                <a16:creationId xmlns:a16="http://schemas.microsoft.com/office/drawing/2014/main" id="{2CD0CD25-F76D-F7B8-AB74-FF8C2EDD0709}"/>
              </a:ext>
            </a:extLst>
          </p:cNvPr>
          <p:cNvSpPr/>
          <p:nvPr/>
        </p:nvSpPr>
        <p:spPr>
          <a:xfrm>
            <a:off x="6316118" y="2053944"/>
            <a:ext cx="419490" cy="22322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274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Create New Threads</a:t>
            </a:r>
            <a:endParaRPr/>
          </a:p>
        </p:txBody>
      </p:sp>
      <p:pic>
        <p:nvPicPr>
          <p:cNvPr id="4" name="Picture 3">
            <a:extLst>
              <a:ext uri="{FF2B5EF4-FFF2-40B4-BE49-F238E27FC236}">
                <a16:creationId xmlns:a16="http://schemas.microsoft.com/office/drawing/2014/main" id="{D26221A6-59A1-5DFA-6D3B-C0672949B02C}"/>
              </a:ext>
            </a:extLst>
          </p:cNvPr>
          <p:cNvPicPr>
            <a:picLocks noChangeAspect="1"/>
          </p:cNvPicPr>
          <p:nvPr/>
        </p:nvPicPr>
        <p:blipFill>
          <a:blip r:embed="rId3"/>
          <a:stretch>
            <a:fillRect/>
          </a:stretch>
        </p:blipFill>
        <p:spPr>
          <a:xfrm>
            <a:off x="330600" y="794666"/>
            <a:ext cx="7840717" cy="3830542"/>
          </a:xfrm>
          <a:prstGeom prst="rect">
            <a:avLst/>
          </a:prstGeom>
        </p:spPr>
      </p:pic>
      <p:sp>
        <p:nvSpPr>
          <p:cNvPr id="6" name="Rectangle 5">
            <a:extLst>
              <a:ext uri="{FF2B5EF4-FFF2-40B4-BE49-F238E27FC236}">
                <a16:creationId xmlns:a16="http://schemas.microsoft.com/office/drawing/2014/main" id="{D4BBFA43-8A66-3961-8CA8-379916C9FBC7}"/>
              </a:ext>
            </a:extLst>
          </p:cNvPr>
          <p:cNvSpPr/>
          <p:nvPr/>
        </p:nvSpPr>
        <p:spPr>
          <a:xfrm>
            <a:off x="1282262" y="1177159"/>
            <a:ext cx="493986" cy="16816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9673AE-2CD3-AB3F-7CD3-FD676740308C}"/>
              </a:ext>
            </a:extLst>
          </p:cNvPr>
          <p:cNvSpPr txBox="1"/>
          <p:nvPr/>
        </p:nvSpPr>
        <p:spPr>
          <a:xfrm>
            <a:off x="1529255" y="1012194"/>
            <a:ext cx="184731" cy="307777"/>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70766438-85E7-B251-ABAE-3D1E72C5715F}"/>
              </a:ext>
            </a:extLst>
          </p:cNvPr>
          <p:cNvSpPr txBox="1"/>
          <p:nvPr/>
        </p:nvSpPr>
        <p:spPr>
          <a:xfrm>
            <a:off x="1387229" y="921292"/>
            <a:ext cx="284052" cy="307777"/>
          </a:xfrm>
          <a:prstGeom prst="rect">
            <a:avLst/>
          </a:prstGeom>
          <a:noFill/>
        </p:spPr>
        <p:txBody>
          <a:bodyPr wrap="none" rtlCol="0">
            <a:spAutoFit/>
          </a:bodyPr>
          <a:lstStyle/>
          <a:p>
            <a:r>
              <a:rPr lang="en-US">
                <a:solidFill>
                  <a:srgbClr val="FF0000"/>
                </a:solidFill>
              </a:rPr>
              <a:t>1</a:t>
            </a:r>
          </a:p>
        </p:txBody>
      </p:sp>
      <p:sp>
        <p:nvSpPr>
          <p:cNvPr id="11" name="TextBox 10">
            <a:extLst>
              <a:ext uri="{FF2B5EF4-FFF2-40B4-BE49-F238E27FC236}">
                <a16:creationId xmlns:a16="http://schemas.microsoft.com/office/drawing/2014/main" id="{42D8A064-F3A8-CE15-2F34-DC4CF06C530B}"/>
              </a:ext>
            </a:extLst>
          </p:cNvPr>
          <p:cNvSpPr txBox="1"/>
          <p:nvPr/>
        </p:nvSpPr>
        <p:spPr>
          <a:xfrm>
            <a:off x="6316118" y="1780103"/>
            <a:ext cx="284052" cy="307777"/>
          </a:xfrm>
          <a:prstGeom prst="rect">
            <a:avLst/>
          </a:prstGeom>
          <a:noFill/>
        </p:spPr>
        <p:txBody>
          <a:bodyPr wrap="none" rtlCol="0">
            <a:spAutoFit/>
          </a:bodyPr>
          <a:lstStyle/>
          <a:p>
            <a:r>
              <a:rPr lang="en-US">
                <a:solidFill>
                  <a:srgbClr val="FF0000"/>
                </a:solidFill>
              </a:rPr>
              <a:t>2</a:t>
            </a:r>
          </a:p>
        </p:txBody>
      </p:sp>
      <p:sp>
        <p:nvSpPr>
          <p:cNvPr id="12" name="Rectangle 11">
            <a:extLst>
              <a:ext uri="{FF2B5EF4-FFF2-40B4-BE49-F238E27FC236}">
                <a16:creationId xmlns:a16="http://schemas.microsoft.com/office/drawing/2014/main" id="{2CD0CD25-F76D-F7B8-AB74-FF8C2EDD0709}"/>
              </a:ext>
            </a:extLst>
          </p:cNvPr>
          <p:cNvSpPr/>
          <p:nvPr/>
        </p:nvSpPr>
        <p:spPr>
          <a:xfrm>
            <a:off x="6316118" y="2053944"/>
            <a:ext cx="419490" cy="22322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66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Generate Project Content</a:t>
            </a:r>
            <a:endParaRPr/>
          </a:p>
        </p:txBody>
      </p:sp>
      <p:pic>
        <p:nvPicPr>
          <p:cNvPr id="7" name="Picture 6">
            <a:extLst>
              <a:ext uri="{FF2B5EF4-FFF2-40B4-BE49-F238E27FC236}">
                <a16:creationId xmlns:a16="http://schemas.microsoft.com/office/drawing/2014/main" id="{3F5670E6-FF39-DD09-C387-A172B23C68A6}"/>
              </a:ext>
            </a:extLst>
          </p:cNvPr>
          <p:cNvPicPr>
            <a:picLocks noChangeAspect="1"/>
          </p:cNvPicPr>
          <p:nvPr/>
        </p:nvPicPr>
        <p:blipFill>
          <a:blip r:embed="rId3"/>
          <a:stretch>
            <a:fillRect/>
          </a:stretch>
        </p:blipFill>
        <p:spPr>
          <a:xfrm>
            <a:off x="1661333" y="716987"/>
            <a:ext cx="6166947" cy="4146481"/>
          </a:xfrm>
          <a:prstGeom prst="rect">
            <a:avLst/>
          </a:prstGeom>
        </p:spPr>
      </p:pic>
      <p:sp>
        <p:nvSpPr>
          <p:cNvPr id="8" name="Rectangle 7">
            <a:extLst>
              <a:ext uri="{FF2B5EF4-FFF2-40B4-BE49-F238E27FC236}">
                <a16:creationId xmlns:a16="http://schemas.microsoft.com/office/drawing/2014/main" id="{B4B51D17-6F03-BF17-4C10-2F405A801932}"/>
              </a:ext>
            </a:extLst>
          </p:cNvPr>
          <p:cNvSpPr/>
          <p:nvPr/>
        </p:nvSpPr>
        <p:spPr>
          <a:xfrm>
            <a:off x="6964680" y="944880"/>
            <a:ext cx="891366" cy="3200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4567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Create Services</a:t>
            </a:r>
            <a:endParaRPr/>
          </a:p>
        </p:txBody>
      </p:sp>
      <p:pic>
        <p:nvPicPr>
          <p:cNvPr id="3" name="Picture 2">
            <a:extLst>
              <a:ext uri="{FF2B5EF4-FFF2-40B4-BE49-F238E27FC236}">
                <a16:creationId xmlns:a16="http://schemas.microsoft.com/office/drawing/2014/main" id="{65B9C8C5-15AA-B246-8479-8EF8109B7865}"/>
              </a:ext>
            </a:extLst>
          </p:cNvPr>
          <p:cNvPicPr>
            <a:picLocks noChangeAspect="1"/>
          </p:cNvPicPr>
          <p:nvPr/>
        </p:nvPicPr>
        <p:blipFill>
          <a:blip r:embed="rId3"/>
          <a:stretch>
            <a:fillRect/>
          </a:stretch>
        </p:blipFill>
        <p:spPr>
          <a:xfrm>
            <a:off x="583070" y="820420"/>
            <a:ext cx="7036930" cy="3730762"/>
          </a:xfrm>
          <a:prstGeom prst="rect">
            <a:avLst/>
          </a:prstGeom>
        </p:spPr>
      </p:pic>
      <p:sp>
        <p:nvSpPr>
          <p:cNvPr id="8" name="Rectangle 7">
            <a:extLst>
              <a:ext uri="{FF2B5EF4-FFF2-40B4-BE49-F238E27FC236}">
                <a16:creationId xmlns:a16="http://schemas.microsoft.com/office/drawing/2014/main" id="{B4B51D17-6F03-BF17-4C10-2F405A801932}"/>
              </a:ext>
            </a:extLst>
          </p:cNvPr>
          <p:cNvSpPr/>
          <p:nvPr/>
        </p:nvSpPr>
        <p:spPr>
          <a:xfrm>
            <a:off x="787400" y="1663700"/>
            <a:ext cx="635000" cy="2159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666D61-45AB-FE25-E376-82E5B984D53C}"/>
              </a:ext>
            </a:extLst>
          </p:cNvPr>
          <p:cNvSpPr/>
          <p:nvPr/>
        </p:nvSpPr>
        <p:spPr>
          <a:xfrm>
            <a:off x="3007534" y="970280"/>
            <a:ext cx="916766" cy="21082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48A3CC-FC42-E964-5332-FFA34506D79B}"/>
              </a:ext>
            </a:extLst>
          </p:cNvPr>
          <p:cNvSpPr txBox="1"/>
          <p:nvPr/>
        </p:nvSpPr>
        <p:spPr>
          <a:xfrm>
            <a:off x="4392617" y="88787"/>
            <a:ext cx="4420783" cy="523220"/>
          </a:xfrm>
          <a:prstGeom prst="rect">
            <a:avLst/>
          </a:prstGeom>
          <a:noFill/>
        </p:spPr>
        <p:txBody>
          <a:bodyPr wrap="square" rtlCol="0">
            <a:spAutoFit/>
          </a:bodyPr>
          <a:lstStyle/>
          <a:p>
            <a:r>
              <a:rPr lang="en-US"/>
              <a:t>To use </a:t>
            </a:r>
            <a:r>
              <a:rPr lang="en-US" err="1"/>
              <a:t>common_data.h</a:t>
            </a:r>
            <a:r>
              <a:rPr lang="en-US"/>
              <a:t>, </a:t>
            </a:r>
            <a:r>
              <a:rPr lang="en-US" err="1"/>
              <a:t>stdint.h</a:t>
            </a:r>
            <a:r>
              <a:rPr lang="en-US"/>
              <a:t>, </a:t>
            </a:r>
            <a:r>
              <a:rPr lang="en-US" err="1"/>
              <a:t>bsp_api.h</a:t>
            </a:r>
            <a:r>
              <a:rPr lang="en-US"/>
              <a:t>, include this in </a:t>
            </a:r>
            <a:r>
              <a:rPr lang="en-US" err="1"/>
              <a:t>services.h</a:t>
            </a:r>
            <a:endParaRPr lang="en-US"/>
          </a:p>
        </p:txBody>
      </p:sp>
      <p:cxnSp>
        <p:nvCxnSpPr>
          <p:cNvPr id="11" name="Straight Arrow Connector 10">
            <a:extLst>
              <a:ext uri="{FF2B5EF4-FFF2-40B4-BE49-F238E27FC236}">
                <a16:creationId xmlns:a16="http://schemas.microsoft.com/office/drawing/2014/main" id="{C1DFD044-8FC3-6924-1D0B-2D95A4ED0A60}"/>
              </a:ext>
            </a:extLst>
          </p:cNvPr>
          <p:cNvCxnSpPr>
            <a:cxnSpLocks/>
          </p:cNvCxnSpPr>
          <p:nvPr/>
        </p:nvCxnSpPr>
        <p:spPr>
          <a:xfrm flipH="1">
            <a:off x="4032250" y="633302"/>
            <a:ext cx="1079500" cy="46087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78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Service Implementation</a:t>
            </a:r>
            <a:endParaRPr/>
          </a:p>
        </p:txBody>
      </p:sp>
      <p:pic>
        <p:nvPicPr>
          <p:cNvPr id="6" name="Picture 5">
            <a:extLst>
              <a:ext uri="{FF2B5EF4-FFF2-40B4-BE49-F238E27FC236}">
                <a16:creationId xmlns:a16="http://schemas.microsoft.com/office/drawing/2014/main" id="{86899048-3B3A-ABD5-7F73-5E081410B21D}"/>
              </a:ext>
            </a:extLst>
          </p:cNvPr>
          <p:cNvPicPr>
            <a:picLocks noChangeAspect="1"/>
          </p:cNvPicPr>
          <p:nvPr/>
        </p:nvPicPr>
        <p:blipFill>
          <a:blip r:embed="rId3"/>
          <a:stretch>
            <a:fillRect/>
          </a:stretch>
        </p:blipFill>
        <p:spPr>
          <a:xfrm>
            <a:off x="2037193" y="716987"/>
            <a:ext cx="5069614" cy="4119864"/>
          </a:xfrm>
          <a:prstGeom prst="rect">
            <a:avLst/>
          </a:prstGeom>
        </p:spPr>
      </p:pic>
      <p:sp>
        <p:nvSpPr>
          <p:cNvPr id="9" name="Rectangle 8">
            <a:extLst>
              <a:ext uri="{FF2B5EF4-FFF2-40B4-BE49-F238E27FC236}">
                <a16:creationId xmlns:a16="http://schemas.microsoft.com/office/drawing/2014/main" id="{A132F2E8-D90A-A729-BA61-54A3ACDADE07}"/>
              </a:ext>
            </a:extLst>
          </p:cNvPr>
          <p:cNvSpPr/>
          <p:nvPr/>
        </p:nvSpPr>
        <p:spPr>
          <a:xfrm>
            <a:off x="2158026" y="1156273"/>
            <a:ext cx="1647057" cy="18891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3D3BFAD-A97D-71B1-DF8A-03624C0A2B9C}"/>
              </a:ext>
            </a:extLst>
          </p:cNvPr>
          <p:cNvCxnSpPr>
            <a:cxnSpLocks/>
          </p:cNvCxnSpPr>
          <p:nvPr/>
        </p:nvCxnSpPr>
        <p:spPr>
          <a:xfrm flipH="1">
            <a:off x="3409827" y="631231"/>
            <a:ext cx="513244" cy="46756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2524153-8C86-BA40-5A0A-180BCC9E3083}"/>
              </a:ext>
            </a:extLst>
          </p:cNvPr>
          <p:cNvSpPr txBox="1"/>
          <p:nvPr/>
        </p:nvSpPr>
        <p:spPr>
          <a:xfrm>
            <a:off x="3993863" y="306649"/>
            <a:ext cx="3604505" cy="307777"/>
          </a:xfrm>
          <a:prstGeom prst="rect">
            <a:avLst/>
          </a:prstGeom>
          <a:noFill/>
        </p:spPr>
        <p:txBody>
          <a:bodyPr wrap="square" rtlCol="0">
            <a:spAutoFit/>
          </a:bodyPr>
          <a:lstStyle/>
          <a:p>
            <a:r>
              <a:rPr lang="en-US"/>
              <a:t>Buffer simulates serial output</a:t>
            </a:r>
          </a:p>
        </p:txBody>
      </p:sp>
      <p:sp>
        <p:nvSpPr>
          <p:cNvPr id="19" name="Rectangle 18">
            <a:extLst>
              <a:ext uri="{FF2B5EF4-FFF2-40B4-BE49-F238E27FC236}">
                <a16:creationId xmlns:a16="http://schemas.microsoft.com/office/drawing/2014/main" id="{A73EB3C3-FCA9-44F1-51F6-D5B65248237F}"/>
              </a:ext>
            </a:extLst>
          </p:cNvPr>
          <p:cNvSpPr/>
          <p:nvPr/>
        </p:nvSpPr>
        <p:spPr>
          <a:xfrm>
            <a:off x="2158025" y="1497586"/>
            <a:ext cx="4248674" cy="118662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5AD48A9-53DF-9068-A21F-5D5A9CE3829C}"/>
              </a:ext>
            </a:extLst>
          </p:cNvPr>
          <p:cNvCxnSpPr>
            <a:cxnSpLocks/>
          </p:cNvCxnSpPr>
          <p:nvPr/>
        </p:nvCxnSpPr>
        <p:spPr>
          <a:xfrm>
            <a:off x="1608022" y="3082997"/>
            <a:ext cx="429171" cy="31516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BB5C90-47F2-5454-A889-C8AED922F0C5}"/>
              </a:ext>
            </a:extLst>
          </p:cNvPr>
          <p:cNvSpPr txBox="1"/>
          <p:nvPr/>
        </p:nvSpPr>
        <p:spPr>
          <a:xfrm>
            <a:off x="6581529" y="948163"/>
            <a:ext cx="2562471" cy="523220"/>
          </a:xfrm>
          <a:prstGeom prst="rect">
            <a:avLst/>
          </a:prstGeom>
          <a:noFill/>
        </p:spPr>
        <p:txBody>
          <a:bodyPr wrap="square" rtlCol="0">
            <a:spAutoFit/>
          </a:bodyPr>
          <a:lstStyle/>
          <a:p>
            <a:r>
              <a:rPr lang="en-US"/>
              <a:t>Service for thread 1 to print out string “Hello, world”</a:t>
            </a:r>
          </a:p>
        </p:txBody>
      </p:sp>
      <p:sp>
        <p:nvSpPr>
          <p:cNvPr id="23" name="Rectangle 22">
            <a:extLst>
              <a:ext uri="{FF2B5EF4-FFF2-40B4-BE49-F238E27FC236}">
                <a16:creationId xmlns:a16="http://schemas.microsoft.com/office/drawing/2014/main" id="{77DDAEA6-8723-CE4A-F188-7C18F7DF7A30}"/>
              </a:ext>
            </a:extLst>
          </p:cNvPr>
          <p:cNvSpPr/>
          <p:nvPr/>
        </p:nvSpPr>
        <p:spPr>
          <a:xfrm>
            <a:off x="2158025" y="2769962"/>
            <a:ext cx="4948782" cy="118662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ED48CA9-C7D5-0297-9DB7-14F9630DDF03}"/>
              </a:ext>
            </a:extLst>
          </p:cNvPr>
          <p:cNvSpPr txBox="1"/>
          <p:nvPr/>
        </p:nvSpPr>
        <p:spPr>
          <a:xfrm>
            <a:off x="176681" y="2400630"/>
            <a:ext cx="1739680" cy="738664"/>
          </a:xfrm>
          <a:prstGeom prst="rect">
            <a:avLst/>
          </a:prstGeom>
          <a:noFill/>
        </p:spPr>
        <p:txBody>
          <a:bodyPr wrap="square" rtlCol="0">
            <a:spAutoFit/>
          </a:bodyPr>
          <a:lstStyle/>
          <a:p>
            <a:r>
              <a:rPr lang="en-US"/>
              <a:t>Service for thread 1 to print out string “Please input here”</a:t>
            </a:r>
          </a:p>
        </p:txBody>
      </p:sp>
    </p:spTree>
    <p:extLst>
      <p:ext uri="{BB962C8B-B14F-4D97-AF65-F5344CB8AC3E}">
        <p14:creationId xmlns:p14="http://schemas.microsoft.com/office/powerpoint/2010/main" val="144072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Data Types of Queue</a:t>
            </a:r>
            <a:endParaRPr/>
          </a:p>
        </p:txBody>
      </p:sp>
      <p:sp>
        <p:nvSpPr>
          <p:cNvPr id="234" name="Google Shape;234;p65"/>
          <p:cNvSpPr txBox="1">
            <a:spLocks noGrp="1"/>
          </p:cNvSpPr>
          <p:nvPr>
            <p:ph type="body" idx="1"/>
          </p:nvPr>
        </p:nvSpPr>
        <p:spPr>
          <a:xfrm>
            <a:off x="327449" y="855925"/>
            <a:ext cx="5206575" cy="1639625"/>
          </a:xfrm>
          <a:prstGeom prst="rect">
            <a:avLst/>
          </a:prstGeom>
        </p:spPr>
        <p:txBody>
          <a:bodyPr spcFirstLastPara="1" wrap="square" lIns="68575" tIns="34275" rIns="68575" bIns="34275" anchor="t" anchorCtr="0">
            <a:noAutofit/>
          </a:bodyPr>
          <a:lstStyle/>
          <a:p>
            <a:pPr marL="171450" marR="0" lvl="0" indent="-171450" algn="just"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Roboto Condensed"/>
                <a:ea typeface="Roboto Condensed"/>
                <a:cs typeface="Roboto Condensed"/>
                <a:sym typeface="Roboto Condensed"/>
              </a:rPr>
              <a:t>Queue by reference</a:t>
            </a:r>
          </a:p>
          <a:p>
            <a:pPr marL="628650" lvl="1" indent="-171450">
              <a:spcBef>
                <a:spcPts val="0"/>
              </a:spcBef>
              <a:buFont typeface="Courier New" panose="02070309020205020404" pitchFamily="49" charset="0"/>
              <a:buChar char="o"/>
            </a:pPr>
            <a:r>
              <a:rPr lang="en-US"/>
              <a:t>Queuing by reference means the queue only holds pointers to the data sent to the queue, no the data itself</a:t>
            </a:r>
          </a:p>
          <a:p>
            <a:pPr marL="628650" lvl="1" indent="-171450">
              <a:spcBef>
                <a:spcPts val="0"/>
              </a:spcBef>
              <a:buFont typeface="Courier New" panose="02070309020205020404" pitchFamily="49" charset="0"/>
              <a:buChar char="o"/>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Queue by copy</a:t>
            </a:r>
          </a:p>
          <a:p>
            <a:pPr marL="628650" lvl="1" indent="-171450">
              <a:spcBef>
                <a:spcPts val="0"/>
              </a:spcBef>
              <a:buFont typeface="Courier New" panose="02070309020205020404" pitchFamily="49" charset="0"/>
              <a:buChar char="o"/>
            </a:pPr>
            <a:r>
              <a:rPr lang="en-US"/>
              <a:t>Queuing by copy means the data sent to the queue is copied byte for byte into the queue</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sp>
        <p:nvSpPr>
          <p:cNvPr id="5" name="TextBox 4">
            <a:extLst>
              <a:ext uri="{FF2B5EF4-FFF2-40B4-BE49-F238E27FC236}">
                <a16:creationId xmlns:a16="http://schemas.microsoft.com/office/drawing/2014/main" id="{EA44B374-7719-DF5B-908D-3C797BA3565E}"/>
              </a:ext>
            </a:extLst>
          </p:cNvPr>
          <p:cNvSpPr txBox="1"/>
          <p:nvPr/>
        </p:nvSpPr>
        <p:spPr>
          <a:xfrm>
            <a:off x="6455177" y="3473872"/>
            <a:ext cx="1765227" cy="307777"/>
          </a:xfrm>
          <a:prstGeom prst="rect">
            <a:avLst/>
          </a:prstGeom>
          <a:noFill/>
        </p:spPr>
        <p:txBody>
          <a:bodyPr wrap="none" rtlCol="0">
            <a:spAutoFit/>
          </a:bodyPr>
          <a:lstStyle/>
          <a:p>
            <a:r>
              <a:rPr lang="en-US"/>
              <a:t>Queue by reference</a:t>
            </a:r>
          </a:p>
        </p:txBody>
      </p:sp>
      <p:pic>
        <p:nvPicPr>
          <p:cNvPr id="7" name="Picture 6">
            <a:extLst>
              <a:ext uri="{FF2B5EF4-FFF2-40B4-BE49-F238E27FC236}">
                <a16:creationId xmlns:a16="http://schemas.microsoft.com/office/drawing/2014/main" id="{80D6E8A3-D4F0-CBF0-FEB7-4D4A34C42B4B}"/>
              </a:ext>
            </a:extLst>
          </p:cNvPr>
          <p:cNvPicPr>
            <a:picLocks noChangeAspect="1"/>
          </p:cNvPicPr>
          <p:nvPr/>
        </p:nvPicPr>
        <p:blipFill>
          <a:blip r:embed="rId3"/>
          <a:stretch>
            <a:fillRect/>
          </a:stretch>
        </p:blipFill>
        <p:spPr>
          <a:xfrm>
            <a:off x="5630945" y="187973"/>
            <a:ext cx="3413692" cy="3137388"/>
          </a:xfrm>
          <a:prstGeom prst="rect">
            <a:avLst/>
          </a:prstGeom>
        </p:spPr>
      </p:pic>
      <p:pic>
        <p:nvPicPr>
          <p:cNvPr id="9" name="Picture 8">
            <a:extLst>
              <a:ext uri="{FF2B5EF4-FFF2-40B4-BE49-F238E27FC236}">
                <a16:creationId xmlns:a16="http://schemas.microsoft.com/office/drawing/2014/main" id="{B45BF1A9-C386-4D5E-D64D-5CC97F4CD286}"/>
              </a:ext>
            </a:extLst>
          </p:cNvPr>
          <p:cNvPicPr>
            <a:picLocks noChangeAspect="1"/>
          </p:cNvPicPr>
          <p:nvPr/>
        </p:nvPicPr>
        <p:blipFill rotWithShape="1">
          <a:blip r:embed="rId4"/>
          <a:srcRect l="-1000" t="8157" r="1000" b="-56"/>
          <a:stretch/>
        </p:blipFill>
        <p:spPr>
          <a:xfrm>
            <a:off x="768995" y="2333625"/>
            <a:ext cx="3194168" cy="2502098"/>
          </a:xfrm>
          <a:prstGeom prst="rect">
            <a:avLst/>
          </a:prstGeom>
        </p:spPr>
      </p:pic>
      <p:sp>
        <p:nvSpPr>
          <p:cNvPr id="10" name="TextBox 9">
            <a:extLst>
              <a:ext uri="{FF2B5EF4-FFF2-40B4-BE49-F238E27FC236}">
                <a16:creationId xmlns:a16="http://schemas.microsoft.com/office/drawing/2014/main" id="{97FDFF77-EF60-0DDB-6AE7-22A301C6EB77}"/>
              </a:ext>
            </a:extLst>
          </p:cNvPr>
          <p:cNvSpPr txBox="1"/>
          <p:nvPr/>
        </p:nvSpPr>
        <p:spPr>
          <a:xfrm>
            <a:off x="1461227" y="4835723"/>
            <a:ext cx="1388522" cy="307777"/>
          </a:xfrm>
          <a:prstGeom prst="rect">
            <a:avLst/>
          </a:prstGeom>
          <a:noFill/>
        </p:spPr>
        <p:txBody>
          <a:bodyPr wrap="none" rtlCol="0">
            <a:spAutoFit/>
          </a:bodyPr>
          <a:lstStyle/>
          <a:p>
            <a:r>
              <a:rPr lang="en-US"/>
              <a:t>Queue by copy</a:t>
            </a:r>
          </a:p>
        </p:txBody>
      </p:sp>
    </p:spTree>
    <p:extLst>
      <p:ext uri="{BB962C8B-B14F-4D97-AF65-F5344CB8AC3E}">
        <p14:creationId xmlns:p14="http://schemas.microsoft.com/office/powerpoint/2010/main" val="238553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13" name="Picture 12">
            <a:extLst>
              <a:ext uri="{FF2B5EF4-FFF2-40B4-BE49-F238E27FC236}">
                <a16:creationId xmlns:a16="http://schemas.microsoft.com/office/drawing/2014/main" id="{E187B71A-D916-A8E4-D3EF-7766754B2F01}"/>
              </a:ext>
            </a:extLst>
          </p:cNvPr>
          <p:cNvPicPr>
            <a:picLocks noChangeAspect="1"/>
          </p:cNvPicPr>
          <p:nvPr/>
        </p:nvPicPr>
        <p:blipFill>
          <a:blip r:embed="rId3"/>
          <a:stretch>
            <a:fillRect/>
          </a:stretch>
        </p:blipFill>
        <p:spPr>
          <a:xfrm>
            <a:off x="514350" y="716987"/>
            <a:ext cx="8242412" cy="3859542"/>
          </a:xfrm>
          <a:prstGeom prst="rect">
            <a:avLst/>
          </a:prstGeom>
        </p:spPr>
      </p:pic>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Service Implementation</a:t>
            </a:r>
            <a:endParaRPr/>
          </a:p>
        </p:txBody>
      </p:sp>
      <p:cxnSp>
        <p:nvCxnSpPr>
          <p:cNvPr id="12" name="Straight Arrow Connector 11">
            <a:extLst>
              <a:ext uri="{FF2B5EF4-FFF2-40B4-BE49-F238E27FC236}">
                <a16:creationId xmlns:a16="http://schemas.microsoft.com/office/drawing/2014/main" id="{03D3BFAD-A97D-71B1-DF8A-03624C0A2B9C}"/>
              </a:ext>
            </a:extLst>
          </p:cNvPr>
          <p:cNvCxnSpPr>
            <a:cxnSpLocks/>
          </p:cNvCxnSpPr>
          <p:nvPr/>
        </p:nvCxnSpPr>
        <p:spPr>
          <a:xfrm flipH="1">
            <a:off x="3340100" y="1498600"/>
            <a:ext cx="1943100" cy="10181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BB5C90-47F2-5454-A889-C8AED922F0C5}"/>
              </a:ext>
            </a:extLst>
          </p:cNvPr>
          <p:cNvSpPr txBox="1"/>
          <p:nvPr/>
        </p:nvSpPr>
        <p:spPr>
          <a:xfrm>
            <a:off x="5283200" y="1264901"/>
            <a:ext cx="3403488" cy="307777"/>
          </a:xfrm>
          <a:prstGeom prst="rect">
            <a:avLst/>
          </a:prstGeom>
          <a:noFill/>
        </p:spPr>
        <p:txBody>
          <a:bodyPr wrap="square" rtlCol="0">
            <a:spAutoFit/>
          </a:bodyPr>
          <a:lstStyle/>
          <a:p>
            <a:r>
              <a:rPr lang="en-US"/>
              <a:t>Calling service </a:t>
            </a:r>
            <a:r>
              <a:rPr lang="en-US" err="1"/>
              <a:t>SERV_printHello</a:t>
            </a:r>
            <a:r>
              <a:rPr lang="en-US"/>
              <a:t>()</a:t>
            </a:r>
          </a:p>
        </p:txBody>
      </p:sp>
      <p:cxnSp>
        <p:nvCxnSpPr>
          <p:cNvPr id="7" name="Straight Arrow Connector 6">
            <a:extLst>
              <a:ext uri="{FF2B5EF4-FFF2-40B4-BE49-F238E27FC236}">
                <a16:creationId xmlns:a16="http://schemas.microsoft.com/office/drawing/2014/main" id="{9D156358-E617-7FFE-080E-F307F9950D9E}"/>
              </a:ext>
            </a:extLst>
          </p:cNvPr>
          <p:cNvCxnSpPr>
            <a:cxnSpLocks/>
          </p:cNvCxnSpPr>
          <p:nvPr/>
        </p:nvCxnSpPr>
        <p:spPr>
          <a:xfrm flipH="1" flipV="1">
            <a:off x="3340100" y="2870200"/>
            <a:ext cx="1466850" cy="10899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3FA55D2-0301-C8C8-1EBD-0733593F94AB}"/>
              </a:ext>
            </a:extLst>
          </p:cNvPr>
          <p:cNvSpPr txBox="1"/>
          <p:nvPr/>
        </p:nvSpPr>
        <p:spPr>
          <a:xfrm>
            <a:off x="4806950" y="2822087"/>
            <a:ext cx="3403488" cy="307777"/>
          </a:xfrm>
          <a:prstGeom prst="rect">
            <a:avLst/>
          </a:prstGeom>
          <a:noFill/>
        </p:spPr>
        <p:txBody>
          <a:bodyPr wrap="square" rtlCol="0">
            <a:spAutoFit/>
          </a:bodyPr>
          <a:lstStyle/>
          <a:p>
            <a:r>
              <a:rPr lang="en-US"/>
              <a:t>Put task into “Blocked” State in 10 ticks</a:t>
            </a:r>
          </a:p>
        </p:txBody>
      </p:sp>
    </p:spTree>
    <p:extLst>
      <p:ext uri="{BB962C8B-B14F-4D97-AF65-F5344CB8AC3E}">
        <p14:creationId xmlns:p14="http://schemas.microsoft.com/office/powerpoint/2010/main" val="1618651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Data Collision</a:t>
            </a:r>
            <a:endParaRPr/>
          </a:p>
        </p:txBody>
      </p:sp>
      <p:pic>
        <p:nvPicPr>
          <p:cNvPr id="4" name="Picture 3">
            <a:extLst>
              <a:ext uri="{FF2B5EF4-FFF2-40B4-BE49-F238E27FC236}">
                <a16:creationId xmlns:a16="http://schemas.microsoft.com/office/drawing/2014/main" id="{BADC5C09-30E0-7357-7C51-05F00B70CCCA}"/>
              </a:ext>
            </a:extLst>
          </p:cNvPr>
          <p:cNvPicPr>
            <a:picLocks noChangeAspect="1"/>
          </p:cNvPicPr>
          <p:nvPr/>
        </p:nvPicPr>
        <p:blipFill>
          <a:blip r:embed="rId3"/>
          <a:stretch>
            <a:fillRect/>
          </a:stretch>
        </p:blipFill>
        <p:spPr>
          <a:xfrm>
            <a:off x="2324100" y="721047"/>
            <a:ext cx="4326370" cy="4333666"/>
          </a:xfrm>
          <a:prstGeom prst="rect">
            <a:avLst/>
          </a:prstGeom>
        </p:spPr>
      </p:pic>
    </p:spTree>
    <p:extLst>
      <p:ext uri="{BB962C8B-B14F-4D97-AF65-F5344CB8AC3E}">
        <p14:creationId xmlns:p14="http://schemas.microsoft.com/office/powerpoint/2010/main" val="645137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10" name="Picture 9">
            <a:extLst>
              <a:ext uri="{FF2B5EF4-FFF2-40B4-BE49-F238E27FC236}">
                <a16:creationId xmlns:a16="http://schemas.microsoft.com/office/drawing/2014/main" id="{8044987F-D7FB-9545-4675-892D61D48F50}"/>
              </a:ext>
            </a:extLst>
          </p:cNvPr>
          <p:cNvPicPr>
            <a:picLocks noChangeAspect="1"/>
          </p:cNvPicPr>
          <p:nvPr/>
        </p:nvPicPr>
        <p:blipFill rotWithShape="1">
          <a:blip r:embed="rId3"/>
          <a:srcRect r="10442"/>
          <a:stretch/>
        </p:blipFill>
        <p:spPr>
          <a:xfrm>
            <a:off x="4150451" y="716987"/>
            <a:ext cx="4911000" cy="2903070"/>
          </a:xfrm>
          <a:prstGeom prst="rect">
            <a:avLst/>
          </a:prstGeom>
        </p:spPr>
      </p:pic>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Mutex Implementation</a:t>
            </a:r>
            <a:endParaRPr/>
          </a:p>
        </p:txBody>
      </p:sp>
      <p:pic>
        <p:nvPicPr>
          <p:cNvPr id="3" name="Picture 2">
            <a:extLst>
              <a:ext uri="{FF2B5EF4-FFF2-40B4-BE49-F238E27FC236}">
                <a16:creationId xmlns:a16="http://schemas.microsoft.com/office/drawing/2014/main" id="{23D9A7F3-8821-2987-9C68-FD71C9F8B193}"/>
              </a:ext>
            </a:extLst>
          </p:cNvPr>
          <p:cNvPicPr>
            <a:picLocks noChangeAspect="1"/>
          </p:cNvPicPr>
          <p:nvPr/>
        </p:nvPicPr>
        <p:blipFill rotWithShape="1">
          <a:blip r:embed="rId4"/>
          <a:srcRect r="42609"/>
          <a:stretch/>
        </p:blipFill>
        <p:spPr>
          <a:xfrm>
            <a:off x="330600" y="643279"/>
            <a:ext cx="3695700" cy="4398734"/>
          </a:xfrm>
          <a:prstGeom prst="rect">
            <a:avLst/>
          </a:prstGeom>
        </p:spPr>
      </p:pic>
      <p:sp>
        <p:nvSpPr>
          <p:cNvPr id="5" name="Rectangle 4">
            <a:extLst>
              <a:ext uri="{FF2B5EF4-FFF2-40B4-BE49-F238E27FC236}">
                <a16:creationId xmlns:a16="http://schemas.microsoft.com/office/drawing/2014/main" id="{E9C8E506-9873-961F-BCAA-89AB19F048EC}"/>
              </a:ext>
            </a:extLst>
          </p:cNvPr>
          <p:cNvSpPr/>
          <p:nvPr/>
        </p:nvSpPr>
        <p:spPr>
          <a:xfrm>
            <a:off x="1151227" y="3540605"/>
            <a:ext cx="455323" cy="1868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E5D34B-BA7A-26F3-0861-6C2EAE584B0E}"/>
              </a:ext>
            </a:extLst>
          </p:cNvPr>
          <p:cNvSpPr txBox="1"/>
          <p:nvPr/>
        </p:nvSpPr>
        <p:spPr>
          <a:xfrm>
            <a:off x="1236862" y="3232828"/>
            <a:ext cx="284052" cy="307777"/>
          </a:xfrm>
          <a:prstGeom prst="rect">
            <a:avLst/>
          </a:prstGeom>
          <a:noFill/>
        </p:spPr>
        <p:txBody>
          <a:bodyPr wrap="none" rtlCol="0">
            <a:spAutoFit/>
          </a:bodyPr>
          <a:lstStyle/>
          <a:p>
            <a:r>
              <a:rPr lang="en-US"/>
              <a:t>1</a:t>
            </a:r>
          </a:p>
        </p:txBody>
      </p:sp>
      <p:cxnSp>
        <p:nvCxnSpPr>
          <p:cNvPr id="14" name="Straight Arrow Connector 13">
            <a:extLst>
              <a:ext uri="{FF2B5EF4-FFF2-40B4-BE49-F238E27FC236}">
                <a16:creationId xmlns:a16="http://schemas.microsoft.com/office/drawing/2014/main" id="{D46C3B05-46F9-AF34-42E6-AE2A940856D1}"/>
              </a:ext>
            </a:extLst>
          </p:cNvPr>
          <p:cNvCxnSpPr/>
          <p:nvPr/>
        </p:nvCxnSpPr>
        <p:spPr>
          <a:xfrm flipV="1">
            <a:off x="1606550" y="1250950"/>
            <a:ext cx="2647950" cy="228965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192BA8-3D47-CF37-7E96-7DFFA78612B0}"/>
              </a:ext>
            </a:extLst>
          </p:cNvPr>
          <p:cNvCxnSpPr/>
          <p:nvPr/>
        </p:nvCxnSpPr>
        <p:spPr>
          <a:xfrm>
            <a:off x="4476750" y="1250950"/>
            <a:ext cx="3911600" cy="5715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91F6BF-2415-CC9B-891F-A79FCD42ACA4}"/>
              </a:ext>
            </a:extLst>
          </p:cNvPr>
          <p:cNvSpPr txBox="1"/>
          <p:nvPr/>
        </p:nvSpPr>
        <p:spPr>
          <a:xfrm rot="506663">
            <a:off x="5463463" y="1274775"/>
            <a:ext cx="2084225" cy="307777"/>
          </a:xfrm>
          <a:prstGeom prst="rect">
            <a:avLst/>
          </a:prstGeom>
          <a:noFill/>
        </p:spPr>
        <p:txBody>
          <a:bodyPr wrap="none" rtlCol="0">
            <a:spAutoFit/>
          </a:bodyPr>
          <a:lstStyle/>
          <a:p>
            <a:r>
              <a:rPr lang="vi-VN"/>
              <a:t>Enable Mutex in Thread</a:t>
            </a:r>
            <a:endParaRPr lang="en-US"/>
          </a:p>
        </p:txBody>
      </p:sp>
    </p:spTree>
    <p:extLst>
      <p:ext uri="{BB962C8B-B14F-4D97-AF65-F5344CB8AC3E}">
        <p14:creationId xmlns:p14="http://schemas.microsoft.com/office/powerpoint/2010/main" val="1500782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10" name="Picture 9">
            <a:extLst>
              <a:ext uri="{FF2B5EF4-FFF2-40B4-BE49-F238E27FC236}">
                <a16:creationId xmlns:a16="http://schemas.microsoft.com/office/drawing/2014/main" id="{8044987F-D7FB-9545-4675-892D61D48F50}"/>
              </a:ext>
            </a:extLst>
          </p:cNvPr>
          <p:cNvPicPr>
            <a:picLocks noChangeAspect="1"/>
          </p:cNvPicPr>
          <p:nvPr/>
        </p:nvPicPr>
        <p:blipFill rotWithShape="1">
          <a:blip r:embed="rId3"/>
          <a:srcRect r="10442"/>
          <a:stretch/>
        </p:blipFill>
        <p:spPr>
          <a:xfrm>
            <a:off x="4150451" y="716987"/>
            <a:ext cx="4911000" cy="2903070"/>
          </a:xfrm>
          <a:prstGeom prst="rect">
            <a:avLst/>
          </a:prstGeom>
        </p:spPr>
      </p:pic>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Mutex Implementation</a:t>
            </a:r>
            <a:endParaRPr/>
          </a:p>
        </p:txBody>
      </p:sp>
      <p:pic>
        <p:nvPicPr>
          <p:cNvPr id="3" name="Picture 2">
            <a:extLst>
              <a:ext uri="{FF2B5EF4-FFF2-40B4-BE49-F238E27FC236}">
                <a16:creationId xmlns:a16="http://schemas.microsoft.com/office/drawing/2014/main" id="{23D9A7F3-8821-2987-9C68-FD71C9F8B193}"/>
              </a:ext>
            </a:extLst>
          </p:cNvPr>
          <p:cNvPicPr>
            <a:picLocks noChangeAspect="1"/>
          </p:cNvPicPr>
          <p:nvPr/>
        </p:nvPicPr>
        <p:blipFill rotWithShape="1">
          <a:blip r:embed="rId4"/>
          <a:srcRect r="42609"/>
          <a:stretch/>
        </p:blipFill>
        <p:spPr>
          <a:xfrm>
            <a:off x="330600" y="643279"/>
            <a:ext cx="3695700" cy="4398734"/>
          </a:xfrm>
          <a:prstGeom prst="rect">
            <a:avLst/>
          </a:prstGeom>
        </p:spPr>
      </p:pic>
      <p:sp>
        <p:nvSpPr>
          <p:cNvPr id="5" name="Rectangle 4">
            <a:extLst>
              <a:ext uri="{FF2B5EF4-FFF2-40B4-BE49-F238E27FC236}">
                <a16:creationId xmlns:a16="http://schemas.microsoft.com/office/drawing/2014/main" id="{E9C8E506-9873-961F-BCAA-89AB19F048EC}"/>
              </a:ext>
            </a:extLst>
          </p:cNvPr>
          <p:cNvSpPr/>
          <p:nvPr/>
        </p:nvSpPr>
        <p:spPr>
          <a:xfrm>
            <a:off x="1151227" y="3540605"/>
            <a:ext cx="455323" cy="1868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E5D34B-BA7A-26F3-0861-6C2EAE584B0E}"/>
              </a:ext>
            </a:extLst>
          </p:cNvPr>
          <p:cNvSpPr txBox="1"/>
          <p:nvPr/>
        </p:nvSpPr>
        <p:spPr>
          <a:xfrm>
            <a:off x="1236862" y="3232828"/>
            <a:ext cx="284052" cy="307777"/>
          </a:xfrm>
          <a:prstGeom prst="rect">
            <a:avLst/>
          </a:prstGeom>
          <a:noFill/>
        </p:spPr>
        <p:txBody>
          <a:bodyPr wrap="none" rtlCol="0">
            <a:spAutoFit/>
          </a:bodyPr>
          <a:lstStyle/>
          <a:p>
            <a:r>
              <a:rPr lang="en-US"/>
              <a:t>1</a:t>
            </a:r>
          </a:p>
        </p:txBody>
      </p:sp>
      <p:cxnSp>
        <p:nvCxnSpPr>
          <p:cNvPr id="14" name="Straight Arrow Connector 13">
            <a:extLst>
              <a:ext uri="{FF2B5EF4-FFF2-40B4-BE49-F238E27FC236}">
                <a16:creationId xmlns:a16="http://schemas.microsoft.com/office/drawing/2014/main" id="{D46C3B05-46F9-AF34-42E6-AE2A940856D1}"/>
              </a:ext>
            </a:extLst>
          </p:cNvPr>
          <p:cNvCxnSpPr/>
          <p:nvPr/>
        </p:nvCxnSpPr>
        <p:spPr>
          <a:xfrm flipV="1">
            <a:off x="1606550" y="1250950"/>
            <a:ext cx="2647950" cy="228965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192BA8-3D47-CF37-7E96-7DFFA78612B0}"/>
              </a:ext>
            </a:extLst>
          </p:cNvPr>
          <p:cNvCxnSpPr/>
          <p:nvPr/>
        </p:nvCxnSpPr>
        <p:spPr>
          <a:xfrm>
            <a:off x="4476750" y="1250950"/>
            <a:ext cx="3911600" cy="5715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91F6BF-2415-CC9B-891F-A79FCD42ACA4}"/>
              </a:ext>
            </a:extLst>
          </p:cNvPr>
          <p:cNvSpPr txBox="1"/>
          <p:nvPr/>
        </p:nvSpPr>
        <p:spPr>
          <a:xfrm rot="506663">
            <a:off x="5463463" y="1274775"/>
            <a:ext cx="2084225" cy="307777"/>
          </a:xfrm>
          <a:prstGeom prst="rect">
            <a:avLst/>
          </a:prstGeom>
          <a:noFill/>
        </p:spPr>
        <p:txBody>
          <a:bodyPr wrap="none" rtlCol="0">
            <a:spAutoFit/>
          </a:bodyPr>
          <a:lstStyle/>
          <a:p>
            <a:r>
              <a:rPr lang="vi-VN"/>
              <a:t>Enable Mutex in Thread</a:t>
            </a:r>
            <a:endParaRPr lang="en-US"/>
          </a:p>
        </p:txBody>
      </p:sp>
    </p:spTree>
    <p:extLst>
      <p:ext uri="{BB962C8B-B14F-4D97-AF65-F5344CB8AC3E}">
        <p14:creationId xmlns:p14="http://schemas.microsoft.com/office/powerpoint/2010/main" val="1218606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Mutex Implementation</a:t>
            </a:r>
            <a:endParaRPr/>
          </a:p>
        </p:txBody>
      </p:sp>
      <p:pic>
        <p:nvPicPr>
          <p:cNvPr id="4" name="Picture 3">
            <a:extLst>
              <a:ext uri="{FF2B5EF4-FFF2-40B4-BE49-F238E27FC236}">
                <a16:creationId xmlns:a16="http://schemas.microsoft.com/office/drawing/2014/main" id="{C7B1F40D-F4F0-990C-4C9D-11F5D69FDBF1}"/>
              </a:ext>
            </a:extLst>
          </p:cNvPr>
          <p:cNvPicPr>
            <a:picLocks noChangeAspect="1"/>
          </p:cNvPicPr>
          <p:nvPr/>
        </p:nvPicPr>
        <p:blipFill>
          <a:blip r:embed="rId3"/>
          <a:stretch>
            <a:fillRect/>
          </a:stretch>
        </p:blipFill>
        <p:spPr>
          <a:xfrm>
            <a:off x="1955800" y="633532"/>
            <a:ext cx="4068762" cy="4294068"/>
          </a:xfrm>
          <a:prstGeom prst="rect">
            <a:avLst/>
          </a:prstGeom>
        </p:spPr>
      </p:pic>
      <p:sp>
        <p:nvSpPr>
          <p:cNvPr id="7" name="Rectangle 6">
            <a:extLst>
              <a:ext uri="{FF2B5EF4-FFF2-40B4-BE49-F238E27FC236}">
                <a16:creationId xmlns:a16="http://schemas.microsoft.com/office/drawing/2014/main" id="{EA1A6BAF-F302-BD38-4ABF-A22983B2B7BA}"/>
              </a:ext>
            </a:extLst>
          </p:cNvPr>
          <p:cNvSpPr/>
          <p:nvPr/>
        </p:nvSpPr>
        <p:spPr>
          <a:xfrm>
            <a:off x="2567277" y="1495905"/>
            <a:ext cx="1738023" cy="1868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8E23CB-9902-FCE4-0142-BFB3798B4E77}"/>
              </a:ext>
            </a:extLst>
          </p:cNvPr>
          <p:cNvSpPr/>
          <p:nvPr/>
        </p:nvSpPr>
        <p:spPr>
          <a:xfrm>
            <a:off x="2567277" y="2152566"/>
            <a:ext cx="1738023" cy="1868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F52809-2711-B55E-700A-C1D72BC8DB01}"/>
              </a:ext>
            </a:extLst>
          </p:cNvPr>
          <p:cNvSpPr/>
          <p:nvPr/>
        </p:nvSpPr>
        <p:spPr>
          <a:xfrm>
            <a:off x="2567276" y="2680016"/>
            <a:ext cx="1738023" cy="1868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4B0779-45B5-98F3-1C70-A3BC28F19B3F}"/>
              </a:ext>
            </a:extLst>
          </p:cNvPr>
          <p:cNvSpPr/>
          <p:nvPr/>
        </p:nvSpPr>
        <p:spPr>
          <a:xfrm>
            <a:off x="2567277" y="3339239"/>
            <a:ext cx="1738023" cy="1868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29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30600"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Mutex Implementation</a:t>
            </a:r>
            <a:endParaRPr/>
          </a:p>
        </p:txBody>
      </p:sp>
      <p:pic>
        <p:nvPicPr>
          <p:cNvPr id="3" name="Picture 2">
            <a:extLst>
              <a:ext uri="{FF2B5EF4-FFF2-40B4-BE49-F238E27FC236}">
                <a16:creationId xmlns:a16="http://schemas.microsoft.com/office/drawing/2014/main" id="{1A8D64AD-3AD0-8934-4399-2A7690E472A5}"/>
              </a:ext>
            </a:extLst>
          </p:cNvPr>
          <p:cNvPicPr>
            <a:picLocks noChangeAspect="1"/>
          </p:cNvPicPr>
          <p:nvPr/>
        </p:nvPicPr>
        <p:blipFill>
          <a:blip r:embed="rId3"/>
          <a:stretch>
            <a:fillRect/>
          </a:stretch>
        </p:blipFill>
        <p:spPr>
          <a:xfrm>
            <a:off x="2000249" y="603022"/>
            <a:ext cx="4315553" cy="4451691"/>
          </a:xfrm>
          <a:prstGeom prst="rect">
            <a:avLst/>
          </a:prstGeom>
        </p:spPr>
      </p:pic>
      <p:sp>
        <p:nvSpPr>
          <p:cNvPr id="6" name="Rectangle 5">
            <a:extLst>
              <a:ext uri="{FF2B5EF4-FFF2-40B4-BE49-F238E27FC236}">
                <a16:creationId xmlns:a16="http://schemas.microsoft.com/office/drawing/2014/main" id="{80DC45AA-3752-DFBB-91DE-5DFFF40DE0B8}"/>
              </a:ext>
            </a:extLst>
          </p:cNvPr>
          <p:cNvSpPr/>
          <p:nvPr/>
        </p:nvSpPr>
        <p:spPr>
          <a:xfrm>
            <a:off x="3702989" y="899005"/>
            <a:ext cx="748362" cy="134889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0C840E6-46F4-2447-3303-DCA771DFEAAA}"/>
              </a:ext>
            </a:extLst>
          </p:cNvPr>
          <p:cNvCxnSpPr>
            <a:cxnSpLocks/>
          </p:cNvCxnSpPr>
          <p:nvPr/>
        </p:nvCxnSpPr>
        <p:spPr>
          <a:xfrm flipH="1">
            <a:off x="1638300" y="1435100"/>
            <a:ext cx="201295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97C6C5-10C8-0ACE-2284-CC615D069D12}"/>
              </a:ext>
            </a:extLst>
          </p:cNvPr>
          <p:cNvSpPr txBox="1"/>
          <p:nvPr/>
        </p:nvSpPr>
        <p:spPr>
          <a:xfrm>
            <a:off x="330600" y="1265675"/>
            <a:ext cx="1071127" cy="307777"/>
          </a:xfrm>
          <a:prstGeom prst="rect">
            <a:avLst/>
          </a:prstGeom>
          <a:noFill/>
        </p:spPr>
        <p:txBody>
          <a:bodyPr wrap="none" rtlCol="0">
            <a:spAutoFit/>
          </a:bodyPr>
          <a:lstStyle/>
          <a:p>
            <a:r>
              <a:rPr lang="vi-VN"/>
              <a:t>Hello world</a:t>
            </a:r>
            <a:endParaRPr lang="en-US"/>
          </a:p>
        </p:txBody>
      </p:sp>
      <p:sp>
        <p:nvSpPr>
          <p:cNvPr id="15" name="Rectangle 14">
            <a:extLst>
              <a:ext uri="{FF2B5EF4-FFF2-40B4-BE49-F238E27FC236}">
                <a16:creationId xmlns:a16="http://schemas.microsoft.com/office/drawing/2014/main" id="{8D52D43E-80D8-11A4-E6C2-9B3A65E37296}"/>
              </a:ext>
            </a:extLst>
          </p:cNvPr>
          <p:cNvSpPr/>
          <p:nvPr/>
        </p:nvSpPr>
        <p:spPr>
          <a:xfrm>
            <a:off x="3702989" y="2277518"/>
            <a:ext cx="748362" cy="1856332"/>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737E3A0-127C-8C65-5DDF-1F5A7D42EC7D}"/>
              </a:ext>
            </a:extLst>
          </p:cNvPr>
          <p:cNvCxnSpPr>
            <a:cxnSpLocks/>
          </p:cNvCxnSpPr>
          <p:nvPr/>
        </p:nvCxnSpPr>
        <p:spPr>
          <a:xfrm flipH="1">
            <a:off x="1638300" y="3321050"/>
            <a:ext cx="201295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FAC6D8-BBAB-107F-2736-91FD4FF5457A}"/>
              </a:ext>
            </a:extLst>
          </p:cNvPr>
          <p:cNvSpPr txBox="1"/>
          <p:nvPr/>
        </p:nvSpPr>
        <p:spPr>
          <a:xfrm>
            <a:off x="77325" y="3167161"/>
            <a:ext cx="1577676" cy="307777"/>
          </a:xfrm>
          <a:prstGeom prst="rect">
            <a:avLst/>
          </a:prstGeom>
          <a:noFill/>
        </p:spPr>
        <p:txBody>
          <a:bodyPr wrap="none" rtlCol="0">
            <a:spAutoFit/>
          </a:bodyPr>
          <a:lstStyle/>
          <a:p>
            <a:r>
              <a:rPr lang="vi-VN"/>
              <a:t>Please input here</a:t>
            </a:r>
            <a:endParaRPr lang="en-US"/>
          </a:p>
        </p:txBody>
      </p:sp>
    </p:spTree>
    <p:extLst>
      <p:ext uri="{BB962C8B-B14F-4D97-AF65-F5344CB8AC3E}">
        <p14:creationId xmlns:p14="http://schemas.microsoft.com/office/powerpoint/2010/main" val="316542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Queue Read-Write Blocking</a:t>
            </a:r>
            <a:endParaRPr/>
          </a:p>
        </p:txBody>
      </p:sp>
      <p:sp>
        <p:nvSpPr>
          <p:cNvPr id="234" name="Google Shape;234;p65"/>
          <p:cNvSpPr txBox="1">
            <a:spLocks noGrp="1"/>
          </p:cNvSpPr>
          <p:nvPr>
            <p:ph type="body" idx="1"/>
          </p:nvPr>
        </p:nvSpPr>
        <p:spPr>
          <a:xfrm>
            <a:off x="327449" y="855925"/>
            <a:ext cx="4244551" cy="412565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Blocking on Queue Reads</a:t>
            </a:r>
          </a:p>
          <a:p>
            <a:pPr marL="628650" lvl="1" indent="-171450">
              <a:spcBef>
                <a:spcPts val="0"/>
              </a:spcBef>
              <a:buFont typeface="Courier New" panose="02070309020205020404" pitchFamily="49" charset="0"/>
              <a:buChar char="o"/>
            </a:pPr>
            <a:r>
              <a:rPr lang="en-US" dirty="0"/>
              <a:t>Could optionally specify a “block” time</a:t>
            </a:r>
          </a:p>
          <a:p>
            <a:pPr marL="628650" lvl="1" indent="-171450">
              <a:spcBef>
                <a:spcPts val="0"/>
              </a:spcBef>
              <a:buFont typeface="Courier New" panose="02070309020205020404" pitchFamily="49" charset="0"/>
              <a:buChar char="o"/>
            </a:pPr>
            <a:r>
              <a:rPr lang="en-US"/>
              <a:t>A Task will be in Blocked state if there are no available data</a:t>
            </a:r>
          </a:p>
          <a:p>
            <a:pPr marL="628650" lvl="1" indent="-171450">
              <a:spcBef>
                <a:spcPts val="0"/>
              </a:spcBef>
              <a:buFont typeface="Courier New" panose="02070309020205020404" pitchFamily="49" charset="0"/>
              <a:buChar char="o"/>
            </a:pPr>
            <a:r>
              <a:rPr lang="en-US"/>
              <a:t>A task will move to Ready state if new data is placed into the queue</a:t>
            </a:r>
          </a:p>
          <a:p>
            <a:pPr marL="628650" lvl="1" indent="-171450">
              <a:spcBef>
                <a:spcPts val="0"/>
              </a:spcBef>
              <a:buFont typeface="Courier New" panose="02070309020205020404" pitchFamily="49" charset="0"/>
              <a:buChar char="o"/>
            </a:pPr>
            <a:r>
              <a:rPr lang="en-US"/>
              <a:t>A task will also move to Ready state if the “block” time expires before data become available</a:t>
            </a:r>
          </a:p>
          <a:p>
            <a:pPr marL="628650" lvl="1" indent="-171450">
              <a:spcBef>
                <a:spcPts val="0"/>
              </a:spcBef>
              <a:buFont typeface="Courier New" panose="02070309020205020404" pitchFamily="49" charset="0"/>
              <a:buChar char="o"/>
            </a:pPr>
            <a:r>
              <a:rPr lang="en-US"/>
              <a:t>When multiple task reads on the same queue, the highest priority task will be proceeded first. If there are same priority tasks, the longest waiting task will be proceeded</a:t>
            </a:r>
          </a:p>
          <a:p>
            <a:pPr marL="457200" lvl="1" indent="0">
              <a:spcBef>
                <a:spcPts val="0"/>
              </a:spcBef>
              <a:buNone/>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Blocking on Queue Writes</a:t>
            </a:r>
          </a:p>
          <a:p>
            <a:pPr marL="628650" lvl="1" indent="-171450">
              <a:spcBef>
                <a:spcPts val="0"/>
              </a:spcBef>
              <a:buFont typeface="Courier New" panose="02070309020205020404" pitchFamily="49" charset="0"/>
              <a:buChar char="o"/>
            </a:pPr>
            <a:r>
              <a:rPr lang="en-US"/>
              <a:t>Block time for waiting for available space to write to a queue.</a:t>
            </a:r>
          </a:p>
          <a:p>
            <a:pPr marL="628650" lvl="1" indent="-171450">
              <a:spcBef>
                <a:spcPts val="0"/>
              </a:spcBef>
              <a:buFont typeface="Courier New" panose="02070309020205020404" pitchFamily="49" charset="0"/>
              <a:buChar char="o"/>
            </a:pPr>
            <a:r>
              <a:rPr lang="en-US"/>
              <a:t>The highest priority task will proceed first after space is available to write.</a:t>
            </a:r>
          </a:p>
          <a:p>
            <a:pPr marL="628650" lvl="1" indent="-171450">
              <a:spcBef>
                <a:spcPts val="0"/>
              </a:spcBef>
              <a:buFont typeface="Courier New" panose="02070309020205020404" pitchFamily="49" charset="0"/>
              <a:buChar char="o"/>
            </a:pPr>
            <a:r>
              <a:rPr lang="en-US"/>
              <a:t>If tasks are the same priority, the longest waiting task will proceed</a:t>
            </a:r>
          </a:p>
          <a:p>
            <a:pPr marL="628650" lvl="1" indent="-171450">
              <a:spcBef>
                <a:spcPts val="0"/>
              </a:spcBef>
              <a:buFont typeface="Courier New" panose="02070309020205020404" pitchFamily="49" charset="0"/>
              <a:buChar char="o"/>
            </a:pPr>
            <a:endParaRPr lang="en-US"/>
          </a:p>
          <a:p>
            <a:pPr marL="628650" lvl="1" indent="-171450">
              <a:spcBef>
                <a:spcPts val="0"/>
              </a:spcBef>
              <a:buFont typeface="Courier New" panose="02070309020205020404" pitchFamily="49" charset="0"/>
              <a:buChar char="o"/>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3" name="Picture 2">
            <a:extLst>
              <a:ext uri="{FF2B5EF4-FFF2-40B4-BE49-F238E27FC236}">
                <a16:creationId xmlns:a16="http://schemas.microsoft.com/office/drawing/2014/main" id="{50578BEA-4FD9-728A-A411-AB82FDD4A0A1}"/>
              </a:ext>
            </a:extLst>
          </p:cNvPr>
          <p:cNvPicPr>
            <a:picLocks noChangeAspect="1"/>
          </p:cNvPicPr>
          <p:nvPr/>
        </p:nvPicPr>
        <p:blipFill>
          <a:blip r:embed="rId3"/>
          <a:stretch>
            <a:fillRect/>
          </a:stretch>
        </p:blipFill>
        <p:spPr>
          <a:xfrm>
            <a:off x="4695825" y="1108271"/>
            <a:ext cx="4362079" cy="3117372"/>
          </a:xfrm>
          <a:prstGeom prst="rect">
            <a:avLst/>
          </a:prstGeom>
        </p:spPr>
      </p:pic>
      <p:sp>
        <p:nvSpPr>
          <p:cNvPr id="4" name="TextBox 3">
            <a:extLst>
              <a:ext uri="{FF2B5EF4-FFF2-40B4-BE49-F238E27FC236}">
                <a16:creationId xmlns:a16="http://schemas.microsoft.com/office/drawing/2014/main" id="{2F7DC328-CC3F-AA5C-74F6-5AE2A8062AFB}"/>
              </a:ext>
            </a:extLst>
          </p:cNvPr>
          <p:cNvSpPr txBox="1"/>
          <p:nvPr/>
        </p:nvSpPr>
        <p:spPr>
          <a:xfrm>
            <a:off x="5838759" y="4248543"/>
            <a:ext cx="2076209" cy="307777"/>
          </a:xfrm>
          <a:prstGeom prst="rect">
            <a:avLst/>
          </a:prstGeom>
          <a:noFill/>
        </p:spPr>
        <p:txBody>
          <a:bodyPr wrap="none" rtlCol="0">
            <a:spAutoFit/>
          </a:bodyPr>
          <a:lstStyle/>
          <a:p>
            <a:r>
              <a:rPr lang="en-US"/>
              <a:t>Queue Writing Example</a:t>
            </a:r>
          </a:p>
        </p:txBody>
      </p:sp>
    </p:spTree>
    <p:extLst>
      <p:ext uri="{BB962C8B-B14F-4D97-AF65-F5344CB8AC3E}">
        <p14:creationId xmlns:p14="http://schemas.microsoft.com/office/powerpoint/2010/main" val="256050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Event-driven Application With Queue</a:t>
            </a:r>
            <a:endParaRPr/>
          </a:p>
        </p:txBody>
      </p:sp>
      <p:sp>
        <p:nvSpPr>
          <p:cNvPr id="234" name="Google Shape;234;p65"/>
          <p:cNvSpPr txBox="1">
            <a:spLocks noGrp="1"/>
          </p:cNvSpPr>
          <p:nvPr>
            <p:ph type="body" idx="1"/>
          </p:nvPr>
        </p:nvSpPr>
        <p:spPr>
          <a:xfrm>
            <a:off x="327449" y="855925"/>
            <a:ext cx="4244551" cy="178250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This is called event paradigm. A queue holds data structures of type </a:t>
            </a:r>
            <a:r>
              <a:rPr lang="en-US" err="1"/>
              <a:t>Data_t</a:t>
            </a:r>
            <a:r>
              <a:rPr lang="en-US"/>
              <a:t>. The type </a:t>
            </a:r>
            <a:r>
              <a:rPr lang="en-US" err="1"/>
              <a:t>Data_t</a:t>
            </a:r>
            <a:r>
              <a:rPr lang="en-US"/>
              <a:t> stores </a:t>
            </a:r>
            <a:r>
              <a:rPr lang="en-US" err="1"/>
              <a:t>eventID</a:t>
            </a:r>
            <a:r>
              <a:rPr lang="en-US"/>
              <a:t> for indicating the meaning of data and </a:t>
            </a:r>
            <a:r>
              <a:rPr lang="en-US" err="1"/>
              <a:t>lDataValue</a:t>
            </a:r>
            <a:r>
              <a:rPr lang="en-US"/>
              <a:t> for data value.</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A central Controller task handles the system state change based on </a:t>
            </a:r>
            <a:r>
              <a:rPr lang="en-US" err="1"/>
              <a:t>eventID</a:t>
            </a:r>
            <a:r>
              <a:rPr lang="en-US"/>
              <a:t>.</a:t>
            </a:r>
          </a:p>
          <a:p>
            <a:pPr marL="0" lvl="0" indent="0" algn="just" rtl="0">
              <a:lnSpc>
                <a:spcPct val="115000"/>
              </a:lnSpc>
              <a:spcBef>
                <a:spcPts val="0"/>
              </a:spcBef>
              <a:spcAft>
                <a:spcPts val="0"/>
              </a:spcAft>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5" name="Picture 4">
            <a:extLst>
              <a:ext uri="{FF2B5EF4-FFF2-40B4-BE49-F238E27FC236}">
                <a16:creationId xmlns:a16="http://schemas.microsoft.com/office/drawing/2014/main" id="{119BB13E-19FF-3652-5264-7271464C110F}"/>
              </a:ext>
            </a:extLst>
          </p:cNvPr>
          <p:cNvPicPr>
            <a:picLocks noChangeAspect="1"/>
          </p:cNvPicPr>
          <p:nvPr/>
        </p:nvPicPr>
        <p:blipFill rotWithShape="1">
          <a:blip r:embed="rId3"/>
          <a:srcRect b="3480"/>
          <a:stretch/>
        </p:blipFill>
        <p:spPr>
          <a:xfrm>
            <a:off x="4752788" y="1085851"/>
            <a:ext cx="4302471" cy="1981200"/>
          </a:xfrm>
          <a:prstGeom prst="rect">
            <a:avLst/>
          </a:prstGeom>
        </p:spPr>
      </p:pic>
    </p:spTree>
    <p:extLst>
      <p:ext uri="{BB962C8B-B14F-4D97-AF65-F5344CB8AC3E}">
        <p14:creationId xmlns:p14="http://schemas.microsoft.com/office/powerpoint/2010/main" val="423341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Working with Large or Variable Sized Data</a:t>
            </a:r>
            <a:endParaRPr/>
          </a:p>
        </p:txBody>
      </p:sp>
      <p:sp>
        <p:nvSpPr>
          <p:cNvPr id="234" name="Google Shape;234;p65"/>
          <p:cNvSpPr txBox="1">
            <a:spLocks noGrp="1"/>
          </p:cNvSpPr>
          <p:nvPr>
            <p:ph type="body" idx="1"/>
          </p:nvPr>
        </p:nvSpPr>
        <p:spPr>
          <a:xfrm>
            <a:off x="327448" y="855925"/>
            <a:ext cx="3730201" cy="336365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If the size of the data being stored in the queue is large, then queue by reference is a good choice.</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However, extreme care must be taken to ensure that:</a:t>
            </a:r>
          </a:p>
          <a:p>
            <a:pPr marL="628650" lvl="1" indent="-171450">
              <a:spcBef>
                <a:spcPts val="0"/>
              </a:spcBef>
              <a:buFont typeface="Courier New" panose="02070309020205020404" pitchFamily="49" charset="0"/>
              <a:buChar char="o"/>
            </a:pPr>
            <a:r>
              <a:rPr lang="en-US"/>
              <a:t>The owner of the RAM being pointed is clearly defined. Both tasks do not modify the memory contents, which could cause the memory contents to be invalid or inconsistent.</a:t>
            </a:r>
          </a:p>
          <a:p>
            <a:pPr marL="457200" lvl="1" indent="0">
              <a:spcBef>
                <a:spcPts val="0"/>
              </a:spcBef>
              <a:buNone/>
            </a:pPr>
            <a:endParaRPr lang="en-US"/>
          </a:p>
          <a:p>
            <a:pPr marL="628650" lvl="1" indent="-171450">
              <a:spcBef>
                <a:spcPts val="0"/>
              </a:spcBef>
              <a:buFont typeface="Courier New" panose="02070309020205020404" pitchFamily="49" charset="0"/>
              <a:buChar char="o"/>
            </a:pPr>
            <a:r>
              <a:rPr lang="en-US"/>
              <a:t>The RAM being pointed to remains valid. If the memory being pointed to was allocated dynamically, then it should not be freed when in the queue. A pointer should never be used to access data that has been allocated on task stack. The data will not be valid after the stack frame has changed.</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3" name="Picture 2">
            <a:extLst>
              <a:ext uri="{FF2B5EF4-FFF2-40B4-BE49-F238E27FC236}">
                <a16:creationId xmlns:a16="http://schemas.microsoft.com/office/drawing/2014/main" id="{1BBC1ED1-DD50-5484-E341-7DBE29FBA1D9}"/>
              </a:ext>
            </a:extLst>
          </p:cNvPr>
          <p:cNvPicPr>
            <a:picLocks noChangeAspect="1"/>
          </p:cNvPicPr>
          <p:nvPr/>
        </p:nvPicPr>
        <p:blipFill>
          <a:blip r:embed="rId3"/>
          <a:stretch>
            <a:fillRect/>
          </a:stretch>
        </p:blipFill>
        <p:spPr>
          <a:xfrm>
            <a:off x="4895850" y="716987"/>
            <a:ext cx="3838204" cy="4370806"/>
          </a:xfrm>
          <a:prstGeom prst="rect">
            <a:avLst/>
          </a:prstGeom>
        </p:spPr>
      </p:pic>
    </p:spTree>
    <p:extLst>
      <p:ext uri="{BB962C8B-B14F-4D97-AF65-F5344CB8AC3E}">
        <p14:creationId xmlns:p14="http://schemas.microsoft.com/office/powerpoint/2010/main" val="262561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Receiving From Multiple Queues</a:t>
            </a:r>
            <a:endParaRPr/>
          </a:p>
        </p:txBody>
      </p:sp>
      <p:sp>
        <p:nvSpPr>
          <p:cNvPr id="234" name="Google Shape;234;p65"/>
          <p:cNvSpPr txBox="1">
            <a:spLocks noGrp="1"/>
          </p:cNvSpPr>
          <p:nvPr>
            <p:ph type="body" idx="1"/>
          </p:nvPr>
        </p:nvSpPr>
        <p:spPr>
          <a:xfrm>
            <a:off x="327448" y="855924"/>
            <a:ext cx="2920065" cy="388752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a:t>Application design require a single task to receive data of different sizes, data of different meaning, and data from different sources.</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Queue set in </a:t>
            </a:r>
            <a:r>
              <a:rPr lang="en-US" err="1"/>
              <a:t>freeRTOS</a:t>
            </a:r>
            <a:r>
              <a:rPr lang="en-US"/>
              <a:t> allows a task to receive data from many queues without the task polling each queue in turn to determine which contains data</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r>
              <a:rPr lang="en-US"/>
              <a:t>However, a design that uses a queue set to receive data from multiple sources is less neat, and less efficient than event-driven design.</a:t>
            </a:r>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lang="en-US"/>
          </a:p>
          <a:p>
            <a:pPr marL="171450" lvl="0" indent="-171450" algn="just" rtl="0">
              <a:lnSpc>
                <a:spcPct val="115000"/>
              </a:lnSpc>
              <a:spcBef>
                <a:spcPts val="0"/>
              </a:spcBef>
              <a:spcAft>
                <a:spcPts val="0"/>
              </a:spcAft>
              <a:buFont typeface="Arial" panose="020B0604020202020204" pitchFamily="34" charset="0"/>
              <a:buChar char="•"/>
            </a:pPr>
            <a:endParaRPr/>
          </a:p>
        </p:txBody>
      </p:sp>
      <p:pic>
        <p:nvPicPr>
          <p:cNvPr id="4" name="Picture 3">
            <a:extLst>
              <a:ext uri="{FF2B5EF4-FFF2-40B4-BE49-F238E27FC236}">
                <a16:creationId xmlns:a16="http://schemas.microsoft.com/office/drawing/2014/main" id="{F4FFC2A6-DE76-53E5-A372-D4451C2F0048}"/>
              </a:ext>
            </a:extLst>
          </p:cNvPr>
          <p:cNvPicPr>
            <a:picLocks noChangeAspect="1"/>
          </p:cNvPicPr>
          <p:nvPr/>
        </p:nvPicPr>
        <p:blipFill>
          <a:blip r:embed="rId3"/>
          <a:stretch>
            <a:fillRect/>
          </a:stretch>
        </p:blipFill>
        <p:spPr>
          <a:xfrm>
            <a:off x="3338001" y="889924"/>
            <a:ext cx="5739324" cy="3363651"/>
          </a:xfrm>
          <a:prstGeom prst="rect">
            <a:avLst/>
          </a:prstGeom>
        </p:spPr>
      </p:pic>
    </p:spTree>
    <p:extLst>
      <p:ext uri="{BB962C8B-B14F-4D97-AF65-F5344CB8AC3E}">
        <p14:creationId xmlns:p14="http://schemas.microsoft.com/office/powerpoint/2010/main" val="300698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1"/>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a:t>Resource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1"/>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Unwanted Cases</a:t>
            </a:r>
            <a:endParaRPr/>
          </a:p>
        </p:txBody>
      </p:sp>
      <p:sp>
        <p:nvSpPr>
          <p:cNvPr id="273" name="Google Shape;273;p71"/>
          <p:cNvSpPr txBox="1">
            <a:spLocks noGrp="1"/>
          </p:cNvSpPr>
          <p:nvPr>
            <p:ph type="body" idx="1"/>
          </p:nvPr>
        </p:nvSpPr>
        <p:spPr>
          <a:xfrm>
            <a:off x="327450" y="856076"/>
            <a:ext cx="4512774" cy="488978"/>
          </a:xfrm>
          <a:prstGeom prst="rect">
            <a:avLst/>
          </a:prstGeom>
        </p:spPr>
        <p:txBody>
          <a:bodyPr spcFirstLastPara="1" wrap="square" lIns="68575" tIns="34275" rIns="68575" bIns="34275" anchor="t" anchorCtr="0">
            <a:noAutofit/>
          </a:bodyPr>
          <a:lstStyle/>
          <a:p>
            <a:pPr marL="323850" lvl="0" indent="-171450" algn="just" rtl="0">
              <a:spcBef>
                <a:spcPts val="700"/>
              </a:spcBef>
              <a:spcAft>
                <a:spcPts val="0"/>
              </a:spcAft>
              <a:buSzPts val="1200"/>
              <a:buFont typeface="Arial" panose="020B0604020202020204" pitchFamily="34" charset="0"/>
              <a:buChar char="•"/>
            </a:pPr>
            <a:r>
              <a:rPr lang="pt-BR" sz="1400">
                <a:solidFill>
                  <a:schemeClr val="tx1"/>
                </a:solidFill>
              </a:rPr>
              <a:t>Accessing </a:t>
            </a:r>
            <a:r>
              <a:rPr lang="pt-BR" sz="1400" dirty="0">
                <a:solidFill>
                  <a:schemeClr val="tx1"/>
                </a:solidFill>
              </a:rPr>
              <a:t>a Peripheral</a:t>
            </a:r>
            <a:endParaRPr lang="pt-BR" sz="1400">
              <a:solidFill>
                <a:schemeClr val="tx1"/>
              </a:solidFill>
            </a:endParaRPr>
          </a:p>
        </p:txBody>
      </p:sp>
      <p:pic>
        <p:nvPicPr>
          <p:cNvPr id="5" name="Picture 4">
            <a:extLst>
              <a:ext uri="{FF2B5EF4-FFF2-40B4-BE49-F238E27FC236}">
                <a16:creationId xmlns:a16="http://schemas.microsoft.com/office/drawing/2014/main" id="{E72F357F-E39E-93A3-AC40-F9B8881099E1}"/>
              </a:ext>
            </a:extLst>
          </p:cNvPr>
          <p:cNvPicPr>
            <a:picLocks noChangeAspect="1"/>
          </p:cNvPicPr>
          <p:nvPr/>
        </p:nvPicPr>
        <p:blipFill>
          <a:blip r:embed="rId3"/>
          <a:stretch>
            <a:fillRect/>
          </a:stretch>
        </p:blipFill>
        <p:spPr>
          <a:xfrm>
            <a:off x="1438338" y="1484143"/>
            <a:ext cx="6267323" cy="31777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34343"/>
      </a:dk2>
      <a:lt2>
        <a:srgbClr val="E7E6E6"/>
      </a:lt2>
      <a:accent1>
        <a:srgbClr val="F5C400"/>
      </a:accent1>
      <a:accent2>
        <a:srgbClr val="ED9F23"/>
      </a:accent2>
      <a:accent3>
        <a:srgbClr val="EDDD1D"/>
      </a:accent3>
      <a:accent4>
        <a:srgbClr val="FDF166"/>
      </a:accent4>
      <a:accent5>
        <a:srgbClr val="3F3F3F"/>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1468</Words>
  <Application>Microsoft Office PowerPoint</Application>
  <PresentationFormat>On-screen Show (16:9)</PresentationFormat>
  <Paragraphs>174</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Roboto Condensed</vt:lpstr>
      <vt:lpstr>Arial</vt:lpstr>
      <vt:lpstr>Courier New</vt:lpstr>
      <vt:lpstr>Office Theme</vt:lpstr>
      <vt:lpstr>Queue Management</vt:lpstr>
      <vt:lpstr>Overview</vt:lpstr>
      <vt:lpstr>Data Types of Queue</vt:lpstr>
      <vt:lpstr>Queue Read-Write Blocking</vt:lpstr>
      <vt:lpstr>Event-driven Application With Queue</vt:lpstr>
      <vt:lpstr>Working with Large or Variable Sized Data</vt:lpstr>
      <vt:lpstr>Receiving From Multiple Queues</vt:lpstr>
      <vt:lpstr>Resource Management</vt:lpstr>
      <vt:lpstr>Unwanted Cases</vt:lpstr>
      <vt:lpstr>Unwanted Cases</vt:lpstr>
      <vt:lpstr>Mutual Exclusion</vt:lpstr>
      <vt:lpstr>Critical Section</vt:lpstr>
      <vt:lpstr>Suspending (or Locking) The Scheduler</vt:lpstr>
      <vt:lpstr>Mutexes (and Binary Semaphores)</vt:lpstr>
      <vt:lpstr>Priority Inversion</vt:lpstr>
      <vt:lpstr>Priority Inheritance</vt:lpstr>
      <vt:lpstr>Deadlock (or Deadly Embrace)</vt:lpstr>
      <vt:lpstr>Recursive Mutexes</vt:lpstr>
      <vt:lpstr>Mutexes and Task Scheduling</vt:lpstr>
      <vt:lpstr>Gatekeeper Tasks</vt:lpstr>
      <vt:lpstr>Gatekeeper Tasks</vt:lpstr>
      <vt:lpstr>FreeRTOS Example</vt:lpstr>
      <vt:lpstr>Create New Project </vt:lpstr>
      <vt:lpstr>FreeRTOS Selection</vt:lpstr>
      <vt:lpstr>Create New Threads</vt:lpstr>
      <vt:lpstr>Create New Threads</vt:lpstr>
      <vt:lpstr>Generate Project Content</vt:lpstr>
      <vt:lpstr>Create Services</vt:lpstr>
      <vt:lpstr>Service Implementation</vt:lpstr>
      <vt:lpstr>Service Implementation</vt:lpstr>
      <vt:lpstr>Data Collision</vt:lpstr>
      <vt:lpstr>Mutex Implementation</vt:lpstr>
      <vt:lpstr>Mutex Implementation</vt:lpstr>
      <vt:lpstr>Mutex Implementation</vt:lpstr>
      <vt:lpstr>Mutex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MASTER - 1 ROW TITLE</dc:title>
  <dc:creator>Nguyen Minh Tuan</dc:creator>
  <cp:lastModifiedBy>Huynh Thai</cp:lastModifiedBy>
  <cp:revision>3</cp:revision>
  <dcterms:modified xsi:type="dcterms:W3CDTF">2023-07-17T06:38:08Z</dcterms:modified>
</cp:coreProperties>
</file>