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0"/>
  </p:notesMasterIdLst>
  <p:sldIdLst>
    <p:sldId id="440" r:id="rId5"/>
    <p:sldId id="470" r:id="rId6"/>
    <p:sldId id="460" r:id="rId7"/>
    <p:sldId id="490" r:id="rId8"/>
    <p:sldId id="488" r:id="rId9"/>
    <p:sldId id="487" r:id="rId10"/>
    <p:sldId id="489" r:id="rId11"/>
    <p:sldId id="491" r:id="rId12"/>
    <p:sldId id="486" r:id="rId13"/>
    <p:sldId id="453" r:id="rId14"/>
    <p:sldId id="469" r:id="rId15"/>
    <p:sldId id="468" r:id="rId16"/>
    <p:sldId id="471" r:id="rId17"/>
    <p:sldId id="472" r:id="rId18"/>
    <p:sldId id="473" r:id="rId19"/>
    <p:sldId id="474" r:id="rId20"/>
    <p:sldId id="476" r:id="rId21"/>
    <p:sldId id="475" r:id="rId22"/>
    <p:sldId id="456" r:id="rId23"/>
    <p:sldId id="481" r:id="rId24"/>
    <p:sldId id="482" r:id="rId25"/>
    <p:sldId id="484" r:id="rId26"/>
    <p:sldId id="485" r:id="rId27"/>
    <p:sldId id="483" r:id="rId28"/>
    <p:sldId id="36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27" autoAdjust="0"/>
  </p:normalViewPr>
  <p:slideViewPr>
    <p:cSldViewPr showGuides="1">
      <p:cViewPr varScale="1">
        <p:scale>
          <a:sx n="68" d="100"/>
          <a:sy n="68" d="100"/>
        </p:scale>
        <p:origin x="540" y="56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CB72-AA23-49A0-954D-F09D25B356B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38FB6-AFA8-41F7-8914-502C68E03258}">
      <dgm:prSet/>
      <dgm:spPr/>
      <dgm:t>
        <a:bodyPr/>
        <a:lstStyle/>
        <a:p>
          <a:pPr algn="l"/>
          <a:r>
            <a:rPr lang="en-US" dirty="0"/>
            <a:t>heap_1 </a:t>
          </a:r>
        </a:p>
      </dgm:t>
    </dgm:pt>
    <dgm:pt modelId="{83EBA54B-3933-4BEE-8054-BD83BDD1A8A9}" type="parTrans" cxnId="{2252D96B-9BAF-4249-B487-69089B87320A}">
      <dgm:prSet/>
      <dgm:spPr/>
      <dgm:t>
        <a:bodyPr/>
        <a:lstStyle/>
        <a:p>
          <a:pPr algn="l"/>
          <a:endParaRPr lang="en-US"/>
        </a:p>
      </dgm:t>
    </dgm:pt>
    <dgm:pt modelId="{2D7E9E09-89E6-474A-9750-13871D7F7B7F}" type="sibTrans" cxnId="{2252D96B-9BAF-4249-B487-69089B87320A}">
      <dgm:prSet/>
      <dgm:spPr/>
      <dgm:t>
        <a:bodyPr/>
        <a:lstStyle/>
        <a:p>
          <a:pPr algn="l"/>
          <a:endParaRPr lang="en-US"/>
        </a:p>
      </dgm:t>
    </dgm:pt>
    <dgm:pt modelId="{2F65D6C4-6B60-4A83-BEF6-8DE29AF97B6B}">
      <dgm:prSet/>
      <dgm:spPr/>
      <dgm:t>
        <a:bodyPr/>
        <a:lstStyle/>
        <a:p>
          <a:pPr algn="l"/>
          <a:r>
            <a:rPr lang="en-US" dirty="0"/>
            <a:t>— the very simplest, does not permit memory to be freed.</a:t>
          </a:r>
        </a:p>
      </dgm:t>
    </dgm:pt>
    <dgm:pt modelId="{EE9A62D5-47D6-4C00-A990-360AE3F8E511}" type="parTrans" cxnId="{CE695CD7-C987-42E3-8C94-A5F7BB5B5482}">
      <dgm:prSet/>
      <dgm:spPr/>
      <dgm:t>
        <a:bodyPr/>
        <a:lstStyle/>
        <a:p>
          <a:pPr algn="l"/>
          <a:endParaRPr lang="en-US"/>
        </a:p>
      </dgm:t>
    </dgm:pt>
    <dgm:pt modelId="{E6236CF2-C179-4A96-ACE0-5597CBFD170D}" type="sibTrans" cxnId="{CE695CD7-C987-42E3-8C94-A5F7BB5B5482}">
      <dgm:prSet/>
      <dgm:spPr/>
      <dgm:t>
        <a:bodyPr/>
        <a:lstStyle/>
        <a:p>
          <a:pPr algn="l"/>
          <a:endParaRPr lang="en-US"/>
        </a:p>
      </dgm:t>
    </dgm:pt>
    <dgm:pt modelId="{663DA6CB-F289-4B40-B97D-FFEA19B8A491}">
      <dgm:prSet/>
      <dgm:spPr/>
      <dgm:t>
        <a:bodyPr/>
        <a:lstStyle/>
        <a:p>
          <a:pPr algn="l"/>
          <a:r>
            <a:rPr lang="en-US" dirty="0"/>
            <a:t>heap_2 </a:t>
          </a:r>
        </a:p>
      </dgm:t>
    </dgm:pt>
    <dgm:pt modelId="{71F8C2DE-C825-4707-A0BB-5DEF87A8DDAC}" type="parTrans" cxnId="{E2F7D3F1-7819-486A-B118-8BEB168546C3}">
      <dgm:prSet/>
      <dgm:spPr/>
      <dgm:t>
        <a:bodyPr/>
        <a:lstStyle/>
        <a:p>
          <a:pPr algn="l"/>
          <a:endParaRPr lang="en-US"/>
        </a:p>
      </dgm:t>
    </dgm:pt>
    <dgm:pt modelId="{EB639B70-88B6-4560-A107-8123E940192B}" type="sibTrans" cxnId="{E2F7D3F1-7819-486A-B118-8BEB168546C3}">
      <dgm:prSet/>
      <dgm:spPr/>
      <dgm:t>
        <a:bodyPr/>
        <a:lstStyle/>
        <a:p>
          <a:pPr algn="l"/>
          <a:endParaRPr lang="en-US"/>
        </a:p>
      </dgm:t>
    </dgm:pt>
    <dgm:pt modelId="{6BBA1BDA-7403-4948-9D52-B33C875E5AE3}">
      <dgm:prSet/>
      <dgm:spPr/>
      <dgm:t>
        <a:bodyPr/>
        <a:lstStyle/>
        <a:p>
          <a:pPr algn="l"/>
          <a:r>
            <a:rPr lang="en-US" dirty="0"/>
            <a:t>— permits memory to be freed, but does not coalescence adjacent free blocks.</a:t>
          </a:r>
        </a:p>
      </dgm:t>
    </dgm:pt>
    <dgm:pt modelId="{C6357C8F-8D44-4EE4-A6E1-F18BEFF7E053}" type="parTrans" cxnId="{23B8A6BC-9CC0-4693-952C-E19A08015537}">
      <dgm:prSet/>
      <dgm:spPr/>
      <dgm:t>
        <a:bodyPr/>
        <a:lstStyle/>
        <a:p>
          <a:pPr algn="l"/>
          <a:endParaRPr lang="en-US"/>
        </a:p>
      </dgm:t>
    </dgm:pt>
    <dgm:pt modelId="{61A5AD5D-66C3-4AED-A95F-60F8DE4DE590}" type="sibTrans" cxnId="{23B8A6BC-9CC0-4693-952C-E19A08015537}">
      <dgm:prSet/>
      <dgm:spPr/>
      <dgm:t>
        <a:bodyPr/>
        <a:lstStyle/>
        <a:p>
          <a:pPr algn="l"/>
          <a:endParaRPr lang="en-US"/>
        </a:p>
      </dgm:t>
    </dgm:pt>
    <dgm:pt modelId="{29F9BB32-F384-4702-BD24-A57C955E18DA}">
      <dgm:prSet/>
      <dgm:spPr/>
      <dgm:t>
        <a:bodyPr/>
        <a:lstStyle/>
        <a:p>
          <a:pPr algn="l"/>
          <a:r>
            <a:rPr lang="en-US" dirty="0"/>
            <a:t>heap_3 </a:t>
          </a:r>
        </a:p>
      </dgm:t>
    </dgm:pt>
    <dgm:pt modelId="{E244CB52-C4EA-4E59-B420-58EC6169D116}" type="parTrans" cxnId="{5FD2C7F8-A02B-497B-9D5C-1C9BB80DF460}">
      <dgm:prSet/>
      <dgm:spPr/>
      <dgm:t>
        <a:bodyPr/>
        <a:lstStyle/>
        <a:p>
          <a:pPr algn="l"/>
          <a:endParaRPr lang="en-US"/>
        </a:p>
      </dgm:t>
    </dgm:pt>
    <dgm:pt modelId="{DAFEE147-BD17-4FD6-9E66-D73999BA6DF3}" type="sibTrans" cxnId="{5FD2C7F8-A02B-497B-9D5C-1C9BB80DF460}">
      <dgm:prSet/>
      <dgm:spPr/>
      <dgm:t>
        <a:bodyPr/>
        <a:lstStyle/>
        <a:p>
          <a:pPr algn="l"/>
          <a:endParaRPr lang="en-US"/>
        </a:p>
      </dgm:t>
    </dgm:pt>
    <dgm:pt modelId="{4841C724-593F-4482-8C60-48EB8B553E94}">
      <dgm:prSet/>
      <dgm:spPr/>
      <dgm:t>
        <a:bodyPr/>
        <a:lstStyle/>
        <a:p>
          <a:pPr algn="l"/>
          <a:r>
            <a:rPr lang="en-US" dirty="0"/>
            <a:t>— simply wraps the standard malloc() and free() for thread safety.</a:t>
          </a:r>
        </a:p>
      </dgm:t>
    </dgm:pt>
    <dgm:pt modelId="{72D3FEDE-8F62-4BF8-A6C6-2714B4C5C51C}" type="parTrans" cxnId="{F671749E-7EA2-4481-AA53-AC7D51860313}">
      <dgm:prSet/>
      <dgm:spPr/>
      <dgm:t>
        <a:bodyPr/>
        <a:lstStyle/>
        <a:p>
          <a:pPr algn="l"/>
          <a:endParaRPr lang="en-US"/>
        </a:p>
      </dgm:t>
    </dgm:pt>
    <dgm:pt modelId="{7E4CA109-DBE6-4702-9DA3-81F1EE30C4F1}" type="sibTrans" cxnId="{F671749E-7EA2-4481-AA53-AC7D51860313}">
      <dgm:prSet/>
      <dgm:spPr/>
      <dgm:t>
        <a:bodyPr/>
        <a:lstStyle/>
        <a:p>
          <a:pPr algn="l"/>
          <a:endParaRPr lang="en-US"/>
        </a:p>
      </dgm:t>
    </dgm:pt>
    <dgm:pt modelId="{27ECA47F-FB8E-444E-A366-5C9256F16885}">
      <dgm:prSet/>
      <dgm:spPr/>
      <dgm:t>
        <a:bodyPr/>
        <a:lstStyle/>
        <a:p>
          <a:pPr algn="l"/>
          <a:r>
            <a:rPr lang="en-US" dirty="0"/>
            <a:t>heap_4 </a:t>
          </a:r>
        </a:p>
      </dgm:t>
    </dgm:pt>
    <dgm:pt modelId="{0D4E331E-3A2D-4BC9-A5AE-CC2FC8BB9BDD}" type="parTrans" cxnId="{3692CEDD-86A7-4EDF-9038-563A07CF19B2}">
      <dgm:prSet/>
      <dgm:spPr/>
      <dgm:t>
        <a:bodyPr/>
        <a:lstStyle/>
        <a:p>
          <a:pPr algn="l"/>
          <a:endParaRPr lang="en-US"/>
        </a:p>
      </dgm:t>
    </dgm:pt>
    <dgm:pt modelId="{C5C09181-CAE1-46DF-ABB3-6E0F70F83FBE}" type="sibTrans" cxnId="{3692CEDD-86A7-4EDF-9038-563A07CF19B2}">
      <dgm:prSet/>
      <dgm:spPr/>
      <dgm:t>
        <a:bodyPr/>
        <a:lstStyle/>
        <a:p>
          <a:pPr algn="l"/>
          <a:endParaRPr lang="en-US"/>
        </a:p>
      </dgm:t>
    </dgm:pt>
    <dgm:pt modelId="{2E3EB3BA-9F2E-40D3-B06E-63A8ED02A8C5}">
      <dgm:prSet/>
      <dgm:spPr/>
      <dgm:t>
        <a:bodyPr/>
        <a:lstStyle/>
        <a:p>
          <a:pPr algn="l"/>
          <a:r>
            <a:rPr lang="en-US" dirty="0"/>
            <a:t>— coalescence adjacent free blocks to avoid fragmentation. Includes absolute address placement option.</a:t>
          </a:r>
        </a:p>
      </dgm:t>
    </dgm:pt>
    <dgm:pt modelId="{6D6E99AA-3AB5-485C-9CD9-3C46AC50732A}" type="parTrans" cxnId="{CFE30063-F6C1-4280-BEB8-64C8C8CB7C87}">
      <dgm:prSet/>
      <dgm:spPr/>
      <dgm:t>
        <a:bodyPr/>
        <a:lstStyle/>
        <a:p>
          <a:pPr algn="l"/>
          <a:endParaRPr lang="en-US"/>
        </a:p>
      </dgm:t>
    </dgm:pt>
    <dgm:pt modelId="{FE926C21-8943-4A59-BC98-8C23CFA95E11}" type="sibTrans" cxnId="{CFE30063-F6C1-4280-BEB8-64C8C8CB7C87}">
      <dgm:prSet/>
      <dgm:spPr/>
      <dgm:t>
        <a:bodyPr/>
        <a:lstStyle/>
        <a:p>
          <a:pPr algn="l"/>
          <a:endParaRPr lang="en-US"/>
        </a:p>
      </dgm:t>
    </dgm:pt>
    <dgm:pt modelId="{DC027F25-4CF1-47F9-80CB-4D7F35B4F44A}">
      <dgm:prSet/>
      <dgm:spPr/>
      <dgm:t>
        <a:bodyPr/>
        <a:lstStyle/>
        <a:p>
          <a:pPr algn="l"/>
          <a:r>
            <a:rPr lang="en-US" dirty="0"/>
            <a:t>heap_5 </a:t>
          </a:r>
        </a:p>
      </dgm:t>
    </dgm:pt>
    <dgm:pt modelId="{46DD238D-D633-4DC4-8617-081EFB627D05}" type="parTrans" cxnId="{AB4A90B4-058C-4657-B1D5-8057E8F0C188}">
      <dgm:prSet/>
      <dgm:spPr/>
      <dgm:t>
        <a:bodyPr/>
        <a:lstStyle/>
        <a:p>
          <a:pPr algn="l"/>
          <a:endParaRPr lang="en-US"/>
        </a:p>
      </dgm:t>
    </dgm:pt>
    <dgm:pt modelId="{E2EB36BD-E002-4E34-8918-367561B3C772}" type="sibTrans" cxnId="{AB4A90B4-058C-4657-B1D5-8057E8F0C188}">
      <dgm:prSet/>
      <dgm:spPr/>
      <dgm:t>
        <a:bodyPr/>
        <a:lstStyle/>
        <a:p>
          <a:pPr algn="l"/>
          <a:endParaRPr lang="en-US"/>
        </a:p>
      </dgm:t>
    </dgm:pt>
    <dgm:pt modelId="{4466335B-6063-4402-8676-6EC51D971BFA}">
      <dgm:prSet/>
      <dgm:spPr/>
      <dgm:t>
        <a:bodyPr/>
        <a:lstStyle/>
        <a:p>
          <a:pPr algn="l"/>
          <a:r>
            <a:rPr lang="en-US" dirty="0"/>
            <a:t>— as per heap_4, with the ability to span the heap across multiple non-adjacent memory areas</a:t>
          </a:r>
        </a:p>
      </dgm:t>
    </dgm:pt>
    <dgm:pt modelId="{1E990362-CE23-4137-AE0A-5F8C838EC22E}" type="parTrans" cxnId="{7032F652-0D64-4C5D-B0DD-2E3283EA5322}">
      <dgm:prSet/>
      <dgm:spPr/>
      <dgm:t>
        <a:bodyPr/>
        <a:lstStyle/>
        <a:p>
          <a:pPr algn="l"/>
          <a:endParaRPr lang="en-US"/>
        </a:p>
      </dgm:t>
    </dgm:pt>
    <dgm:pt modelId="{167264F9-1220-41DB-A275-15C08285C63D}" type="sibTrans" cxnId="{7032F652-0D64-4C5D-B0DD-2E3283EA5322}">
      <dgm:prSet/>
      <dgm:spPr/>
      <dgm:t>
        <a:bodyPr/>
        <a:lstStyle/>
        <a:p>
          <a:pPr algn="l"/>
          <a:endParaRPr lang="en-US"/>
        </a:p>
      </dgm:t>
    </dgm:pt>
    <dgm:pt modelId="{5B22CA84-5691-4FA3-BC73-9BB01BCF22F1}" type="pres">
      <dgm:prSet presAssocID="{C768CB72-AA23-49A0-954D-F09D25B356BD}" presName="Name0" presStyleCnt="0">
        <dgm:presLayoutVars>
          <dgm:dir/>
          <dgm:animLvl val="lvl"/>
          <dgm:resizeHandles val="exact"/>
        </dgm:presLayoutVars>
      </dgm:prSet>
      <dgm:spPr/>
    </dgm:pt>
    <dgm:pt modelId="{72BCC82F-E26C-46E1-8E53-6665F0DD2BC3}" type="pres">
      <dgm:prSet presAssocID="{A2038FB6-AFA8-41F7-8914-502C68E03258}" presName="linNode" presStyleCnt="0"/>
      <dgm:spPr/>
    </dgm:pt>
    <dgm:pt modelId="{AE364F1F-6F74-4A1B-9660-A9A13E2A3F0C}" type="pres">
      <dgm:prSet presAssocID="{A2038FB6-AFA8-41F7-8914-502C68E03258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8EE0C6B6-F296-45A7-A363-D1CEB2A2C4B7}" type="pres">
      <dgm:prSet presAssocID="{A2038FB6-AFA8-41F7-8914-502C68E03258}" presName="descendantText" presStyleLbl="alignAccFollowNode1" presStyleIdx="0" presStyleCnt="5">
        <dgm:presLayoutVars>
          <dgm:bulletEnabled/>
        </dgm:presLayoutVars>
      </dgm:prSet>
      <dgm:spPr/>
    </dgm:pt>
    <dgm:pt modelId="{0EC7D378-9F57-41AA-9540-756819F43F46}" type="pres">
      <dgm:prSet presAssocID="{2D7E9E09-89E6-474A-9750-13871D7F7B7F}" presName="sp" presStyleCnt="0"/>
      <dgm:spPr/>
    </dgm:pt>
    <dgm:pt modelId="{7167CE2C-DB02-4B8C-A2D4-7D62DF96DE75}" type="pres">
      <dgm:prSet presAssocID="{663DA6CB-F289-4B40-B97D-FFEA19B8A491}" presName="linNode" presStyleCnt="0"/>
      <dgm:spPr/>
    </dgm:pt>
    <dgm:pt modelId="{EBE66259-2DD1-4BAE-B1C5-27FCCB63B09D}" type="pres">
      <dgm:prSet presAssocID="{663DA6CB-F289-4B40-B97D-FFEA19B8A491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1CD5AE31-0AB6-469E-8681-8930405E9901}" type="pres">
      <dgm:prSet presAssocID="{663DA6CB-F289-4B40-B97D-FFEA19B8A491}" presName="descendantText" presStyleLbl="alignAccFollowNode1" presStyleIdx="1" presStyleCnt="5">
        <dgm:presLayoutVars>
          <dgm:bulletEnabled/>
        </dgm:presLayoutVars>
      </dgm:prSet>
      <dgm:spPr/>
    </dgm:pt>
    <dgm:pt modelId="{021A54E6-2A82-46DB-A533-63340FA932E9}" type="pres">
      <dgm:prSet presAssocID="{EB639B70-88B6-4560-A107-8123E940192B}" presName="sp" presStyleCnt="0"/>
      <dgm:spPr/>
    </dgm:pt>
    <dgm:pt modelId="{8FCCCED8-BADC-493B-B1E7-0BCDB26FC929}" type="pres">
      <dgm:prSet presAssocID="{29F9BB32-F384-4702-BD24-A57C955E18DA}" presName="linNode" presStyleCnt="0"/>
      <dgm:spPr/>
    </dgm:pt>
    <dgm:pt modelId="{5811EC21-BF43-48A6-B180-27A559194772}" type="pres">
      <dgm:prSet presAssocID="{29F9BB32-F384-4702-BD24-A57C955E18DA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55115D0A-F7B3-4AF2-9430-3E0B9258746D}" type="pres">
      <dgm:prSet presAssocID="{29F9BB32-F384-4702-BD24-A57C955E18DA}" presName="descendantText" presStyleLbl="alignAccFollowNode1" presStyleIdx="2" presStyleCnt="5">
        <dgm:presLayoutVars>
          <dgm:bulletEnabled/>
        </dgm:presLayoutVars>
      </dgm:prSet>
      <dgm:spPr/>
    </dgm:pt>
    <dgm:pt modelId="{D5652E3E-8C25-4446-B5EF-B522ED573BD4}" type="pres">
      <dgm:prSet presAssocID="{DAFEE147-BD17-4FD6-9E66-D73999BA6DF3}" presName="sp" presStyleCnt="0"/>
      <dgm:spPr/>
    </dgm:pt>
    <dgm:pt modelId="{3C9518D8-56E2-4402-969E-F51622BE814B}" type="pres">
      <dgm:prSet presAssocID="{27ECA47F-FB8E-444E-A366-5C9256F16885}" presName="linNode" presStyleCnt="0"/>
      <dgm:spPr/>
    </dgm:pt>
    <dgm:pt modelId="{1FAB614D-F0AD-44FB-8C2A-86511C98BAAE}" type="pres">
      <dgm:prSet presAssocID="{27ECA47F-FB8E-444E-A366-5C9256F16885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8B3B8A6E-4569-4FE7-AEF2-0CDAFA177648}" type="pres">
      <dgm:prSet presAssocID="{27ECA47F-FB8E-444E-A366-5C9256F16885}" presName="descendantText" presStyleLbl="alignAccFollowNode1" presStyleIdx="3" presStyleCnt="5">
        <dgm:presLayoutVars>
          <dgm:bulletEnabled/>
        </dgm:presLayoutVars>
      </dgm:prSet>
      <dgm:spPr/>
    </dgm:pt>
    <dgm:pt modelId="{54499824-8EE0-48F0-BA11-9670C1F538F7}" type="pres">
      <dgm:prSet presAssocID="{C5C09181-CAE1-46DF-ABB3-6E0F70F83FBE}" presName="sp" presStyleCnt="0"/>
      <dgm:spPr/>
    </dgm:pt>
    <dgm:pt modelId="{7ED3C061-CBF7-4E4B-8E77-4FFFA88D4BB6}" type="pres">
      <dgm:prSet presAssocID="{DC027F25-4CF1-47F9-80CB-4D7F35B4F44A}" presName="linNode" presStyleCnt="0"/>
      <dgm:spPr/>
    </dgm:pt>
    <dgm:pt modelId="{92F019DA-28C5-46BC-A5EC-0E20D82F9199}" type="pres">
      <dgm:prSet presAssocID="{DC027F25-4CF1-47F9-80CB-4D7F35B4F44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A5CE45E8-9139-4D00-80F1-DEE05EF2AB2D}" type="pres">
      <dgm:prSet presAssocID="{DC027F25-4CF1-47F9-80CB-4D7F35B4F44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F1B6B930-95F4-4169-ADD3-14D32EC83815}" type="presOf" srcId="{27ECA47F-FB8E-444E-A366-5C9256F16885}" destId="{1FAB614D-F0AD-44FB-8C2A-86511C98BAAE}" srcOrd="0" destOrd="0" presId="urn:microsoft.com/office/officeart/2016/7/layout/VerticalSolidActionList"/>
    <dgm:cxn modelId="{CDA10542-AB0F-4B34-A90C-69C44A6EBF94}" type="presOf" srcId="{C768CB72-AA23-49A0-954D-F09D25B356BD}" destId="{5B22CA84-5691-4FA3-BC73-9BB01BCF22F1}" srcOrd="0" destOrd="0" presId="urn:microsoft.com/office/officeart/2016/7/layout/VerticalSolidActionList"/>
    <dgm:cxn modelId="{CFE30063-F6C1-4280-BEB8-64C8C8CB7C87}" srcId="{27ECA47F-FB8E-444E-A366-5C9256F16885}" destId="{2E3EB3BA-9F2E-40D3-B06E-63A8ED02A8C5}" srcOrd="0" destOrd="0" parTransId="{6D6E99AA-3AB5-485C-9CD9-3C46AC50732A}" sibTransId="{FE926C21-8943-4A59-BC98-8C23CFA95E11}"/>
    <dgm:cxn modelId="{2252D96B-9BAF-4249-B487-69089B87320A}" srcId="{C768CB72-AA23-49A0-954D-F09D25B356BD}" destId="{A2038FB6-AFA8-41F7-8914-502C68E03258}" srcOrd="0" destOrd="0" parTransId="{83EBA54B-3933-4BEE-8054-BD83BDD1A8A9}" sibTransId="{2D7E9E09-89E6-474A-9750-13871D7F7B7F}"/>
    <dgm:cxn modelId="{7032F652-0D64-4C5D-B0DD-2E3283EA5322}" srcId="{DC027F25-4CF1-47F9-80CB-4D7F35B4F44A}" destId="{4466335B-6063-4402-8676-6EC51D971BFA}" srcOrd="0" destOrd="0" parTransId="{1E990362-CE23-4137-AE0A-5F8C838EC22E}" sibTransId="{167264F9-1220-41DB-A275-15C08285C63D}"/>
    <dgm:cxn modelId="{F671749E-7EA2-4481-AA53-AC7D51860313}" srcId="{29F9BB32-F384-4702-BD24-A57C955E18DA}" destId="{4841C724-593F-4482-8C60-48EB8B553E94}" srcOrd="0" destOrd="0" parTransId="{72D3FEDE-8F62-4BF8-A6C6-2714B4C5C51C}" sibTransId="{7E4CA109-DBE6-4702-9DA3-81F1EE30C4F1}"/>
    <dgm:cxn modelId="{0698D9A2-711A-40DF-B961-929E13C66372}" type="presOf" srcId="{4466335B-6063-4402-8676-6EC51D971BFA}" destId="{A5CE45E8-9139-4D00-80F1-DEE05EF2AB2D}" srcOrd="0" destOrd="0" presId="urn:microsoft.com/office/officeart/2016/7/layout/VerticalSolidActionList"/>
    <dgm:cxn modelId="{AB4A90B4-058C-4657-B1D5-8057E8F0C188}" srcId="{C768CB72-AA23-49A0-954D-F09D25B356BD}" destId="{DC027F25-4CF1-47F9-80CB-4D7F35B4F44A}" srcOrd="4" destOrd="0" parTransId="{46DD238D-D633-4DC4-8617-081EFB627D05}" sibTransId="{E2EB36BD-E002-4E34-8918-367561B3C772}"/>
    <dgm:cxn modelId="{936A4ABB-ABF4-46B1-9B05-9124186252CD}" type="presOf" srcId="{6BBA1BDA-7403-4948-9D52-B33C875E5AE3}" destId="{1CD5AE31-0AB6-469E-8681-8930405E9901}" srcOrd="0" destOrd="0" presId="urn:microsoft.com/office/officeart/2016/7/layout/VerticalSolidActionList"/>
    <dgm:cxn modelId="{23B8A6BC-9CC0-4693-952C-E19A08015537}" srcId="{663DA6CB-F289-4B40-B97D-FFEA19B8A491}" destId="{6BBA1BDA-7403-4948-9D52-B33C875E5AE3}" srcOrd="0" destOrd="0" parTransId="{C6357C8F-8D44-4EE4-A6E1-F18BEFF7E053}" sibTransId="{61A5AD5D-66C3-4AED-A95F-60F8DE4DE590}"/>
    <dgm:cxn modelId="{5C8151BE-C652-4D16-AAC9-A0FBB396E8A9}" type="presOf" srcId="{29F9BB32-F384-4702-BD24-A57C955E18DA}" destId="{5811EC21-BF43-48A6-B180-27A559194772}" srcOrd="0" destOrd="0" presId="urn:microsoft.com/office/officeart/2016/7/layout/VerticalSolidActionList"/>
    <dgm:cxn modelId="{02D2DAD4-9ECF-476E-8FFB-B63C3ABC1C7C}" type="presOf" srcId="{2F65D6C4-6B60-4A83-BEF6-8DE29AF97B6B}" destId="{8EE0C6B6-F296-45A7-A363-D1CEB2A2C4B7}" srcOrd="0" destOrd="0" presId="urn:microsoft.com/office/officeart/2016/7/layout/VerticalSolidActionList"/>
    <dgm:cxn modelId="{CE695CD7-C987-42E3-8C94-A5F7BB5B5482}" srcId="{A2038FB6-AFA8-41F7-8914-502C68E03258}" destId="{2F65D6C4-6B60-4A83-BEF6-8DE29AF97B6B}" srcOrd="0" destOrd="0" parTransId="{EE9A62D5-47D6-4C00-A990-360AE3F8E511}" sibTransId="{E6236CF2-C179-4A96-ACE0-5597CBFD170D}"/>
    <dgm:cxn modelId="{FCD16CDD-B725-4F35-AF56-8966C2F9E7A8}" type="presOf" srcId="{DC027F25-4CF1-47F9-80CB-4D7F35B4F44A}" destId="{92F019DA-28C5-46BC-A5EC-0E20D82F9199}" srcOrd="0" destOrd="0" presId="urn:microsoft.com/office/officeart/2016/7/layout/VerticalSolidActionList"/>
    <dgm:cxn modelId="{3692CEDD-86A7-4EDF-9038-563A07CF19B2}" srcId="{C768CB72-AA23-49A0-954D-F09D25B356BD}" destId="{27ECA47F-FB8E-444E-A366-5C9256F16885}" srcOrd="3" destOrd="0" parTransId="{0D4E331E-3A2D-4BC9-A5AE-CC2FC8BB9BDD}" sibTransId="{C5C09181-CAE1-46DF-ABB3-6E0F70F83FBE}"/>
    <dgm:cxn modelId="{38710BE6-0A67-462D-8318-9C3DA6A08DD7}" type="presOf" srcId="{663DA6CB-F289-4B40-B97D-FFEA19B8A491}" destId="{EBE66259-2DD1-4BAE-B1C5-27FCCB63B09D}" srcOrd="0" destOrd="0" presId="urn:microsoft.com/office/officeart/2016/7/layout/VerticalSolidActionList"/>
    <dgm:cxn modelId="{543E6CEC-514C-4342-A7D0-C232A198B686}" type="presOf" srcId="{2E3EB3BA-9F2E-40D3-B06E-63A8ED02A8C5}" destId="{8B3B8A6E-4569-4FE7-AEF2-0CDAFA177648}" srcOrd="0" destOrd="0" presId="urn:microsoft.com/office/officeart/2016/7/layout/VerticalSolidActionList"/>
    <dgm:cxn modelId="{E2F7D3F1-7819-486A-B118-8BEB168546C3}" srcId="{C768CB72-AA23-49A0-954D-F09D25B356BD}" destId="{663DA6CB-F289-4B40-B97D-FFEA19B8A491}" srcOrd="1" destOrd="0" parTransId="{71F8C2DE-C825-4707-A0BB-5DEF87A8DDAC}" sibTransId="{EB639B70-88B6-4560-A107-8123E940192B}"/>
    <dgm:cxn modelId="{8DCAD8F3-16A0-4764-96B5-A58158FFA7E3}" type="presOf" srcId="{A2038FB6-AFA8-41F7-8914-502C68E03258}" destId="{AE364F1F-6F74-4A1B-9660-A9A13E2A3F0C}" srcOrd="0" destOrd="0" presId="urn:microsoft.com/office/officeart/2016/7/layout/VerticalSolidActionList"/>
    <dgm:cxn modelId="{5FD2C7F8-A02B-497B-9D5C-1C9BB80DF460}" srcId="{C768CB72-AA23-49A0-954D-F09D25B356BD}" destId="{29F9BB32-F384-4702-BD24-A57C955E18DA}" srcOrd="2" destOrd="0" parTransId="{E244CB52-C4EA-4E59-B420-58EC6169D116}" sibTransId="{DAFEE147-BD17-4FD6-9E66-D73999BA6DF3}"/>
    <dgm:cxn modelId="{23D2DAFF-1F9D-405E-8C91-04CBE489480C}" type="presOf" srcId="{4841C724-593F-4482-8C60-48EB8B553E94}" destId="{55115D0A-F7B3-4AF2-9430-3E0B9258746D}" srcOrd="0" destOrd="0" presId="urn:microsoft.com/office/officeart/2016/7/layout/VerticalSolidActionList"/>
    <dgm:cxn modelId="{B466CA51-BC48-40CC-9CCF-69E3C69D9D44}" type="presParOf" srcId="{5B22CA84-5691-4FA3-BC73-9BB01BCF22F1}" destId="{72BCC82F-E26C-46E1-8E53-6665F0DD2BC3}" srcOrd="0" destOrd="0" presId="urn:microsoft.com/office/officeart/2016/7/layout/VerticalSolidActionList"/>
    <dgm:cxn modelId="{B75681F7-2DD7-42B0-B81E-59DAADEC52BC}" type="presParOf" srcId="{72BCC82F-E26C-46E1-8E53-6665F0DD2BC3}" destId="{AE364F1F-6F74-4A1B-9660-A9A13E2A3F0C}" srcOrd="0" destOrd="0" presId="urn:microsoft.com/office/officeart/2016/7/layout/VerticalSolidActionList"/>
    <dgm:cxn modelId="{A615F87B-7844-4E3C-BD0F-2A2FB56B6FD2}" type="presParOf" srcId="{72BCC82F-E26C-46E1-8E53-6665F0DD2BC3}" destId="{8EE0C6B6-F296-45A7-A363-D1CEB2A2C4B7}" srcOrd="1" destOrd="0" presId="urn:microsoft.com/office/officeart/2016/7/layout/VerticalSolidActionList"/>
    <dgm:cxn modelId="{D74C2CD6-CC89-4BD6-AF4E-991DE80F7BC7}" type="presParOf" srcId="{5B22CA84-5691-4FA3-BC73-9BB01BCF22F1}" destId="{0EC7D378-9F57-41AA-9540-756819F43F46}" srcOrd="1" destOrd="0" presId="urn:microsoft.com/office/officeart/2016/7/layout/VerticalSolidActionList"/>
    <dgm:cxn modelId="{1A77C255-E284-4C25-B87E-65FBE6209E7C}" type="presParOf" srcId="{5B22CA84-5691-4FA3-BC73-9BB01BCF22F1}" destId="{7167CE2C-DB02-4B8C-A2D4-7D62DF96DE75}" srcOrd="2" destOrd="0" presId="urn:microsoft.com/office/officeart/2016/7/layout/VerticalSolidActionList"/>
    <dgm:cxn modelId="{FC961BE8-77CE-4CAE-9484-24B6CD5A6E84}" type="presParOf" srcId="{7167CE2C-DB02-4B8C-A2D4-7D62DF96DE75}" destId="{EBE66259-2DD1-4BAE-B1C5-27FCCB63B09D}" srcOrd="0" destOrd="0" presId="urn:microsoft.com/office/officeart/2016/7/layout/VerticalSolidActionList"/>
    <dgm:cxn modelId="{9D7914C2-FBDB-4648-AB8C-C838BE1AF5B7}" type="presParOf" srcId="{7167CE2C-DB02-4B8C-A2D4-7D62DF96DE75}" destId="{1CD5AE31-0AB6-469E-8681-8930405E9901}" srcOrd="1" destOrd="0" presId="urn:microsoft.com/office/officeart/2016/7/layout/VerticalSolidActionList"/>
    <dgm:cxn modelId="{B02BE35D-F911-497E-A447-D692461EBE02}" type="presParOf" srcId="{5B22CA84-5691-4FA3-BC73-9BB01BCF22F1}" destId="{021A54E6-2A82-46DB-A533-63340FA932E9}" srcOrd="3" destOrd="0" presId="urn:microsoft.com/office/officeart/2016/7/layout/VerticalSolidActionList"/>
    <dgm:cxn modelId="{09F07AD1-9638-4DC3-A9E4-E3E73674EECF}" type="presParOf" srcId="{5B22CA84-5691-4FA3-BC73-9BB01BCF22F1}" destId="{8FCCCED8-BADC-493B-B1E7-0BCDB26FC929}" srcOrd="4" destOrd="0" presId="urn:microsoft.com/office/officeart/2016/7/layout/VerticalSolidActionList"/>
    <dgm:cxn modelId="{4AC33C6D-5FB9-430A-87E1-1048129E7A2A}" type="presParOf" srcId="{8FCCCED8-BADC-493B-B1E7-0BCDB26FC929}" destId="{5811EC21-BF43-48A6-B180-27A559194772}" srcOrd="0" destOrd="0" presId="urn:microsoft.com/office/officeart/2016/7/layout/VerticalSolidActionList"/>
    <dgm:cxn modelId="{5628FE3A-A94B-4DC6-A8BD-4BF34281EA73}" type="presParOf" srcId="{8FCCCED8-BADC-493B-B1E7-0BCDB26FC929}" destId="{55115D0A-F7B3-4AF2-9430-3E0B9258746D}" srcOrd="1" destOrd="0" presId="urn:microsoft.com/office/officeart/2016/7/layout/VerticalSolidActionList"/>
    <dgm:cxn modelId="{F3C46426-7922-487E-B8C2-9CD86763C6DC}" type="presParOf" srcId="{5B22CA84-5691-4FA3-BC73-9BB01BCF22F1}" destId="{D5652E3E-8C25-4446-B5EF-B522ED573BD4}" srcOrd="5" destOrd="0" presId="urn:microsoft.com/office/officeart/2016/7/layout/VerticalSolidActionList"/>
    <dgm:cxn modelId="{B3DA7D52-F423-47A9-BF6F-CAE84436F2DC}" type="presParOf" srcId="{5B22CA84-5691-4FA3-BC73-9BB01BCF22F1}" destId="{3C9518D8-56E2-4402-969E-F51622BE814B}" srcOrd="6" destOrd="0" presId="urn:microsoft.com/office/officeart/2016/7/layout/VerticalSolidActionList"/>
    <dgm:cxn modelId="{8FB6EAF5-2D23-4CBC-B5E9-F5DEA32091CE}" type="presParOf" srcId="{3C9518D8-56E2-4402-969E-F51622BE814B}" destId="{1FAB614D-F0AD-44FB-8C2A-86511C98BAAE}" srcOrd="0" destOrd="0" presId="urn:microsoft.com/office/officeart/2016/7/layout/VerticalSolidActionList"/>
    <dgm:cxn modelId="{4CC9DB2A-6762-4F95-AA11-6ED77385CD02}" type="presParOf" srcId="{3C9518D8-56E2-4402-969E-F51622BE814B}" destId="{8B3B8A6E-4569-4FE7-AEF2-0CDAFA177648}" srcOrd="1" destOrd="0" presId="urn:microsoft.com/office/officeart/2016/7/layout/VerticalSolidActionList"/>
    <dgm:cxn modelId="{C5FB8C0F-84ED-4C8E-BC67-3AA422FCF0E4}" type="presParOf" srcId="{5B22CA84-5691-4FA3-BC73-9BB01BCF22F1}" destId="{54499824-8EE0-48F0-BA11-9670C1F538F7}" srcOrd="7" destOrd="0" presId="urn:microsoft.com/office/officeart/2016/7/layout/VerticalSolidActionList"/>
    <dgm:cxn modelId="{50F53220-7995-4C21-884D-08A56943C140}" type="presParOf" srcId="{5B22CA84-5691-4FA3-BC73-9BB01BCF22F1}" destId="{7ED3C061-CBF7-4E4B-8E77-4FFFA88D4BB6}" srcOrd="8" destOrd="0" presId="urn:microsoft.com/office/officeart/2016/7/layout/VerticalSolidActionList"/>
    <dgm:cxn modelId="{7319E3F8-748C-41A9-8710-E46BA2E3A4B9}" type="presParOf" srcId="{7ED3C061-CBF7-4E4B-8E77-4FFFA88D4BB6}" destId="{92F019DA-28C5-46BC-A5EC-0E20D82F9199}" srcOrd="0" destOrd="0" presId="urn:microsoft.com/office/officeart/2016/7/layout/VerticalSolidActionList"/>
    <dgm:cxn modelId="{80733FE4-9DF8-4393-BDFD-FEFB902431AA}" type="presParOf" srcId="{7ED3C061-CBF7-4E4B-8E77-4FFFA88D4BB6}" destId="{A5CE45E8-9139-4D00-80F1-DEE05EF2AB2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0C6B6-F296-45A7-A363-D1CEB2A2C4B7}">
      <dsp:nvSpPr>
        <dsp:cNvPr id="0" name=""/>
        <dsp:cNvSpPr/>
      </dsp:nvSpPr>
      <dsp:spPr>
        <a:xfrm>
          <a:off x="1158239" y="1410"/>
          <a:ext cx="4632960" cy="618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92" tIns="157160" rIns="89892" bIns="1571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— the very simplest, does not permit memory to be freed.</a:t>
          </a:r>
        </a:p>
      </dsp:txBody>
      <dsp:txXfrm>
        <a:off x="1158239" y="1410"/>
        <a:ext cx="4632960" cy="618741"/>
      </dsp:txXfrm>
    </dsp:sp>
    <dsp:sp modelId="{AE364F1F-6F74-4A1B-9660-A9A13E2A3F0C}">
      <dsp:nvSpPr>
        <dsp:cNvPr id="0" name=""/>
        <dsp:cNvSpPr/>
      </dsp:nvSpPr>
      <dsp:spPr>
        <a:xfrm>
          <a:off x="0" y="1410"/>
          <a:ext cx="1158240" cy="61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90" tIns="61118" rIns="61290" bIns="611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heap_1 </a:t>
          </a:r>
        </a:p>
      </dsp:txBody>
      <dsp:txXfrm>
        <a:off x="0" y="1410"/>
        <a:ext cx="1158240" cy="618741"/>
      </dsp:txXfrm>
    </dsp:sp>
    <dsp:sp modelId="{1CD5AE31-0AB6-469E-8681-8930405E9901}">
      <dsp:nvSpPr>
        <dsp:cNvPr id="0" name=""/>
        <dsp:cNvSpPr/>
      </dsp:nvSpPr>
      <dsp:spPr>
        <a:xfrm>
          <a:off x="1158239" y="657276"/>
          <a:ext cx="4632960" cy="618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92" tIns="157160" rIns="89892" bIns="1571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— permits memory to be freed, but does not coalescence adjacent free blocks.</a:t>
          </a:r>
        </a:p>
      </dsp:txBody>
      <dsp:txXfrm>
        <a:off x="1158239" y="657276"/>
        <a:ext cx="4632960" cy="618741"/>
      </dsp:txXfrm>
    </dsp:sp>
    <dsp:sp modelId="{EBE66259-2DD1-4BAE-B1C5-27FCCB63B09D}">
      <dsp:nvSpPr>
        <dsp:cNvPr id="0" name=""/>
        <dsp:cNvSpPr/>
      </dsp:nvSpPr>
      <dsp:spPr>
        <a:xfrm>
          <a:off x="0" y="657276"/>
          <a:ext cx="1158240" cy="61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90" tIns="61118" rIns="61290" bIns="611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heap_2 </a:t>
          </a:r>
        </a:p>
      </dsp:txBody>
      <dsp:txXfrm>
        <a:off x="0" y="657276"/>
        <a:ext cx="1158240" cy="618741"/>
      </dsp:txXfrm>
    </dsp:sp>
    <dsp:sp modelId="{55115D0A-F7B3-4AF2-9430-3E0B9258746D}">
      <dsp:nvSpPr>
        <dsp:cNvPr id="0" name=""/>
        <dsp:cNvSpPr/>
      </dsp:nvSpPr>
      <dsp:spPr>
        <a:xfrm>
          <a:off x="1158239" y="1313142"/>
          <a:ext cx="4632960" cy="618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92" tIns="157160" rIns="89892" bIns="1571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— simply wraps the standard malloc() and free() for thread safety.</a:t>
          </a:r>
        </a:p>
      </dsp:txBody>
      <dsp:txXfrm>
        <a:off x="1158239" y="1313142"/>
        <a:ext cx="4632960" cy="618741"/>
      </dsp:txXfrm>
    </dsp:sp>
    <dsp:sp modelId="{5811EC21-BF43-48A6-B180-27A559194772}">
      <dsp:nvSpPr>
        <dsp:cNvPr id="0" name=""/>
        <dsp:cNvSpPr/>
      </dsp:nvSpPr>
      <dsp:spPr>
        <a:xfrm>
          <a:off x="0" y="1313142"/>
          <a:ext cx="1158240" cy="61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90" tIns="61118" rIns="61290" bIns="611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heap_3 </a:t>
          </a:r>
        </a:p>
      </dsp:txBody>
      <dsp:txXfrm>
        <a:off x="0" y="1313142"/>
        <a:ext cx="1158240" cy="618741"/>
      </dsp:txXfrm>
    </dsp:sp>
    <dsp:sp modelId="{8B3B8A6E-4569-4FE7-AEF2-0CDAFA177648}">
      <dsp:nvSpPr>
        <dsp:cNvPr id="0" name=""/>
        <dsp:cNvSpPr/>
      </dsp:nvSpPr>
      <dsp:spPr>
        <a:xfrm>
          <a:off x="1158239" y="1969008"/>
          <a:ext cx="4632960" cy="618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92" tIns="157160" rIns="89892" bIns="1571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— coalescence adjacent free blocks to avoid fragmentation. Includes absolute address placement option.</a:t>
          </a:r>
        </a:p>
      </dsp:txBody>
      <dsp:txXfrm>
        <a:off x="1158239" y="1969008"/>
        <a:ext cx="4632960" cy="618741"/>
      </dsp:txXfrm>
    </dsp:sp>
    <dsp:sp modelId="{1FAB614D-F0AD-44FB-8C2A-86511C98BAAE}">
      <dsp:nvSpPr>
        <dsp:cNvPr id="0" name=""/>
        <dsp:cNvSpPr/>
      </dsp:nvSpPr>
      <dsp:spPr>
        <a:xfrm>
          <a:off x="0" y="1969008"/>
          <a:ext cx="1158240" cy="61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90" tIns="61118" rIns="61290" bIns="611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heap_4 </a:t>
          </a:r>
        </a:p>
      </dsp:txBody>
      <dsp:txXfrm>
        <a:off x="0" y="1969008"/>
        <a:ext cx="1158240" cy="618741"/>
      </dsp:txXfrm>
    </dsp:sp>
    <dsp:sp modelId="{A5CE45E8-9139-4D00-80F1-DEE05EF2AB2D}">
      <dsp:nvSpPr>
        <dsp:cNvPr id="0" name=""/>
        <dsp:cNvSpPr/>
      </dsp:nvSpPr>
      <dsp:spPr>
        <a:xfrm>
          <a:off x="1158239" y="2624875"/>
          <a:ext cx="4632960" cy="6187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92" tIns="157160" rIns="89892" bIns="1571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— as per heap_4, with the ability to span the heap across multiple non-adjacent memory areas</a:t>
          </a:r>
        </a:p>
      </dsp:txBody>
      <dsp:txXfrm>
        <a:off x="1158239" y="2624875"/>
        <a:ext cx="4632960" cy="618741"/>
      </dsp:txXfrm>
    </dsp:sp>
    <dsp:sp modelId="{92F019DA-28C5-46BC-A5EC-0E20D82F9199}">
      <dsp:nvSpPr>
        <dsp:cNvPr id="0" name=""/>
        <dsp:cNvSpPr/>
      </dsp:nvSpPr>
      <dsp:spPr>
        <a:xfrm>
          <a:off x="0" y="2624875"/>
          <a:ext cx="1158240" cy="618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290" tIns="61118" rIns="61290" bIns="6111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heap_5 </a:t>
          </a:r>
        </a:p>
      </dsp:txBody>
      <dsp:txXfrm>
        <a:off x="0" y="2624875"/>
        <a:ext cx="1158240" cy="618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F52389-0864-8040-1B81-41431B9223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err="1"/>
              <a:t>FreeRTOS-Inves</a:t>
            </a:r>
            <a:endParaRPr kumimoji="1" lang="en-US" altLang="ja-JP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>
            <a:spAutoFit/>
          </a:bodyPr>
          <a:lstStyle/>
          <a:p>
            <a:r>
              <a:rPr lang="en-US" dirty="0"/>
              <a:t>Date: Jul.2023</a:t>
            </a:r>
          </a:p>
          <a:p>
            <a:r>
              <a:rPr lang="en-US" dirty="0"/>
              <a:t>Name: Huynh Thai</a:t>
            </a:r>
          </a:p>
          <a:p>
            <a:r>
              <a:rPr lang="en-US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1682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4828839-C303-9685-193F-C29AE4C2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09538"/>
            <a:ext cx="11232000" cy="443198"/>
          </a:xfrm>
        </p:spPr>
        <p:txBody>
          <a:bodyPr/>
          <a:lstStyle/>
          <a:p>
            <a:r>
              <a:rPr lang="en-US" b="0" i="0" dirty="0">
                <a:solidFill>
                  <a:srgbClr val="000080"/>
                </a:solidFill>
                <a:effectLst/>
                <a:latin typeface="Noto Serif" panose="020B0604020202020204" pitchFamily="18" charset="0"/>
              </a:rPr>
              <a:t>Memory Management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20D2DA4-EF10-19C7-A599-009250F43F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0" y="1752600"/>
            <a:ext cx="3470400" cy="3598767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The RTOS kernel needs RAM each time a task, queue, or other RTOS object is created. The RAM can be allocated: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Statically at compile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Dynamically from the RTOS heap by the RTOS API object creation functions.</a:t>
            </a:r>
          </a:p>
          <a:p>
            <a:endParaRPr lang="en-US" dirty="0"/>
          </a:p>
        </p:txBody>
      </p:sp>
      <p:pic>
        <p:nvPicPr>
          <p:cNvPr id="15" name="Picture 14" descr="A diagram of a memory layout&#10;&#10;Description automatically generated">
            <a:extLst>
              <a:ext uri="{FF2B5EF4-FFF2-40B4-BE49-F238E27FC236}">
                <a16:creationId xmlns:a16="http://schemas.microsoft.com/office/drawing/2014/main" id="{047BB85F-287F-4495-9381-2EBE2807A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5"/>
          <a:stretch/>
        </p:blipFill>
        <p:spPr>
          <a:xfrm>
            <a:off x="1653850" y="1600199"/>
            <a:ext cx="6340299" cy="4072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778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64828839-C303-9685-193F-C29AE4C2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US" b="1" i="0" dirty="0">
                <a:effectLst/>
                <a:latin typeface="Amazon Ember"/>
              </a:rPr>
              <a:t>heap memory management</a:t>
            </a:r>
          </a:p>
        </p:txBody>
      </p:sp>
      <p:graphicFrame>
        <p:nvGraphicFramePr>
          <p:cNvPr id="35" name="TextBox 5">
            <a:extLst>
              <a:ext uri="{FF2B5EF4-FFF2-40B4-BE49-F238E27FC236}">
                <a16:creationId xmlns:a16="http://schemas.microsoft.com/office/drawing/2014/main" id="{B95E2547-CE4F-5964-AE48-D201A97E8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483684"/>
              </p:ext>
            </p:extLst>
          </p:nvPr>
        </p:nvGraphicFramePr>
        <p:xfrm>
          <a:off x="533401" y="2012773"/>
          <a:ext cx="5791200" cy="324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13985C-89E5-4089-91AD-FF00F760B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1752600"/>
            <a:ext cx="532190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0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Heap_1</a:t>
            </a:r>
            <a:endParaRPr lang="en-US" dirty="0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54635B6-99C6-1AA0-ED6A-9EA3483013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7799" y="1424991"/>
            <a:ext cx="4443099" cy="4060825"/>
          </a:xfrm>
        </p:spPr>
        <p:txBody>
          <a:bodyPr wrap="square">
            <a:normAutofit/>
          </a:bodyPr>
          <a:lstStyle/>
          <a:p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pic>
        <p:nvPicPr>
          <p:cNvPr id="3" name="Picture 2" descr="A diagram of a block&#10;&#10;Description automatically generated">
            <a:extLst>
              <a:ext uri="{FF2B5EF4-FFF2-40B4-BE49-F238E27FC236}">
                <a16:creationId xmlns:a16="http://schemas.microsoft.com/office/drawing/2014/main" id="{E610674D-7B77-44D0-9003-8037AAE3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2151741"/>
            <a:ext cx="5400000" cy="2794499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0070A5-AEC8-4C85-91B7-F84B3AF72F47}"/>
              </a:ext>
            </a:extLst>
          </p:cNvPr>
          <p:cNvSpPr txBox="1"/>
          <p:nvPr/>
        </p:nvSpPr>
        <p:spPr>
          <a:xfrm>
            <a:off x="762000" y="1752600"/>
            <a:ext cx="45377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implementation uses first-fit algorithm to allocate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 simplest allocation method (deterministic), but does not allow freeing of allocated memory.</a:t>
            </a:r>
          </a:p>
        </p:txBody>
      </p:sp>
    </p:spTree>
    <p:extLst>
      <p:ext uri="{BB962C8B-B14F-4D97-AF65-F5344CB8AC3E}">
        <p14:creationId xmlns:p14="http://schemas.microsoft.com/office/powerpoint/2010/main" val="46291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Heap_2</a:t>
            </a:r>
            <a:endParaRPr lang="en-US" dirty="0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54635B6-99C6-1AA0-ED6A-9EA3483013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2900" cy="4060825"/>
          </a:xfrm>
        </p:spPr>
        <p:txBody>
          <a:bodyPr wrap="square">
            <a:normAutofit/>
          </a:bodyPr>
          <a:lstStyle/>
          <a:p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73A6EA-9FB3-4726-9862-99924BBB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000" y="2428491"/>
            <a:ext cx="5400000" cy="2241000"/>
          </a:xfrm>
          <a:prstGeom prst="rect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CDD37D-C40A-4F86-BFAF-CD9F944C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69663"/>
            <a:ext cx="4575201" cy="2567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981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Noto Serif" panose="02020600060500020200" pitchFamily="18" charset="0"/>
              </a:rPr>
              <a:t>This method implements the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Noto Serif" panose="02020600060500020200" pitchFamily="18" charset="0"/>
              </a:rPr>
              <a:t>best fit algorithm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Noto Serif" panose="02020600060500020200" pitchFamily="18" charset="0"/>
              </a:rPr>
              <a:t> for allocation.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Noto Serif" panose="02020600060500020200" pitchFamily="18" charset="0"/>
              </a:rPr>
              <a:t>It allows memory free() operation but doesn’t combine adjacent free blocks.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Noto Serif" panose="02020600060500020200" pitchFamily="18" charset="0"/>
              </a:rPr>
              <a:t>This method has risk of fragmentation.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2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Heap_3</a:t>
            </a:r>
            <a:endParaRPr lang="en-US" dirty="0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54635B6-99C6-1AA0-ED6A-9EA3483013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C94CD-9DD7-4AE4-ADA0-BDFC31F9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719472"/>
            <a:ext cx="7228200" cy="303584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3DE83-3A1B-4BE5-81DC-CA1582CB4E8C}"/>
              </a:ext>
            </a:extLst>
          </p:cNvPr>
          <p:cNvSpPr txBox="1"/>
          <p:nvPr/>
        </p:nvSpPr>
        <p:spPr>
          <a:xfrm>
            <a:off x="7772400" y="838200"/>
            <a:ext cx="3951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implements simple wrapper for standard C library malloc() and free(); wrapper makes these functions thread safe, but makes code increase and not 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linker heap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configTOTAL_HEAP_SIZE</a:t>
            </a:r>
            <a:r>
              <a:rPr lang="en-US" dirty="0"/>
              <a:t> setting has no effect when this model is used</a:t>
            </a:r>
          </a:p>
        </p:txBody>
      </p:sp>
    </p:spTree>
    <p:extLst>
      <p:ext uri="{BB962C8B-B14F-4D97-AF65-F5344CB8AC3E}">
        <p14:creationId xmlns:p14="http://schemas.microsoft.com/office/powerpoint/2010/main" val="91706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Heap_4</a:t>
            </a:r>
            <a:endParaRPr lang="en-US" dirty="0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54635B6-99C6-1AA0-ED6A-9EA3483013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2900" cy="4060825"/>
          </a:xfrm>
        </p:spPr>
        <p:txBody>
          <a:bodyPr wrap="square">
            <a:normAutofit/>
          </a:bodyPr>
          <a:lstStyle/>
          <a:p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pic>
        <p:nvPicPr>
          <p:cNvPr id="3074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3CD2A8-F3B8-4878-86B5-07E675DD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3800" y="1174501"/>
            <a:ext cx="5400000" cy="2254499"/>
          </a:xfrm>
          <a:prstGeom prst="rect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24F69-FCF8-486F-9553-5CD1E4BC6DB5}"/>
              </a:ext>
            </a:extLst>
          </p:cNvPr>
          <p:cNvSpPr txBox="1"/>
          <p:nvPr/>
        </p:nvSpPr>
        <p:spPr>
          <a:xfrm>
            <a:off x="200348" y="3886200"/>
            <a:ext cx="11381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erif" panose="02020600060500020200" pitchFamily="18" charset="0"/>
              </a:rPr>
              <a:t>This method uses </a:t>
            </a:r>
            <a:r>
              <a:rPr lang="en-US" b="0" i="1" dirty="0">
                <a:effectLst/>
                <a:latin typeface="Noto Serif" panose="02020600060500020200" pitchFamily="18" charset="0"/>
              </a:rPr>
              <a:t>first fit algorithm</a:t>
            </a:r>
            <a:r>
              <a:rPr lang="en-US" b="0" i="0" dirty="0">
                <a:effectLst/>
                <a:latin typeface="Noto Serif" panose="02020600060500020200" pitchFamily="18" charset="0"/>
              </a:rPr>
              <a:t> to allocate memory. It is able to combine adjacent free memory blocks into a single block.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heap is organized as a linked list: for better efficiency when dynamically allocating/Freeing memory. As a consequence when allocating N bytes in the heap memory using </a:t>
            </a:r>
            <a:r>
              <a:rPr lang="en-US" dirty="0" err="1"/>
              <a:t>pvPortMalloc</a:t>
            </a:r>
            <a:r>
              <a:rPr lang="en-US" dirty="0"/>
              <a:t>() API it consumes: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manually set the memory array address:</a:t>
            </a:r>
          </a:p>
        </p:txBody>
      </p:sp>
    </p:spTree>
    <p:extLst>
      <p:ext uri="{BB962C8B-B14F-4D97-AF65-F5344CB8AC3E}">
        <p14:creationId xmlns:p14="http://schemas.microsoft.com/office/powerpoint/2010/main" val="264973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Heap_5</a:t>
            </a:r>
            <a:endParaRPr lang="en-US" dirty="0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54635B6-99C6-1AA0-ED6A-9EA3483013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7799" y="1424991"/>
            <a:ext cx="4443099" cy="4060825"/>
          </a:xfrm>
        </p:spPr>
        <p:txBody>
          <a:bodyPr wrap="square">
            <a:normAutofit/>
          </a:bodyPr>
          <a:lstStyle/>
          <a:p>
            <a:r>
              <a:rPr lang="en-US" b="0" i="0" dirty="0">
                <a:effectLst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D70E7-4A78-46B1-8441-F3AACD47EB34}"/>
              </a:ext>
            </a:extLst>
          </p:cNvPr>
          <p:cNvSpPr txBox="1"/>
          <p:nvPr/>
        </p:nvSpPr>
        <p:spPr>
          <a:xfrm>
            <a:off x="685800" y="1305343"/>
            <a:ext cx="8458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Fit algorithm in this method is able to combine adjacent free memory blocks into a single block using the same algorithms as in , but supporting different memory regions (i.e. SRAM1, SRAM2) being not in linear memory spaceheap_4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 only memory allocation scheme that must be explicitly initialized before any OS object can be created (before first call of ).</a:t>
            </a:r>
            <a:r>
              <a:rPr lang="en-US" dirty="0" err="1"/>
              <a:t>pvPortMalloc</a:t>
            </a:r>
            <a:r>
              <a:rPr lang="en-US" dirty="0"/>
              <a:t>()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specifies start address and size of each separate memory area.</a:t>
            </a:r>
          </a:p>
          <a:p>
            <a:r>
              <a:rPr lang="en-US" dirty="0"/>
              <a:t>Lower address appears in the array first</a:t>
            </a:r>
          </a:p>
          <a:p>
            <a:r>
              <a:rPr lang="en-US" dirty="0"/>
              <a:t>To initialize this scheme, function should be </a:t>
            </a:r>
            <a:r>
              <a:rPr lang="en-US" dirty="0" err="1"/>
              <a:t>called.vPortDefineHeapRegions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821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041-8034-4070-91A0-1EEA94C7F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8124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Noto Serif" panose="02020600060500020200" pitchFamily="18" charset="0"/>
              </a:rPr>
              <a:t>Task Management</a:t>
            </a:r>
          </a:p>
        </p:txBody>
      </p:sp>
    </p:spTree>
    <p:extLst>
      <p:ext uri="{BB962C8B-B14F-4D97-AF65-F5344CB8AC3E}">
        <p14:creationId xmlns:p14="http://schemas.microsoft.com/office/powerpoint/2010/main" val="365077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Task States</a:t>
            </a:r>
            <a:endParaRPr lang="en-US" dirty="0"/>
          </a:p>
        </p:txBody>
      </p:sp>
      <p:pic>
        <p:nvPicPr>
          <p:cNvPr id="6" name="Picture 5" descr="A diagram of a task state transition&#10;&#10;Description automatically generated">
            <a:extLst>
              <a:ext uri="{FF2B5EF4-FFF2-40B4-BE49-F238E27FC236}">
                <a16:creationId xmlns:a16="http://schemas.microsoft.com/office/drawing/2014/main" id="{B320A6DE-2449-4506-87E8-B7D34E9CA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0" r="16483"/>
          <a:stretch/>
        </p:blipFill>
        <p:spPr>
          <a:xfrm>
            <a:off x="6858000" y="930830"/>
            <a:ext cx="4118421" cy="4428750"/>
          </a:xfrm>
          <a:prstGeom prst="rect">
            <a:avLst/>
          </a:prstGeom>
          <a:noFill/>
          <a:ln w="6350">
            <a:noFill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A8CC571-02AD-4021-BB8F-4671C8DF4F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3440429"/>
          </a:xfrm>
        </p:spPr>
        <p:txBody>
          <a:bodyPr/>
          <a:lstStyle/>
          <a:p>
            <a:r>
              <a:rPr lang="en-US" sz="1800" dirty="0"/>
              <a:t>There are 4 states for a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Running</a:t>
            </a:r>
            <a:r>
              <a:rPr lang="en-US" sz="1800" dirty="0"/>
              <a:t>: The task is being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Suspend</a:t>
            </a:r>
            <a:r>
              <a:rPr lang="en-US" sz="1800" dirty="0"/>
              <a:t>: The task has been suspended (deactivated) by the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Blocked</a:t>
            </a:r>
            <a:r>
              <a:rPr lang="en-US" sz="1800" dirty="0"/>
              <a:t>: The task is blocked and waiting for the synchronization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Ready</a:t>
            </a:r>
            <a:r>
              <a:rPr lang="en-US" sz="1800" dirty="0"/>
              <a:t>: Ready to execute, but a task with higher priority is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4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80"/>
                </a:solidFill>
                <a:effectLst/>
                <a:latin typeface="Noto Serif" panose="02020600060500020200" pitchFamily="18" charset="0"/>
              </a:rPr>
              <a:t>Task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A116-6BB6-4CD4-902E-85B2827E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86" y="1447800"/>
            <a:ext cx="9518914" cy="183665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b="0" i="0" dirty="0">
                <a:solidFill>
                  <a:srgbClr val="202020"/>
                </a:solidFill>
                <a:effectLst/>
              </a:rPr>
              <a:t>Each task is assigned a priority from 0 to ( </a:t>
            </a:r>
            <a:r>
              <a:rPr lang="en-US" sz="1800" b="0" i="0" dirty="0" err="1">
                <a:solidFill>
                  <a:srgbClr val="202020"/>
                </a:solidFill>
                <a:effectLst/>
              </a:rPr>
              <a:t>configMAX_PRIORITIES</a:t>
            </a:r>
            <a:r>
              <a:rPr lang="en-US" sz="1800" b="0" i="0" dirty="0">
                <a:solidFill>
                  <a:srgbClr val="202020"/>
                </a:solidFill>
                <a:effectLst/>
              </a:rPr>
              <a:t> - 1 ), where </a:t>
            </a:r>
            <a:r>
              <a:rPr lang="en-US" sz="1800" b="0" i="0" dirty="0" err="1">
                <a:solidFill>
                  <a:srgbClr val="202020"/>
                </a:solidFill>
                <a:effectLst/>
              </a:rPr>
              <a:t>configMAX_PRIORITIES</a:t>
            </a:r>
            <a:r>
              <a:rPr lang="en-US" sz="1800" b="0" i="0" dirty="0">
                <a:solidFill>
                  <a:srgbClr val="202020"/>
                </a:solidFill>
                <a:effectLst/>
              </a:rPr>
              <a:t> is defined within </a:t>
            </a:r>
            <a:r>
              <a:rPr lang="en-US" sz="1800" b="0" i="0" dirty="0" err="1">
                <a:solidFill>
                  <a:srgbClr val="202020"/>
                </a:solidFill>
                <a:effectLst/>
              </a:rPr>
              <a:t>FreeRTOSConfig.h</a:t>
            </a:r>
            <a:r>
              <a:rPr lang="en-US" sz="1800" b="0" i="0" dirty="0">
                <a:solidFill>
                  <a:srgbClr val="202020"/>
                </a:solidFill>
                <a:effectLst/>
              </a:rPr>
              <a:t>.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Lower Task Priority Value means lower Task Priority Level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The </a:t>
            </a:r>
            <a:r>
              <a:rPr lang="en-US" sz="1800" dirty="0" err="1"/>
              <a:t>uxPriority</a:t>
            </a:r>
            <a:r>
              <a:rPr lang="en-US" sz="1800" dirty="0"/>
              <a:t> parameter of the </a:t>
            </a:r>
            <a:r>
              <a:rPr lang="en-US" sz="1800" dirty="0" err="1"/>
              <a:t>xTaskCreate</a:t>
            </a:r>
            <a:r>
              <a:rPr lang="en-US" sz="1800" dirty="0"/>
              <a:t>() API function assigns an initial priority to the task being created. </a:t>
            </a:r>
          </a:p>
        </p:txBody>
      </p:sp>
    </p:spTree>
    <p:extLst>
      <p:ext uri="{BB962C8B-B14F-4D97-AF65-F5344CB8AC3E}">
        <p14:creationId xmlns:p14="http://schemas.microsoft.com/office/powerpoint/2010/main" val="381648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041-8034-4070-91A0-1EEA94C7F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8124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Noto Serif" panose="02020600060500020200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77693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1A3065"/>
                </a:solidFill>
                <a:effectLst/>
                <a:latin typeface="Arial" panose="020B0604020202020204" pitchFamily="34" charset="0"/>
              </a:rPr>
              <a:t>Implementing a task </a:t>
            </a:r>
            <a:endParaRPr lang="en-US" b="1" i="0" dirty="0">
              <a:solidFill>
                <a:srgbClr val="1A3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D1859-B3EF-4650-BA84-DE2831C16C58}"/>
              </a:ext>
            </a:extLst>
          </p:cNvPr>
          <p:cNvSpPr txBox="1"/>
          <p:nvPr/>
        </p:nvSpPr>
        <p:spPr>
          <a:xfrm>
            <a:off x="476640" y="1447800"/>
            <a:ext cx="609442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Define the Task Function: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Start by defining the code that will be executed by the task in a function.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dirty="0"/>
              <a:t>Create the Task:</a:t>
            </a:r>
          </a:p>
          <a:p>
            <a:r>
              <a:rPr lang="en-US" sz="1600" dirty="0"/>
              <a:t>-    Use the </a:t>
            </a:r>
            <a:r>
              <a:rPr lang="en-US" sz="1600" dirty="0" err="1"/>
              <a:t>xTaskCreate</a:t>
            </a:r>
            <a:r>
              <a:rPr lang="en-US" sz="1600" dirty="0"/>
              <a:t>() API to create the task.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Provide the task function, a unique name for the task, the stack size, priority, and optional parameters.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/>
              <a:t>Here's an example of creating a task</a:t>
            </a:r>
            <a:r>
              <a:rPr lang="en-US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898DCF-5F27-4940-AB35-C58E8B6E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3" y="4419600"/>
            <a:ext cx="10829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1A3065"/>
                </a:solidFill>
                <a:effectLst/>
                <a:latin typeface="Arial" panose="020B0604020202020204" pitchFamily="34" charset="0"/>
              </a:rPr>
              <a:t>Implementing a task </a:t>
            </a:r>
            <a:endParaRPr lang="en-US" b="1" i="0" dirty="0">
              <a:solidFill>
                <a:srgbClr val="1A3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A116-6BB6-4CD4-902E-85B2827E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80" y="1371600"/>
            <a:ext cx="10280914" cy="4415761"/>
          </a:xfrm>
        </p:spPr>
        <p:txBody>
          <a:bodyPr/>
          <a:lstStyle/>
          <a:p>
            <a:r>
              <a:rPr lang="en-US" sz="1200" b="1" dirty="0"/>
              <a:t>Start the Scheduler: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Before the tasks can run, you need to start the </a:t>
            </a:r>
            <a:r>
              <a:rPr lang="en-US" sz="1200" dirty="0" err="1"/>
              <a:t>FreeRTOS</a:t>
            </a:r>
            <a:r>
              <a:rPr lang="en-US" sz="1200" dirty="0"/>
              <a:t> scheduler.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Call the </a:t>
            </a:r>
            <a:r>
              <a:rPr lang="en-US" sz="1200" b="1" dirty="0" err="1"/>
              <a:t>vTaskStartScheduler</a:t>
            </a:r>
            <a:r>
              <a:rPr lang="en-US" sz="1200" b="1" dirty="0"/>
              <a:t>() </a:t>
            </a:r>
            <a:r>
              <a:rPr lang="en-US" sz="1200" dirty="0"/>
              <a:t>function to start the scheduler.</a:t>
            </a:r>
          </a:p>
          <a:p>
            <a:r>
              <a:rPr lang="en-US" sz="1200" b="1" dirty="0"/>
              <a:t>Task Execution: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Once the scheduler starts, the tasks will be executed based on their priorities.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The task function you defined will run in a loop until it is either deleted or suspended.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Within the task function, you can write the code specific to the task's functionality.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Use appropriate </a:t>
            </a:r>
            <a:r>
              <a:rPr lang="en-US" sz="1200" dirty="0" err="1"/>
              <a:t>FreeRTOS</a:t>
            </a:r>
            <a:r>
              <a:rPr lang="en-US" sz="1200" dirty="0"/>
              <a:t> APIs for synchronization, inter-task communication, and other required functionalities.</a:t>
            </a:r>
          </a:p>
          <a:p>
            <a:r>
              <a:rPr lang="en-US" sz="1200" b="1" dirty="0"/>
              <a:t>Task Deletion (Optional):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If a task needs to be deleted during runtime, call the </a:t>
            </a:r>
            <a:r>
              <a:rPr lang="en-US" sz="1200" b="1" dirty="0" err="1"/>
              <a:t>vTaskDelete</a:t>
            </a:r>
            <a:r>
              <a:rPr lang="en-US" sz="1200" b="1" dirty="0"/>
              <a:t>() </a:t>
            </a:r>
            <a:r>
              <a:rPr lang="en-US" sz="1200" dirty="0"/>
              <a:t>API from within the task function or another task.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Deleting a task will remove it from the scheduler and release its allocated resources.</a:t>
            </a:r>
          </a:p>
          <a:p>
            <a:r>
              <a:rPr lang="en-US" sz="1200" b="1" dirty="0"/>
              <a:t>Task Cleanup: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After starting the scheduler, it typically does not return.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However, if the scheduler does return (which indicates an error condition), you can perform any necessary cleanup before exiting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412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041-8034-4070-91A0-1EEA94C7F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00137"/>
          </a:xfrm>
        </p:spPr>
        <p:txBody>
          <a:bodyPr/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Safer Interrupt</a:t>
            </a:r>
          </a:p>
        </p:txBody>
      </p:sp>
    </p:spTree>
    <p:extLst>
      <p:ext uri="{BB962C8B-B14F-4D97-AF65-F5344CB8AC3E}">
        <p14:creationId xmlns:p14="http://schemas.microsoft.com/office/powerpoint/2010/main" val="193106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3CE58254-A01F-6973-2EC0-ECAC845B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Standard ISR Processing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EFAAAA-654B-4292-A1BD-AC6762CAAD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113450"/>
            <a:ext cx="5439482" cy="350846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131C8D-E85C-45EF-B242-4D22A286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8" y="1752600"/>
            <a:ext cx="4953000" cy="2066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94FC5-28FD-4A33-83DB-9C3B7F96EF72}"/>
              </a:ext>
            </a:extLst>
          </p:cNvPr>
          <p:cNvSpPr txBox="1"/>
          <p:nvPr/>
        </p:nvSpPr>
        <p:spPr>
          <a:xfrm>
            <a:off x="914400" y="4267200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an interrupt-safe API function is called from an ISR, </a:t>
            </a:r>
            <a:r>
              <a:rPr lang="en-US" dirty="0" err="1"/>
              <a:t>FreeRTOS</a:t>
            </a:r>
            <a:r>
              <a:rPr lang="en-US" dirty="0"/>
              <a:t> ensures that the context switching is performed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interrupted task has a higher priority than the currently running task, a context switch may occur, allowing the higher-priority task to execute after the ISR.</a:t>
            </a:r>
          </a:p>
        </p:txBody>
      </p:sp>
    </p:spTree>
    <p:extLst>
      <p:ext uri="{BB962C8B-B14F-4D97-AF65-F5344CB8AC3E}">
        <p14:creationId xmlns:p14="http://schemas.microsoft.com/office/powerpoint/2010/main" val="166844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3CE58254-A01F-6973-2EC0-ECAC845B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Deferred Interrupt Processing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A7D163-8E58-41E3-9443-F3EE038F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19361"/>
            <a:ext cx="7800975" cy="3762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68A349-7621-403A-9ED6-9C68B4E802E8}"/>
              </a:ext>
            </a:extLst>
          </p:cNvPr>
          <p:cNvSpPr txBox="1"/>
          <p:nvPr/>
        </p:nvSpPr>
        <p:spPr>
          <a:xfrm>
            <a:off x="8181975" y="1476265"/>
            <a:ext cx="35431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At time t2: A low priority task is pre-empted by an interrupt.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time t3: The ISR returns directly to a task that was unblocked from within the ISR. The majority of interrupt processing is performed within the unblocked task.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time t4: The task that was unblocked by the ISR returns to the Blocked state to wait for the next interrupt, allowing the lower priority application task to continue its execution.</a:t>
            </a:r>
          </a:p>
        </p:txBody>
      </p:sp>
    </p:spTree>
    <p:extLst>
      <p:ext uri="{BB962C8B-B14F-4D97-AF65-F5344CB8AC3E}">
        <p14:creationId xmlns:p14="http://schemas.microsoft.com/office/powerpoint/2010/main" val="38637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RTOS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EB185-85D2-486E-A9AC-7D636DCB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49773"/>
            <a:ext cx="97536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0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>
                <a:effectLst/>
              </a:rPr>
              <a:t>RTOS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4843C-1502-40DC-8ED8-E3783AF1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98587"/>
            <a:ext cx="8121650" cy="406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892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041-8034-4070-91A0-1EEA94C7F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8124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Noto Serif" panose="02020600060500020200" pitchFamily="18" charset="0"/>
              </a:rPr>
              <a:t>FREERTOS</a:t>
            </a:r>
          </a:p>
        </p:txBody>
      </p:sp>
    </p:spTree>
    <p:extLst>
      <p:ext uri="{BB962C8B-B14F-4D97-AF65-F5344CB8AC3E}">
        <p14:creationId xmlns:p14="http://schemas.microsoft.com/office/powerpoint/2010/main" val="4474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</a:rPr>
              <a:t>FreeRTOS</a:t>
            </a:r>
            <a:r>
              <a:rPr lang="en-US" b="0" i="0" dirty="0">
                <a:effectLst/>
              </a:rPr>
              <a:t> Architecture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308692-4864-41CC-84A5-0A242FA5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0" y="1752600"/>
            <a:ext cx="3810000" cy="289513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5B048A-A152-49A0-93E2-4E7FFF1E7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703688"/>
            <a:ext cx="6699776" cy="2944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F9580-BF7D-49DD-91AF-D1F124458567}"/>
              </a:ext>
            </a:extLst>
          </p:cNvPr>
          <p:cNvSpPr txBox="1"/>
          <p:nvPr/>
        </p:nvSpPr>
        <p:spPr>
          <a:xfrm>
            <a:off x="749300" y="4782659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is a real-time kernel (or real-time scheduler) can be built to meet their real-time requirements. The kernel decides which task should be executing by examining the priority assigned to each by the application designer. </a:t>
            </a:r>
          </a:p>
        </p:txBody>
      </p:sp>
    </p:spTree>
    <p:extLst>
      <p:ext uri="{BB962C8B-B14F-4D97-AF65-F5344CB8AC3E}">
        <p14:creationId xmlns:p14="http://schemas.microsoft.com/office/powerpoint/2010/main" val="348138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</a:rPr>
              <a:t>FreeRTOS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 features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57777-9EB8-454B-8F2B-17FB186FCCFE}"/>
              </a:ext>
            </a:extLst>
          </p:cNvPr>
          <p:cNvSpPr txBox="1"/>
          <p:nvPr/>
        </p:nvSpPr>
        <p:spPr>
          <a:xfrm>
            <a:off x="685800" y="1524000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Preemptive Multitasking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Synchronization and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Interrupt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Memory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Tick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Portable and Scalable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Robustness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365051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E6AD-C4B4-4F27-A537-B90B992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 wrap="square" anchor="b">
            <a:norm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</a:rPr>
              <a:t>FreeRTOS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57FE-70A8-473C-A941-6940FB936832}"/>
              </a:ext>
            </a:extLst>
          </p:cNvPr>
          <p:cNvSpPr txBox="1"/>
          <p:nvPr/>
        </p:nvSpPr>
        <p:spPr>
          <a:xfrm>
            <a:off x="914400" y="1447800"/>
            <a:ext cx="6095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Memory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Tasks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Safer Interrupt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Queues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 </a:t>
            </a:r>
            <a:r>
              <a:rPr lang="en-US" dirty="0" err="1"/>
              <a:t>FreeRTOS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4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74041-8034-4070-91A0-1EEA94C7F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81249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Noto Serif" panose="02020600060500020200" pitchFamily="18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955691335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8" id="{4A83D5E7-C3B3-48AB-B2EB-7BD42E184CAB}" vid="{DABD5669-80D7-41B1-90E6-28970C4F638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e45712e8-6429-47e4-bf94-5d5d0cff5b2d"/>
    <ds:schemaRef ds:uri="c24288ec-b664-4237-bfbf-b4d897279037"/>
    <ds:schemaRef ds:uri="084dd9f6-50cb-4ac1-978b-315f52073de3"/>
  </ds:schemaRefs>
</ds:datastoreItem>
</file>

<file path=customXml/itemProps2.xml><?xml version="1.0" encoding="utf-8"?>
<ds:datastoreItem xmlns:ds="http://schemas.openxmlformats.org/officeDocument/2006/customXml" ds:itemID="{399A38D5-0953-47B5-B3D0-50A5891E0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1042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Amazon Ember</vt:lpstr>
      <vt:lpstr>Arial</vt:lpstr>
      <vt:lpstr>Arial</vt:lpstr>
      <vt:lpstr>Arial Narrow</vt:lpstr>
      <vt:lpstr>Calibri</vt:lpstr>
      <vt:lpstr>Noto Serif</vt:lpstr>
      <vt:lpstr>Symbol</vt:lpstr>
      <vt:lpstr>Wingdings</vt:lpstr>
      <vt:lpstr>Renesas Template 2022 - EN</vt:lpstr>
      <vt:lpstr>PowerPoint Presentation</vt:lpstr>
      <vt:lpstr>PowerPoint Presentation</vt:lpstr>
      <vt:lpstr>RTOS </vt:lpstr>
      <vt:lpstr>RTOS </vt:lpstr>
      <vt:lpstr>PowerPoint Presentation</vt:lpstr>
      <vt:lpstr>FreeRTOS Architecture</vt:lpstr>
      <vt:lpstr>FreeRTOS features</vt:lpstr>
      <vt:lpstr>FreeRTOS</vt:lpstr>
      <vt:lpstr>PowerPoint Presentation</vt:lpstr>
      <vt:lpstr>Memory Management</vt:lpstr>
      <vt:lpstr>heap memory management</vt:lpstr>
      <vt:lpstr>Heap_1</vt:lpstr>
      <vt:lpstr>Heap_2</vt:lpstr>
      <vt:lpstr>Heap_3</vt:lpstr>
      <vt:lpstr>Heap_4</vt:lpstr>
      <vt:lpstr>Heap_5</vt:lpstr>
      <vt:lpstr>PowerPoint Presentation</vt:lpstr>
      <vt:lpstr>Task States</vt:lpstr>
      <vt:lpstr>Task Priority</vt:lpstr>
      <vt:lpstr>Implementing a task </vt:lpstr>
      <vt:lpstr>Implementing a task </vt:lpstr>
      <vt:lpstr>PowerPoint Presentation</vt:lpstr>
      <vt:lpstr>Standard ISR Processing</vt:lpstr>
      <vt:lpstr>Deferred Interrupt 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Thai</dc:creator>
  <cp:lastModifiedBy>Huynh Thai</cp:lastModifiedBy>
  <cp:revision>3</cp:revision>
  <dcterms:created xsi:type="dcterms:W3CDTF">2023-07-17T06:23:06Z</dcterms:created>
  <dcterms:modified xsi:type="dcterms:W3CDTF">2023-07-17T09:33:36Z</dcterms:modified>
</cp:coreProperties>
</file>