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9"/>
  </p:notesMasterIdLst>
  <p:sldIdLst>
    <p:sldId id="443" r:id="rId5"/>
    <p:sldId id="385" r:id="rId6"/>
    <p:sldId id="449" r:id="rId7"/>
    <p:sldId id="386" r:id="rId8"/>
    <p:sldId id="446" r:id="rId9"/>
    <p:sldId id="450" r:id="rId10"/>
    <p:sldId id="458" r:id="rId11"/>
    <p:sldId id="460" r:id="rId12"/>
    <p:sldId id="461" r:id="rId13"/>
    <p:sldId id="448" r:id="rId14"/>
    <p:sldId id="451" r:id="rId15"/>
    <p:sldId id="456" r:id="rId16"/>
    <p:sldId id="457" r:id="rId17"/>
    <p:sldId id="3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27" autoAdjust="0"/>
  </p:normalViewPr>
  <p:slideViewPr>
    <p:cSldViewPr showGuides="1">
      <p:cViewPr varScale="1">
        <p:scale>
          <a:sx n="36" d="100"/>
          <a:sy n="36" d="100"/>
        </p:scale>
        <p:origin x="44" y="580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F52389-0864-8040-1B81-41431B92237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nesas.github.io/fsp/group___i_i_c___s_l_a_v_e.html#ga62cdf56c786ad26cb09811e27d225d06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renesas.github.io/fsp/group___i_i_c___s_l_a_v_e.html#ga2781d08100bc6a53034347927422e206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enesas.github.io/fsp/group___i_i_c___s_l_a_v_e.html#gae4bb6d75bb3a27d940d70592242dbbe3" TargetMode="External"/><Relationship Id="rId5" Type="http://schemas.openxmlformats.org/officeDocument/2006/relationships/hyperlink" Target="https://renesas.github.io/fsp/group___i_i_c___s_l_a_v_e.html#gab803811cfa1a11e23b90ee9eb9e021ba" TargetMode="External"/><Relationship Id="rId4" Type="http://schemas.openxmlformats.org/officeDocument/2006/relationships/hyperlink" Target="https://renesas.github.io/fsp/group___i_i_c___s_l_a_v_e.html#ga26692591d226125907ecd208a6d8d0f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B6F1D175-BCAB-4DC2-B2AD-DD24607C36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Inter-integrated circuit – IIC</a:t>
            </a:r>
          </a:p>
          <a:p>
            <a:r>
              <a:rPr lang="en-US" altLang="ja-JP" sz="2000" dirty="0"/>
              <a:t>Self-Investigate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Date Feb.14</a:t>
            </a:r>
          </a:p>
          <a:p>
            <a:r>
              <a:rPr lang="en-US" altLang="ja-JP" dirty="0"/>
              <a:t>Name Huynh Thai</a:t>
            </a:r>
          </a:p>
          <a:p>
            <a:r>
              <a:rPr lang="en-US" altLang="ja-JP" dirty="0"/>
              <a:t>Engineer, RA FSP , </a:t>
            </a:r>
          </a:p>
          <a:p>
            <a:r>
              <a:rPr lang="en-US" altLang="ja-JP" dirty="0" err="1"/>
              <a:t>Fsp</a:t>
            </a:r>
            <a:r>
              <a:rPr lang="en-US" altLang="ja-JP" dirty="0"/>
              <a:t> 1</a:t>
            </a:r>
          </a:p>
          <a:p>
            <a:r>
              <a:rPr lang="en-US" altLang="ja-JP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API </a:t>
            </a:r>
            <a:br>
              <a:rPr lang="en-US" dirty="0"/>
            </a:br>
            <a:r>
              <a:rPr lang="en-US" sz="2200" dirty="0"/>
              <a:t>I2c Master (R_IIC_MASTER)</a:t>
            </a:r>
            <a:endParaRPr lang="en-US" sz="2200" cap="all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D46D26-5389-4AD1-A43B-ADD417029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340768"/>
            <a:ext cx="9001000" cy="2373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B4088-77ED-43A0-BEE7-BD10EAB02D5E}"/>
              </a:ext>
            </a:extLst>
          </p:cNvPr>
          <p:cNvSpPr txBox="1"/>
          <p:nvPr/>
        </p:nvSpPr>
        <p:spPr>
          <a:xfrm>
            <a:off x="467999" y="3740881"/>
            <a:ext cx="11262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R_IIC_MASTER_Open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dirty="0"/>
              <a:t>Open the instance and initialize the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R_IIC_MASTER_Read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</a:t>
            </a:r>
            <a:r>
              <a:rPr lang="en-US" dirty="0"/>
              <a:t>Performs a read operation on an I2C device.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R_IIC_MASTER_Write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Performs a write to the I2C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R_IIC_MASTER_Abort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Safely aborts any in-progress transfer and forces the IIC peripheral into ready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R_IIC_MASTER_SlaveAddressSet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 address and addressing mode of the slave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R_IIC_MASTER_CallbackSet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Updates the user callback and has option of providing memory for callback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R_IIC_MASTER_StatusGet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driver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R_IIC_MASTER_Close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Closes the I2C device. May power down IIC peripheral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3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API </a:t>
            </a:r>
            <a:br>
              <a:rPr lang="en-US" dirty="0"/>
            </a:br>
            <a:r>
              <a:rPr lang="en-US" sz="2200" dirty="0"/>
              <a:t>I2c SLAVE (</a:t>
            </a:r>
            <a:r>
              <a:rPr lang="en-US" sz="2200" dirty="0" err="1"/>
              <a:t>R_IIC_SLave</a:t>
            </a:r>
            <a:r>
              <a:rPr lang="en-US" sz="2200" dirty="0"/>
              <a:t>) </a:t>
            </a:r>
            <a:endParaRPr lang="en-US" sz="2200" cap="all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B4088-77ED-43A0-BEE7-BD10EAB02D5E}"/>
              </a:ext>
            </a:extLst>
          </p:cNvPr>
          <p:cNvSpPr txBox="1"/>
          <p:nvPr/>
        </p:nvSpPr>
        <p:spPr>
          <a:xfrm>
            <a:off x="467999" y="3740881"/>
            <a:ext cx="11320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7D99D0"/>
                </a:solidFill>
                <a:effectLst/>
                <a:latin typeface="calibri" panose="020F0502020204030204" pitchFamily="34" charset="0"/>
                <a:hlinkClick r:id="rId2"/>
              </a:rPr>
              <a:t>R_IIC_SLAVE_Open</a:t>
            </a:r>
            <a:r>
              <a:rPr lang="en-US" b="1" i="0" u="sng" dirty="0">
                <a:solidFill>
                  <a:srgbClr val="7D99D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/>
              <a:t>Open the instance and initialize the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7D99D0"/>
                </a:solidFill>
                <a:effectLst/>
                <a:latin typeface="calibri" panose="020F0502020204030204" pitchFamily="34" charset="0"/>
                <a:hlinkClick r:id="rId3"/>
              </a:rPr>
              <a:t>R_IIC_SLAVE_Read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</a:t>
            </a:r>
            <a:r>
              <a:rPr lang="en-US" dirty="0"/>
              <a:t>Performs a read operation on an I2C device.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7D99D0"/>
                </a:solidFill>
                <a:effectLst/>
                <a:latin typeface="calibri" panose="020F0502020204030204" pitchFamily="34" charset="0"/>
                <a:hlinkClick r:id="rId4"/>
              </a:rPr>
              <a:t>R_IIC_SLAVE_Write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Performs a write to the I2C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7D99D0"/>
                </a:solidFill>
                <a:effectLst/>
                <a:latin typeface="calibri" panose="020F0502020204030204" pitchFamily="34" charset="0"/>
                <a:hlinkClick r:id="rId5"/>
              </a:rPr>
              <a:t>R_IIC_SLAVE_CallbackSet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Updates the user callback and has option of providing memory for callback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7D99D0"/>
                </a:solidFill>
                <a:effectLst/>
                <a:latin typeface="calibri" panose="020F0502020204030204" pitchFamily="34" charset="0"/>
                <a:hlinkClick r:id="rId6"/>
              </a:rPr>
              <a:t>R_IIC_SLAVE_Close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Closes the I2C device. May power down IIC peripheral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A6917F-4C71-44B3-8262-35205857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68313" y="1512993"/>
            <a:ext cx="11244262" cy="17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wrap="square" anchor="b">
            <a:normAutofit/>
          </a:bodyPr>
          <a:lstStyle/>
          <a:p>
            <a:r>
              <a:rPr lang="en-US" sz="1500" dirty="0"/>
              <a:t>I2C </a:t>
            </a:r>
            <a:r>
              <a:rPr lang="en-US" sz="1500" dirty="0" err="1"/>
              <a:t>CONFIGUration</a:t>
            </a:r>
            <a:endParaRPr lang="en-US" sz="1500" cap="al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AF708-17EB-4AFD-BD09-BEB08D643A3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tretch/>
        </p:blipFill>
        <p:spPr>
          <a:xfrm>
            <a:off x="468000" y="1501671"/>
            <a:ext cx="8712000" cy="4094639"/>
          </a:xfrm>
          <a:noFill/>
        </p:spPr>
      </p:pic>
    </p:spTree>
    <p:extLst>
      <p:ext uri="{BB962C8B-B14F-4D97-AF65-F5344CB8AC3E}">
        <p14:creationId xmlns:p14="http://schemas.microsoft.com/office/powerpoint/2010/main" val="325524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sz="1500" dirty="0"/>
              <a:t>PIN </a:t>
            </a:r>
            <a:r>
              <a:rPr lang="en-US" sz="1500" dirty="0" err="1"/>
              <a:t>CONFIGUration</a:t>
            </a:r>
            <a:endParaRPr lang="en-US" sz="1500" cap="all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98AC0C-9B50-4579-9CFC-064D5C17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537"/>
          <a:stretch/>
        </p:blipFill>
        <p:spPr>
          <a:xfrm>
            <a:off x="3287688" y="1051857"/>
            <a:ext cx="6387445" cy="4936318"/>
          </a:xfrm>
          <a:noFill/>
        </p:spPr>
      </p:pic>
    </p:spTree>
    <p:extLst>
      <p:ext uri="{BB962C8B-B14F-4D97-AF65-F5344CB8AC3E}">
        <p14:creationId xmlns:p14="http://schemas.microsoft.com/office/powerpoint/2010/main" val="258772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47172"/>
          </a:xfrm>
        </p:spPr>
        <p:txBody>
          <a:bodyPr/>
          <a:lstStyle/>
          <a:p>
            <a:r>
              <a:rPr lang="en-US" dirty="0"/>
              <a:t>Overview	</a:t>
            </a:r>
            <a:r>
              <a:rPr lang="en-US" b="1" dirty="0"/>
              <a:t>Page 03</a:t>
            </a:r>
          </a:p>
          <a:p>
            <a:r>
              <a:rPr lang="en-US" dirty="0"/>
              <a:t>Master, Slave Transmit Operation	</a:t>
            </a:r>
            <a:r>
              <a:rPr lang="en-US" b="1" dirty="0"/>
              <a:t>Page 05</a:t>
            </a:r>
            <a:endParaRPr lang="en-US" dirty="0"/>
          </a:p>
          <a:p>
            <a:r>
              <a:rPr lang="en-US" dirty="0"/>
              <a:t>API	</a:t>
            </a:r>
            <a:r>
              <a:rPr lang="en-US" b="1" dirty="0"/>
              <a:t>Page 08</a:t>
            </a:r>
          </a:p>
          <a:p>
            <a:r>
              <a:rPr lang="en-US" sz="1600" dirty="0"/>
              <a:t>I2C configuration</a:t>
            </a:r>
            <a:r>
              <a:rPr lang="en-US" dirty="0"/>
              <a:t>	</a:t>
            </a:r>
            <a:r>
              <a:rPr lang="en-US" b="1" dirty="0"/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Overview</a:t>
            </a:r>
            <a:endParaRPr lang="en-US" cap="al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F41C-F7EE-4A27-9248-C0F9B592C98A}"/>
              </a:ext>
            </a:extLst>
          </p:cNvPr>
          <p:cNvSpPr txBox="1"/>
          <p:nvPr/>
        </p:nvSpPr>
        <p:spPr>
          <a:xfrm>
            <a:off x="1871069" y="13407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57750-EEFD-48AE-BC6A-28D7C0BFA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904" y="1518186"/>
            <a:ext cx="6011394" cy="40294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02080-6ED0-4463-93B7-BFB558528B14}"/>
              </a:ext>
            </a:extLst>
          </p:cNvPr>
          <p:cNvSpPr txBox="1"/>
          <p:nvPr/>
        </p:nvSpPr>
        <p:spPr>
          <a:xfrm>
            <a:off x="263352" y="1628056"/>
            <a:ext cx="48965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Inter-Integrated Circuit is a two-wire data transfer bus.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SDA (Serial Data)</a:t>
            </a:r>
            <a:r>
              <a:rPr lang="en-US" sz="1400" b="0" i="0" dirty="0">
                <a:effectLst/>
              </a:rPr>
              <a:t> – The line for the master and slave to send and receive data.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SCL (Serial Clock)</a:t>
            </a:r>
            <a:r>
              <a:rPr lang="en-US" sz="1400" b="0" i="0" dirty="0">
                <a:effectLst/>
              </a:rPr>
              <a:t> – The line that carries the clock signal.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I2C is a serial communication protocol, so data is transmitted bit by bit along a single line (SDA 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supported for IIC0. IIC1 and IIC2 are not supported.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0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2400" dirty="0"/>
              <a:t>Overview</a:t>
            </a:r>
            <a:br>
              <a:rPr kumimoji="1" lang="ja-JP" altLang="en-US" sz="1500" b="1" kern="1200" cap="all" baseline="0" dirty="0">
                <a:latin typeface="+mj-lt"/>
                <a:ea typeface="+mj-ea"/>
                <a:cs typeface="+mj-cs"/>
              </a:rPr>
            </a:br>
            <a:r>
              <a:rPr kumimoji="1" lang="ja-JP" altLang="en-US" sz="1500" b="1" kern="1200" cap="all" baseline="0" dirty="0">
                <a:latin typeface="+mj-lt"/>
                <a:ea typeface="+mj-ea"/>
                <a:cs typeface="+mj-cs"/>
              </a:rPr>
              <a:t>I2U bus format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D9C5F-5A50-4ADB-95CE-0934B85CE1E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tretch/>
        </p:blipFill>
        <p:spPr>
          <a:xfrm>
            <a:off x="511310" y="1424990"/>
            <a:ext cx="10049186" cy="4949225"/>
          </a:xfrm>
          <a:noFill/>
        </p:spPr>
      </p:pic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Operation</a:t>
            </a:r>
            <a:endParaRPr lang="en-US" sz="2200" cap="al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550774-6A08-4982-ACA9-5C6360417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1710100"/>
            <a:ext cx="8749225" cy="1887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B5F41C-F7EE-4A27-9248-C0F9B592C98A}"/>
              </a:ext>
            </a:extLst>
          </p:cNvPr>
          <p:cNvSpPr txBox="1"/>
          <p:nvPr/>
        </p:nvSpPr>
        <p:spPr>
          <a:xfrm>
            <a:off x="159030" y="1340768"/>
            <a:ext cx="389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I2C bus timing when SLA is 7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F674C-8918-4039-83E5-DE08BC92AC72}"/>
              </a:ext>
            </a:extLst>
          </p:cNvPr>
          <p:cNvSpPr txBox="1"/>
          <p:nvPr/>
        </p:nvSpPr>
        <p:spPr>
          <a:xfrm>
            <a:off x="839416" y="3966970"/>
            <a:ext cx="97930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SLA</a:t>
            </a:r>
            <a:r>
              <a:rPr lang="en-US" dirty="0"/>
              <a:t>: Indicates a slave address, by which the master device selects a slave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R/W#: </a:t>
            </a:r>
            <a:r>
              <a:rPr lang="en-US" dirty="0"/>
              <a:t>Indicates the direction of data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: Acknowledge. The receiving device drives the </a:t>
            </a:r>
            <a:r>
              <a:rPr lang="en-US" dirty="0" err="1"/>
              <a:t>SDAn</a:t>
            </a:r>
            <a:r>
              <a:rPr lang="en-US" dirty="0"/>
              <a:t> line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A#: </a:t>
            </a:r>
            <a:r>
              <a:rPr lang="en-US" dirty="0"/>
              <a:t>Not Acknowledge. The receive device drives the </a:t>
            </a:r>
            <a:r>
              <a:rPr lang="en-US" dirty="0" err="1"/>
              <a:t>SDAn</a:t>
            </a:r>
            <a:r>
              <a:rPr lang="en-US" dirty="0"/>
              <a:t> line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Sr</a:t>
            </a:r>
            <a:r>
              <a:rPr lang="en-US" dirty="0"/>
              <a:t>: Restart condition. The master device drives the </a:t>
            </a:r>
            <a:r>
              <a:rPr lang="en-US" dirty="0" err="1"/>
              <a:t>SDAn</a:t>
            </a:r>
            <a:r>
              <a:rPr lang="en-US" dirty="0"/>
              <a:t> line low from the high level after the setup time has elapsed with the </a:t>
            </a:r>
            <a:r>
              <a:rPr lang="en-US" dirty="0" err="1"/>
              <a:t>SCLn</a:t>
            </a:r>
            <a:r>
              <a:rPr lang="en-US" dirty="0"/>
              <a:t> line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</a:t>
            </a:r>
            <a:r>
              <a:rPr lang="en-US" dirty="0"/>
              <a:t>: Transmitted or received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Operation</a:t>
            </a:r>
            <a:br>
              <a:rPr lang="en-US" dirty="0"/>
            </a:br>
            <a:r>
              <a:rPr lang="en-US" sz="2200" dirty="0"/>
              <a:t> </a:t>
            </a:r>
            <a:r>
              <a:rPr lang="en-US" sz="1400" dirty="0"/>
              <a:t>START and STOP condition</a:t>
            </a:r>
            <a:endParaRPr lang="en-US" sz="2200" cap="al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F674C-8918-4039-83E5-DE08BC92AC72}"/>
              </a:ext>
            </a:extLst>
          </p:cNvPr>
          <p:cNvSpPr txBox="1"/>
          <p:nvPr/>
        </p:nvSpPr>
        <p:spPr>
          <a:xfrm>
            <a:off x="839416" y="3966970"/>
            <a:ext cx="979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HIGH to LOW transition on the SDA line, while SCL is HIGH, defines a START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LOW to HIGH transition on the SDA line, while SCL is HIGH, defines a STOP condition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ACFD9E-37EF-4064-99C5-6FD6C872E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56" y="1540669"/>
            <a:ext cx="7572375" cy="1657350"/>
          </a:xfrm>
        </p:spPr>
      </p:pic>
    </p:spTree>
    <p:extLst>
      <p:ext uri="{BB962C8B-B14F-4D97-AF65-F5344CB8AC3E}">
        <p14:creationId xmlns:p14="http://schemas.microsoft.com/office/powerpoint/2010/main" val="192035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Operation</a:t>
            </a:r>
            <a:br>
              <a:rPr lang="en-US" dirty="0"/>
            </a:br>
            <a:r>
              <a:rPr lang="en-US" sz="1600" dirty="0"/>
              <a:t>data validity </a:t>
            </a:r>
            <a:endParaRPr lang="en-US" sz="1600" cap="al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F41C-F7EE-4A27-9248-C0F9B592C98A}"/>
              </a:ext>
            </a:extLst>
          </p:cNvPr>
          <p:cNvSpPr txBox="1"/>
          <p:nvPr/>
        </p:nvSpPr>
        <p:spPr>
          <a:xfrm>
            <a:off x="1871069" y="13407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695B465-8208-4DFC-A000-8727B070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64" y="1412776"/>
            <a:ext cx="5143500" cy="1657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DFD3FA-5C47-4F5D-9AF3-48D1F17876EE}"/>
              </a:ext>
            </a:extLst>
          </p:cNvPr>
          <p:cNvSpPr txBox="1"/>
          <p:nvPr/>
        </p:nvSpPr>
        <p:spPr>
          <a:xfrm>
            <a:off x="335360" y="3861048"/>
            <a:ext cx="10743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on the SDA line must be stable during the HIGH period of the clock. </a:t>
            </a:r>
          </a:p>
          <a:p>
            <a:r>
              <a:rPr lang="en-US" dirty="0"/>
              <a:t>The HIGH or LOW state of the data line can only change when the clock signal on the SCL line is LOW </a:t>
            </a:r>
          </a:p>
          <a:p>
            <a:r>
              <a:rPr lang="en-US" dirty="0"/>
              <a:t>One clock pulse is generated for each data bit transferred. </a:t>
            </a:r>
          </a:p>
        </p:txBody>
      </p:sp>
    </p:spTree>
    <p:extLst>
      <p:ext uri="{BB962C8B-B14F-4D97-AF65-F5344CB8AC3E}">
        <p14:creationId xmlns:p14="http://schemas.microsoft.com/office/powerpoint/2010/main" val="374723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API </a:t>
            </a:r>
            <a:endParaRPr lang="en-US" sz="2200" cap="all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3316061-27D6-4A8D-AA33-1B82C2C5F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477" y="1621135"/>
            <a:ext cx="9593617" cy="1887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244483-28AE-4056-B187-D5A4B88A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598" b="-21598"/>
          <a:stretch/>
        </p:blipFill>
        <p:spPr>
          <a:xfrm>
            <a:off x="1293477" y="3507035"/>
            <a:ext cx="116395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0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API </a:t>
            </a:r>
            <a:br>
              <a:rPr lang="en-US" dirty="0"/>
            </a:br>
            <a:r>
              <a:rPr lang="en-US" sz="1400" dirty="0"/>
              <a:t>I2C Communication Device (rm_comms_i2c) </a:t>
            </a:r>
            <a:endParaRPr lang="en-US" sz="2200" cap="all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B4088-77ED-43A0-BEE7-BD10EAB02D5E}"/>
              </a:ext>
            </a:extLst>
          </p:cNvPr>
          <p:cNvSpPr txBox="1"/>
          <p:nvPr/>
        </p:nvSpPr>
        <p:spPr>
          <a:xfrm>
            <a:off x="467999" y="3740881"/>
            <a:ext cx="85014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RM_COMMS_I2C_Open():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Opens and configures the Communications Middle module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RM_COMMS_I2C_Close():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Disables specified Communications Middle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RM_COMMS_I2C_Read():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Performs a read to the I2C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RM_COMMS_I2C_Write():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Performs a write from the I2C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RM_COMMS_I2C_WriteRead():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Performs a write to, then a read from the I2C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A9434BDB-D19C-4B42-8249-42E78B885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1251698"/>
            <a:ext cx="8686672" cy="22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8108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8" id="{4A83D5E7-C3B3-48AB-B2EB-7BD42E184CAB}" vid="{DABD5669-80D7-41B1-90E6-28970C4F638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schemas.microsoft.com/office/2006/documentManagement/types"/>
    <ds:schemaRef ds:uri="http://purl.org/dc/elements/1.1/"/>
    <ds:schemaRef ds:uri="e45712e8-6429-47e4-bf94-5d5d0cff5b2d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4288ec-b664-4237-bfbf-b4d897279037"/>
    <ds:schemaRef ds:uri="084dd9f6-50cb-4ac1-978b-315f52073de3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9A38D5-0953-47B5-B3D0-50A5891E0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747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</vt:lpstr>
      <vt:lpstr>Symbol</vt:lpstr>
      <vt:lpstr>Wingdings</vt:lpstr>
      <vt:lpstr>Renesas Template 2022 - EN</vt:lpstr>
      <vt:lpstr>PowerPoint Presentation</vt:lpstr>
      <vt:lpstr>Agenda</vt:lpstr>
      <vt:lpstr>     Overview</vt:lpstr>
      <vt:lpstr>Overview I2U bus format</vt:lpstr>
      <vt:lpstr>Operation</vt:lpstr>
      <vt:lpstr>Operation  START and STOP condition</vt:lpstr>
      <vt:lpstr>     Operation data validity </vt:lpstr>
      <vt:lpstr>                API </vt:lpstr>
      <vt:lpstr>                API  I2C Communication Device (rm_comms_i2c) </vt:lpstr>
      <vt:lpstr>                API  I2c Master (R_IIC_MASTER)</vt:lpstr>
      <vt:lpstr>                API  I2c SLAVE (R_IIC_SLave) </vt:lpstr>
      <vt:lpstr>I2C CONFIGUration</vt:lpstr>
      <vt:lpstr>PIN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Thai</dc:creator>
  <cp:lastModifiedBy>Huynh Thai</cp:lastModifiedBy>
  <cp:revision>10</cp:revision>
  <dcterms:created xsi:type="dcterms:W3CDTF">2023-02-14T06:16:28Z</dcterms:created>
  <dcterms:modified xsi:type="dcterms:W3CDTF">2023-02-15T04:27:52Z</dcterms:modified>
</cp:coreProperties>
</file>