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6"/>
  </p:notesMasterIdLst>
  <p:sldIdLst>
    <p:sldId id="443" r:id="rId5"/>
    <p:sldId id="385" r:id="rId6"/>
    <p:sldId id="386" r:id="rId7"/>
    <p:sldId id="447" r:id="rId8"/>
    <p:sldId id="449" r:id="rId9"/>
    <p:sldId id="448" r:id="rId10"/>
    <p:sldId id="457" r:id="rId11"/>
    <p:sldId id="458" r:id="rId12"/>
    <p:sldId id="459" r:id="rId13"/>
    <p:sldId id="460" r:id="rId14"/>
    <p:sldId id="453" r:id="rId15"/>
    <p:sldId id="454" r:id="rId16"/>
    <p:sldId id="455" r:id="rId17"/>
    <p:sldId id="463" r:id="rId18"/>
    <p:sldId id="464" r:id="rId19"/>
    <p:sldId id="456" r:id="rId20"/>
    <p:sldId id="461" r:id="rId21"/>
    <p:sldId id="462" r:id="rId22"/>
    <p:sldId id="450" r:id="rId23"/>
    <p:sldId id="451" r:id="rId24"/>
    <p:sldId id="363"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DBEC0E-DE01-48DE-87E7-B8DEFAC4B443}" v="104" dt="2023-02-15T07:18:07.30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27" autoAdjust="0"/>
  </p:normalViewPr>
  <p:slideViewPr>
    <p:cSldViewPr showGuides="1">
      <p:cViewPr varScale="1">
        <p:scale>
          <a:sx n="121" d="100"/>
          <a:sy n="121" d="100"/>
        </p:scale>
        <p:origin x="114" y="420"/>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2/9/2023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hyperlink" Target="file:///\\rvc-vnas-01\SoftIP\20_user\phucche\FSP\00_Investigation\RA4M3_ICU_tria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rvc-vnas-01\SoftIP\20_user\phucche\FSP\00_Investigation\RA4M3_ICU_trial" TargetMode="Externa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microcontrollerslab.com/what-is-interrupt-vector-table/" TargetMode="External"/><Relationship Id="rId2" Type="http://schemas.openxmlformats.org/officeDocument/2006/relationships/hyperlink" Target="https://www.geeksforgeeks.org/interrupts-8085-microprocesso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Interrupt controller unit (ICU)</a:t>
            </a:r>
          </a:p>
          <a:p>
            <a:pPr lvl="1"/>
            <a:r>
              <a:rPr lang="en-US" altLang="ja-JP" dirty="0"/>
              <a:t>Self - investigation</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594622"/>
          </a:xfrm>
        </p:spPr>
        <p:txBody>
          <a:bodyPr/>
          <a:lstStyle/>
          <a:p>
            <a:r>
              <a:rPr lang="en-US" altLang="ja-JP" dirty="0"/>
              <a:t>Date:</a:t>
            </a:r>
          </a:p>
          <a:p>
            <a:r>
              <a:rPr lang="en-US" altLang="ja-JP" dirty="0"/>
              <a:t>Name: Phuc Che</a:t>
            </a:r>
          </a:p>
          <a:p>
            <a:r>
              <a:rPr lang="en-US" altLang="ja-JP" dirty="0"/>
              <a:t>engineer, RA fsp1, </a:t>
            </a:r>
          </a:p>
          <a:p>
            <a:r>
              <a:rPr lang="en-US" altLang="ja-JP" dirty="0"/>
              <a:t>fsp1</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ICU operation</a:t>
            </a:r>
            <a:br>
              <a:rPr lang="en-US" cap="all" dirty="0"/>
            </a:br>
            <a:r>
              <a:rPr lang="en-US" sz="2000" cap="all" dirty="0"/>
              <a:t>how he works – interrupt</a:t>
            </a:r>
            <a:r>
              <a:rPr lang="en-US" sz="2000" dirty="0"/>
              <a:t> source</a:t>
            </a:r>
            <a:endParaRPr lang="en-US" sz="2000" cap="all" dirty="0"/>
          </a:p>
        </p:txBody>
      </p:sp>
      <p:pic>
        <p:nvPicPr>
          <p:cNvPr id="16" name="Picture 15">
            <a:extLst>
              <a:ext uri="{FF2B5EF4-FFF2-40B4-BE49-F238E27FC236}">
                <a16:creationId xmlns:a16="http://schemas.microsoft.com/office/drawing/2014/main" id="{5C28B6C6-51AF-4D24-9691-DFA9FA85CA2C}"/>
              </a:ext>
            </a:extLst>
          </p:cNvPr>
          <p:cNvPicPr>
            <a:picLocks noChangeAspect="1"/>
          </p:cNvPicPr>
          <p:nvPr/>
        </p:nvPicPr>
        <p:blipFill rotWithShape="1">
          <a:blip r:embed="rId2"/>
          <a:srcRect l="1087"/>
          <a:stretch/>
        </p:blipFill>
        <p:spPr>
          <a:xfrm>
            <a:off x="2057400" y="1371600"/>
            <a:ext cx="6182049" cy="4911149"/>
          </a:xfrm>
          <a:prstGeom prst="rect">
            <a:avLst/>
          </a:prstGeom>
        </p:spPr>
      </p:pic>
      <p:sp>
        <p:nvSpPr>
          <p:cNvPr id="3" name="Rectangle 2">
            <a:extLst>
              <a:ext uri="{FF2B5EF4-FFF2-40B4-BE49-F238E27FC236}">
                <a16:creationId xmlns:a16="http://schemas.microsoft.com/office/drawing/2014/main" id="{3EF6974F-3C39-4609-B8AE-51108603F78A}"/>
              </a:ext>
            </a:extLst>
          </p:cNvPr>
          <p:cNvSpPr/>
          <p:nvPr/>
        </p:nvSpPr>
        <p:spPr>
          <a:xfrm>
            <a:off x="7620000" y="2061416"/>
            <a:ext cx="619449" cy="2281983"/>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TextBox 3">
            <a:extLst>
              <a:ext uri="{FF2B5EF4-FFF2-40B4-BE49-F238E27FC236}">
                <a16:creationId xmlns:a16="http://schemas.microsoft.com/office/drawing/2014/main" id="{FD5ED55B-BDFF-4DE6-A860-22AB31B58C7F}"/>
              </a:ext>
            </a:extLst>
          </p:cNvPr>
          <p:cNvSpPr txBox="1"/>
          <p:nvPr/>
        </p:nvSpPr>
        <p:spPr>
          <a:xfrm>
            <a:off x="8239449" y="2058811"/>
            <a:ext cx="1752600" cy="1600438"/>
          </a:xfrm>
          <a:prstGeom prst="rect">
            <a:avLst/>
          </a:prstGeom>
          <a:noFill/>
        </p:spPr>
        <p:txBody>
          <a:bodyPr wrap="square" rtlCol="0">
            <a:spAutoFit/>
          </a:bodyPr>
          <a:lstStyle/>
          <a:p>
            <a:r>
              <a:rPr lang="en-US" sz="1400" dirty="0">
                <a:solidFill>
                  <a:srgbClr val="FF0000"/>
                </a:solidFill>
              </a:rPr>
              <a:t>External interrupts, peripheral interrupts, non-maskable interrupt will be sent to NVIC for CPU executing their ISR</a:t>
            </a:r>
          </a:p>
        </p:txBody>
      </p:sp>
      <p:sp>
        <p:nvSpPr>
          <p:cNvPr id="23" name="Rectangle 22">
            <a:extLst>
              <a:ext uri="{FF2B5EF4-FFF2-40B4-BE49-F238E27FC236}">
                <a16:creationId xmlns:a16="http://schemas.microsoft.com/office/drawing/2014/main" id="{14FC2656-E7B9-4AAF-9ECE-A4EBD1303D06}"/>
              </a:ext>
            </a:extLst>
          </p:cNvPr>
          <p:cNvSpPr/>
          <p:nvPr/>
        </p:nvSpPr>
        <p:spPr>
          <a:xfrm>
            <a:off x="7620000" y="4413728"/>
            <a:ext cx="619449" cy="491200"/>
          </a:xfrm>
          <a:prstGeom prst="rect">
            <a:avLst/>
          </a:prstGeom>
          <a:noFill/>
          <a:ln w="190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TextBox 24">
            <a:extLst>
              <a:ext uri="{FF2B5EF4-FFF2-40B4-BE49-F238E27FC236}">
                <a16:creationId xmlns:a16="http://schemas.microsoft.com/office/drawing/2014/main" id="{F26DBE79-9FB6-4018-9711-F83FD630468C}"/>
              </a:ext>
            </a:extLst>
          </p:cNvPr>
          <p:cNvSpPr txBox="1"/>
          <p:nvPr/>
        </p:nvSpPr>
        <p:spPr>
          <a:xfrm>
            <a:off x="8269930" y="4295992"/>
            <a:ext cx="2085975" cy="738664"/>
          </a:xfrm>
          <a:prstGeom prst="rect">
            <a:avLst/>
          </a:prstGeom>
          <a:noFill/>
        </p:spPr>
        <p:txBody>
          <a:bodyPr wrap="square" rtlCol="0">
            <a:spAutoFit/>
          </a:bodyPr>
          <a:lstStyle/>
          <a:p>
            <a:r>
              <a:rPr lang="en-US" sz="1400" dirty="0">
                <a:solidFill>
                  <a:srgbClr val="002060"/>
                </a:solidFill>
              </a:rPr>
              <a:t>Signal of DTC will trigger the IRQ to DTC module</a:t>
            </a:r>
          </a:p>
        </p:txBody>
      </p:sp>
      <p:sp>
        <p:nvSpPr>
          <p:cNvPr id="29" name="Rectangle 28">
            <a:extLst>
              <a:ext uri="{FF2B5EF4-FFF2-40B4-BE49-F238E27FC236}">
                <a16:creationId xmlns:a16="http://schemas.microsoft.com/office/drawing/2014/main" id="{09D0047F-27FC-48E6-9220-21D11B0CEA2B}"/>
              </a:ext>
            </a:extLst>
          </p:cNvPr>
          <p:cNvSpPr/>
          <p:nvPr/>
        </p:nvSpPr>
        <p:spPr>
          <a:xfrm>
            <a:off x="7620000" y="5376200"/>
            <a:ext cx="649930" cy="491200"/>
          </a:xfrm>
          <a:prstGeom prst="rect">
            <a:avLst/>
          </a:prstGeom>
          <a:no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0" name="TextBox 29">
            <a:extLst>
              <a:ext uri="{FF2B5EF4-FFF2-40B4-BE49-F238E27FC236}">
                <a16:creationId xmlns:a16="http://schemas.microsoft.com/office/drawing/2014/main" id="{88B96EBC-8B8D-42BD-AE15-D0564A835803}"/>
              </a:ext>
            </a:extLst>
          </p:cNvPr>
          <p:cNvSpPr txBox="1"/>
          <p:nvPr/>
        </p:nvSpPr>
        <p:spPr>
          <a:xfrm>
            <a:off x="8269930" y="5252468"/>
            <a:ext cx="2085975" cy="738664"/>
          </a:xfrm>
          <a:prstGeom prst="rect">
            <a:avLst/>
          </a:prstGeom>
          <a:noFill/>
        </p:spPr>
        <p:txBody>
          <a:bodyPr wrap="square" rtlCol="0">
            <a:spAutoFit/>
          </a:bodyPr>
          <a:lstStyle/>
          <a:p>
            <a:r>
              <a:rPr lang="en-US" sz="1400" dirty="0">
                <a:solidFill>
                  <a:srgbClr val="7030A0"/>
                </a:solidFill>
              </a:rPr>
              <a:t>Signal of DMA will trigger the IRQ of DMAC module</a:t>
            </a:r>
          </a:p>
        </p:txBody>
      </p:sp>
    </p:spTree>
    <p:extLst>
      <p:ext uri="{BB962C8B-B14F-4D97-AF65-F5344CB8AC3E}">
        <p14:creationId xmlns:p14="http://schemas.microsoft.com/office/powerpoint/2010/main" val="115054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API</a:t>
            </a:r>
          </a:p>
        </p:txBody>
      </p:sp>
      <p:pic>
        <p:nvPicPr>
          <p:cNvPr id="4" name="Picture 3">
            <a:extLst>
              <a:ext uri="{FF2B5EF4-FFF2-40B4-BE49-F238E27FC236}">
                <a16:creationId xmlns:a16="http://schemas.microsoft.com/office/drawing/2014/main" id="{605AA9A9-2391-46AE-8AB7-938E77188E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7999" y="1244120"/>
            <a:ext cx="11244575" cy="2284611"/>
          </a:xfrm>
          <a:prstGeom prst="rect">
            <a:avLst/>
          </a:prstGeom>
        </p:spPr>
      </p:pic>
      <p:sp>
        <p:nvSpPr>
          <p:cNvPr id="5" name="TextBox 4">
            <a:extLst>
              <a:ext uri="{FF2B5EF4-FFF2-40B4-BE49-F238E27FC236}">
                <a16:creationId xmlns:a16="http://schemas.microsoft.com/office/drawing/2014/main" id="{5C63B292-9596-4615-8366-0F0C2F346676}"/>
              </a:ext>
            </a:extLst>
          </p:cNvPr>
          <p:cNvSpPr txBox="1"/>
          <p:nvPr/>
        </p:nvSpPr>
        <p:spPr>
          <a:xfrm>
            <a:off x="475069" y="3720115"/>
            <a:ext cx="7952818" cy="307777"/>
          </a:xfrm>
          <a:prstGeom prst="rect">
            <a:avLst/>
          </a:prstGeom>
          <a:noFill/>
        </p:spPr>
        <p:txBody>
          <a:bodyPr wrap="none" rtlCol="0">
            <a:spAutoFit/>
          </a:bodyPr>
          <a:lstStyle/>
          <a:p>
            <a:r>
              <a:rPr lang="en-US" sz="1400" b="1" dirty="0" err="1"/>
              <a:t>R_ICU_ExternalIrqOpen</a:t>
            </a:r>
            <a:r>
              <a:rPr lang="en-US" sz="1400" b="1" dirty="0"/>
              <a:t>():</a:t>
            </a:r>
            <a:r>
              <a:rPr lang="en-US" sz="1400" dirty="0"/>
              <a:t> Configure an IRQ input pin for use with the external interrupt interface</a:t>
            </a:r>
          </a:p>
        </p:txBody>
      </p:sp>
      <p:sp>
        <p:nvSpPr>
          <p:cNvPr id="6" name="TextBox 5">
            <a:extLst>
              <a:ext uri="{FF2B5EF4-FFF2-40B4-BE49-F238E27FC236}">
                <a16:creationId xmlns:a16="http://schemas.microsoft.com/office/drawing/2014/main" id="{EAFC20F2-8C03-4AAF-A98B-DCCF556713A2}"/>
              </a:ext>
            </a:extLst>
          </p:cNvPr>
          <p:cNvSpPr txBox="1"/>
          <p:nvPr/>
        </p:nvSpPr>
        <p:spPr>
          <a:xfrm>
            <a:off x="475069" y="4089447"/>
            <a:ext cx="6891630" cy="307777"/>
          </a:xfrm>
          <a:prstGeom prst="rect">
            <a:avLst/>
          </a:prstGeom>
          <a:noFill/>
        </p:spPr>
        <p:txBody>
          <a:bodyPr wrap="none" rtlCol="0">
            <a:spAutoFit/>
          </a:bodyPr>
          <a:lstStyle/>
          <a:p>
            <a:r>
              <a:rPr lang="en-US" sz="1400" b="1" dirty="0" err="1"/>
              <a:t>R_ICU_ExternalIrqEnable</a:t>
            </a:r>
            <a:r>
              <a:rPr lang="en-US" sz="1400" b="1" dirty="0"/>
              <a:t>():</a:t>
            </a:r>
            <a:r>
              <a:rPr lang="en-US" sz="1400" dirty="0"/>
              <a:t> Enable external interrupt for specified channel at NVIC</a:t>
            </a:r>
          </a:p>
        </p:txBody>
      </p:sp>
      <p:sp>
        <p:nvSpPr>
          <p:cNvPr id="7" name="TextBox 6">
            <a:extLst>
              <a:ext uri="{FF2B5EF4-FFF2-40B4-BE49-F238E27FC236}">
                <a16:creationId xmlns:a16="http://schemas.microsoft.com/office/drawing/2014/main" id="{E9402171-4F62-4E03-9486-4986EB639CC6}"/>
              </a:ext>
            </a:extLst>
          </p:cNvPr>
          <p:cNvSpPr txBox="1"/>
          <p:nvPr/>
        </p:nvSpPr>
        <p:spPr>
          <a:xfrm>
            <a:off x="475069" y="4458779"/>
            <a:ext cx="6981398" cy="307777"/>
          </a:xfrm>
          <a:prstGeom prst="rect">
            <a:avLst/>
          </a:prstGeom>
          <a:noFill/>
        </p:spPr>
        <p:txBody>
          <a:bodyPr wrap="none" rtlCol="0">
            <a:spAutoFit/>
          </a:bodyPr>
          <a:lstStyle/>
          <a:p>
            <a:r>
              <a:rPr lang="en-US" sz="1400" b="1" dirty="0" err="1"/>
              <a:t>R_ICU_ExternalIrqDisable</a:t>
            </a:r>
            <a:r>
              <a:rPr lang="en-US" sz="1400" b="1" dirty="0"/>
              <a:t>():</a:t>
            </a:r>
            <a:r>
              <a:rPr lang="en-US" sz="1400" dirty="0"/>
              <a:t> Disable external interrupt for specified channel at NVIC</a:t>
            </a:r>
          </a:p>
        </p:txBody>
      </p:sp>
      <p:sp>
        <p:nvSpPr>
          <p:cNvPr id="8" name="TextBox 7">
            <a:extLst>
              <a:ext uri="{FF2B5EF4-FFF2-40B4-BE49-F238E27FC236}">
                <a16:creationId xmlns:a16="http://schemas.microsoft.com/office/drawing/2014/main" id="{F4D941CB-D973-4E43-8B36-80FEE96CB9E8}"/>
              </a:ext>
            </a:extLst>
          </p:cNvPr>
          <p:cNvSpPr txBox="1"/>
          <p:nvPr/>
        </p:nvSpPr>
        <p:spPr>
          <a:xfrm>
            <a:off x="467999" y="4828111"/>
            <a:ext cx="9655207" cy="307777"/>
          </a:xfrm>
          <a:prstGeom prst="rect">
            <a:avLst/>
          </a:prstGeom>
          <a:noFill/>
        </p:spPr>
        <p:txBody>
          <a:bodyPr wrap="none" rtlCol="0">
            <a:spAutoFit/>
          </a:bodyPr>
          <a:lstStyle/>
          <a:p>
            <a:r>
              <a:rPr lang="en-US" sz="1400" b="1" dirty="0" err="1"/>
              <a:t>R_ICU_ExternalIrqCallbackSet</a:t>
            </a:r>
            <a:r>
              <a:rPr lang="en-US" sz="1400" b="1" dirty="0"/>
              <a:t>():</a:t>
            </a:r>
            <a:r>
              <a:rPr lang="en-US" sz="1400" dirty="0"/>
              <a:t> Updates the user callback and has option of providing memory for callback structure</a:t>
            </a:r>
          </a:p>
        </p:txBody>
      </p:sp>
      <p:sp>
        <p:nvSpPr>
          <p:cNvPr id="9" name="TextBox 8">
            <a:extLst>
              <a:ext uri="{FF2B5EF4-FFF2-40B4-BE49-F238E27FC236}">
                <a16:creationId xmlns:a16="http://schemas.microsoft.com/office/drawing/2014/main" id="{962C6132-1EFB-4C7F-8549-3D5A319065FE}"/>
              </a:ext>
            </a:extLst>
          </p:cNvPr>
          <p:cNvSpPr txBox="1"/>
          <p:nvPr/>
        </p:nvSpPr>
        <p:spPr>
          <a:xfrm>
            <a:off x="475069" y="5197443"/>
            <a:ext cx="5298245" cy="307777"/>
          </a:xfrm>
          <a:prstGeom prst="rect">
            <a:avLst/>
          </a:prstGeom>
          <a:noFill/>
        </p:spPr>
        <p:txBody>
          <a:bodyPr wrap="none" rtlCol="0">
            <a:spAutoFit/>
          </a:bodyPr>
          <a:lstStyle/>
          <a:p>
            <a:r>
              <a:rPr lang="en-US" sz="1400" b="1" dirty="0" err="1"/>
              <a:t>R_ICU_ExternalIrqClose</a:t>
            </a:r>
            <a:r>
              <a:rPr lang="en-US" sz="1400" b="1" dirty="0"/>
              <a:t>():</a:t>
            </a:r>
            <a:r>
              <a:rPr lang="en-US" sz="1400" dirty="0"/>
              <a:t> Close the external interrupt channel</a:t>
            </a:r>
          </a:p>
        </p:txBody>
      </p:sp>
    </p:spTree>
    <p:extLst>
      <p:ext uri="{BB962C8B-B14F-4D97-AF65-F5344CB8AC3E}">
        <p14:creationId xmlns:p14="http://schemas.microsoft.com/office/powerpoint/2010/main" val="255275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config with e2studio</a:t>
            </a:r>
          </a:p>
        </p:txBody>
      </p:sp>
      <p:pic>
        <p:nvPicPr>
          <p:cNvPr id="10" name="Picture 9">
            <a:extLst>
              <a:ext uri="{FF2B5EF4-FFF2-40B4-BE49-F238E27FC236}">
                <a16:creationId xmlns:a16="http://schemas.microsoft.com/office/drawing/2014/main" id="{0ACD49FF-C8D8-4568-94DD-4236EBABC6E4}"/>
              </a:ext>
            </a:extLst>
          </p:cNvPr>
          <p:cNvPicPr>
            <a:picLocks noChangeAspect="1"/>
          </p:cNvPicPr>
          <p:nvPr/>
        </p:nvPicPr>
        <p:blipFill rotWithShape="1">
          <a:blip r:embed="rId2"/>
          <a:srcRect l="50000"/>
          <a:stretch/>
        </p:blipFill>
        <p:spPr>
          <a:xfrm>
            <a:off x="2895600" y="1371600"/>
            <a:ext cx="6096000" cy="3829050"/>
          </a:xfrm>
          <a:prstGeom prst="rect">
            <a:avLst/>
          </a:prstGeom>
        </p:spPr>
      </p:pic>
    </p:spTree>
    <p:extLst>
      <p:ext uri="{BB962C8B-B14F-4D97-AF65-F5344CB8AC3E}">
        <p14:creationId xmlns:p14="http://schemas.microsoft.com/office/powerpoint/2010/main" val="239210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config with e2studio</a:t>
            </a:r>
          </a:p>
        </p:txBody>
      </p:sp>
      <p:pic>
        <p:nvPicPr>
          <p:cNvPr id="6" name="Picture 5">
            <a:extLst>
              <a:ext uri="{FF2B5EF4-FFF2-40B4-BE49-F238E27FC236}">
                <a16:creationId xmlns:a16="http://schemas.microsoft.com/office/drawing/2014/main" id="{1CC02DF0-6582-4DB6-A015-F9216C4E2F89}"/>
              </a:ext>
            </a:extLst>
          </p:cNvPr>
          <p:cNvPicPr>
            <a:picLocks noChangeAspect="1"/>
          </p:cNvPicPr>
          <p:nvPr/>
        </p:nvPicPr>
        <p:blipFill>
          <a:blip r:embed="rId2"/>
          <a:stretch>
            <a:fillRect/>
          </a:stretch>
        </p:blipFill>
        <p:spPr>
          <a:xfrm>
            <a:off x="5791200" y="1990725"/>
            <a:ext cx="5553075" cy="2876550"/>
          </a:xfrm>
          <a:prstGeom prst="rect">
            <a:avLst/>
          </a:prstGeom>
        </p:spPr>
      </p:pic>
      <p:cxnSp>
        <p:nvCxnSpPr>
          <p:cNvPr id="8" name="Straight Connector 7">
            <a:extLst>
              <a:ext uri="{FF2B5EF4-FFF2-40B4-BE49-F238E27FC236}">
                <a16:creationId xmlns:a16="http://schemas.microsoft.com/office/drawing/2014/main" id="{BE8B41F4-456F-483E-BFDC-58AB3C35C20D}"/>
              </a:ext>
            </a:extLst>
          </p:cNvPr>
          <p:cNvCxnSpPr>
            <a:cxnSpLocks/>
          </p:cNvCxnSpPr>
          <p:nvPr/>
        </p:nvCxnSpPr>
        <p:spPr>
          <a:xfrm>
            <a:off x="4648200" y="2209800"/>
            <a:ext cx="2057400" cy="1285875"/>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D463C60-EB1C-4167-AC77-AC9159439D92}"/>
              </a:ext>
            </a:extLst>
          </p:cNvPr>
          <p:cNvSpPr txBox="1"/>
          <p:nvPr/>
        </p:nvSpPr>
        <p:spPr>
          <a:xfrm>
            <a:off x="1295400" y="1946374"/>
            <a:ext cx="3446777" cy="307777"/>
          </a:xfrm>
          <a:prstGeom prst="rect">
            <a:avLst/>
          </a:prstGeom>
          <a:noFill/>
        </p:spPr>
        <p:txBody>
          <a:bodyPr wrap="none" rtlCol="0">
            <a:spAutoFit/>
          </a:bodyPr>
          <a:lstStyle/>
          <a:p>
            <a:r>
              <a:rPr lang="en-US" sz="1400" dirty="0">
                <a:solidFill>
                  <a:srgbClr val="FF0000"/>
                </a:solidFill>
              </a:rPr>
              <a:t>Interrupt channel which being configuring</a:t>
            </a:r>
          </a:p>
        </p:txBody>
      </p:sp>
      <p:cxnSp>
        <p:nvCxnSpPr>
          <p:cNvPr id="13" name="Straight Connector 12">
            <a:extLst>
              <a:ext uri="{FF2B5EF4-FFF2-40B4-BE49-F238E27FC236}">
                <a16:creationId xmlns:a16="http://schemas.microsoft.com/office/drawing/2014/main" id="{E87430A9-FF3E-40CB-AB43-0AB131490B71}"/>
              </a:ext>
            </a:extLst>
          </p:cNvPr>
          <p:cNvCxnSpPr>
            <a:cxnSpLocks/>
          </p:cNvCxnSpPr>
          <p:nvPr/>
        </p:nvCxnSpPr>
        <p:spPr>
          <a:xfrm>
            <a:off x="4305300" y="2743200"/>
            <a:ext cx="2400300" cy="914305"/>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A9762E0-F8C2-4F86-8410-4AB507CCA8DB}"/>
              </a:ext>
            </a:extLst>
          </p:cNvPr>
          <p:cNvSpPr txBox="1"/>
          <p:nvPr/>
        </p:nvSpPr>
        <p:spPr>
          <a:xfrm>
            <a:off x="2248184" y="2444025"/>
            <a:ext cx="2400016" cy="430887"/>
          </a:xfrm>
          <a:prstGeom prst="rect">
            <a:avLst/>
          </a:prstGeom>
          <a:noFill/>
        </p:spPr>
        <p:txBody>
          <a:bodyPr wrap="none" rtlCol="0">
            <a:spAutoFit/>
          </a:bodyPr>
          <a:lstStyle/>
          <a:p>
            <a:r>
              <a:rPr lang="en-US" sz="1400" dirty="0">
                <a:solidFill>
                  <a:srgbClr val="FF0000"/>
                </a:solidFill>
              </a:rPr>
              <a:t>The trigger edge of interrupt</a:t>
            </a:r>
          </a:p>
          <a:p>
            <a:r>
              <a:rPr lang="en-US" sz="800" dirty="0">
                <a:solidFill>
                  <a:srgbClr val="FF0000"/>
                </a:solidFill>
              </a:rPr>
              <a:t>Note: the interrupt signal is active low</a:t>
            </a:r>
          </a:p>
        </p:txBody>
      </p:sp>
      <p:cxnSp>
        <p:nvCxnSpPr>
          <p:cNvPr id="18" name="Straight Connector 17">
            <a:extLst>
              <a:ext uri="{FF2B5EF4-FFF2-40B4-BE49-F238E27FC236}">
                <a16:creationId xmlns:a16="http://schemas.microsoft.com/office/drawing/2014/main" id="{CEEBD84A-A831-40E1-B643-AF61B4A34FC1}"/>
              </a:ext>
            </a:extLst>
          </p:cNvPr>
          <p:cNvCxnSpPr>
            <a:cxnSpLocks/>
          </p:cNvCxnSpPr>
          <p:nvPr/>
        </p:nvCxnSpPr>
        <p:spPr>
          <a:xfrm>
            <a:off x="4645479" y="3495675"/>
            <a:ext cx="2057400" cy="369789"/>
          </a:xfrm>
          <a:prstGeom prst="line">
            <a:avLst/>
          </a:prstGeom>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44F927AC-47B8-4151-8A45-8D21FE37A0D3}"/>
              </a:ext>
            </a:extLst>
          </p:cNvPr>
          <p:cNvSpPr txBox="1"/>
          <p:nvPr/>
        </p:nvSpPr>
        <p:spPr>
          <a:xfrm>
            <a:off x="1553354" y="3187898"/>
            <a:ext cx="3549325" cy="523220"/>
          </a:xfrm>
          <a:prstGeom prst="rect">
            <a:avLst/>
          </a:prstGeom>
          <a:noFill/>
        </p:spPr>
        <p:txBody>
          <a:bodyPr wrap="square" rtlCol="0">
            <a:spAutoFit/>
          </a:bodyPr>
          <a:lstStyle/>
          <a:p>
            <a:r>
              <a:rPr lang="en-US" sz="1400" dirty="0">
                <a:solidFill>
                  <a:srgbClr val="FF0000"/>
                </a:solidFill>
              </a:rPr>
              <a:t>Digital Filtering will remove signal which has width less than 3 sampling cycles</a:t>
            </a:r>
          </a:p>
        </p:txBody>
      </p:sp>
      <p:cxnSp>
        <p:nvCxnSpPr>
          <p:cNvPr id="23" name="Straight Connector 22">
            <a:extLst>
              <a:ext uri="{FF2B5EF4-FFF2-40B4-BE49-F238E27FC236}">
                <a16:creationId xmlns:a16="http://schemas.microsoft.com/office/drawing/2014/main" id="{C0CEA57A-CF79-4DD2-B964-81D02B4E6C8B}"/>
              </a:ext>
            </a:extLst>
          </p:cNvPr>
          <p:cNvCxnSpPr>
            <a:cxnSpLocks/>
          </p:cNvCxnSpPr>
          <p:nvPr/>
        </p:nvCxnSpPr>
        <p:spPr>
          <a:xfrm>
            <a:off x="4418240" y="3965282"/>
            <a:ext cx="2284639" cy="52743"/>
          </a:xfrm>
          <a:prstGeom prst="line">
            <a:avLst/>
          </a:prstGeom>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A5A89802-1021-4B57-83FE-43D05AB76ED9}"/>
              </a:ext>
            </a:extLst>
          </p:cNvPr>
          <p:cNvSpPr txBox="1"/>
          <p:nvPr/>
        </p:nvSpPr>
        <p:spPr>
          <a:xfrm>
            <a:off x="777056" y="3829431"/>
            <a:ext cx="3962400" cy="307777"/>
          </a:xfrm>
          <a:prstGeom prst="rect">
            <a:avLst/>
          </a:prstGeom>
          <a:noFill/>
        </p:spPr>
        <p:txBody>
          <a:bodyPr wrap="square" rtlCol="0">
            <a:spAutoFit/>
          </a:bodyPr>
          <a:lstStyle/>
          <a:p>
            <a:r>
              <a:rPr lang="en-US" sz="1400" dirty="0">
                <a:solidFill>
                  <a:srgbClr val="FF0000"/>
                </a:solidFill>
              </a:rPr>
              <a:t>Only valid when Digital Filtering was enabled</a:t>
            </a:r>
          </a:p>
        </p:txBody>
      </p:sp>
      <p:cxnSp>
        <p:nvCxnSpPr>
          <p:cNvPr id="26" name="Straight Connector 25">
            <a:extLst>
              <a:ext uri="{FF2B5EF4-FFF2-40B4-BE49-F238E27FC236}">
                <a16:creationId xmlns:a16="http://schemas.microsoft.com/office/drawing/2014/main" id="{22776247-FE2E-4CE9-B1D0-153FAB1949EC}"/>
              </a:ext>
            </a:extLst>
          </p:cNvPr>
          <p:cNvCxnSpPr>
            <a:cxnSpLocks/>
          </p:cNvCxnSpPr>
          <p:nvPr/>
        </p:nvCxnSpPr>
        <p:spPr>
          <a:xfrm flipV="1">
            <a:off x="3712457" y="4190905"/>
            <a:ext cx="2990422" cy="272688"/>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7026F97B-46D8-4D6C-A093-0A30095611F2}"/>
              </a:ext>
            </a:extLst>
          </p:cNvPr>
          <p:cNvSpPr txBox="1"/>
          <p:nvPr/>
        </p:nvSpPr>
        <p:spPr>
          <a:xfrm>
            <a:off x="914400" y="4264479"/>
            <a:ext cx="3962400" cy="307777"/>
          </a:xfrm>
          <a:prstGeom prst="rect">
            <a:avLst/>
          </a:prstGeom>
          <a:noFill/>
        </p:spPr>
        <p:txBody>
          <a:bodyPr wrap="square" rtlCol="0">
            <a:spAutoFit/>
          </a:bodyPr>
          <a:lstStyle/>
          <a:p>
            <a:r>
              <a:rPr lang="en-US" sz="1400" dirty="0">
                <a:solidFill>
                  <a:srgbClr val="FF0000"/>
                </a:solidFill>
              </a:rPr>
              <a:t>User callback function for interrupt</a:t>
            </a:r>
          </a:p>
        </p:txBody>
      </p:sp>
      <p:sp>
        <p:nvSpPr>
          <p:cNvPr id="31" name="TextBox 30">
            <a:extLst>
              <a:ext uri="{FF2B5EF4-FFF2-40B4-BE49-F238E27FC236}">
                <a16:creationId xmlns:a16="http://schemas.microsoft.com/office/drawing/2014/main" id="{8B761205-522E-49B8-A5D1-110E409FA180}"/>
              </a:ext>
            </a:extLst>
          </p:cNvPr>
          <p:cNvSpPr txBox="1"/>
          <p:nvPr/>
        </p:nvSpPr>
        <p:spPr>
          <a:xfrm>
            <a:off x="1932456" y="4611952"/>
            <a:ext cx="2395044" cy="307777"/>
          </a:xfrm>
          <a:prstGeom prst="rect">
            <a:avLst/>
          </a:prstGeom>
          <a:noFill/>
        </p:spPr>
        <p:txBody>
          <a:bodyPr wrap="square" rtlCol="0">
            <a:spAutoFit/>
          </a:bodyPr>
          <a:lstStyle/>
          <a:p>
            <a:r>
              <a:rPr lang="en-US" sz="1400" dirty="0">
                <a:solidFill>
                  <a:srgbClr val="FF0000"/>
                </a:solidFill>
              </a:rPr>
              <a:t>Priority of the interrupt</a:t>
            </a:r>
          </a:p>
        </p:txBody>
      </p:sp>
      <p:cxnSp>
        <p:nvCxnSpPr>
          <p:cNvPr id="32" name="Straight Connector 31">
            <a:extLst>
              <a:ext uri="{FF2B5EF4-FFF2-40B4-BE49-F238E27FC236}">
                <a16:creationId xmlns:a16="http://schemas.microsoft.com/office/drawing/2014/main" id="{BCBD9CDD-E258-4428-954B-63FACF5A243A}"/>
              </a:ext>
            </a:extLst>
          </p:cNvPr>
          <p:cNvCxnSpPr>
            <a:cxnSpLocks/>
          </p:cNvCxnSpPr>
          <p:nvPr/>
        </p:nvCxnSpPr>
        <p:spPr>
          <a:xfrm flipV="1">
            <a:off x="3846317" y="4359511"/>
            <a:ext cx="2856562" cy="40633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0676FBD9-2FA7-42F5-AE9A-16AC4ACB5B97}"/>
              </a:ext>
            </a:extLst>
          </p:cNvPr>
          <p:cNvCxnSpPr>
            <a:cxnSpLocks/>
          </p:cNvCxnSpPr>
          <p:nvPr/>
        </p:nvCxnSpPr>
        <p:spPr>
          <a:xfrm flipV="1">
            <a:off x="4418240" y="4724371"/>
            <a:ext cx="2284639" cy="716373"/>
          </a:xfrm>
          <a:prstGeom prst="line">
            <a:avLst/>
          </a:prstGeom>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70EBF53E-9791-4ACF-87E5-18665CBCC49E}"/>
              </a:ext>
            </a:extLst>
          </p:cNvPr>
          <p:cNvSpPr txBox="1"/>
          <p:nvPr/>
        </p:nvSpPr>
        <p:spPr>
          <a:xfrm>
            <a:off x="2248184" y="5343156"/>
            <a:ext cx="2395044" cy="738664"/>
          </a:xfrm>
          <a:prstGeom prst="rect">
            <a:avLst/>
          </a:prstGeom>
          <a:noFill/>
        </p:spPr>
        <p:txBody>
          <a:bodyPr wrap="square" rtlCol="0">
            <a:spAutoFit/>
          </a:bodyPr>
          <a:lstStyle/>
          <a:p>
            <a:r>
              <a:rPr lang="en-US" sz="1400" dirty="0">
                <a:solidFill>
                  <a:srgbClr val="FF0000"/>
                </a:solidFill>
              </a:rPr>
              <a:t>Selected interrupt channel and his corresponding pin port</a:t>
            </a:r>
          </a:p>
        </p:txBody>
      </p:sp>
      <p:sp>
        <p:nvSpPr>
          <p:cNvPr id="38" name="TextBox 37">
            <a:extLst>
              <a:ext uri="{FF2B5EF4-FFF2-40B4-BE49-F238E27FC236}">
                <a16:creationId xmlns:a16="http://schemas.microsoft.com/office/drawing/2014/main" id="{97481372-3FC8-47D5-AC91-E7569860D73B}"/>
              </a:ext>
            </a:extLst>
          </p:cNvPr>
          <p:cNvSpPr txBox="1"/>
          <p:nvPr/>
        </p:nvSpPr>
        <p:spPr>
          <a:xfrm>
            <a:off x="381000" y="6081820"/>
            <a:ext cx="3640740" cy="230832"/>
          </a:xfrm>
          <a:prstGeom prst="rect">
            <a:avLst/>
          </a:prstGeom>
          <a:noFill/>
        </p:spPr>
        <p:txBody>
          <a:bodyPr wrap="none" rtlCol="0">
            <a:spAutoFit/>
          </a:bodyPr>
          <a:lstStyle/>
          <a:p>
            <a:r>
              <a:rPr lang="en-US" sz="900" b="1" u="sng" dirty="0"/>
              <a:t>Note:</a:t>
            </a:r>
            <a:r>
              <a:rPr lang="en-US" sz="900" dirty="0"/>
              <a:t> This configuration is used for external interrupt operation only</a:t>
            </a:r>
          </a:p>
        </p:txBody>
      </p:sp>
    </p:spTree>
    <p:extLst>
      <p:ext uri="{BB962C8B-B14F-4D97-AF65-F5344CB8AC3E}">
        <p14:creationId xmlns:p14="http://schemas.microsoft.com/office/powerpoint/2010/main" val="402602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config with e2studio</a:t>
            </a:r>
          </a:p>
        </p:txBody>
      </p:sp>
      <p:sp>
        <p:nvSpPr>
          <p:cNvPr id="38" name="TextBox 37">
            <a:extLst>
              <a:ext uri="{FF2B5EF4-FFF2-40B4-BE49-F238E27FC236}">
                <a16:creationId xmlns:a16="http://schemas.microsoft.com/office/drawing/2014/main" id="{97481372-3FC8-47D5-AC91-E7569860D73B}"/>
              </a:ext>
            </a:extLst>
          </p:cNvPr>
          <p:cNvSpPr txBox="1"/>
          <p:nvPr/>
        </p:nvSpPr>
        <p:spPr>
          <a:xfrm>
            <a:off x="381000" y="6081820"/>
            <a:ext cx="3640740" cy="230832"/>
          </a:xfrm>
          <a:prstGeom prst="rect">
            <a:avLst/>
          </a:prstGeom>
          <a:noFill/>
        </p:spPr>
        <p:txBody>
          <a:bodyPr wrap="none" rtlCol="0">
            <a:spAutoFit/>
          </a:bodyPr>
          <a:lstStyle/>
          <a:p>
            <a:r>
              <a:rPr lang="en-US" sz="900" b="1" u="sng" dirty="0"/>
              <a:t>Note:</a:t>
            </a:r>
            <a:r>
              <a:rPr lang="en-US" sz="900" dirty="0"/>
              <a:t> This configuration is used for external interrupt operation only</a:t>
            </a:r>
          </a:p>
        </p:txBody>
      </p:sp>
      <p:pic>
        <p:nvPicPr>
          <p:cNvPr id="4" name="Picture 3">
            <a:extLst>
              <a:ext uri="{FF2B5EF4-FFF2-40B4-BE49-F238E27FC236}">
                <a16:creationId xmlns:a16="http://schemas.microsoft.com/office/drawing/2014/main" id="{D9CA1726-453F-40C7-940A-25150F2D9F62}"/>
              </a:ext>
            </a:extLst>
          </p:cNvPr>
          <p:cNvPicPr>
            <a:picLocks noChangeAspect="1"/>
          </p:cNvPicPr>
          <p:nvPr/>
        </p:nvPicPr>
        <p:blipFill>
          <a:blip r:embed="rId2"/>
          <a:stretch>
            <a:fillRect/>
          </a:stretch>
        </p:blipFill>
        <p:spPr>
          <a:xfrm>
            <a:off x="2768428" y="1398578"/>
            <a:ext cx="6655143" cy="3848122"/>
          </a:xfrm>
          <a:prstGeom prst="rect">
            <a:avLst/>
          </a:prstGeom>
        </p:spPr>
      </p:pic>
      <p:cxnSp>
        <p:nvCxnSpPr>
          <p:cNvPr id="7" name="Straight Connector 6">
            <a:extLst>
              <a:ext uri="{FF2B5EF4-FFF2-40B4-BE49-F238E27FC236}">
                <a16:creationId xmlns:a16="http://schemas.microsoft.com/office/drawing/2014/main" id="{0A5AFAB8-C0A1-4E1E-AEEC-51CFFD118846}"/>
              </a:ext>
            </a:extLst>
          </p:cNvPr>
          <p:cNvCxnSpPr>
            <a:cxnSpLocks/>
          </p:cNvCxnSpPr>
          <p:nvPr/>
        </p:nvCxnSpPr>
        <p:spPr>
          <a:xfrm>
            <a:off x="7543800" y="3810000"/>
            <a:ext cx="22098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BDAE79BB-563F-4975-AF07-87B9E1727051}"/>
              </a:ext>
            </a:extLst>
          </p:cNvPr>
          <p:cNvSpPr txBox="1"/>
          <p:nvPr/>
        </p:nvSpPr>
        <p:spPr>
          <a:xfrm>
            <a:off x="9677400" y="3810000"/>
            <a:ext cx="1828800" cy="769441"/>
          </a:xfrm>
          <a:prstGeom prst="rect">
            <a:avLst/>
          </a:prstGeom>
          <a:noFill/>
        </p:spPr>
        <p:txBody>
          <a:bodyPr wrap="square" rtlCol="0">
            <a:spAutoFit/>
          </a:bodyPr>
          <a:lstStyle/>
          <a:p>
            <a:r>
              <a:rPr lang="en-US" sz="1100" dirty="0">
                <a:solidFill>
                  <a:schemeClr val="accent2"/>
                </a:solidFill>
              </a:rPr>
              <a:t>When added ICU stack, r_icu_isr() will be generated by default and user cannot change it</a:t>
            </a:r>
          </a:p>
        </p:txBody>
      </p:sp>
      <p:cxnSp>
        <p:nvCxnSpPr>
          <p:cNvPr id="27" name="Straight Connector 26">
            <a:extLst>
              <a:ext uri="{FF2B5EF4-FFF2-40B4-BE49-F238E27FC236}">
                <a16:creationId xmlns:a16="http://schemas.microsoft.com/office/drawing/2014/main" id="{D9A049EA-3E30-4A44-93E1-E78E38FADF36}"/>
              </a:ext>
            </a:extLst>
          </p:cNvPr>
          <p:cNvCxnSpPr>
            <a:cxnSpLocks/>
          </p:cNvCxnSpPr>
          <p:nvPr/>
        </p:nvCxnSpPr>
        <p:spPr>
          <a:xfrm flipH="1" flipV="1">
            <a:off x="4419600" y="2209800"/>
            <a:ext cx="1067056" cy="304800"/>
          </a:xfrm>
          <a:prstGeom prst="line">
            <a:avLst/>
          </a:prstGeom>
          <a:ln>
            <a:solidFill>
              <a:srgbClr val="00B050"/>
            </a:solidFill>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B665DAD2-522E-4F46-8EBF-616CEE344F54}"/>
              </a:ext>
            </a:extLst>
          </p:cNvPr>
          <p:cNvSpPr txBox="1"/>
          <p:nvPr/>
        </p:nvSpPr>
        <p:spPr>
          <a:xfrm>
            <a:off x="5455124" y="2360711"/>
            <a:ext cx="3079275" cy="307777"/>
          </a:xfrm>
          <a:prstGeom prst="rect">
            <a:avLst/>
          </a:prstGeom>
          <a:noFill/>
        </p:spPr>
        <p:txBody>
          <a:bodyPr wrap="square" rtlCol="0">
            <a:spAutoFit/>
          </a:bodyPr>
          <a:lstStyle/>
          <a:p>
            <a:r>
              <a:rPr lang="en-US" sz="1400" dirty="0">
                <a:solidFill>
                  <a:srgbClr val="00B050"/>
                </a:solidFill>
              </a:rPr>
              <a:t>User can add the ISR as their desire</a:t>
            </a:r>
          </a:p>
        </p:txBody>
      </p:sp>
      <p:cxnSp>
        <p:nvCxnSpPr>
          <p:cNvPr id="33" name="Straight Connector 32">
            <a:extLst>
              <a:ext uri="{FF2B5EF4-FFF2-40B4-BE49-F238E27FC236}">
                <a16:creationId xmlns:a16="http://schemas.microsoft.com/office/drawing/2014/main" id="{248DB917-4115-4DA3-A5E5-1167CF104E1A}"/>
              </a:ext>
            </a:extLst>
          </p:cNvPr>
          <p:cNvCxnSpPr>
            <a:cxnSpLocks/>
          </p:cNvCxnSpPr>
          <p:nvPr/>
        </p:nvCxnSpPr>
        <p:spPr>
          <a:xfrm>
            <a:off x="5943600" y="2665511"/>
            <a:ext cx="1219200" cy="1258789"/>
          </a:xfrm>
          <a:prstGeom prst="line">
            <a:avLst/>
          </a:prstGeom>
          <a:ln>
            <a:solidFill>
              <a:srgbClr val="00B050"/>
            </a:solidFill>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100C7C46-7D71-4BF5-9865-DEEBCAFA0854}"/>
              </a:ext>
            </a:extLst>
          </p:cNvPr>
          <p:cNvSpPr txBox="1"/>
          <p:nvPr/>
        </p:nvSpPr>
        <p:spPr>
          <a:xfrm>
            <a:off x="9677400" y="4648200"/>
            <a:ext cx="1828800" cy="430887"/>
          </a:xfrm>
          <a:prstGeom prst="rect">
            <a:avLst/>
          </a:prstGeom>
          <a:noFill/>
        </p:spPr>
        <p:txBody>
          <a:bodyPr wrap="square" rtlCol="0">
            <a:spAutoFit/>
          </a:bodyPr>
          <a:lstStyle/>
          <a:p>
            <a:r>
              <a:rPr lang="en-US" sz="1100" dirty="0">
                <a:solidFill>
                  <a:schemeClr val="accent2"/>
                </a:solidFill>
              </a:rPr>
              <a:t>Callback function will be invoked by r_icu_isr() </a:t>
            </a:r>
          </a:p>
        </p:txBody>
      </p:sp>
    </p:spTree>
    <p:extLst>
      <p:ext uri="{BB962C8B-B14F-4D97-AF65-F5344CB8AC3E}">
        <p14:creationId xmlns:p14="http://schemas.microsoft.com/office/powerpoint/2010/main" val="141363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config with e2studio</a:t>
            </a:r>
          </a:p>
        </p:txBody>
      </p:sp>
      <p:sp>
        <p:nvSpPr>
          <p:cNvPr id="38" name="TextBox 37">
            <a:extLst>
              <a:ext uri="{FF2B5EF4-FFF2-40B4-BE49-F238E27FC236}">
                <a16:creationId xmlns:a16="http://schemas.microsoft.com/office/drawing/2014/main" id="{97481372-3FC8-47D5-AC91-E7569860D73B}"/>
              </a:ext>
            </a:extLst>
          </p:cNvPr>
          <p:cNvSpPr txBox="1"/>
          <p:nvPr/>
        </p:nvSpPr>
        <p:spPr>
          <a:xfrm>
            <a:off x="381000" y="6081820"/>
            <a:ext cx="3640740" cy="230832"/>
          </a:xfrm>
          <a:prstGeom prst="rect">
            <a:avLst/>
          </a:prstGeom>
          <a:noFill/>
        </p:spPr>
        <p:txBody>
          <a:bodyPr wrap="none" rtlCol="0">
            <a:spAutoFit/>
          </a:bodyPr>
          <a:lstStyle/>
          <a:p>
            <a:r>
              <a:rPr lang="en-US" sz="900" b="1" u="sng" dirty="0"/>
              <a:t>Note:</a:t>
            </a:r>
            <a:r>
              <a:rPr lang="en-US" sz="900" dirty="0"/>
              <a:t> This configuration is used for external interrupt operation only</a:t>
            </a:r>
          </a:p>
        </p:txBody>
      </p:sp>
      <p:pic>
        <p:nvPicPr>
          <p:cNvPr id="5" name="Picture 4">
            <a:extLst>
              <a:ext uri="{FF2B5EF4-FFF2-40B4-BE49-F238E27FC236}">
                <a16:creationId xmlns:a16="http://schemas.microsoft.com/office/drawing/2014/main" id="{CAAA7DE5-4FE5-4837-9FA0-40E7255738BC}"/>
              </a:ext>
            </a:extLst>
          </p:cNvPr>
          <p:cNvPicPr>
            <a:picLocks noChangeAspect="1"/>
          </p:cNvPicPr>
          <p:nvPr/>
        </p:nvPicPr>
        <p:blipFill rotWithShape="1">
          <a:blip r:embed="rId2"/>
          <a:srcRect l="62475" b="34080"/>
          <a:stretch/>
        </p:blipFill>
        <p:spPr>
          <a:xfrm>
            <a:off x="2286000" y="1216968"/>
            <a:ext cx="7620000" cy="4204146"/>
          </a:xfrm>
          <a:prstGeom prst="rect">
            <a:avLst/>
          </a:prstGeom>
        </p:spPr>
      </p:pic>
      <p:sp>
        <p:nvSpPr>
          <p:cNvPr id="6" name="TextBox 5">
            <a:extLst>
              <a:ext uri="{FF2B5EF4-FFF2-40B4-BE49-F238E27FC236}">
                <a16:creationId xmlns:a16="http://schemas.microsoft.com/office/drawing/2014/main" id="{FD781429-1AF6-4830-9431-93D9F8FCCEC5}"/>
              </a:ext>
            </a:extLst>
          </p:cNvPr>
          <p:cNvSpPr txBox="1"/>
          <p:nvPr/>
        </p:nvSpPr>
        <p:spPr>
          <a:xfrm>
            <a:off x="5062600" y="5298003"/>
            <a:ext cx="2055371" cy="246221"/>
          </a:xfrm>
          <a:prstGeom prst="rect">
            <a:avLst/>
          </a:prstGeom>
          <a:noFill/>
        </p:spPr>
        <p:txBody>
          <a:bodyPr wrap="none" rtlCol="0">
            <a:spAutoFit/>
          </a:bodyPr>
          <a:lstStyle/>
          <a:p>
            <a:r>
              <a:rPr lang="en-US" sz="1000" i="1" dirty="0"/>
              <a:t>How to add user’s interrupt event</a:t>
            </a:r>
          </a:p>
        </p:txBody>
      </p:sp>
    </p:spTree>
    <p:extLst>
      <p:ext uri="{BB962C8B-B14F-4D97-AF65-F5344CB8AC3E}">
        <p14:creationId xmlns:p14="http://schemas.microsoft.com/office/powerpoint/2010/main" val="300480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example – USING API</a:t>
            </a:r>
          </a:p>
        </p:txBody>
      </p:sp>
      <p:pic>
        <p:nvPicPr>
          <p:cNvPr id="5" name="Picture 4">
            <a:extLst>
              <a:ext uri="{FF2B5EF4-FFF2-40B4-BE49-F238E27FC236}">
                <a16:creationId xmlns:a16="http://schemas.microsoft.com/office/drawing/2014/main" id="{05FDBC2B-FB72-42AD-A6E2-A5E09C85FDE6}"/>
              </a:ext>
            </a:extLst>
          </p:cNvPr>
          <p:cNvPicPr>
            <a:picLocks noChangeAspect="1"/>
          </p:cNvPicPr>
          <p:nvPr/>
        </p:nvPicPr>
        <p:blipFill>
          <a:blip r:embed="rId2"/>
          <a:stretch>
            <a:fillRect/>
          </a:stretch>
        </p:blipFill>
        <p:spPr>
          <a:xfrm>
            <a:off x="4648200" y="1219200"/>
            <a:ext cx="3667760" cy="2895600"/>
          </a:xfrm>
          <a:prstGeom prst="rect">
            <a:avLst/>
          </a:prstGeom>
        </p:spPr>
      </p:pic>
      <p:pic>
        <p:nvPicPr>
          <p:cNvPr id="9" name="Picture 8">
            <a:extLst>
              <a:ext uri="{FF2B5EF4-FFF2-40B4-BE49-F238E27FC236}">
                <a16:creationId xmlns:a16="http://schemas.microsoft.com/office/drawing/2014/main" id="{1589209C-FC79-471A-A6BB-D869E648AEA5}"/>
              </a:ext>
            </a:extLst>
          </p:cNvPr>
          <p:cNvPicPr>
            <a:picLocks noChangeAspect="1"/>
          </p:cNvPicPr>
          <p:nvPr/>
        </p:nvPicPr>
        <p:blipFill>
          <a:blip r:embed="rId3"/>
          <a:stretch>
            <a:fillRect/>
          </a:stretch>
        </p:blipFill>
        <p:spPr>
          <a:xfrm>
            <a:off x="8626631" y="1219200"/>
            <a:ext cx="2961854" cy="4876800"/>
          </a:xfrm>
          <a:prstGeom prst="rect">
            <a:avLst/>
          </a:prstGeom>
        </p:spPr>
      </p:pic>
      <p:sp>
        <p:nvSpPr>
          <p:cNvPr id="10" name="TextBox 9">
            <a:extLst>
              <a:ext uri="{FF2B5EF4-FFF2-40B4-BE49-F238E27FC236}">
                <a16:creationId xmlns:a16="http://schemas.microsoft.com/office/drawing/2014/main" id="{D2C0A95D-6A9A-42DC-BFAF-3EAF00794F63}"/>
              </a:ext>
            </a:extLst>
          </p:cNvPr>
          <p:cNvSpPr txBox="1"/>
          <p:nvPr/>
        </p:nvSpPr>
        <p:spPr>
          <a:xfrm>
            <a:off x="5396686" y="4088524"/>
            <a:ext cx="2170787" cy="246221"/>
          </a:xfrm>
          <a:prstGeom prst="rect">
            <a:avLst/>
          </a:prstGeom>
          <a:noFill/>
        </p:spPr>
        <p:txBody>
          <a:bodyPr wrap="none" rtlCol="0">
            <a:spAutoFit/>
          </a:bodyPr>
          <a:lstStyle/>
          <a:p>
            <a:r>
              <a:rPr lang="en-US" sz="1000" i="1" dirty="0" err="1"/>
              <a:t>hal_entry</a:t>
            </a:r>
            <a:r>
              <a:rPr lang="en-US" sz="1000" i="1" dirty="0"/>
              <a:t>() when using ICU via API</a:t>
            </a:r>
          </a:p>
        </p:txBody>
      </p:sp>
      <p:sp>
        <p:nvSpPr>
          <p:cNvPr id="27" name="TextBox 26">
            <a:extLst>
              <a:ext uri="{FF2B5EF4-FFF2-40B4-BE49-F238E27FC236}">
                <a16:creationId xmlns:a16="http://schemas.microsoft.com/office/drawing/2014/main" id="{0702887F-40BE-4656-9632-8EDFE94F6449}"/>
              </a:ext>
            </a:extLst>
          </p:cNvPr>
          <p:cNvSpPr txBox="1"/>
          <p:nvPr/>
        </p:nvSpPr>
        <p:spPr>
          <a:xfrm>
            <a:off x="9372600" y="6096000"/>
            <a:ext cx="1624163" cy="246221"/>
          </a:xfrm>
          <a:prstGeom prst="rect">
            <a:avLst/>
          </a:prstGeom>
          <a:noFill/>
        </p:spPr>
        <p:txBody>
          <a:bodyPr wrap="none" rtlCol="0">
            <a:spAutoFit/>
          </a:bodyPr>
          <a:lstStyle/>
          <a:p>
            <a:r>
              <a:rPr lang="en-US" sz="1000" i="1" dirty="0"/>
              <a:t>Callback function for ISR</a:t>
            </a:r>
          </a:p>
        </p:txBody>
      </p:sp>
      <p:sp>
        <p:nvSpPr>
          <p:cNvPr id="11" name="TextBox 10">
            <a:extLst>
              <a:ext uri="{FF2B5EF4-FFF2-40B4-BE49-F238E27FC236}">
                <a16:creationId xmlns:a16="http://schemas.microsoft.com/office/drawing/2014/main" id="{B230DB53-8F39-4FCD-A009-B6E6EB6D16AF}"/>
              </a:ext>
            </a:extLst>
          </p:cNvPr>
          <p:cNvSpPr txBox="1"/>
          <p:nvPr/>
        </p:nvSpPr>
        <p:spPr>
          <a:xfrm>
            <a:off x="467999" y="1295400"/>
            <a:ext cx="4032729" cy="2031325"/>
          </a:xfrm>
          <a:prstGeom prst="rect">
            <a:avLst/>
          </a:prstGeom>
          <a:noFill/>
        </p:spPr>
        <p:txBody>
          <a:bodyPr wrap="square" rtlCol="0">
            <a:spAutoFit/>
          </a:bodyPr>
          <a:lstStyle/>
          <a:p>
            <a:r>
              <a:rPr lang="en-US" dirty="0"/>
              <a:t>The example will control green LED and blue LED via switch S2 on EK-RA4M3.</a:t>
            </a:r>
          </a:p>
          <a:p>
            <a:endParaRPr lang="en-US" dirty="0"/>
          </a:p>
          <a:p>
            <a:r>
              <a:rPr lang="en-US" dirty="0"/>
              <a:t>Each time pressing the SW, LED will be turned on and off when release, and after 3 times the color will change</a:t>
            </a:r>
          </a:p>
        </p:txBody>
      </p:sp>
      <p:sp>
        <p:nvSpPr>
          <p:cNvPr id="28" name="TextBox 27">
            <a:extLst>
              <a:ext uri="{FF2B5EF4-FFF2-40B4-BE49-F238E27FC236}">
                <a16:creationId xmlns:a16="http://schemas.microsoft.com/office/drawing/2014/main" id="{83A20BCA-5140-4DA2-A6F9-00018BC57468}"/>
              </a:ext>
            </a:extLst>
          </p:cNvPr>
          <p:cNvSpPr txBox="1"/>
          <p:nvPr/>
        </p:nvSpPr>
        <p:spPr>
          <a:xfrm>
            <a:off x="467999" y="5922112"/>
            <a:ext cx="4394152" cy="215444"/>
          </a:xfrm>
          <a:prstGeom prst="rect">
            <a:avLst/>
          </a:prstGeom>
          <a:noFill/>
        </p:spPr>
        <p:txBody>
          <a:bodyPr wrap="none" rtlCol="0">
            <a:spAutoFit/>
          </a:bodyPr>
          <a:lstStyle/>
          <a:p>
            <a:r>
              <a:rPr lang="en-US" sz="800" b="1" u="sng" dirty="0"/>
              <a:t>Note 1:</a:t>
            </a:r>
            <a:r>
              <a:rPr lang="en-US" sz="800" dirty="0"/>
              <a:t> Example was stored at </a:t>
            </a:r>
            <a:r>
              <a:rPr lang="en-US" sz="800" dirty="0">
                <a:hlinkClick r:id="rId4" action="ppaction://hlinkfile"/>
              </a:rPr>
              <a:t>S:\20_user\phucche\FSP\00_Investigation\RA4M3_ICU_trial</a:t>
            </a:r>
            <a:endParaRPr lang="en-US" sz="800" dirty="0"/>
          </a:p>
        </p:txBody>
      </p:sp>
      <p:sp>
        <p:nvSpPr>
          <p:cNvPr id="29" name="TextBox 28">
            <a:extLst>
              <a:ext uri="{FF2B5EF4-FFF2-40B4-BE49-F238E27FC236}">
                <a16:creationId xmlns:a16="http://schemas.microsoft.com/office/drawing/2014/main" id="{15AFF3C7-6895-408F-A47F-0CC3726DA0F5}"/>
              </a:ext>
            </a:extLst>
          </p:cNvPr>
          <p:cNvSpPr txBox="1"/>
          <p:nvPr/>
        </p:nvSpPr>
        <p:spPr>
          <a:xfrm>
            <a:off x="467999" y="6082476"/>
            <a:ext cx="2476960" cy="215444"/>
          </a:xfrm>
          <a:prstGeom prst="rect">
            <a:avLst/>
          </a:prstGeom>
          <a:noFill/>
        </p:spPr>
        <p:txBody>
          <a:bodyPr wrap="none" rtlCol="0">
            <a:spAutoFit/>
          </a:bodyPr>
          <a:lstStyle/>
          <a:p>
            <a:r>
              <a:rPr lang="en-US" sz="800" b="1" u="sng" dirty="0"/>
              <a:t>Note 2:</a:t>
            </a:r>
            <a:r>
              <a:rPr lang="en-US" sz="800" dirty="0"/>
              <a:t> Board used for the example is EK-RA4M3</a:t>
            </a:r>
          </a:p>
        </p:txBody>
      </p:sp>
    </p:spTree>
    <p:extLst>
      <p:ext uri="{BB962C8B-B14F-4D97-AF65-F5344CB8AC3E}">
        <p14:creationId xmlns:p14="http://schemas.microsoft.com/office/powerpoint/2010/main" val="11332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FSP </a:t>
            </a:r>
            <a:r>
              <a:rPr lang="en-US" cap="all" dirty="0"/>
              <a:t>OF </a:t>
            </a:r>
            <a:r>
              <a:rPr lang="vi-VN" cap="all" dirty="0"/>
              <a:t>ICU</a:t>
            </a:r>
            <a:br>
              <a:rPr lang="en-US" cap="all" dirty="0"/>
            </a:br>
            <a:r>
              <a:rPr lang="en-US" sz="2000" cap="all" dirty="0"/>
              <a:t>example – USING </a:t>
            </a:r>
            <a:r>
              <a:rPr lang="en-US" sz="2000" dirty="0"/>
              <a:t>REGISTER</a:t>
            </a:r>
            <a:endParaRPr lang="en-US" sz="2000" cap="all" dirty="0"/>
          </a:p>
        </p:txBody>
      </p:sp>
      <p:sp>
        <p:nvSpPr>
          <p:cNvPr id="10" name="TextBox 9">
            <a:extLst>
              <a:ext uri="{FF2B5EF4-FFF2-40B4-BE49-F238E27FC236}">
                <a16:creationId xmlns:a16="http://schemas.microsoft.com/office/drawing/2014/main" id="{D2C0A95D-6A9A-42DC-BFAF-3EAF00794F63}"/>
              </a:ext>
            </a:extLst>
          </p:cNvPr>
          <p:cNvSpPr txBox="1"/>
          <p:nvPr/>
        </p:nvSpPr>
        <p:spPr>
          <a:xfrm>
            <a:off x="8153400" y="6117021"/>
            <a:ext cx="2170787" cy="246221"/>
          </a:xfrm>
          <a:prstGeom prst="rect">
            <a:avLst/>
          </a:prstGeom>
          <a:noFill/>
        </p:spPr>
        <p:txBody>
          <a:bodyPr wrap="none" rtlCol="0">
            <a:spAutoFit/>
          </a:bodyPr>
          <a:lstStyle/>
          <a:p>
            <a:r>
              <a:rPr lang="en-US" sz="1000" i="1" dirty="0" err="1"/>
              <a:t>hal_entry</a:t>
            </a:r>
            <a:r>
              <a:rPr lang="en-US" sz="1000" i="1" dirty="0"/>
              <a:t>() when using ICU via API</a:t>
            </a:r>
          </a:p>
        </p:txBody>
      </p:sp>
      <p:sp>
        <p:nvSpPr>
          <p:cNvPr id="11" name="TextBox 10">
            <a:extLst>
              <a:ext uri="{FF2B5EF4-FFF2-40B4-BE49-F238E27FC236}">
                <a16:creationId xmlns:a16="http://schemas.microsoft.com/office/drawing/2014/main" id="{B230DB53-8F39-4FCD-A009-B6E6EB6D16AF}"/>
              </a:ext>
            </a:extLst>
          </p:cNvPr>
          <p:cNvSpPr txBox="1"/>
          <p:nvPr/>
        </p:nvSpPr>
        <p:spPr>
          <a:xfrm>
            <a:off x="467999" y="1295400"/>
            <a:ext cx="4032729" cy="1200329"/>
          </a:xfrm>
          <a:prstGeom prst="rect">
            <a:avLst/>
          </a:prstGeom>
          <a:noFill/>
        </p:spPr>
        <p:txBody>
          <a:bodyPr wrap="square" rtlCol="0">
            <a:spAutoFit/>
          </a:bodyPr>
          <a:lstStyle/>
          <a:p>
            <a:r>
              <a:rPr lang="en-US" dirty="0"/>
              <a:t>The example will control red LED via SW S1. </a:t>
            </a:r>
          </a:p>
          <a:p>
            <a:r>
              <a:rPr lang="en-US" dirty="0"/>
              <a:t>When pressing, LED will be turned on and turned off when release</a:t>
            </a:r>
          </a:p>
        </p:txBody>
      </p:sp>
      <p:sp>
        <p:nvSpPr>
          <p:cNvPr id="14" name="TextBox 13">
            <a:extLst>
              <a:ext uri="{FF2B5EF4-FFF2-40B4-BE49-F238E27FC236}">
                <a16:creationId xmlns:a16="http://schemas.microsoft.com/office/drawing/2014/main" id="{48E347BE-CF6B-4B01-B898-F8FAD03BCCE8}"/>
              </a:ext>
            </a:extLst>
          </p:cNvPr>
          <p:cNvSpPr txBox="1"/>
          <p:nvPr/>
        </p:nvSpPr>
        <p:spPr>
          <a:xfrm>
            <a:off x="467999" y="5922112"/>
            <a:ext cx="4394152" cy="215444"/>
          </a:xfrm>
          <a:prstGeom prst="rect">
            <a:avLst/>
          </a:prstGeom>
          <a:noFill/>
        </p:spPr>
        <p:txBody>
          <a:bodyPr wrap="none" rtlCol="0">
            <a:spAutoFit/>
          </a:bodyPr>
          <a:lstStyle/>
          <a:p>
            <a:r>
              <a:rPr lang="en-US" sz="800" b="1" u="sng" dirty="0"/>
              <a:t>Note 1:</a:t>
            </a:r>
            <a:r>
              <a:rPr lang="en-US" sz="800" dirty="0"/>
              <a:t> Example was stored at </a:t>
            </a:r>
            <a:r>
              <a:rPr lang="en-US" sz="800" dirty="0">
                <a:hlinkClick r:id="rId2" action="ppaction://hlinkfile"/>
              </a:rPr>
              <a:t>S:\20_user\phucche\FSP\00_Investigation\RA4M3_ICU_trial</a:t>
            </a:r>
            <a:endParaRPr lang="en-US" sz="800" dirty="0"/>
          </a:p>
        </p:txBody>
      </p:sp>
      <p:pic>
        <p:nvPicPr>
          <p:cNvPr id="4" name="Picture 3">
            <a:extLst>
              <a:ext uri="{FF2B5EF4-FFF2-40B4-BE49-F238E27FC236}">
                <a16:creationId xmlns:a16="http://schemas.microsoft.com/office/drawing/2014/main" id="{7B818ACC-FFED-45B2-8AE7-E535F4704C8E}"/>
              </a:ext>
            </a:extLst>
          </p:cNvPr>
          <p:cNvPicPr>
            <a:picLocks noChangeAspect="1"/>
          </p:cNvPicPr>
          <p:nvPr/>
        </p:nvPicPr>
        <p:blipFill>
          <a:blip r:embed="rId3"/>
          <a:stretch>
            <a:fillRect/>
          </a:stretch>
        </p:blipFill>
        <p:spPr>
          <a:xfrm>
            <a:off x="6629400" y="983665"/>
            <a:ext cx="4724400" cy="5153891"/>
          </a:xfrm>
          <a:prstGeom prst="rect">
            <a:avLst/>
          </a:prstGeom>
        </p:spPr>
      </p:pic>
      <p:pic>
        <p:nvPicPr>
          <p:cNvPr id="7" name="Picture 6">
            <a:extLst>
              <a:ext uri="{FF2B5EF4-FFF2-40B4-BE49-F238E27FC236}">
                <a16:creationId xmlns:a16="http://schemas.microsoft.com/office/drawing/2014/main" id="{E50BD58E-A86A-4783-85D0-C0AB24E7F873}"/>
              </a:ext>
            </a:extLst>
          </p:cNvPr>
          <p:cNvPicPr>
            <a:picLocks noChangeAspect="1"/>
          </p:cNvPicPr>
          <p:nvPr/>
        </p:nvPicPr>
        <p:blipFill>
          <a:blip r:embed="rId4"/>
          <a:stretch>
            <a:fillRect/>
          </a:stretch>
        </p:blipFill>
        <p:spPr>
          <a:xfrm>
            <a:off x="467999" y="2667000"/>
            <a:ext cx="4320172" cy="2790276"/>
          </a:xfrm>
          <a:prstGeom prst="rect">
            <a:avLst/>
          </a:prstGeom>
        </p:spPr>
      </p:pic>
      <p:sp>
        <p:nvSpPr>
          <p:cNvPr id="13" name="TextBox 12">
            <a:extLst>
              <a:ext uri="{FF2B5EF4-FFF2-40B4-BE49-F238E27FC236}">
                <a16:creationId xmlns:a16="http://schemas.microsoft.com/office/drawing/2014/main" id="{7BC480A7-1558-4D6B-B4E4-C5C22D950A69}"/>
              </a:ext>
            </a:extLst>
          </p:cNvPr>
          <p:cNvSpPr txBox="1"/>
          <p:nvPr/>
        </p:nvSpPr>
        <p:spPr>
          <a:xfrm>
            <a:off x="1676400" y="5457276"/>
            <a:ext cx="1452642" cy="246221"/>
          </a:xfrm>
          <a:prstGeom prst="rect">
            <a:avLst/>
          </a:prstGeom>
          <a:noFill/>
        </p:spPr>
        <p:txBody>
          <a:bodyPr wrap="none" rtlCol="0">
            <a:spAutoFit/>
          </a:bodyPr>
          <a:lstStyle/>
          <a:p>
            <a:r>
              <a:rPr lang="en-US" sz="1000" i="1" dirty="0"/>
              <a:t>ISR to control the LED</a:t>
            </a:r>
          </a:p>
        </p:txBody>
      </p:sp>
      <p:sp>
        <p:nvSpPr>
          <p:cNvPr id="15" name="TextBox 14">
            <a:extLst>
              <a:ext uri="{FF2B5EF4-FFF2-40B4-BE49-F238E27FC236}">
                <a16:creationId xmlns:a16="http://schemas.microsoft.com/office/drawing/2014/main" id="{EF1CA070-2C1C-4C2E-8E86-8057AAA0534A}"/>
              </a:ext>
            </a:extLst>
          </p:cNvPr>
          <p:cNvSpPr txBox="1"/>
          <p:nvPr/>
        </p:nvSpPr>
        <p:spPr>
          <a:xfrm>
            <a:off x="467999" y="6082476"/>
            <a:ext cx="2476960" cy="215444"/>
          </a:xfrm>
          <a:prstGeom prst="rect">
            <a:avLst/>
          </a:prstGeom>
          <a:noFill/>
        </p:spPr>
        <p:txBody>
          <a:bodyPr wrap="none" rtlCol="0">
            <a:spAutoFit/>
          </a:bodyPr>
          <a:lstStyle/>
          <a:p>
            <a:r>
              <a:rPr lang="en-US" sz="800" b="1" u="sng" dirty="0"/>
              <a:t>Note 2:</a:t>
            </a:r>
            <a:r>
              <a:rPr lang="en-US" sz="800" dirty="0"/>
              <a:t> Board used for the example is EK-RA4M3</a:t>
            </a:r>
          </a:p>
        </p:txBody>
      </p:sp>
    </p:spTree>
    <p:extLst>
      <p:ext uri="{BB962C8B-B14F-4D97-AF65-F5344CB8AC3E}">
        <p14:creationId xmlns:p14="http://schemas.microsoft.com/office/powerpoint/2010/main" val="134930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p:cNvSpPr>
            <a:spLocks noGrp="1"/>
          </p:cNvSpPr>
          <p:nvPr>
            <p:ph type="title"/>
          </p:nvPr>
        </p:nvSpPr>
        <p:spPr/>
        <p:txBody>
          <a:bodyPr/>
          <a:lstStyle/>
          <a:p>
            <a:r>
              <a:rPr lang="en-US" dirty="0"/>
              <a:t>Q&amp;A</a:t>
            </a:r>
            <a:endParaRPr lang="en-US" cap="all" dirty="0"/>
          </a:p>
        </p:txBody>
      </p:sp>
      <p:pic>
        <p:nvPicPr>
          <p:cNvPr id="7" name="Picture 6" descr="Icon&#10;&#10;Description automatically generated">
            <a:extLst>
              <a:ext uri="{FF2B5EF4-FFF2-40B4-BE49-F238E27FC236}">
                <a16:creationId xmlns:a16="http://schemas.microsoft.com/office/drawing/2014/main" id="{2967D393-0B58-4259-ADD5-DF65A6615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026" y="2267026"/>
            <a:ext cx="2323948" cy="2323948"/>
          </a:xfrm>
          <a:prstGeom prst="rect">
            <a:avLst/>
          </a:prstGeom>
        </p:spPr>
      </p:pic>
    </p:spTree>
    <p:extLst>
      <p:ext uri="{BB962C8B-B14F-4D97-AF65-F5344CB8AC3E}">
        <p14:creationId xmlns:p14="http://schemas.microsoft.com/office/powerpoint/2010/main" val="96516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appendix</a:t>
            </a:r>
            <a:br>
              <a:rPr lang="en-US" cap="all" dirty="0"/>
            </a:br>
            <a:r>
              <a:rPr lang="en-US" sz="2000" cap="all" dirty="0"/>
              <a:t>reference material</a:t>
            </a:r>
          </a:p>
        </p:txBody>
      </p:sp>
      <p:sp>
        <p:nvSpPr>
          <p:cNvPr id="6" name="TextBox 5">
            <a:extLst>
              <a:ext uri="{FF2B5EF4-FFF2-40B4-BE49-F238E27FC236}">
                <a16:creationId xmlns:a16="http://schemas.microsoft.com/office/drawing/2014/main" id="{FE948C3D-1B7B-4231-B492-FEC15E90DA35}"/>
              </a:ext>
            </a:extLst>
          </p:cNvPr>
          <p:cNvSpPr txBox="1"/>
          <p:nvPr/>
        </p:nvSpPr>
        <p:spPr>
          <a:xfrm>
            <a:off x="467999" y="1371600"/>
            <a:ext cx="7037247" cy="307777"/>
          </a:xfrm>
          <a:prstGeom prst="rect">
            <a:avLst/>
          </a:prstGeom>
          <a:noFill/>
        </p:spPr>
        <p:txBody>
          <a:bodyPr wrap="none" rtlCol="0">
            <a:spAutoFit/>
          </a:bodyPr>
          <a:lstStyle/>
          <a:p>
            <a:r>
              <a:rPr lang="en-US" sz="1400" dirty="0"/>
              <a:t>Interrupt classification: </a:t>
            </a:r>
            <a:r>
              <a:rPr lang="en-US" sz="1400" dirty="0">
                <a:hlinkClick r:id="rId2"/>
              </a:rPr>
              <a:t>https://www.geeksforgeeks.org/interrupts-8085-microprocessor/</a:t>
            </a:r>
            <a:endParaRPr lang="en-US" sz="1400" dirty="0"/>
          </a:p>
        </p:txBody>
      </p:sp>
      <p:sp>
        <p:nvSpPr>
          <p:cNvPr id="7" name="TextBox 6">
            <a:extLst>
              <a:ext uri="{FF2B5EF4-FFF2-40B4-BE49-F238E27FC236}">
                <a16:creationId xmlns:a16="http://schemas.microsoft.com/office/drawing/2014/main" id="{6EBD8B45-F0B6-4CEE-B1F1-49E0EA015AD7}"/>
              </a:ext>
            </a:extLst>
          </p:cNvPr>
          <p:cNvSpPr txBox="1"/>
          <p:nvPr/>
        </p:nvSpPr>
        <p:spPr>
          <a:xfrm>
            <a:off x="467999" y="1679377"/>
            <a:ext cx="6032164" cy="307777"/>
          </a:xfrm>
          <a:prstGeom prst="rect">
            <a:avLst/>
          </a:prstGeom>
          <a:noFill/>
        </p:spPr>
        <p:txBody>
          <a:bodyPr wrap="none" rtlCol="0">
            <a:spAutoFit/>
          </a:bodyPr>
          <a:lstStyle/>
          <a:p>
            <a:r>
              <a:rPr lang="en-US" sz="1400" dirty="0"/>
              <a:t>Vector table: </a:t>
            </a:r>
            <a:r>
              <a:rPr lang="en-US" sz="1400" dirty="0">
                <a:hlinkClick r:id="rId3"/>
              </a:rPr>
              <a:t>https://microcontrollerslab.com/what-is-interrupt-vector-table/</a:t>
            </a:r>
            <a:endParaRPr lang="en-US" sz="1400" dirty="0"/>
          </a:p>
        </p:txBody>
      </p:sp>
      <p:sp>
        <p:nvSpPr>
          <p:cNvPr id="8" name="TextBox 7">
            <a:extLst>
              <a:ext uri="{FF2B5EF4-FFF2-40B4-BE49-F238E27FC236}">
                <a16:creationId xmlns:a16="http://schemas.microsoft.com/office/drawing/2014/main" id="{69B3C54C-E295-4F0F-97B0-B69780F22EF7}"/>
              </a:ext>
            </a:extLst>
          </p:cNvPr>
          <p:cNvSpPr txBox="1"/>
          <p:nvPr/>
        </p:nvSpPr>
        <p:spPr>
          <a:xfrm>
            <a:off x="467999" y="1998241"/>
            <a:ext cx="6485750" cy="307777"/>
          </a:xfrm>
          <a:prstGeom prst="rect">
            <a:avLst/>
          </a:prstGeom>
          <a:noFill/>
        </p:spPr>
        <p:txBody>
          <a:bodyPr wrap="none" rtlCol="0">
            <a:spAutoFit/>
          </a:bodyPr>
          <a:lstStyle/>
          <a:p>
            <a:r>
              <a:rPr lang="en-US" sz="1400" dirty="0"/>
              <a:t>NVIC: The Definitive Guide to ARM Cortex -M0 and Cortex-M0+ Processors.pdf</a:t>
            </a:r>
          </a:p>
        </p:txBody>
      </p:sp>
    </p:spTree>
    <p:extLst>
      <p:ext uri="{BB962C8B-B14F-4D97-AF65-F5344CB8AC3E}">
        <p14:creationId xmlns:p14="http://schemas.microsoft.com/office/powerpoint/2010/main" val="215859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1847172"/>
          </a:xfrm>
        </p:spPr>
        <p:txBody>
          <a:bodyPr/>
          <a:lstStyle/>
          <a:p>
            <a:r>
              <a:rPr lang="en-US" dirty="0"/>
              <a:t>Overview	</a:t>
            </a:r>
            <a:r>
              <a:rPr lang="en-US" b="1" dirty="0"/>
              <a:t>Page 03</a:t>
            </a:r>
          </a:p>
          <a:p>
            <a:r>
              <a:rPr lang="en-US" dirty="0"/>
              <a:t>ICU operation	</a:t>
            </a:r>
            <a:r>
              <a:rPr lang="en-US" b="1" dirty="0"/>
              <a:t>Page 06</a:t>
            </a:r>
            <a:endParaRPr lang="en-US" dirty="0"/>
          </a:p>
          <a:p>
            <a:r>
              <a:rPr lang="en-US" dirty="0"/>
              <a:t>FSP of ICU	</a:t>
            </a:r>
            <a:r>
              <a:rPr lang="en-US" b="1" dirty="0"/>
              <a:t>Page 11</a:t>
            </a:r>
          </a:p>
          <a:p>
            <a:r>
              <a:rPr lang="en-US" dirty="0"/>
              <a:t>Appendix	</a:t>
            </a:r>
            <a:r>
              <a:rPr lang="en-US" b="1" dirty="0"/>
              <a:t>Page 17</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appendix</a:t>
            </a:r>
            <a:br>
              <a:rPr lang="en-US" cap="all" dirty="0"/>
            </a:br>
            <a:r>
              <a:rPr lang="en-US" sz="2000" cap="all" dirty="0"/>
              <a:t>abbreviation</a:t>
            </a:r>
          </a:p>
        </p:txBody>
      </p:sp>
      <p:sp>
        <p:nvSpPr>
          <p:cNvPr id="3" name="TextBox 2">
            <a:extLst>
              <a:ext uri="{FF2B5EF4-FFF2-40B4-BE49-F238E27FC236}">
                <a16:creationId xmlns:a16="http://schemas.microsoft.com/office/drawing/2014/main" id="{8446D3BA-291F-491D-AE9F-426B6381F918}"/>
              </a:ext>
            </a:extLst>
          </p:cNvPr>
          <p:cNvSpPr txBox="1"/>
          <p:nvPr/>
        </p:nvSpPr>
        <p:spPr>
          <a:xfrm>
            <a:off x="467999" y="1371600"/>
            <a:ext cx="4621778" cy="1754326"/>
          </a:xfrm>
          <a:prstGeom prst="rect">
            <a:avLst/>
          </a:prstGeom>
          <a:noFill/>
        </p:spPr>
        <p:txBody>
          <a:bodyPr wrap="none" rtlCol="0">
            <a:spAutoFit/>
          </a:bodyPr>
          <a:lstStyle/>
          <a:p>
            <a:r>
              <a:rPr lang="en-US" dirty="0"/>
              <a:t>NVIC: Nest Vector Interrupt Controller</a:t>
            </a:r>
          </a:p>
          <a:p>
            <a:r>
              <a:rPr lang="en-US" dirty="0"/>
              <a:t>DMA: Direct Memory Access</a:t>
            </a:r>
          </a:p>
          <a:p>
            <a:r>
              <a:rPr lang="en-US" dirty="0"/>
              <a:t>DMAC: Direct Memory Access Controller</a:t>
            </a:r>
          </a:p>
          <a:p>
            <a:r>
              <a:rPr lang="en-US" dirty="0"/>
              <a:t>ISR: Interrupt service routine</a:t>
            </a:r>
          </a:p>
          <a:p>
            <a:r>
              <a:rPr lang="en-US" dirty="0"/>
              <a:t>IRQ: Interrupt request </a:t>
            </a:r>
          </a:p>
          <a:p>
            <a:r>
              <a:rPr lang="en-US" dirty="0"/>
              <a:t>CPSCU: CPU System Security Control Unit</a:t>
            </a:r>
          </a:p>
        </p:txBody>
      </p:sp>
    </p:spTree>
    <p:extLst>
      <p:ext uri="{BB962C8B-B14F-4D97-AF65-F5344CB8AC3E}">
        <p14:creationId xmlns:p14="http://schemas.microsoft.com/office/powerpoint/2010/main" val="218548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what is ICU ?</a:t>
            </a:r>
          </a:p>
        </p:txBody>
      </p:sp>
      <p:sp>
        <p:nvSpPr>
          <p:cNvPr id="3" name="TextBox 2">
            <a:extLst>
              <a:ext uri="{FF2B5EF4-FFF2-40B4-BE49-F238E27FC236}">
                <a16:creationId xmlns:a16="http://schemas.microsoft.com/office/drawing/2014/main" id="{3248405F-0C16-4DCE-9CFE-ADB7615034EC}"/>
              </a:ext>
            </a:extLst>
          </p:cNvPr>
          <p:cNvSpPr txBox="1"/>
          <p:nvPr/>
        </p:nvSpPr>
        <p:spPr>
          <a:xfrm>
            <a:off x="467999" y="1295400"/>
            <a:ext cx="5250155" cy="369332"/>
          </a:xfrm>
          <a:prstGeom prst="rect">
            <a:avLst/>
          </a:prstGeom>
          <a:noFill/>
        </p:spPr>
        <p:txBody>
          <a:bodyPr wrap="none" rtlCol="0">
            <a:spAutoFit/>
          </a:bodyPr>
          <a:lstStyle/>
          <a:p>
            <a:r>
              <a:rPr lang="en-US" b="1" dirty="0"/>
              <a:t>ICU</a:t>
            </a:r>
            <a:r>
              <a:rPr lang="en-US" dirty="0"/>
              <a:t> is the short term of </a:t>
            </a:r>
            <a:r>
              <a:rPr lang="en-US" b="1" dirty="0"/>
              <a:t>Interrupt Controller Unit</a:t>
            </a:r>
          </a:p>
        </p:txBody>
      </p:sp>
      <p:sp>
        <p:nvSpPr>
          <p:cNvPr id="4" name="TextBox 3">
            <a:extLst>
              <a:ext uri="{FF2B5EF4-FFF2-40B4-BE49-F238E27FC236}">
                <a16:creationId xmlns:a16="http://schemas.microsoft.com/office/drawing/2014/main" id="{C51A3CB3-321A-4958-A4BD-90061695A805}"/>
              </a:ext>
            </a:extLst>
          </p:cNvPr>
          <p:cNvSpPr txBox="1"/>
          <p:nvPr/>
        </p:nvSpPr>
        <p:spPr>
          <a:xfrm>
            <a:off x="467999" y="1907396"/>
            <a:ext cx="11244575" cy="646331"/>
          </a:xfrm>
          <a:prstGeom prst="rect">
            <a:avLst/>
          </a:prstGeom>
          <a:noFill/>
        </p:spPr>
        <p:txBody>
          <a:bodyPr wrap="square" rtlCol="0">
            <a:spAutoFit/>
          </a:bodyPr>
          <a:lstStyle/>
          <a:p>
            <a:r>
              <a:rPr lang="en-US" dirty="0"/>
              <a:t>As his name, he has responsibility of management the event signal which are linked to </a:t>
            </a:r>
            <a:r>
              <a:rPr lang="en-US" i="1" dirty="0"/>
              <a:t>Nested Vector Interrupt Controller </a:t>
            </a:r>
            <a:r>
              <a:rPr lang="en-US" dirty="0"/>
              <a:t>(</a:t>
            </a:r>
            <a:r>
              <a:rPr lang="en-US" b="1" dirty="0"/>
              <a:t>NVIC</a:t>
            </a:r>
            <a:r>
              <a:rPr lang="en-US" dirty="0"/>
              <a:t>), </a:t>
            </a:r>
            <a:r>
              <a:rPr lang="en-US" i="1" dirty="0"/>
              <a:t>the DMA Controller</a:t>
            </a:r>
            <a:r>
              <a:rPr lang="en-US" dirty="0"/>
              <a:t> (</a:t>
            </a:r>
            <a:r>
              <a:rPr lang="en-US" b="1" dirty="0"/>
              <a:t>DMAC</a:t>
            </a:r>
            <a:r>
              <a:rPr lang="en-US" dirty="0"/>
              <a:t>)and </a:t>
            </a:r>
            <a:r>
              <a:rPr lang="en-US" i="1" dirty="0"/>
              <a:t>the Data Transfer Controller </a:t>
            </a:r>
            <a:r>
              <a:rPr lang="en-US" dirty="0"/>
              <a:t>(</a:t>
            </a:r>
            <a:r>
              <a:rPr lang="en-US" b="1" dirty="0"/>
              <a:t>DTC</a:t>
            </a:r>
            <a:r>
              <a:rPr lang="en-US" dirty="0"/>
              <a:t>)</a:t>
            </a:r>
          </a:p>
        </p:txBody>
      </p:sp>
      <p:sp>
        <p:nvSpPr>
          <p:cNvPr id="7" name="TextBox 6">
            <a:extLst>
              <a:ext uri="{FF2B5EF4-FFF2-40B4-BE49-F238E27FC236}">
                <a16:creationId xmlns:a16="http://schemas.microsoft.com/office/drawing/2014/main" id="{D27D05D8-F008-4F76-AA68-445ADCC23D18}"/>
              </a:ext>
            </a:extLst>
          </p:cNvPr>
          <p:cNvSpPr txBox="1"/>
          <p:nvPr/>
        </p:nvSpPr>
        <p:spPr>
          <a:xfrm>
            <a:off x="464596" y="2796391"/>
            <a:ext cx="5814477" cy="369332"/>
          </a:xfrm>
          <a:prstGeom prst="rect">
            <a:avLst/>
          </a:prstGeom>
          <a:noFill/>
        </p:spPr>
        <p:txBody>
          <a:bodyPr wrap="none" rtlCol="0">
            <a:spAutoFit/>
          </a:bodyPr>
          <a:lstStyle/>
          <a:p>
            <a:r>
              <a:rPr lang="en-US" dirty="0"/>
              <a:t>Moreover, he also controls the non-maskable interrupts</a:t>
            </a:r>
          </a:p>
        </p:txBody>
      </p:sp>
    </p:spTree>
    <p:extLst>
      <p:ext uri="{BB962C8B-B14F-4D97-AF65-F5344CB8AC3E}">
        <p14:creationId xmlns:p14="http://schemas.microsoft.com/office/powerpoint/2010/main" val="3437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D55B3E-1D1C-497D-A4B7-D7C4CC1FCAF5}"/>
              </a:ext>
            </a:extLst>
          </p:cNvPr>
          <p:cNvPicPr>
            <a:picLocks noChangeAspect="1"/>
          </p:cNvPicPr>
          <p:nvPr/>
        </p:nvPicPr>
        <p:blipFill rotWithShape="1">
          <a:blip r:embed="rId2"/>
          <a:srcRect l="1087"/>
          <a:stretch/>
        </p:blipFill>
        <p:spPr>
          <a:xfrm>
            <a:off x="4267200" y="367988"/>
            <a:ext cx="7445374" cy="5914761"/>
          </a:xfrm>
          <a:prstGeom prst="rect">
            <a:avLst/>
          </a:prstGeom>
        </p:spPr>
      </p:pic>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what is ICU ?</a:t>
            </a:r>
          </a:p>
        </p:txBody>
      </p:sp>
      <p:sp>
        <p:nvSpPr>
          <p:cNvPr id="6" name="TextBox 5">
            <a:extLst>
              <a:ext uri="{FF2B5EF4-FFF2-40B4-BE49-F238E27FC236}">
                <a16:creationId xmlns:a16="http://schemas.microsoft.com/office/drawing/2014/main" id="{E27F6880-9C39-444E-9DC3-7D22773E92FC}"/>
              </a:ext>
            </a:extLst>
          </p:cNvPr>
          <p:cNvSpPr txBox="1"/>
          <p:nvPr/>
        </p:nvSpPr>
        <p:spPr>
          <a:xfrm>
            <a:off x="467999" y="6019800"/>
            <a:ext cx="3991734" cy="307777"/>
          </a:xfrm>
          <a:prstGeom prst="rect">
            <a:avLst/>
          </a:prstGeom>
          <a:noFill/>
        </p:spPr>
        <p:txBody>
          <a:bodyPr wrap="none" rtlCol="0">
            <a:spAutoFit/>
          </a:bodyPr>
          <a:lstStyle/>
          <a:p>
            <a:r>
              <a:rPr lang="en-US" sz="1400" b="1" u="sng" dirty="0"/>
              <a:t>Note:</a:t>
            </a:r>
            <a:r>
              <a:rPr lang="en-US" sz="1400" dirty="0"/>
              <a:t> This diagram took from HWUM of RA4M3</a:t>
            </a:r>
          </a:p>
        </p:txBody>
      </p:sp>
      <p:sp>
        <p:nvSpPr>
          <p:cNvPr id="9" name="TextBox 8">
            <a:extLst>
              <a:ext uri="{FF2B5EF4-FFF2-40B4-BE49-F238E27FC236}">
                <a16:creationId xmlns:a16="http://schemas.microsoft.com/office/drawing/2014/main" id="{B3D75E54-406A-449A-9DD2-76521E1DFE03}"/>
              </a:ext>
            </a:extLst>
          </p:cNvPr>
          <p:cNvSpPr txBox="1"/>
          <p:nvPr/>
        </p:nvSpPr>
        <p:spPr>
          <a:xfrm>
            <a:off x="467999" y="1371600"/>
            <a:ext cx="4408801" cy="2308324"/>
          </a:xfrm>
          <a:prstGeom prst="rect">
            <a:avLst/>
          </a:prstGeom>
          <a:noFill/>
        </p:spPr>
        <p:txBody>
          <a:bodyPr wrap="square" rtlCol="0">
            <a:spAutoFit/>
          </a:bodyPr>
          <a:lstStyle/>
          <a:p>
            <a:r>
              <a:rPr lang="en-US" dirty="0"/>
              <a:t>ICU perform below operation:</a:t>
            </a:r>
          </a:p>
          <a:p>
            <a:r>
              <a:rPr lang="en-US" dirty="0"/>
              <a:t>   + Detecting interrupts</a:t>
            </a:r>
          </a:p>
          <a:p>
            <a:endParaRPr lang="en-US" dirty="0"/>
          </a:p>
          <a:p>
            <a:r>
              <a:rPr lang="en-US" dirty="0"/>
              <a:t>   + Enabling and disabling interrupts</a:t>
            </a:r>
          </a:p>
          <a:p>
            <a:endParaRPr lang="en-US" dirty="0"/>
          </a:p>
          <a:p>
            <a:r>
              <a:rPr lang="en-US" dirty="0"/>
              <a:t>   + Selecting interrupt request destinations such as CPU interrupt, DTC activation, or DMAC activation</a:t>
            </a:r>
          </a:p>
        </p:txBody>
      </p:sp>
    </p:spTree>
    <p:extLst>
      <p:ext uri="{BB962C8B-B14F-4D97-AF65-F5344CB8AC3E}">
        <p14:creationId xmlns:p14="http://schemas.microsoft.com/office/powerpoint/2010/main" val="75087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what is ICU ?</a:t>
            </a:r>
          </a:p>
        </p:txBody>
      </p:sp>
      <p:sp>
        <p:nvSpPr>
          <p:cNvPr id="3" name="TextBox 2">
            <a:extLst>
              <a:ext uri="{FF2B5EF4-FFF2-40B4-BE49-F238E27FC236}">
                <a16:creationId xmlns:a16="http://schemas.microsoft.com/office/drawing/2014/main" id="{A17AE146-EA24-4818-A158-ADD217BCD702}"/>
              </a:ext>
            </a:extLst>
          </p:cNvPr>
          <p:cNvSpPr txBox="1"/>
          <p:nvPr/>
        </p:nvSpPr>
        <p:spPr>
          <a:xfrm>
            <a:off x="467999" y="1447800"/>
            <a:ext cx="5532284" cy="1477328"/>
          </a:xfrm>
          <a:prstGeom prst="rect">
            <a:avLst/>
          </a:prstGeom>
          <a:noFill/>
        </p:spPr>
        <p:txBody>
          <a:bodyPr wrap="none" rtlCol="0">
            <a:spAutoFit/>
          </a:bodyPr>
          <a:lstStyle/>
          <a:p>
            <a:r>
              <a:rPr lang="en-US" dirty="0"/>
              <a:t>There are 2 types of interrupt which handled by ICU:</a:t>
            </a:r>
          </a:p>
          <a:p>
            <a:endParaRPr lang="en-US" dirty="0"/>
          </a:p>
          <a:p>
            <a:r>
              <a:rPr lang="en-US" dirty="0"/>
              <a:t>	+ Maskable interrupt</a:t>
            </a:r>
          </a:p>
          <a:p>
            <a:endParaRPr lang="en-US" dirty="0"/>
          </a:p>
          <a:p>
            <a:r>
              <a:rPr lang="en-US" dirty="0"/>
              <a:t>	+ Non-maskable interrupt </a:t>
            </a:r>
          </a:p>
        </p:txBody>
      </p:sp>
      <p:cxnSp>
        <p:nvCxnSpPr>
          <p:cNvPr id="5" name="Straight Connector 4">
            <a:extLst>
              <a:ext uri="{FF2B5EF4-FFF2-40B4-BE49-F238E27FC236}">
                <a16:creationId xmlns:a16="http://schemas.microsoft.com/office/drawing/2014/main" id="{19368B1F-5E50-4E42-8E84-877FF2250E56}"/>
              </a:ext>
            </a:extLst>
          </p:cNvPr>
          <p:cNvCxnSpPr/>
          <p:nvPr/>
        </p:nvCxnSpPr>
        <p:spPr>
          <a:xfrm flipV="1">
            <a:off x="3657600" y="2133600"/>
            <a:ext cx="1600200" cy="528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610B6E-16F8-4B9F-98A6-670623909727}"/>
              </a:ext>
            </a:extLst>
          </p:cNvPr>
          <p:cNvSpPr txBox="1"/>
          <p:nvPr/>
        </p:nvSpPr>
        <p:spPr>
          <a:xfrm>
            <a:off x="5257800" y="1835431"/>
            <a:ext cx="4211409" cy="369332"/>
          </a:xfrm>
          <a:prstGeom prst="rect">
            <a:avLst/>
          </a:prstGeom>
          <a:noFill/>
        </p:spPr>
        <p:txBody>
          <a:bodyPr wrap="none" rtlCol="0">
            <a:spAutoFit/>
          </a:bodyPr>
          <a:lstStyle/>
          <a:p>
            <a:r>
              <a:rPr lang="en-US" dirty="0">
                <a:solidFill>
                  <a:srgbClr val="FF0000"/>
                </a:solidFill>
              </a:rPr>
              <a:t>Able to be disabled or ignored by MCU </a:t>
            </a:r>
          </a:p>
        </p:txBody>
      </p:sp>
      <p:cxnSp>
        <p:nvCxnSpPr>
          <p:cNvPr id="11" name="Straight Connector 10">
            <a:extLst>
              <a:ext uri="{FF2B5EF4-FFF2-40B4-BE49-F238E27FC236}">
                <a16:creationId xmlns:a16="http://schemas.microsoft.com/office/drawing/2014/main" id="{2CF88E58-AD26-45BB-B148-C644861AEAFE}"/>
              </a:ext>
            </a:extLst>
          </p:cNvPr>
          <p:cNvCxnSpPr>
            <a:cxnSpLocks/>
          </p:cNvCxnSpPr>
          <p:nvPr/>
        </p:nvCxnSpPr>
        <p:spPr>
          <a:xfrm>
            <a:off x="4114800" y="2719864"/>
            <a:ext cx="1143000" cy="2675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6B1E02-1C4C-4440-BD9C-EDE82EA2C495}"/>
              </a:ext>
            </a:extLst>
          </p:cNvPr>
          <p:cNvSpPr txBox="1"/>
          <p:nvPr/>
        </p:nvSpPr>
        <p:spPr>
          <a:xfrm>
            <a:off x="5257800" y="2771627"/>
            <a:ext cx="4480714" cy="369332"/>
          </a:xfrm>
          <a:prstGeom prst="rect">
            <a:avLst/>
          </a:prstGeom>
          <a:noFill/>
        </p:spPr>
        <p:txBody>
          <a:bodyPr wrap="none" rtlCol="0">
            <a:spAutoFit/>
          </a:bodyPr>
          <a:lstStyle/>
          <a:p>
            <a:r>
              <a:rPr lang="en-US" dirty="0">
                <a:solidFill>
                  <a:srgbClr val="FF0000"/>
                </a:solidFill>
              </a:rPr>
              <a:t>Unable to be disabled or ignored by MCU </a:t>
            </a:r>
          </a:p>
        </p:txBody>
      </p:sp>
      <p:sp>
        <p:nvSpPr>
          <p:cNvPr id="14" name="TextBox 13">
            <a:extLst>
              <a:ext uri="{FF2B5EF4-FFF2-40B4-BE49-F238E27FC236}">
                <a16:creationId xmlns:a16="http://schemas.microsoft.com/office/drawing/2014/main" id="{D913E8F2-2AF6-408C-A2E9-54BA4103FD9C}"/>
              </a:ext>
            </a:extLst>
          </p:cNvPr>
          <p:cNvSpPr txBox="1"/>
          <p:nvPr/>
        </p:nvSpPr>
        <p:spPr>
          <a:xfrm>
            <a:off x="467999" y="5943600"/>
            <a:ext cx="6375400" cy="307777"/>
          </a:xfrm>
          <a:prstGeom prst="rect">
            <a:avLst/>
          </a:prstGeom>
          <a:noFill/>
        </p:spPr>
        <p:txBody>
          <a:bodyPr wrap="none" rtlCol="0">
            <a:spAutoFit/>
          </a:bodyPr>
          <a:lstStyle/>
          <a:p>
            <a:r>
              <a:rPr lang="en-US" sz="1400" b="1" u="sng" dirty="0"/>
              <a:t>Note:</a:t>
            </a:r>
            <a:r>
              <a:rPr lang="en-US" sz="1400" dirty="0"/>
              <a:t> There may be some others type of interrupt depend on the classification</a:t>
            </a:r>
          </a:p>
        </p:txBody>
      </p:sp>
      <p:sp>
        <p:nvSpPr>
          <p:cNvPr id="16" name="TextBox 15">
            <a:extLst>
              <a:ext uri="{FF2B5EF4-FFF2-40B4-BE49-F238E27FC236}">
                <a16:creationId xmlns:a16="http://schemas.microsoft.com/office/drawing/2014/main" id="{1A0A4145-3CF6-40DF-B901-42096085FD04}"/>
              </a:ext>
            </a:extLst>
          </p:cNvPr>
          <p:cNvSpPr txBox="1"/>
          <p:nvPr/>
        </p:nvSpPr>
        <p:spPr>
          <a:xfrm>
            <a:off x="467999" y="3377123"/>
            <a:ext cx="10606365" cy="369332"/>
          </a:xfrm>
          <a:prstGeom prst="rect">
            <a:avLst/>
          </a:prstGeom>
          <a:noFill/>
        </p:spPr>
        <p:txBody>
          <a:bodyPr wrap="none" rtlCol="0">
            <a:spAutoFit/>
          </a:bodyPr>
          <a:lstStyle/>
          <a:p>
            <a:r>
              <a:rPr lang="en-US" dirty="0"/>
              <a:t>Typically, the Maskable is interrupt which come from the external interrupt, peripheral, DMAC, DTC, …</a:t>
            </a:r>
          </a:p>
        </p:txBody>
      </p:sp>
      <p:sp>
        <p:nvSpPr>
          <p:cNvPr id="17" name="TextBox 16">
            <a:extLst>
              <a:ext uri="{FF2B5EF4-FFF2-40B4-BE49-F238E27FC236}">
                <a16:creationId xmlns:a16="http://schemas.microsoft.com/office/drawing/2014/main" id="{20F31A11-FC89-4B70-8954-EFAA56819397}"/>
              </a:ext>
            </a:extLst>
          </p:cNvPr>
          <p:cNvSpPr txBox="1"/>
          <p:nvPr/>
        </p:nvSpPr>
        <p:spPr>
          <a:xfrm>
            <a:off x="467998" y="4013784"/>
            <a:ext cx="8456226" cy="369332"/>
          </a:xfrm>
          <a:prstGeom prst="rect">
            <a:avLst/>
          </a:prstGeom>
          <a:noFill/>
        </p:spPr>
        <p:txBody>
          <a:bodyPr wrap="none" rtlCol="0">
            <a:spAutoFit/>
          </a:bodyPr>
          <a:lstStyle/>
          <a:p>
            <a:r>
              <a:rPr lang="en-US" dirty="0"/>
              <a:t>The Non-Maskable is interrupt which will handle for HW error, high priority jobs …</a:t>
            </a:r>
          </a:p>
        </p:txBody>
      </p:sp>
    </p:spTree>
    <p:extLst>
      <p:ext uri="{BB962C8B-B14F-4D97-AF65-F5344CB8AC3E}">
        <p14:creationId xmlns:p14="http://schemas.microsoft.com/office/powerpoint/2010/main" val="364225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ICU operation</a:t>
            </a:r>
            <a:br>
              <a:rPr lang="en-US" cap="all" dirty="0"/>
            </a:br>
            <a:r>
              <a:rPr lang="en-US" sz="2000" cap="all" dirty="0"/>
              <a:t>how he works – interrupt Vector table</a:t>
            </a:r>
          </a:p>
        </p:txBody>
      </p:sp>
      <p:sp>
        <p:nvSpPr>
          <p:cNvPr id="3" name="TextBox 2">
            <a:extLst>
              <a:ext uri="{FF2B5EF4-FFF2-40B4-BE49-F238E27FC236}">
                <a16:creationId xmlns:a16="http://schemas.microsoft.com/office/drawing/2014/main" id="{341E7573-5650-491C-9B45-99A571ED5F02}"/>
              </a:ext>
            </a:extLst>
          </p:cNvPr>
          <p:cNvSpPr txBox="1"/>
          <p:nvPr/>
        </p:nvSpPr>
        <p:spPr>
          <a:xfrm>
            <a:off x="467999" y="1295400"/>
            <a:ext cx="2582823" cy="369332"/>
          </a:xfrm>
          <a:prstGeom prst="rect">
            <a:avLst/>
          </a:prstGeom>
          <a:noFill/>
        </p:spPr>
        <p:txBody>
          <a:bodyPr wrap="none" rtlCol="0">
            <a:spAutoFit/>
          </a:bodyPr>
          <a:lstStyle/>
          <a:p>
            <a:r>
              <a:rPr lang="en-US" dirty="0"/>
              <a:t>What is “Vector table” ?</a:t>
            </a:r>
          </a:p>
        </p:txBody>
      </p:sp>
      <p:pic>
        <p:nvPicPr>
          <p:cNvPr id="5" name="Picture 4">
            <a:extLst>
              <a:ext uri="{FF2B5EF4-FFF2-40B4-BE49-F238E27FC236}">
                <a16:creationId xmlns:a16="http://schemas.microsoft.com/office/drawing/2014/main" id="{AFB63C4D-88D0-478E-B135-3694AC2566C0}"/>
              </a:ext>
            </a:extLst>
          </p:cNvPr>
          <p:cNvPicPr>
            <a:picLocks noChangeAspect="1"/>
          </p:cNvPicPr>
          <p:nvPr/>
        </p:nvPicPr>
        <p:blipFill>
          <a:blip r:embed="rId2"/>
          <a:stretch>
            <a:fillRect/>
          </a:stretch>
        </p:blipFill>
        <p:spPr>
          <a:xfrm>
            <a:off x="467999" y="1664732"/>
            <a:ext cx="4332601" cy="2855679"/>
          </a:xfrm>
          <a:prstGeom prst="rect">
            <a:avLst/>
          </a:prstGeom>
        </p:spPr>
      </p:pic>
      <p:sp>
        <p:nvSpPr>
          <p:cNvPr id="7" name="TextBox 6">
            <a:extLst>
              <a:ext uri="{FF2B5EF4-FFF2-40B4-BE49-F238E27FC236}">
                <a16:creationId xmlns:a16="http://schemas.microsoft.com/office/drawing/2014/main" id="{0C751645-6EEF-4284-8017-62A7542A25A6}"/>
              </a:ext>
            </a:extLst>
          </p:cNvPr>
          <p:cNvSpPr txBox="1"/>
          <p:nvPr/>
        </p:nvSpPr>
        <p:spPr>
          <a:xfrm>
            <a:off x="381000" y="6070432"/>
            <a:ext cx="2518638" cy="230832"/>
          </a:xfrm>
          <a:prstGeom prst="rect">
            <a:avLst/>
          </a:prstGeom>
          <a:noFill/>
        </p:spPr>
        <p:txBody>
          <a:bodyPr wrap="none" rtlCol="0">
            <a:spAutoFit/>
          </a:bodyPr>
          <a:lstStyle/>
          <a:p>
            <a:r>
              <a:rPr lang="en-US" sz="900" b="1" u="sng" dirty="0"/>
              <a:t>Note:</a:t>
            </a:r>
            <a:r>
              <a:rPr lang="en-US" sz="900" dirty="0"/>
              <a:t> Above table took from RA4M3HWUM</a:t>
            </a:r>
          </a:p>
        </p:txBody>
      </p:sp>
      <p:sp>
        <p:nvSpPr>
          <p:cNvPr id="10" name="TextBox 9">
            <a:extLst>
              <a:ext uri="{FF2B5EF4-FFF2-40B4-BE49-F238E27FC236}">
                <a16:creationId xmlns:a16="http://schemas.microsoft.com/office/drawing/2014/main" id="{72C18D84-D636-4F82-A001-A9CA0E2580D0}"/>
              </a:ext>
            </a:extLst>
          </p:cNvPr>
          <p:cNvSpPr txBox="1"/>
          <p:nvPr/>
        </p:nvSpPr>
        <p:spPr>
          <a:xfrm>
            <a:off x="386443" y="4724253"/>
            <a:ext cx="5480957" cy="1384995"/>
          </a:xfrm>
          <a:prstGeom prst="rect">
            <a:avLst/>
          </a:prstGeom>
          <a:noFill/>
        </p:spPr>
        <p:txBody>
          <a:bodyPr wrap="square" rtlCol="0">
            <a:spAutoFit/>
          </a:bodyPr>
          <a:lstStyle/>
          <a:p>
            <a:r>
              <a:rPr lang="en-US" sz="1400" dirty="0"/>
              <a:t>In the memory of  ARM, there is an area of memory which will be reserved for storing the address of interrupt/exception routine</a:t>
            </a:r>
          </a:p>
          <a:p>
            <a:endParaRPr lang="en-US" sz="1400" dirty="0"/>
          </a:p>
          <a:p>
            <a:r>
              <a:rPr lang="en-US" sz="1400" dirty="0"/>
              <a:t>In short, </a:t>
            </a:r>
            <a:r>
              <a:rPr lang="en-US" sz="1400" i="1" dirty="0">
                <a:solidFill>
                  <a:srgbClr val="FF0000"/>
                </a:solidFill>
              </a:rPr>
              <a:t>the Vector table is the table of memory</a:t>
            </a:r>
            <a:r>
              <a:rPr lang="en-US" sz="1400" dirty="0"/>
              <a:t>, at each address, the address of ISR/exception which handle for the interrupt will be stored.</a:t>
            </a:r>
          </a:p>
        </p:txBody>
      </p:sp>
      <p:pic>
        <p:nvPicPr>
          <p:cNvPr id="12" name="Picture 11">
            <a:extLst>
              <a:ext uri="{FF2B5EF4-FFF2-40B4-BE49-F238E27FC236}">
                <a16:creationId xmlns:a16="http://schemas.microsoft.com/office/drawing/2014/main" id="{ABA21FEC-86C1-4ED5-AF8F-BDB7B4CB84CC}"/>
              </a:ext>
            </a:extLst>
          </p:cNvPr>
          <p:cNvPicPr>
            <a:picLocks noChangeAspect="1"/>
          </p:cNvPicPr>
          <p:nvPr/>
        </p:nvPicPr>
        <p:blipFill>
          <a:blip r:embed="rId3"/>
          <a:stretch>
            <a:fillRect/>
          </a:stretch>
        </p:blipFill>
        <p:spPr>
          <a:xfrm>
            <a:off x="5694381" y="1219200"/>
            <a:ext cx="6029620" cy="1228725"/>
          </a:xfrm>
          <a:prstGeom prst="rect">
            <a:avLst/>
          </a:prstGeom>
        </p:spPr>
      </p:pic>
      <p:sp>
        <p:nvSpPr>
          <p:cNvPr id="13" name="TextBox 12">
            <a:extLst>
              <a:ext uri="{FF2B5EF4-FFF2-40B4-BE49-F238E27FC236}">
                <a16:creationId xmlns:a16="http://schemas.microsoft.com/office/drawing/2014/main" id="{A5066B44-AFB7-4F4C-A628-9FBDB779CDF8}"/>
              </a:ext>
            </a:extLst>
          </p:cNvPr>
          <p:cNvSpPr txBox="1"/>
          <p:nvPr/>
        </p:nvSpPr>
        <p:spPr>
          <a:xfrm>
            <a:off x="7444159" y="2447925"/>
            <a:ext cx="2925801" cy="215444"/>
          </a:xfrm>
          <a:prstGeom prst="rect">
            <a:avLst/>
          </a:prstGeom>
          <a:noFill/>
        </p:spPr>
        <p:txBody>
          <a:bodyPr wrap="none" rtlCol="0">
            <a:spAutoFit/>
          </a:bodyPr>
          <a:lstStyle/>
          <a:p>
            <a:r>
              <a:rPr lang="en-US" sz="800" i="1" dirty="0"/>
              <a:t>An example about vector table which generated by e2studio</a:t>
            </a:r>
          </a:p>
        </p:txBody>
      </p:sp>
      <p:pic>
        <p:nvPicPr>
          <p:cNvPr id="15" name="Picture 14">
            <a:extLst>
              <a:ext uri="{FF2B5EF4-FFF2-40B4-BE49-F238E27FC236}">
                <a16:creationId xmlns:a16="http://schemas.microsoft.com/office/drawing/2014/main" id="{61B3333E-DBDE-4004-8E44-778FEAAFA11B}"/>
              </a:ext>
            </a:extLst>
          </p:cNvPr>
          <p:cNvPicPr>
            <a:picLocks noChangeAspect="1"/>
          </p:cNvPicPr>
          <p:nvPr/>
        </p:nvPicPr>
        <p:blipFill>
          <a:blip r:embed="rId4"/>
          <a:stretch>
            <a:fillRect/>
          </a:stretch>
        </p:blipFill>
        <p:spPr>
          <a:xfrm>
            <a:off x="5918366" y="3565947"/>
            <a:ext cx="5581650" cy="652293"/>
          </a:xfrm>
          <a:prstGeom prst="rect">
            <a:avLst/>
          </a:prstGeom>
        </p:spPr>
      </p:pic>
      <p:sp>
        <p:nvSpPr>
          <p:cNvPr id="18" name="TextBox 17">
            <a:extLst>
              <a:ext uri="{FF2B5EF4-FFF2-40B4-BE49-F238E27FC236}">
                <a16:creationId xmlns:a16="http://schemas.microsoft.com/office/drawing/2014/main" id="{1DDBCA5E-4112-4DB9-9670-85C1930EB9FF}"/>
              </a:ext>
            </a:extLst>
          </p:cNvPr>
          <p:cNvSpPr txBox="1"/>
          <p:nvPr/>
        </p:nvSpPr>
        <p:spPr>
          <a:xfrm>
            <a:off x="5813969" y="4724253"/>
            <a:ext cx="3983526" cy="307777"/>
          </a:xfrm>
          <a:prstGeom prst="rect">
            <a:avLst/>
          </a:prstGeom>
          <a:noFill/>
        </p:spPr>
        <p:txBody>
          <a:bodyPr wrap="none" rtlCol="0">
            <a:spAutoFit/>
          </a:bodyPr>
          <a:lstStyle/>
          <a:p>
            <a:r>
              <a:rPr lang="en-US" sz="1400" dirty="0"/>
              <a:t>The start address of Vector table is 0x00000000</a:t>
            </a:r>
          </a:p>
        </p:txBody>
      </p:sp>
      <p:cxnSp>
        <p:nvCxnSpPr>
          <p:cNvPr id="25" name="Straight Arrow Connector 24">
            <a:extLst>
              <a:ext uri="{FF2B5EF4-FFF2-40B4-BE49-F238E27FC236}">
                <a16:creationId xmlns:a16="http://schemas.microsoft.com/office/drawing/2014/main" id="{FA255EA0-F664-4B39-AE5B-DA1861521C31}"/>
              </a:ext>
            </a:extLst>
          </p:cNvPr>
          <p:cNvCxnSpPr>
            <a:cxnSpLocks/>
          </p:cNvCxnSpPr>
          <p:nvPr/>
        </p:nvCxnSpPr>
        <p:spPr>
          <a:xfrm flipH="1" flipV="1">
            <a:off x="7696201" y="4125047"/>
            <a:ext cx="219062" cy="2374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B3DD2A46-DA53-4179-8D69-4B6E1EA86B73}"/>
              </a:ext>
            </a:extLst>
          </p:cNvPr>
          <p:cNvSpPr txBox="1"/>
          <p:nvPr/>
        </p:nvSpPr>
        <p:spPr>
          <a:xfrm>
            <a:off x="7386634" y="4326009"/>
            <a:ext cx="1928733" cy="230832"/>
          </a:xfrm>
          <a:prstGeom prst="rect">
            <a:avLst/>
          </a:prstGeom>
          <a:noFill/>
        </p:spPr>
        <p:txBody>
          <a:bodyPr wrap="none" rtlCol="0">
            <a:spAutoFit/>
          </a:bodyPr>
          <a:lstStyle/>
          <a:p>
            <a:r>
              <a:rPr lang="en-US" sz="900" dirty="0">
                <a:solidFill>
                  <a:srgbClr val="FF0000"/>
                </a:solidFill>
              </a:rPr>
              <a:t>Address of IRQ25 is 0x000000A4 </a:t>
            </a:r>
          </a:p>
        </p:txBody>
      </p:sp>
      <p:cxnSp>
        <p:nvCxnSpPr>
          <p:cNvPr id="31" name="Straight Arrow Connector 30">
            <a:extLst>
              <a:ext uri="{FF2B5EF4-FFF2-40B4-BE49-F238E27FC236}">
                <a16:creationId xmlns:a16="http://schemas.microsoft.com/office/drawing/2014/main" id="{A7C3F43E-CD84-492C-85DF-AD23721BC0B1}"/>
              </a:ext>
            </a:extLst>
          </p:cNvPr>
          <p:cNvCxnSpPr>
            <a:cxnSpLocks/>
          </p:cNvCxnSpPr>
          <p:nvPr/>
        </p:nvCxnSpPr>
        <p:spPr>
          <a:xfrm flipH="1">
            <a:off x="8839200" y="3398535"/>
            <a:ext cx="476167" cy="632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6AE00C69-F50E-4B02-8888-BD7898C4FB0E}"/>
              </a:ext>
            </a:extLst>
          </p:cNvPr>
          <p:cNvSpPr txBox="1"/>
          <p:nvPr/>
        </p:nvSpPr>
        <p:spPr>
          <a:xfrm>
            <a:off x="8200318" y="3175350"/>
            <a:ext cx="2230098" cy="230832"/>
          </a:xfrm>
          <a:prstGeom prst="rect">
            <a:avLst/>
          </a:prstGeom>
          <a:noFill/>
        </p:spPr>
        <p:txBody>
          <a:bodyPr wrap="none" rtlCol="0">
            <a:spAutoFit/>
          </a:bodyPr>
          <a:lstStyle/>
          <a:p>
            <a:r>
              <a:rPr lang="en-US" sz="900" dirty="0">
                <a:solidFill>
                  <a:srgbClr val="FF0000"/>
                </a:solidFill>
              </a:rPr>
              <a:t>25 is the order of IRQ in the vector table</a:t>
            </a:r>
          </a:p>
        </p:txBody>
      </p:sp>
    </p:spTree>
    <p:extLst>
      <p:ext uri="{BB962C8B-B14F-4D97-AF65-F5344CB8AC3E}">
        <p14:creationId xmlns:p14="http://schemas.microsoft.com/office/powerpoint/2010/main" val="334304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ICU operation</a:t>
            </a:r>
            <a:br>
              <a:rPr lang="en-US" cap="all" dirty="0"/>
            </a:br>
            <a:r>
              <a:rPr lang="en-US" sz="2000" cap="all" dirty="0"/>
              <a:t>how he works – </a:t>
            </a:r>
            <a:r>
              <a:rPr lang="en-US" sz="2000" cap="all" dirty="0" err="1"/>
              <a:t>eVent</a:t>
            </a:r>
            <a:r>
              <a:rPr lang="en-US" sz="2000" cap="all" dirty="0"/>
              <a:t> table</a:t>
            </a:r>
          </a:p>
        </p:txBody>
      </p:sp>
      <p:sp>
        <p:nvSpPr>
          <p:cNvPr id="7" name="TextBox 6">
            <a:extLst>
              <a:ext uri="{FF2B5EF4-FFF2-40B4-BE49-F238E27FC236}">
                <a16:creationId xmlns:a16="http://schemas.microsoft.com/office/drawing/2014/main" id="{0C751645-6EEF-4284-8017-62A7542A25A6}"/>
              </a:ext>
            </a:extLst>
          </p:cNvPr>
          <p:cNvSpPr txBox="1"/>
          <p:nvPr/>
        </p:nvSpPr>
        <p:spPr>
          <a:xfrm>
            <a:off x="381000" y="6070432"/>
            <a:ext cx="2518638" cy="230832"/>
          </a:xfrm>
          <a:prstGeom prst="rect">
            <a:avLst/>
          </a:prstGeom>
          <a:noFill/>
        </p:spPr>
        <p:txBody>
          <a:bodyPr wrap="none" rtlCol="0">
            <a:spAutoFit/>
          </a:bodyPr>
          <a:lstStyle/>
          <a:p>
            <a:r>
              <a:rPr lang="en-US" sz="900" b="1" u="sng" dirty="0"/>
              <a:t>Note:</a:t>
            </a:r>
            <a:r>
              <a:rPr lang="en-US" sz="900" dirty="0"/>
              <a:t> Above table took from RA4M3HWUM</a:t>
            </a:r>
          </a:p>
        </p:txBody>
      </p:sp>
      <p:sp>
        <p:nvSpPr>
          <p:cNvPr id="4" name="TextBox 3">
            <a:extLst>
              <a:ext uri="{FF2B5EF4-FFF2-40B4-BE49-F238E27FC236}">
                <a16:creationId xmlns:a16="http://schemas.microsoft.com/office/drawing/2014/main" id="{57F0B1C4-3B96-49E9-8CB8-4DE6CC447986}"/>
              </a:ext>
            </a:extLst>
          </p:cNvPr>
          <p:cNvSpPr txBox="1"/>
          <p:nvPr/>
        </p:nvSpPr>
        <p:spPr>
          <a:xfrm>
            <a:off x="467999" y="1295400"/>
            <a:ext cx="2523448" cy="369332"/>
          </a:xfrm>
          <a:prstGeom prst="rect">
            <a:avLst/>
          </a:prstGeom>
          <a:noFill/>
        </p:spPr>
        <p:txBody>
          <a:bodyPr wrap="none" rtlCol="0">
            <a:spAutoFit/>
          </a:bodyPr>
          <a:lstStyle/>
          <a:p>
            <a:r>
              <a:rPr lang="en-US" dirty="0"/>
              <a:t>What is “Event table” ?</a:t>
            </a:r>
          </a:p>
        </p:txBody>
      </p:sp>
      <p:pic>
        <p:nvPicPr>
          <p:cNvPr id="8" name="Picture 7">
            <a:extLst>
              <a:ext uri="{FF2B5EF4-FFF2-40B4-BE49-F238E27FC236}">
                <a16:creationId xmlns:a16="http://schemas.microsoft.com/office/drawing/2014/main" id="{62714A7C-2DF4-4F52-8198-46464CD18C2A}"/>
              </a:ext>
            </a:extLst>
          </p:cNvPr>
          <p:cNvPicPr>
            <a:picLocks noChangeAspect="1"/>
          </p:cNvPicPr>
          <p:nvPr/>
        </p:nvPicPr>
        <p:blipFill>
          <a:blip r:embed="rId2"/>
          <a:stretch>
            <a:fillRect/>
          </a:stretch>
        </p:blipFill>
        <p:spPr>
          <a:xfrm>
            <a:off x="467999" y="1619668"/>
            <a:ext cx="4713601" cy="3118154"/>
          </a:xfrm>
          <a:prstGeom prst="rect">
            <a:avLst/>
          </a:prstGeom>
        </p:spPr>
      </p:pic>
      <p:sp>
        <p:nvSpPr>
          <p:cNvPr id="9" name="TextBox 8">
            <a:extLst>
              <a:ext uri="{FF2B5EF4-FFF2-40B4-BE49-F238E27FC236}">
                <a16:creationId xmlns:a16="http://schemas.microsoft.com/office/drawing/2014/main" id="{AC7F9AB9-DAD6-460A-8710-57B2CD183357}"/>
              </a:ext>
            </a:extLst>
          </p:cNvPr>
          <p:cNvSpPr txBox="1"/>
          <p:nvPr/>
        </p:nvSpPr>
        <p:spPr>
          <a:xfrm>
            <a:off x="381000" y="5026223"/>
            <a:ext cx="9603398" cy="307777"/>
          </a:xfrm>
          <a:prstGeom prst="rect">
            <a:avLst/>
          </a:prstGeom>
          <a:noFill/>
        </p:spPr>
        <p:txBody>
          <a:bodyPr wrap="none" rtlCol="0">
            <a:spAutoFit/>
          </a:bodyPr>
          <a:lstStyle/>
          <a:p>
            <a:r>
              <a:rPr lang="en-US" sz="1400" dirty="0"/>
              <a:t>The “Event table” used to indicate the event number, interrupt name, connectivity</a:t>
            </a:r>
            <a:r>
              <a:rPr lang="vi-VN" sz="1400" dirty="0"/>
              <a:t> </a:t>
            </a:r>
            <a:r>
              <a:rPr lang="en-US" sz="1400" dirty="0"/>
              <a:t>of all interrupts supported by RA chip.</a:t>
            </a:r>
          </a:p>
        </p:txBody>
      </p:sp>
    </p:spTree>
    <p:extLst>
      <p:ext uri="{BB962C8B-B14F-4D97-AF65-F5344CB8AC3E}">
        <p14:creationId xmlns:p14="http://schemas.microsoft.com/office/powerpoint/2010/main" val="40378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ICU operation</a:t>
            </a:r>
            <a:br>
              <a:rPr lang="en-US" cap="all" dirty="0"/>
            </a:br>
            <a:r>
              <a:rPr lang="en-US" sz="2000" cap="all" dirty="0"/>
              <a:t>how he works – why vector table/event table matter ?</a:t>
            </a:r>
          </a:p>
        </p:txBody>
      </p:sp>
      <p:pic>
        <p:nvPicPr>
          <p:cNvPr id="5" name="Picture 4">
            <a:extLst>
              <a:ext uri="{FF2B5EF4-FFF2-40B4-BE49-F238E27FC236}">
                <a16:creationId xmlns:a16="http://schemas.microsoft.com/office/drawing/2014/main" id="{75FF36A4-FCFB-43D5-804B-42F87967B20F}"/>
              </a:ext>
            </a:extLst>
          </p:cNvPr>
          <p:cNvPicPr>
            <a:picLocks noChangeAspect="1"/>
          </p:cNvPicPr>
          <p:nvPr/>
        </p:nvPicPr>
        <p:blipFill>
          <a:blip r:embed="rId2"/>
          <a:stretch>
            <a:fillRect/>
          </a:stretch>
        </p:blipFill>
        <p:spPr>
          <a:xfrm>
            <a:off x="467999" y="1447801"/>
            <a:ext cx="6007749" cy="1905000"/>
          </a:xfrm>
          <a:prstGeom prst="rect">
            <a:avLst/>
          </a:prstGeom>
        </p:spPr>
      </p:pic>
      <p:sp>
        <p:nvSpPr>
          <p:cNvPr id="6" name="Rectangle 5">
            <a:extLst>
              <a:ext uri="{FF2B5EF4-FFF2-40B4-BE49-F238E27FC236}">
                <a16:creationId xmlns:a16="http://schemas.microsoft.com/office/drawing/2014/main" id="{4E22527F-D058-4AF2-8715-B51C27D2FE4A}"/>
              </a:ext>
            </a:extLst>
          </p:cNvPr>
          <p:cNvSpPr/>
          <p:nvPr/>
        </p:nvSpPr>
        <p:spPr>
          <a:xfrm>
            <a:off x="3429000" y="2971800"/>
            <a:ext cx="3046748" cy="3048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C248E05-63BD-4DAD-8EC0-47163C22D89D}"/>
              </a:ext>
            </a:extLst>
          </p:cNvPr>
          <p:cNvCxnSpPr>
            <a:cxnSpLocks/>
          </p:cNvCxnSpPr>
          <p:nvPr/>
        </p:nvCxnSpPr>
        <p:spPr>
          <a:xfrm flipV="1">
            <a:off x="3276600" y="3276600"/>
            <a:ext cx="533400" cy="381001"/>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E8D629F-5F22-4D51-98DE-96C991C93448}"/>
              </a:ext>
            </a:extLst>
          </p:cNvPr>
          <p:cNvSpPr txBox="1"/>
          <p:nvPr/>
        </p:nvSpPr>
        <p:spPr>
          <a:xfrm>
            <a:off x="2819400" y="3609366"/>
            <a:ext cx="3094117" cy="276999"/>
          </a:xfrm>
          <a:prstGeom prst="rect">
            <a:avLst/>
          </a:prstGeom>
          <a:noFill/>
        </p:spPr>
        <p:txBody>
          <a:bodyPr wrap="none" rtlCol="0">
            <a:spAutoFit/>
          </a:bodyPr>
          <a:lstStyle/>
          <a:p>
            <a:r>
              <a:rPr lang="en-US" sz="1200" dirty="0">
                <a:solidFill>
                  <a:srgbClr val="FF0000"/>
                </a:solidFill>
              </a:rPr>
              <a:t>The event number of IRQ being configured</a:t>
            </a:r>
          </a:p>
        </p:txBody>
      </p:sp>
      <p:sp>
        <p:nvSpPr>
          <p:cNvPr id="14" name="Rectangle 13">
            <a:extLst>
              <a:ext uri="{FF2B5EF4-FFF2-40B4-BE49-F238E27FC236}">
                <a16:creationId xmlns:a16="http://schemas.microsoft.com/office/drawing/2014/main" id="{9ABBE907-93A1-4EE2-B34E-84C4757B4BA6}"/>
              </a:ext>
            </a:extLst>
          </p:cNvPr>
          <p:cNvSpPr/>
          <p:nvPr/>
        </p:nvSpPr>
        <p:spPr>
          <a:xfrm>
            <a:off x="1159812" y="1357536"/>
            <a:ext cx="668988" cy="31886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F4B9AC0-218F-4010-8148-11F10E100FDD}"/>
              </a:ext>
            </a:extLst>
          </p:cNvPr>
          <p:cNvCxnSpPr>
            <a:cxnSpLocks/>
          </p:cNvCxnSpPr>
          <p:nvPr/>
        </p:nvCxnSpPr>
        <p:spPr>
          <a:xfrm flipH="1" flipV="1">
            <a:off x="1828800" y="1676400"/>
            <a:ext cx="691813" cy="228602"/>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8BCE86F-5A68-43B2-8B87-550A49881316}"/>
              </a:ext>
            </a:extLst>
          </p:cNvPr>
          <p:cNvSpPr txBox="1"/>
          <p:nvPr/>
        </p:nvSpPr>
        <p:spPr>
          <a:xfrm>
            <a:off x="2462412" y="1780401"/>
            <a:ext cx="3841116" cy="276999"/>
          </a:xfrm>
          <a:prstGeom prst="rect">
            <a:avLst/>
          </a:prstGeom>
          <a:noFill/>
        </p:spPr>
        <p:txBody>
          <a:bodyPr wrap="none" rtlCol="0">
            <a:spAutoFit/>
          </a:bodyPr>
          <a:lstStyle/>
          <a:p>
            <a:r>
              <a:rPr lang="en-US" sz="1200" dirty="0">
                <a:solidFill>
                  <a:srgbClr val="FF0000"/>
                </a:solidFill>
              </a:rPr>
              <a:t>The “n” based on the order of IRQ in the vector table  </a:t>
            </a:r>
          </a:p>
        </p:txBody>
      </p:sp>
      <p:pic>
        <p:nvPicPr>
          <p:cNvPr id="20" name="Picture 19">
            <a:extLst>
              <a:ext uri="{FF2B5EF4-FFF2-40B4-BE49-F238E27FC236}">
                <a16:creationId xmlns:a16="http://schemas.microsoft.com/office/drawing/2014/main" id="{930D8EA0-B16B-4498-B95A-3CDF3CA81B78}"/>
              </a:ext>
            </a:extLst>
          </p:cNvPr>
          <p:cNvPicPr>
            <a:picLocks noChangeAspect="1"/>
          </p:cNvPicPr>
          <p:nvPr/>
        </p:nvPicPr>
        <p:blipFill>
          <a:blip r:embed="rId3"/>
          <a:stretch>
            <a:fillRect/>
          </a:stretch>
        </p:blipFill>
        <p:spPr>
          <a:xfrm>
            <a:off x="469106" y="3951514"/>
            <a:ext cx="5919788" cy="1192221"/>
          </a:xfrm>
          <a:prstGeom prst="rect">
            <a:avLst/>
          </a:prstGeom>
        </p:spPr>
      </p:pic>
      <p:sp>
        <p:nvSpPr>
          <p:cNvPr id="21" name="TextBox 20">
            <a:extLst>
              <a:ext uri="{FF2B5EF4-FFF2-40B4-BE49-F238E27FC236}">
                <a16:creationId xmlns:a16="http://schemas.microsoft.com/office/drawing/2014/main" id="{2CD0F57E-93CE-42EA-A309-515245B4D72D}"/>
              </a:ext>
            </a:extLst>
          </p:cNvPr>
          <p:cNvSpPr txBox="1"/>
          <p:nvPr/>
        </p:nvSpPr>
        <p:spPr>
          <a:xfrm>
            <a:off x="2174706" y="5132966"/>
            <a:ext cx="2411238" cy="276999"/>
          </a:xfrm>
          <a:prstGeom prst="rect">
            <a:avLst/>
          </a:prstGeom>
          <a:noFill/>
        </p:spPr>
        <p:txBody>
          <a:bodyPr wrap="none" rtlCol="0">
            <a:spAutoFit/>
          </a:bodyPr>
          <a:lstStyle/>
          <a:p>
            <a:r>
              <a:rPr lang="en-US" sz="1200" i="1" dirty="0"/>
              <a:t>Example configuration for IRQ10</a:t>
            </a:r>
          </a:p>
        </p:txBody>
      </p:sp>
      <p:sp>
        <p:nvSpPr>
          <p:cNvPr id="24" name="TextBox 23">
            <a:extLst>
              <a:ext uri="{FF2B5EF4-FFF2-40B4-BE49-F238E27FC236}">
                <a16:creationId xmlns:a16="http://schemas.microsoft.com/office/drawing/2014/main" id="{846DA198-13C3-4443-8D47-C5564570D406}"/>
              </a:ext>
            </a:extLst>
          </p:cNvPr>
          <p:cNvSpPr txBox="1"/>
          <p:nvPr/>
        </p:nvSpPr>
        <p:spPr>
          <a:xfrm>
            <a:off x="7543800" y="2286000"/>
            <a:ext cx="1600200" cy="369332"/>
          </a:xfrm>
          <a:prstGeom prst="rect">
            <a:avLst/>
          </a:prstGeom>
          <a:noFill/>
        </p:spPr>
        <p:txBody>
          <a:bodyPr wrap="square" rtlCol="0">
            <a:spAutoFit/>
          </a:bodyPr>
          <a:lstStyle/>
          <a:p>
            <a:endParaRPr lang="en-US" dirty="0"/>
          </a:p>
        </p:txBody>
      </p:sp>
      <p:pic>
        <p:nvPicPr>
          <p:cNvPr id="26" name="Picture 25">
            <a:extLst>
              <a:ext uri="{FF2B5EF4-FFF2-40B4-BE49-F238E27FC236}">
                <a16:creationId xmlns:a16="http://schemas.microsoft.com/office/drawing/2014/main" id="{4E37B1DB-5303-414F-BCDB-8463CF3A5BFF}"/>
              </a:ext>
            </a:extLst>
          </p:cNvPr>
          <p:cNvPicPr>
            <a:picLocks noChangeAspect="1"/>
          </p:cNvPicPr>
          <p:nvPr/>
        </p:nvPicPr>
        <p:blipFill>
          <a:blip r:embed="rId4"/>
          <a:stretch>
            <a:fillRect/>
          </a:stretch>
        </p:blipFill>
        <p:spPr>
          <a:xfrm>
            <a:off x="6781800" y="1536018"/>
            <a:ext cx="5105400" cy="1080059"/>
          </a:xfrm>
          <a:prstGeom prst="rect">
            <a:avLst/>
          </a:prstGeom>
        </p:spPr>
      </p:pic>
      <p:sp>
        <p:nvSpPr>
          <p:cNvPr id="27" name="TextBox 26">
            <a:extLst>
              <a:ext uri="{FF2B5EF4-FFF2-40B4-BE49-F238E27FC236}">
                <a16:creationId xmlns:a16="http://schemas.microsoft.com/office/drawing/2014/main" id="{A2F639DE-B5FD-40F9-AD1E-BE892620495E}"/>
              </a:ext>
            </a:extLst>
          </p:cNvPr>
          <p:cNvSpPr txBox="1"/>
          <p:nvPr/>
        </p:nvSpPr>
        <p:spPr>
          <a:xfrm>
            <a:off x="467999" y="5539021"/>
            <a:ext cx="5952083" cy="523220"/>
          </a:xfrm>
          <a:prstGeom prst="rect">
            <a:avLst/>
          </a:prstGeom>
          <a:noFill/>
        </p:spPr>
        <p:txBody>
          <a:bodyPr wrap="square" rtlCol="0">
            <a:spAutoFit/>
          </a:bodyPr>
          <a:lstStyle/>
          <a:p>
            <a:r>
              <a:rPr lang="en-US" sz="1400" dirty="0"/>
              <a:t>Event number is needed to setup the register for telling the MCU where the interrupt event come from.</a:t>
            </a:r>
          </a:p>
        </p:txBody>
      </p:sp>
      <p:sp>
        <p:nvSpPr>
          <p:cNvPr id="28" name="TextBox 27">
            <a:extLst>
              <a:ext uri="{FF2B5EF4-FFF2-40B4-BE49-F238E27FC236}">
                <a16:creationId xmlns:a16="http://schemas.microsoft.com/office/drawing/2014/main" id="{39E8090E-05FE-4252-B917-EA3B7DE8B0A6}"/>
              </a:ext>
            </a:extLst>
          </p:cNvPr>
          <p:cNvSpPr txBox="1"/>
          <p:nvPr/>
        </p:nvSpPr>
        <p:spPr>
          <a:xfrm>
            <a:off x="6784943" y="2754868"/>
            <a:ext cx="4468958" cy="1600438"/>
          </a:xfrm>
          <a:prstGeom prst="rect">
            <a:avLst/>
          </a:prstGeom>
          <a:noFill/>
        </p:spPr>
        <p:txBody>
          <a:bodyPr wrap="square" rtlCol="0">
            <a:spAutoFit/>
          </a:bodyPr>
          <a:lstStyle/>
          <a:p>
            <a:r>
              <a:rPr lang="en-US" sz="1400" dirty="0"/>
              <a:t>For the vector table, the address of ISR will be assigned to special area of MCU memory.</a:t>
            </a:r>
          </a:p>
          <a:p>
            <a:endParaRPr lang="en-US" sz="1400" dirty="0"/>
          </a:p>
          <a:p>
            <a:r>
              <a:rPr lang="en-US" sz="1400" dirty="0"/>
              <a:t>When IRQ occur, signal will be identified from which module, after that he will be sent to NVIC, NVIC will call the ISR function by access the address assigned to interrupt vector table.</a:t>
            </a:r>
          </a:p>
        </p:txBody>
      </p:sp>
      <p:sp>
        <p:nvSpPr>
          <p:cNvPr id="29" name="Rectangle 28">
            <a:extLst>
              <a:ext uri="{FF2B5EF4-FFF2-40B4-BE49-F238E27FC236}">
                <a16:creationId xmlns:a16="http://schemas.microsoft.com/office/drawing/2014/main" id="{8F3CD66E-91B7-473A-96D1-FDC13DBB51B8}"/>
              </a:ext>
            </a:extLst>
          </p:cNvPr>
          <p:cNvSpPr/>
          <p:nvPr/>
        </p:nvSpPr>
        <p:spPr>
          <a:xfrm>
            <a:off x="7239000" y="1842701"/>
            <a:ext cx="152400" cy="21469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7B43012-DCD5-4447-9699-362E74B5039D}"/>
              </a:ext>
            </a:extLst>
          </p:cNvPr>
          <p:cNvCxnSpPr>
            <a:cxnSpLocks/>
            <a:stCxn id="29" idx="1"/>
          </p:cNvCxnSpPr>
          <p:nvPr/>
        </p:nvCxnSpPr>
        <p:spPr>
          <a:xfrm flipH="1" flipV="1">
            <a:off x="6100862" y="1928483"/>
            <a:ext cx="1138138" cy="2156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171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ICU operation</a:t>
            </a:r>
            <a:br>
              <a:rPr lang="en-US" cap="all" dirty="0"/>
            </a:br>
            <a:r>
              <a:rPr lang="en-US" sz="2000" cap="all" dirty="0"/>
              <a:t>how he works – interrupt</a:t>
            </a:r>
            <a:r>
              <a:rPr lang="en-US" sz="2000" dirty="0"/>
              <a:t> source</a:t>
            </a:r>
            <a:endParaRPr lang="en-US" sz="2000" cap="all" dirty="0"/>
          </a:p>
        </p:txBody>
      </p:sp>
      <p:pic>
        <p:nvPicPr>
          <p:cNvPr id="16" name="Picture 15">
            <a:extLst>
              <a:ext uri="{FF2B5EF4-FFF2-40B4-BE49-F238E27FC236}">
                <a16:creationId xmlns:a16="http://schemas.microsoft.com/office/drawing/2014/main" id="{5C28B6C6-51AF-4D24-9691-DFA9FA85CA2C}"/>
              </a:ext>
            </a:extLst>
          </p:cNvPr>
          <p:cNvPicPr>
            <a:picLocks noChangeAspect="1"/>
          </p:cNvPicPr>
          <p:nvPr/>
        </p:nvPicPr>
        <p:blipFill rotWithShape="1">
          <a:blip r:embed="rId2"/>
          <a:srcRect l="1087"/>
          <a:stretch/>
        </p:blipFill>
        <p:spPr>
          <a:xfrm>
            <a:off x="2057400" y="1371600"/>
            <a:ext cx="6182049" cy="4911149"/>
          </a:xfrm>
          <a:prstGeom prst="rect">
            <a:avLst/>
          </a:prstGeom>
        </p:spPr>
      </p:pic>
      <p:sp>
        <p:nvSpPr>
          <p:cNvPr id="3" name="Rectangle 2">
            <a:extLst>
              <a:ext uri="{FF2B5EF4-FFF2-40B4-BE49-F238E27FC236}">
                <a16:creationId xmlns:a16="http://schemas.microsoft.com/office/drawing/2014/main" id="{3EF6974F-3C39-4609-B8AE-51108603F78A}"/>
              </a:ext>
            </a:extLst>
          </p:cNvPr>
          <p:cNvSpPr/>
          <p:nvPr/>
        </p:nvSpPr>
        <p:spPr>
          <a:xfrm>
            <a:off x="1948025" y="1447800"/>
            <a:ext cx="2895600" cy="99060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TextBox 3">
            <a:extLst>
              <a:ext uri="{FF2B5EF4-FFF2-40B4-BE49-F238E27FC236}">
                <a16:creationId xmlns:a16="http://schemas.microsoft.com/office/drawing/2014/main" id="{FD5ED55B-BDFF-4DE6-A860-22AB31B58C7F}"/>
              </a:ext>
            </a:extLst>
          </p:cNvPr>
          <p:cNvSpPr txBox="1"/>
          <p:nvPr/>
        </p:nvSpPr>
        <p:spPr>
          <a:xfrm>
            <a:off x="304800" y="1447800"/>
            <a:ext cx="1752600" cy="738664"/>
          </a:xfrm>
          <a:prstGeom prst="rect">
            <a:avLst/>
          </a:prstGeom>
          <a:noFill/>
        </p:spPr>
        <p:txBody>
          <a:bodyPr wrap="square" rtlCol="0">
            <a:spAutoFit/>
          </a:bodyPr>
          <a:lstStyle/>
          <a:p>
            <a:r>
              <a:rPr lang="en-US" sz="1400" dirty="0">
                <a:solidFill>
                  <a:srgbClr val="FF0000"/>
                </a:solidFill>
              </a:rPr>
              <a:t>Non-maskable interrupts signal source</a:t>
            </a:r>
          </a:p>
        </p:txBody>
      </p:sp>
      <p:sp>
        <p:nvSpPr>
          <p:cNvPr id="19" name="Rectangle 18">
            <a:extLst>
              <a:ext uri="{FF2B5EF4-FFF2-40B4-BE49-F238E27FC236}">
                <a16:creationId xmlns:a16="http://schemas.microsoft.com/office/drawing/2014/main" id="{773C0A28-DCEE-467F-A43C-F8888C269243}"/>
              </a:ext>
            </a:extLst>
          </p:cNvPr>
          <p:cNvSpPr/>
          <p:nvPr/>
        </p:nvSpPr>
        <p:spPr>
          <a:xfrm>
            <a:off x="2786225" y="3276600"/>
            <a:ext cx="1447800" cy="228600"/>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 name="TextBox 21">
            <a:extLst>
              <a:ext uri="{FF2B5EF4-FFF2-40B4-BE49-F238E27FC236}">
                <a16:creationId xmlns:a16="http://schemas.microsoft.com/office/drawing/2014/main" id="{210BF965-7A1A-4135-AD80-07F676840ED9}"/>
              </a:ext>
            </a:extLst>
          </p:cNvPr>
          <p:cNvSpPr txBox="1"/>
          <p:nvPr/>
        </p:nvSpPr>
        <p:spPr>
          <a:xfrm>
            <a:off x="1567025" y="2898129"/>
            <a:ext cx="1752600" cy="523220"/>
          </a:xfrm>
          <a:prstGeom prst="rect">
            <a:avLst/>
          </a:prstGeom>
          <a:noFill/>
        </p:spPr>
        <p:txBody>
          <a:bodyPr wrap="square" rtlCol="0">
            <a:spAutoFit/>
          </a:bodyPr>
          <a:lstStyle/>
          <a:p>
            <a:r>
              <a:rPr lang="en-US" sz="1400" dirty="0">
                <a:solidFill>
                  <a:srgbClr val="00B050"/>
                </a:solidFill>
              </a:rPr>
              <a:t>External interrupts signal</a:t>
            </a:r>
          </a:p>
        </p:txBody>
      </p:sp>
      <p:sp>
        <p:nvSpPr>
          <p:cNvPr id="23" name="Rectangle 22">
            <a:extLst>
              <a:ext uri="{FF2B5EF4-FFF2-40B4-BE49-F238E27FC236}">
                <a16:creationId xmlns:a16="http://schemas.microsoft.com/office/drawing/2014/main" id="{14FC2656-E7B9-4AAF-9ECE-A4EBD1303D06}"/>
              </a:ext>
            </a:extLst>
          </p:cNvPr>
          <p:cNvSpPr/>
          <p:nvPr/>
        </p:nvSpPr>
        <p:spPr>
          <a:xfrm>
            <a:off x="2671925" y="3524770"/>
            <a:ext cx="1562100" cy="361430"/>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TextBox 24">
            <a:extLst>
              <a:ext uri="{FF2B5EF4-FFF2-40B4-BE49-F238E27FC236}">
                <a16:creationId xmlns:a16="http://schemas.microsoft.com/office/drawing/2014/main" id="{F26DBE79-9FB6-4018-9711-F83FD630468C}"/>
              </a:ext>
            </a:extLst>
          </p:cNvPr>
          <p:cNvSpPr txBox="1"/>
          <p:nvPr/>
        </p:nvSpPr>
        <p:spPr>
          <a:xfrm>
            <a:off x="1015133" y="3463415"/>
            <a:ext cx="2085975" cy="523220"/>
          </a:xfrm>
          <a:prstGeom prst="rect">
            <a:avLst/>
          </a:prstGeom>
          <a:noFill/>
        </p:spPr>
        <p:txBody>
          <a:bodyPr wrap="square" rtlCol="0">
            <a:spAutoFit/>
          </a:bodyPr>
          <a:lstStyle/>
          <a:p>
            <a:r>
              <a:rPr lang="en-US" sz="1400" dirty="0">
                <a:solidFill>
                  <a:srgbClr val="0070C0"/>
                </a:solidFill>
              </a:rPr>
              <a:t>Interrupts signal of peripheral </a:t>
            </a:r>
          </a:p>
        </p:txBody>
      </p:sp>
      <p:sp>
        <p:nvSpPr>
          <p:cNvPr id="29" name="Rectangle 28">
            <a:extLst>
              <a:ext uri="{FF2B5EF4-FFF2-40B4-BE49-F238E27FC236}">
                <a16:creationId xmlns:a16="http://schemas.microsoft.com/office/drawing/2014/main" id="{09D0047F-27FC-48E6-9220-21D11B0CEA2B}"/>
              </a:ext>
            </a:extLst>
          </p:cNvPr>
          <p:cNvSpPr/>
          <p:nvPr/>
        </p:nvSpPr>
        <p:spPr>
          <a:xfrm>
            <a:off x="2671925" y="4733092"/>
            <a:ext cx="1562100" cy="361430"/>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0" name="TextBox 29">
            <a:extLst>
              <a:ext uri="{FF2B5EF4-FFF2-40B4-BE49-F238E27FC236}">
                <a16:creationId xmlns:a16="http://schemas.microsoft.com/office/drawing/2014/main" id="{88B96EBC-8B8D-42BD-AE15-D0564A835803}"/>
              </a:ext>
            </a:extLst>
          </p:cNvPr>
          <p:cNvSpPr txBox="1"/>
          <p:nvPr/>
        </p:nvSpPr>
        <p:spPr>
          <a:xfrm>
            <a:off x="585950" y="4759918"/>
            <a:ext cx="2085975" cy="307777"/>
          </a:xfrm>
          <a:prstGeom prst="rect">
            <a:avLst/>
          </a:prstGeom>
          <a:noFill/>
        </p:spPr>
        <p:txBody>
          <a:bodyPr wrap="square" rtlCol="0">
            <a:spAutoFit/>
          </a:bodyPr>
          <a:lstStyle/>
          <a:p>
            <a:r>
              <a:rPr lang="en-US" sz="1400" dirty="0">
                <a:solidFill>
                  <a:srgbClr val="FFC000"/>
                </a:solidFill>
              </a:rPr>
              <a:t>Signal from DMAC/DTC</a:t>
            </a:r>
          </a:p>
        </p:txBody>
      </p:sp>
      <p:sp>
        <p:nvSpPr>
          <p:cNvPr id="8" name="TextBox 7">
            <a:extLst>
              <a:ext uri="{FF2B5EF4-FFF2-40B4-BE49-F238E27FC236}">
                <a16:creationId xmlns:a16="http://schemas.microsoft.com/office/drawing/2014/main" id="{9D812803-DD7B-4A6A-BEAF-1541C1B10180}"/>
              </a:ext>
            </a:extLst>
          </p:cNvPr>
          <p:cNvSpPr txBox="1"/>
          <p:nvPr/>
        </p:nvSpPr>
        <p:spPr>
          <a:xfrm>
            <a:off x="8470880" y="1601688"/>
            <a:ext cx="3241694" cy="2031325"/>
          </a:xfrm>
          <a:prstGeom prst="rect">
            <a:avLst/>
          </a:prstGeom>
          <a:noFill/>
        </p:spPr>
        <p:txBody>
          <a:bodyPr wrap="square" rtlCol="0">
            <a:spAutoFit/>
          </a:bodyPr>
          <a:lstStyle/>
          <a:p>
            <a:r>
              <a:rPr lang="en-US" dirty="0"/>
              <a:t>When an event occur in the execution of MCU, signal will be sent to ICU</a:t>
            </a:r>
          </a:p>
          <a:p>
            <a:endParaRPr lang="en-US" dirty="0"/>
          </a:p>
          <a:p>
            <a:r>
              <a:rPr lang="en-US" dirty="0"/>
              <a:t>ICU will classify the signal depend on his event number and send to specific HW</a:t>
            </a:r>
          </a:p>
        </p:txBody>
      </p:sp>
    </p:spTree>
    <p:extLst>
      <p:ext uri="{BB962C8B-B14F-4D97-AF65-F5344CB8AC3E}">
        <p14:creationId xmlns:p14="http://schemas.microsoft.com/office/powerpoint/2010/main" val="3680403606"/>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8652</TotalTime>
  <Words>1125</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Symbol</vt:lpstr>
      <vt:lpstr>Wingdings</vt:lpstr>
      <vt:lpstr>Renesas Template 2022 - EN Confidential</vt:lpstr>
      <vt:lpstr>PowerPoint Presentation</vt:lpstr>
      <vt:lpstr>Agenda</vt:lpstr>
      <vt:lpstr>overview what is ICU ?</vt:lpstr>
      <vt:lpstr>overview what is ICU ?</vt:lpstr>
      <vt:lpstr>overview what is ICU ?</vt:lpstr>
      <vt:lpstr>ICU operation how he works – interrupt Vector table</vt:lpstr>
      <vt:lpstr>ICU operation how he works – eVent table</vt:lpstr>
      <vt:lpstr>ICU operation how he works – why vector table/event table matter ?</vt:lpstr>
      <vt:lpstr>ICU operation how he works – interrupt source</vt:lpstr>
      <vt:lpstr>ICU operation how he works – interrupt source</vt:lpstr>
      <vt:lpstr>FSP OF ICU API</vt:lpstr>
      <vt:lpstr>FSP OF ICU config with e2studio</vt:lpstr>
      <vt:lpstr>FSP OF ICU config with e2studio</vt:lpstr>
      <vt:lpstr>FSP OF ICU config with e2studio</vt:lpstr>
      <vt:lpstr>FSP OF ICU config with e2studio</vt:lpstr>
      <vt:lpstr>FSP OF ICU example – USING API</vt:lpstr>
      <vt:lpstr>FSP OF ICU example – USING REGISTER</vt:lpstr>
      <vt:lpstr>Q&amp;A</vt:lpstr>
      <vt:lpstr>appendix reference material</vt:lpstr>
      <vt:lpstr>appendix abbreviation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Phuc Che</dc:creator>
  <cp:lastModifiedBy>Phuc Che</cp:lastModifiedBy>
  <cp:revision>2</cp:revision>
  <dcterms:created xsi:type="dcterms:W3CDTF">2023-02-09T07:18:25Z</dcterms:created>
  <dcterms:modified xsi:type="dcterms:W3CDTF">2023-02-15T07:31:09Z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