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57"/>
  </p:notesMasterIdLst>
  <p:sldIdLst>
    <p:sldId id="442" r:id="rId5"/>
    <p:sldId id="385" r:id="rId6"/>
    <p:sldId id="445" r:id="rId7"/>
    <p:sldId id="386" r:id="rId8"/>
    <p:sldId id="462" r:id="rId9"/>
    <p:sldId id="463" r:id="rId10"/>
    <p:sldId id="464" r:id="rId11"/>
    <p:sldId id="461" r:id="rId12"/>
    <p:sldId id="465" r:id="rId13"/>
    <p:sldId id="471" r:id="rId14"/>
    <p:sldId id="491" r:id="rId15"/>
    <p:sldId id="466" r:id="rId16"/>
    <p:sldId id="446" r:id="rId17"/>
    <p:sldId id="472" r:id="rId18"/>
    <p:sldId id="475" r:id="rId19"/>
    <p:sldId id="473" r:id="rId20"/>
    <p:sldId id="477" r:id="rId21"/>
    <p:sldId id="468" r:id="rId22"/>
    <p:sldId id="476" r:id="rId23"/>
    <p:sldId id="469" r:id="rId24"/>
    <p:sldId id="485" r:id="rId25"/>
    <p:sldId id="479" r:id="rId26"/>
    <p:sldId id="470" r:id="rId27"/>
    <p:sldId id="478" r:id="rId28"/>
    <p:sldId id="486" r:id="rId29"/>
    <p:sldId id="457" r:id="rId30"/>
    <p:sldId id="456" r:id="rId31"/>
    <p:sldId id="458" r:id="rId32"/>
    <p:sldId id="496" r:id="rId33"/>
    <p:sldId id="497" r:id="rId34"/>
    <p:sldId id="498" r:id="rId35"/>
    <p:sldId id="499" r:id="rId36"/>
    <p:sldId id="500" r:id="rId37"/>
    <p:sldId id="484" r:id="rId38"/>
    <p:sldId id="492" r:id="rId39"/>
    <p:sldId id="493" r:id="rId40"/>
    <p:sldId id="494" r:id="rId41"/>
    <p:sldId id="487" r:id="rId42"/>
    <p:sldId id="370" r:id="rId43"/>
    <p:sldId id="488" r:id="rId44"/>
    <p:sldId id="450" r:id="rId45"/>
    <p:sldId id="453" r:id="rId46"/>
    <p:sldId id="481" r:id="rId47"/>
    <p:sldId id="454" r:id="rId48"/>
    <p:sldId id="489" r:id="rId49"/>
    <p:sldId id="455" r:id="rId50"/>
    <p:sldId id="482" r:id="rId51"/>
    <p:sldId id="483" r:id="rId52"/>
    <p:sldId id="490" r:id="rId53"/>
    <p:sldId id="480" r:id="rId54"/>
    <p:sldId id="474" r:id="rId55"/>
    <p:sldId id="363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E"/>
    <a:srgbClr val="FFFF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77" autoAdjust="0"/>
  </p:normalViewPr>
  <p:slideViewPr>
    <p:cSldViewPr showGuides="1">
      <p:cViewPr varScale="1">
        <p:scale>
          <a:sx n="51" d="100"/>
          <a:sy n="51" d="100"/>
        </p:scale>
        <p:origin x="1148" y="4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22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2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74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2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65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9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48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7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4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69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9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84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75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19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55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3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27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3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1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3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miconductors.com/ip-modules/can-protocols/can-f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enesas.github.io/fsp/group___c_a_n_f_d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itlab.rvc.renesas.com/RSS2/ra-fsp/-/tree/can_fd_ek_ra4m3_new_ep?ref_type=heads" TargetMode="External"/><Relationship Id="rId5" Type="http://schemas.openxmlformats.org/officeDocument/2006/relationships/hyperlink" Target="https://gitlab.rvc.renesas.com/RSS2/ra-fsp/-/tree/can_fd_ek_ra6m5_new_ep?ref_type=heads" TargetMode="Externa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miconductors.com/ip-modules/can-protocols/can-f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7" descr="草が生えている&#10;&#10;自動的に生成された説明">
            <a:extLst>
              <a:ext uri="{FF2B5EF4-FFF2-40B4-BE49-F238E27FC236}">
                <a16:creationId xmlns:a16="http://schemas.microsoft.com/office/drawing/2014/main" id="{9865FD56-E3ED-124D-DE26-53B370D6E2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5" b="892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244600" cy="2592000"/>
          </a:xfrm>
        </p:spPr>
        <p:txBody>
          <a:bodyPr/>
          <a:lstStyle/>
          <a:p>
            <a:r>
              <a:rPr lang="en-US" dirty="0"/>
              <a:t>CAN with Flexible Data-rate </a:t>
            </a:r>
            <a:r>
              <a:rPr lang="en-US" altLang="ja-JP" dirty="0"/>
              <a:t>(CANFD) MODULE</a:t>
            </a:r>
          </a:p>
          <a:p>
            <a:pPr lvl="1"/>
            <a:r>
              <a:rPr lang="en-US" altLang="ja-JP" dirty="0"/>
              <a:t>RA FSP KNOWLEDGE SHARING REPORT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244600" cy="1594622"/>
          </a:xfrm>
        </p:spPr>
        <p:txBody>
          <a:bodyPr/>
          <a:lstStyle/>
          <a:p>
            <a:r>
              <a:rPr lang="vi-VN" altLang="ja-JP" dirty="0"/>
              <a:t>NOV</a:t>
            </a:r>
            <a:r>
              <a:rPr lang="en-US" altLang="ja-JP" dirty="0"/>
              <a:t> </a:t>
            </a:r>
            <a:r>
              <a:rPr lang="vi-VN" altLang="ja-JP" dirty="0"/>
              <a:t>14</a:t>
            </a:r>
            <a:r>
              <a:rPr lang="en-US" altLang="ja-JP" dirty="0"/>
              <a:t>, 2023</a:t>
            </a:r>
          </a:p>
          <a:p>
            <a:r>
              <a:rPr lang="vi-VN" altLang="ja-JP" dirty="0"/>
              <a:t>THINH</a:t>
            </a:r>
            <a:r>
              <a:rPr lang="en-US" altLang="ja-JP" dirty="0"/>
              <a:t> NGUYEN</a:t>
            </a:r>
          </a:p>
          <a:p>
            <a:r>
              <a:rPr lang="en-US" altLang="ja-JP" dirty="0"/>
              <a:t>SOFTWARE DEVELOPMENT Department </a:t>
            </a:r>
          </a:p>
          <a:p>
            <a:r>
              <a:rPr lang="en-US" altLang="ja-JP" dirty="0"/>
              <a:t>RA FSP GROUP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70533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cap="all" dirty="0"/>
            </a:br>
            <a:r>
              <a:rPr lang="en-US" sz="2000" dirty="0"/>
              <a:t>frame speed</a:t>
            </a:r>
            <a:endParaRPr lang="en-US" sz="2000" cap="al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558BC8-8923-C4A7-7EE8-4579119AF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20438"/>
              </p:ext>
            </p:extLst>
          </p:nvPr>
        </p:nvGraphicFramePr>
        <p:xfrm>
          <a:off x="3044228" y="4328598"/>
          <a:ext cx="82189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4">
                  <a:extLst>
                    <a:ext uri="{9D8B030D-6E8A-4147-A177-3AD203B41FA5}">
                      <a16:colId xmlns:a16="http://schemas.microsoft.com/office/drawing/2014/main" val="3540601332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11509471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90867044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02487344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163390965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59321970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1822159578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1373893232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998231967"/>
                    </a:ext>
                  </a:extLst>
                </a:gridCol>
                <a:gridCol w="330326">
                  <a:extLst>
                    <a:ext uri="{9D8B030D-6E8A-4147-A177-3AD203B41FA5}">
                      <a16:colId xmlns:a16="http://schemas.microsoft.com/office/drawing/2014/main" val="2652584153"/>
                    </a:ext>
                  </a:extLst>
                </a:gridCol>
                <a:gridCol w="1392160">
                  <a:extLst>
                    <a:ext uri="{9D8B030D-6E8A-4147-A177-3AD203B41FA5}">
                      <a16:colId xmlns:a16="http://schemas.microsoft.com/office/drawing/2014/main" val="107539115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59708015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2537144779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2816290599"/>
                    </a:ext>
                  </a:extLst>
                </a:gridCol>
                <a:gridCol w="338854">
                  <a:extLst>
                    <a:ext uri="{9D8B030D-6E8A-4147-A177-3AD203B41FA5}">
                      <a16:colId xmlns:a16="http://schemas.microsoft.com/office/drawing/2014/main" val="35816663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SOF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11 high </a:t>
                      </a:r>
                      <a:b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order 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SRR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18 low </a:t>
                      </a:r>
                      <a:b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order 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RTR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DLC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 – 8 bytes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15-bit CRC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ACK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125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B293DB6-010F-BC9B-2D60-F7ACC129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72107"/>
              </p:ext>
            </p:extLst>
          </p:nvPr>
        </p:nvGraphicFramePr>
        <p:xfrm>
          <a:off x="3044228" y="5178228"/>
          <a:ext cx="90285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0">
                  <a:extLst>
                    <a:ext uri="{9D8B030D-6E8A-4147-A177-3AD203B41FA5}">
                      <a16:colId xmlns:a16="http://schemas.microsoft.com/office/drawing/2014/main" val="3540601332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11509471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890867044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575894403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4692153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739076983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1822159578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1373893232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998231967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2652584153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1185049347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4124224382"/>
                    </a:ext>
                  </a:extLst>
                </a:gridCol>
                <a:gridCol w="1518162">
                  <a:extLst>
                    <a:ext uri="{9D8B030D-6E8A-4147-A177-3AD203B41FA5}">
                      <a16:colId xmlns:a16="http://schemas.microsoft.com/office/drawing/2014/main" val="107539115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59708015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2537144779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2816290599"/>
                    </a:ext>
                  </a:extLst>
                </a:gridCol>
                <a:gridCol w="338620">
                  <a:extLst>
                    <a:ext uri="{9D8B030D-6E8A-4147-A177-3AD203B41FA5}">
                      <a16:colId xmlns:a16="http://schemas.microsoft.com/office/drawing/2014/main" val="35816663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SOF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11 high </a:t>
                      </a:r>
                      <a:b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order 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SRR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18 low </a:t>
                      </a:r>
                      <a:b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order 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RRS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FDF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BRS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ESI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DLC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 – 64 bytes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17 or 21-bit CRC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ACK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1258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3452A44B-F4B4-89C6-E14F-C6D65361E705}"/>
              </a:ext>
            </a:extLst>
          </p:cNvPr>
          <p:cNvSpPr/>
          <p:nvPr/>
        </p:nvSpPr>
        <p:spPr>
          <a:xfrm rot="16200000">
            <a:off x="7077988" y="492158"/>
            <a:ext cx="152400" cy="7534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47139D-1377-1663-BE57-2D5936A0B096}"/>
              </a:ext>
            </a:extLst>
          </p:cNvPr>
          <p:cNvSpPr/>
          <p:nvPr/>
        </p:nvSpPr>
        <p:spPr>
          <a:xfrm rot="5400000">
            <a:off x="9550906" y="3949750"/>
            <a:ext cx="152400" cy="3557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F945F94-22D2-317B-AE39-20D21178554C}"/>
              </a:ext>
            </a:extLst>
          </p:cNvPr>
          <p:cNvSpPr/>
          <p:nvPr/>
        </p:nvSpPr>
        <p:spPr>
          <a:xfrm rot="5400000">
            <a:off x="5541262" y="3499541"/>
            <a:ext cx="152400" cy="4462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B71B89A-0A6F-5317-F47B-CFAB9979381D}"/>
              </a:ext>
            </a:extLst>
          </p:cNvPr>
          <p:cNvSpPr/>
          <p:nvPr/>
        </p:nvSpPr>
        <p:spPr>
          <a:xfrm rot="5400000">
            <a:off x="11494006" y="5563774"/>
            <a:ext cx="152400" cy="329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B22216F-49D3-D2CB-E2A3-093EBCEC9657}"/>
              </a:ext>
            </a:extLst>
          </p:cNvPr>
          <p:cNvCxnSpPr/>
          <p:nvPr/>
        </p:nvCxnSpPr>
        <p:spPr>
          <a:xfrm rot="16200000" flipH="1">
            <a:off x="5126536" y="4926927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96827B9-BA37-E711-6FC3-16F011918525}"/>
              </a:ext>
            </a:extLst>
          </p:cNvPr>
          <p:cNvCxnSpPr/>
          <p:nvPr/>
        </p:nvCxnSpPr>
        <p:spPr>
          <a:xfrm rot="16200000" flipH="1">
            <a:off x="6464527" y="4937354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CC2AB1-A4DB-2FBD-D36B-E1A1A9C55156}"/>
              </a:ext>
            </a:extLst>
          </p:cNvPr>
          <p:cNvSpPr txBox="1"/>
          <p:nvPr/>
        </p:nvSpPr>
        <p:spPr>
          <a:xfrm>
            <a:off x="4716196" y="5804458"/>
            <a:ext cx="185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Nominal speed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4AF40-D83E-D242-9B93-E8DCECCD43E7}"/>
              </a:ext>
            </a:extLst>
          </p:cNvPr>
          <p:cNvSpPr txBox="1"/>
          <p:nvPr/>
        </p:nvSpPr>
        <p:spPr>
          <a:xfrm>
            <a:off x="6227116" y="3819259"/>
            <a:ext cx="185315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Same speed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E9738A-92FD-0A9C-844C-5922E658F50B}"/>
              </a:ext>
            </a:extLst>
          </p:cNvPr>
          <p:cNvCxnSpPr/>
          <p:nvPr/>
        </p:nvCxnSpPr>
        <p:spPr>
          <a:xfrm rot="16200000" flipH="1">
            <a:off x="4801672" y="4941385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0ADA71-5ECC-44B1-EFB3-C922F8B02EEE}"/>
              </a:ext>
            </a:extLst>
          </p:cNvPr>
          <p:cNvSpPr txBox="1"/>
          <p:nvPr/>
        </p:nvSpPr>
        <p:spPr>
          <a:xfrm>
            <a:off x="10643627" y="5804457"/>
            <a:ext cx="1853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Nominal speed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1440DE2F-60FA-7B08-5704-2E6A6DD2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35927"/>
              </p:ext>
            </p:extLst>
          </p:nvPr>
        </p:nvGraphicFramePr>
        <p:xfrm>
          <a:off x="3048000" y="1828800"/>
          <a:ext cx="580372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18">
                  <a:extLst>
                    <a:ext uri="{9D8B030D-6E8A-4147-A177-3AD203B41FA5}">
                      <a16:colId xmlns:a16="http://schemas.microsoft.com/office/drawing/2014/main" val="3540601332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1150947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867044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1638190343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9678678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1373893232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26525841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07539115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59708015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2537144779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2816290599"/>
                    </a:ext>
                  </a:extLst>
                </a:gridCol>
                <a:gridCol w="299418">
                  <a:extLst>
                    <a:ext uri="{9D8B030D-6E8A-4147-A177-3AD203B41FA5}">
                      <a16:colId xmlns:a16="http://schemas.microsoft.com/office/drawing/2014/main" val="35816663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SOF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11-bit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RTR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r0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DLC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 – 8 bytes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15-bit CRC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ACK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1258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671E47E4-5A47-45CB-4FB7-6CFB85D2A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09910"/>
              </p:ext>
            </p:extLst>
          </p:nvPr>
        </p:nvGraphicFramePr>
        <p:xfrm>
          <a:off x="3048000" y="2667000"/>
          <a:ext cx="65972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72">
                  <a:extLst>
                    <a:ext uri="{9D8B030D-6E8A-4147-A177-3AD203B41FA5}">
                      <a16:colId xmlns:a16="http://schemas.microsoft.com/office/drawing/2014/main" val="3540601332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1150947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90867044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1314089502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2620511025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1373893232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2652584153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1185049347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4124224382"/>
                    </a:ext>
                  </a:extLst>
                </a:gridCol>
                <a:gridCol w="1380752">
                  <a:extLst>
                    <a:ext uri="{9D8B030D-6E8A-4147-A177-3AD203B41FA5}">
                      <a16:colId xmlns:a16="http://schemas.microsoft.com/office/drawing/2014/main" val="107539115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59708015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2537144779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2816290599"/>
                    </a:ext>
                  </a:extLst>
                </a:gridCol>
                <a:gridCol w="307972">
                  <a:extLst>
                    <a:ext uri="{9D8B030D-6E8A-4147-A177-3AD203B41FA5}">
                      <a16:colId xmlns:a16="http://schemas.microsoft.com/office/drawing/2014/main" val="35816663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SOF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11-bit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SRR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IDE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FDF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BRS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ESI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DLC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 – 64 bytes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17 or 21-bit CRC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DEL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ACK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71258"/>
                  </a:ext>
                </a:extLst>
              </a:tr>
            </a:tbl>
          </a:graphicData>
        </a:graphic>
      </p:graphicFrame>
      <p:sp>
        <p:nvSpPr>
          <p:cNvPr id="26" name="Right Brace 25">
            <a:extLst>
              <a:ext uri="{FF2B5EF4-FFF2-40B4-BE49-F238E27FC236}">
                <a16:creationId xmlns:a16="http://schemas.microsoft.com/office/drawing/2014/main" id="{4A6F605C-758D-1ADB-2D1A-F6F29FF831FB}"/>
              </a:ext>
            </a:extLst>
          </p:cNvPr>
          <p:cNvSpPr/>
          <p:nvPr/>
        </p:nvSpPr>
        <p:spPr>
          <a:xfrm rot="16200000">
            <a:off x="5873496" y="-844296"/>
            <a:ext cx="152400" cy="51937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5C43F12-323D-C9E6-57AC-D01BDB33FCE9}"/>
              </a:ext>
            </a:extLst>
          </p:cNvPr>
          <p:cNvSpPr/>
          <p:nvPr/>
        </p:nvSpPr>
        <p:spPr>
          <a:xfrm rot="5400000">
            <a:off x="7293864" y="1562795"/>
            <a:ext cx="152400" cy="3310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E2D80E8-C08A-5EAC-A2D6-81DB1DD1EA19}"/>
              </a:ext>
            </a:extLst>
          </p:cNvPr>
          <p:cNvSpPr/>
          <p:nvPr/>
        </p:nvSpPr>
        <p:spPr>
          <a:xfrm rot="5400000">
            <a:off x="4457700" y="2038350"/>
            <a:ext cx="152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08A23D6-50F2-4B9F-C0E6-3B85DA9863AD}"/>
              </a:ext>
            </a:extLst>
          </p:cNvPr>
          <p:cNvSpPr/>
          <p:nvPr/>
        </p:nvSpPr>
        <p:spPr>
          <a:xfrm rot="5400000">
            <a:off x="9099612" y="3068343"/>
            <a:ext cx="161927" cy="310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B04916-E7BC-A9EE-CFE1-BF7D8A054969}"/>
              </a:ext>
            </a:extLst>
          </p:cNvPr>
          <p:cNvCxnSpPr/>
          <p:nvPr/>
        </p:nvCxnSpPr>
        <p:spPr>
          <a:xfrm rot="16200000" flipH="1">
            <a:off x="5005435" y="2438400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55437D-4510-0A91-8E36-1699ABB2ED5B}"/>
              </a:ext>
            </a:extLst>
          </p:cNvPr>
          <p:cNvSpPr txBox="1"/>
          <p:nvPr/>
        </p:nvSpPr>
        <p:spPr>
          <a:xfrm>
            <a:off x="4543647" y="1341243"/>
            <a:ext cx="2058992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Same speed (up to 1Mb/s)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0FA371-1AC8-D23A-947A-5D21677B276F}"/>
              </a:ext>
            </a:extLst>
          </p:cNvPr>
          <p:cNvSpPr txBox="1"/>
          <p:nvPr/>
        </p:nvSpPr>
        <p:spPr>
          <a:xfrm>
            <a:off x="6104232" y="3291211"/>
            <a:ext cx="222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speed (up to 8Mb/s)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B3CB130-83A4-861F-A3EE-646FBE048167}"/>
              </a:ext>
            </a:extLst>
          </p:cNvPr>
          <p:cNvCxnSpPr/>
          <p:nvPr/>
        </p:nvCxnSpPr>
        <p:spPr>
          <a:xfrm rot="16200000" flipH="1">
            <a:off x="4495800" y="2428875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A271D4-BC69-02F2-CF48-BF24E971F779}"/>
              </a:ext>
            </a:extLst>
          </p:cNvPr>
          <p:cNvSpPr txBox="1"/>
          <p:nvPr/>
        </p:nvSpPr>
        <p:spPr>
          <a:xfrm>
            <a:off x="1972902" y="1829465"/>
            <a:ext cx="10705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7ECB1-EACF-0734-CB29-A39FAAB806DB}"/>
              </a:ext>
            </a:extLst>
          </p:cNvPr>
          <p:cNvSpPr txBox="1"/>
          <p:nvPr/>
        </p:nvSpPr>
        <p:spPr>
          <a:xfrm>
            <a:off x="1977428" y="2657475"/>
            <a:ext cx="10705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CAN FD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7B020-8A20-EB35-B32C-75F41C89BD25}"/>
              </a:ext>
            </a:extLst>
          </p:cNvPr>
          <p:cNvSpPr txBox="1"/>
          <p:nvPr/>
        </p:nvSpPr>
        <p:spPr>
          <a:xfrm>
            <a:off x="1972661" y="4341537"/>
            <a:ext cx="10705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C12D6-3B13-70FC-7833-1F82FBE74C68}"/>
              </a:ext>
            </a:extLst>
          </p:cNvPr>
          <p:cNvSpPr txBox="1"/>
          <p:nvPr/>
        </p:nvSpPr>
        <p:spPr>
          <a:xfrm>
            <a:off x="1977187" y="5169547"/>
            <a:ext cx="107057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CAN FD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9D5337B-3FC2-BE34-D340-66C9CBF5AFFC}"/>
              </a:ext>
            </a:extLst>
          </p:cNvPr>
          <p:cNvCxnSpPr/>
          <p:nvPr/>
        </p:nvCxnSpPr>
        <p:spPr>
          <a:xfrm rot="16200000" flipH="1">
            <a:off x="6787128" y="4926134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82170A-9A7E-07C6-9E4D-D54916457D2C}"/>
              </a:ext>
            </a:extLst>
          </p:cNvPr>
          <p:cNvCxnSpPr/>
          <p:nvPr/>
        </p:nvCxnSpPr>
        <p:spPr>
          <a:xfrm rot="16200000" flipH="1">
            <a:off x="7119072" y="4926133"/>
            <a:ext cx="381000" cy="76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6127C-161A-956B-E376-83BAC0ED19D9}"/>
              </a:ext>
            </a:extLst>
          </p:cNvPr>
          <p:cNvSpPr txBox="1"/>
          <p:nvPr/>
        </p:nvSpPr>
        <p:spPr>
          <a:xfrm>
            <a:off x="8513016" y="5804458"/>
            <a:ext cx="222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C518A-12E7-8CD4-47E3-1C60B9B6BCD0}"/>
              </a:ext>
            </a:extLst>
          </p:cNvPr>
          <p:cNvSpPr txBox="1"/>
          <p:nvPr/>
        </p:nvSpPr>
        <p:spPr>
          <a:xfrm>
            <a:off x="3415436" y="3290500"/>
            <a:ext cx="222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Nominal speed (up to 1Mb/s)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E32BD-103A-70AE-7547-F5260327B29C}"/>
              </a:ext>
            </a:extLst>
          </p:cNvPr>
          <p:cNvSpPr txBox="1"/>
          <p:nvPr/>
        </p:nvSpPr>
        <p:spPr>
          <a:xfrm>
            <a:off x="8610600" y="3305806"/>
            <a:ext cx="222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Nominal speed (up to 1Mb/s)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F4A8BA-9FEB-8028-4114-5B7BC034EB6E}"/>
              </a:ext>
            </a:extLst>
          </p:cNvPr>
          <p:cNvSpPr txBox="1"/>
          <p:nvPr/>
        </p:nvSpPr>
        <p:spPr>
          <a:xfrm>
            <a:off x="6413" y="2291834"/>
            <a:ext cx="189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Standard frame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F6494DDB-8D89-227C-154E-77000642685D}"/>
              </a:ext>
            </a:extLst>
          </p:cNvPr>
          <p:cNvSpPr/>
          <p:nvPr/>
        </p:nvSpPr>
        <p:spPr>
          <a:xfrm rot="10800000">
            <a:off x="1884481" y="1828799"/>
            <a:ext cx="92705" cy="1279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2B0B6-F287-532C-058E-58488B739918}"/>
              </a:ext>
            </a:extLst>
          </p:cNvPr>
          <p:cNvSpPr txBox="1"/>
          <p:nvPr/>
        </p:nvSpPr>
        <p:spPr>
          <a:xfrm>
            <a:off x="13332" y="4791633"/>
            <a:ext cx="189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Extended frame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A4F52DAB-7603-DEE3-3164-C5036DD2AD85}"/>
              </a:ext>
            </a:extLst>
          </p:cNvPr>
          <p:cNvSpPr/>
          <p:nvPr/>
        </p:nvSpPr>
        <p:spPr>
          <a:xfrm rot="10800000">
            <a:off x="1891400" y="4328598"/>
            <a:ext cx="92705" cy="12794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vi-VN" altLang="ja-JP" cap="all" dirty="0"/>
              <a:t>Frame type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263438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dirty="0"/>
              <a:t>data frame</a:t>
            </a:r>
            <a:endParaRPr lang="en-US" sz="2000" cap="all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DAEBAC-0628-F20E-015F-00A3A8A57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80093"/>
              </p:ext>
            </p:extLst>
          </p:nvPr>
        </p:nvGraphicFramePr>
        <p:xfrm>
          <a:off x="1143000" y="1600200"/>
          <a:ext cx="10135512" cy="165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4">
                  <a:extLst>
                    <a:ext uri="{9D8B030D-6E8A-4147-A177-3AD203B41FA5}">
                      <a16:colId xmlns:a16="http://schemas.microsoft.com/office/drawing/2014/main" val="9110414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85750167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74428682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49059314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50573054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7392330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13414564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95291548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16073339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232607192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40050597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0598134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35366817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95745967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28827752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50653243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594185291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94537453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9686807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29076249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52668202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87296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97150221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61862243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97130656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20308376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42046667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41286245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2645831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61714061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3707430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77335123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3767791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99655383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89358155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24543281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9552039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1082207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Arbitration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Control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Data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13760"/>
                  </a:ext>
                </a:extLst>
              </a:tr>
              <a:tr h="283471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SOF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Base ID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SRR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RRS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FDF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ESI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DLC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n-1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Stuff Count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sequence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Delimiter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ACK Slot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75221"/>
                  </a:ext>
                </a:extLst>
              </a:tr>
              <a:tr h="1100342">
                <a:tc vMerge="1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28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27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19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18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17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16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3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Parity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16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15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166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D8BCF3F-12B3-3374-7E1C-749F9E4C5EEC}"/>
              </a:ext>
            </a:extLst>
          </p:cNvPr>
          <p:cNvSpPr txBox="1"/>
          <p:nvPr/>
        </p:nvSpPr>
        <p:spPr>
          <a:xfrm>
            <a:off x="542228" y="3436402"/>
            <a:ext cx="134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Start of Frame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6FF384-A7E9-76DC-C85A-6F94845B68F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215127" y="3248621"/>
            <a:ext cx="0" cy="1877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0CA1BD-EED5-24B5-A056-8DA150A7CF81}"/>
              </a:ext>
            </a:extLst>
          </p:cNvPr>
          <p:cNvSpPr txBox="1"/>
          <p:nvPr/>
        </p:nvSpPr>
        <p:spPr>
          <a:xfrm>
            <a:off x="544055" y="3811577"/>
            <a:ext cx="2046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Substitute Remote Request (always sent recessive </a:t>
            </a:r>
            <a:r>
              <a:rPr lang="en-US" sz="1000" b="1" dirty="0"/>
              <a:t>SRR = 1</a:t>
            </a:r>
            <a:r>
              <a:rPr lang="en-US" sz="1000" dirty="0"/>
              <a:t>, receiver will accept </a:t>
            </a:r>
            <a:r>
              <a:rPr lang="en-US" sz="1000" b="1" dirty="0"/>
              <a:t>SRR = 0 without</a:t>
            </a:r>
            <a:r>
              <a:rPr lang="en-US" sz="1000" dirty="0"/>
              <a:t> triggering a form </a:t>
            </a:r>
            <a:r>
              <a:rPr lang="en-US" sz="1000" b="1" dirty="0"/>
              <a:t>error</a:t>
            </a:r>
            <a:r>
              <a:rPr lang="en-US" sz="10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7A2056-1548-885C-4F63-92202E9AB3E9}"/>
              </a:ext>
            </a:extLst>
          </p:cNvPr>
          <p:cNvSpPr txBox="1"/>
          <p:nvPr/>
        </p:nvSpPr>
        <p:spPr>
          <a:xfrm>
            <a:off x="548094" y="4562017"/>
            <a:ext cx="2046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Identifier Extension</a:t>
            </a:r>
          </a:p>
          <a:p>
            <a:pPr algn="ctr"/>
            <a:r>
              <a:rPr lang="en-US" sz="1000" dirty="0"/>
              <a:t>(</a:t>
            </a:r>
            <a:r>
              <a:rPr lang="en-US" sz="1000" b="1" dirty="0"/>
              <a:t>IDE = 1 </a:t>
            </a:r>
            <a:r>
              <a:rPr lang="en-US" sz="1000" dirty="0"/>
              <a:t>to use </a:t>
            </a:r>
            <a:r>
              <a:rPr lang="en-US" sz="1000" b="1" dirty="0"/>
              <a:t>Extended</a:t>
            </a:r>
            <a:r>
              <a:rPr lang="en-US" sz="1000" dirty="0"/>
              <a:t> frame (</a:t>
            </a:r>
            <a:r>
              <a:rPr lang="vi-VN" sz="1000" dirty="0"/>
              <a:t>29</a:t>
            </a:r>
            <a:r>
              <a:rPr lang="en-US" sz="1000" dirty="0"/>
              <a:t> bits ID)</a:t>
            </a:r>
            <a:br>
              <a:rPr lang="en-US" sz="1000" dirty="0"/>
            </a:br>
            <a:r>
              <a:rPr lang="en-US" sz="1000" b="1" dirty="0"/>
              <a:t>IDE = 0</a:t>
            </a:r>
            <a:r>
              <a:rPr lang="en-US" sz="1000" dirty="0"/>
              <a:t> to use </a:t>
            </a:r>
            <a:r>
              <a:rPr lang="en-US" sz="1000" b="1" dirty="0"/>
              <a:t>Standard</a:t>
            </a:r>
            <a:r>
              <a:rPr lang="en-US" sz="1000" dirty="0"/>
              <a:t> frame (</a:t>
            </a:r>
            <a:r>
              <a:rPr lang="vi-VN" sz="1000" dirty="0"/>
              <a:t>11</a:t>
            </a:r>
            <a:r>
              <a:rPr lang="en-US" sz="1000" dirty="0"/>
              <a:t> bits ID))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BE4196-5845-DAF2-FBC1-8F44E3363143}"/>
              </a:ext>
            </a:extLst>
          </p:cNvPr>
          <p:cNvSpPr txBox="1"/>
          <p:nvPr/>
        </p:nvSpPr>
        <p:spPr>
          <a:xfrm>
            <a:off x="3184744" y="3336823"/>
            <a:ext cx="14906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Remote Request Substitution</a:t>
            </a:r>
          </a:p>
          <a:p>
            <a:pPr algn="ctr"/>
            <a:r>
              <a:rPr lang="en-US" sz="1000" dirty="0"/>
              <a:t>(always </a:t>
            </a:r>
            <a:r>
              <a:rPr lang="en-US" sz="1000" b="1" dirty="0"/>
              <a:t>RRS = 0</a:t>
            </a:r>
            <a:r>
              <a:rPr lang="en-US" sz="1000" dirty="0"/>
              <a:t>, receiver accept </a:t>
            </a:r>
            <a:r>
              <a:rPr lang="en-US" sz="1000" b="1" dirty="0"/>
              <a:t>RRS = 1</a:t>
            </a:r>
            <a:r>
              <a:rPr lang="en-US" sz="1000" dirty="0"/>
              <a:t> </a:t>
            </a:r>
            <a:r>
              <a:rPr lang="en-US" sz="1000" b="1" dirty="0"/>
              <a:t>without</a:t>
            </a:r>
            <a:r>
              <a:rPr lang="en-US" sz="1000" dirty="0"/>
              <a:t> </a:t>
            </a:r>
            <a:r>
              <a:rPr lang="en-US" sz="1000" b="1" dirty="0"/>
              <a:t>error</a:t>
            </a:r>
            <a:r>
              <a:rPr lang="en-US" sz="1000" dirty="0"/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9B02A6-3D27-5F6B-B810-2449EB5805D9}"/>
              </a:ext>
            </a:extLst>
          </p:cNvPr>
          <p:cNvSpPr txBox="1"/>
          <p:nvPr/>
        </p:nvSpPr>
        <p:spPr>
          <a:xfrm>
            <a:off x="3188783" y="4266597"/>
            <a:ext cx="1490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FD Format indicator</a:t>
            </a:r>
            <a:br>
              <a:rPr lang="en-US" sz="1000" dirty="0"/>
            </a:br>
            <a:r>
              <a:rPr lang="en-US" sz="1000" b="1" dirty="0"/>
              <a:t>FDF = 0</a:t>
            </a:r>
            <a:r>
              <a:rPr lang="en-US" sz="1000" dirty="0"/>
              <a:t> is </a:t>
            </a:r>
            <a:r>
              <a:rPr lang="en-US" sz="1000" b="1" dirty="0"/>
              <a:t>CAN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b="1" dirty="0"/>
              <a:t>FDF = 1</a:t>
            </a:r>
            <a:r>
              <a:rPr lang="en-US" sz="1000" dirty="0"/>
              <a:t> is </a:t>
            </a:r>
            <a:r>
              <a:rPr lang="en-US" sz="1000" b="1" dirty="0"/>
              <a:t>CAN FD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4441BD-EBA8-C963-43A4-8C85355E279A}"/>
              </a:ext>
            </a:extLst>
          </p:cNvPr>
          <p:cNvSpPr txBox="1"/>
          <p:nvPr/>
        </p:nvSpPr>
        <p:spPr>
          <a:xfrm>
            <a:off x="3184739" y="4888595"/>
            <a:ext cx="149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Reserved bit in FD Frames for </a:t>
            </a:r>
            <a:r>
              <a:rPr lang="en-US" sz="1000" b="1" dirty="0"/>
              <a:t>future use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0A5D51-33B4-A0D5-1BE5-007E0551C15B}"/>
              </a:ext>
            </a:extLst>
          </p:cNvPr>
          <p:cNvSpPr txBox="1"/>
          <p:nvPr/>
        </p:nvSpPr>
        <p:spPr>
          <a:xfrm>
            <a:off x="6090921" y="4811651"/>
            <a:ext cx="1490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Bit Rate Switch</a:t>
            </a:r>
          </a:p>
          <a:p>
            <a:pPr algn="ctr"/>
            <a:r>
              <a:rPr lang="en-US" sz="1000" dirty="0"/>
              <a:t>(</a:t>
            </a:r>
            <a:r>
              <a:rPr lang="en-US" sz="1000" b="1" dirty="0"/>
              <a:t>BRS = 1 </a:t>
            </a:r>
            <a:r>
              <a:rPr lang="en-US" sz="1000" dirty="0"/>
              <a:t>to switch up to </a:t>
            </a:r>
            <a:r>
              <a:rPr lang="en-US" sz="1000" b="1" dirty="0"/>
              <a:t>faster rate</a:t>
            </a:r>
            <a:r>
              <a:rPr lang="en-US" sz="1000" dirty="0"/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2CBA8B-6466-6BC4-29B9-9ED4E6595844}"/>
              </a:ext>
            </a:extLst>
          </p:cNvPr>
          <p:cNvSpPr txBox="1"/>
          <p:nvPr/>
        </p:nvSpPr>
        <p:spPr>
          <a:xfrm>
            <a:off x="6090921" y="4179353"/>
            <a:ext cx="1490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Error State Indicator</a:t>
            </a:r>
            <a:br>
              <a:rPr lang="en-US" sz="1000" dirty="0"/>
            </a:br>
            <a:r>
              <a:rPr lang="en-US" sz="1000" b="1" dirty="0"/>
              <a:t>ESI = 0</a:t>
            </a:r>
            <a:r>
              <a:rPr lang="en-US" sz="1000" dirty="0"/>
              <a:t> is </a:t>
            </a:r>
            <a:r>
              <a:rPr lang="en-US" sz="1000" b="1" dirty="0"/>
              <a:t>normal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b="1" dirty="0"/>
              <a:t>ESI = 1 </a:t>
            </a:r>
            <a:r>
              <a:rPr lang="en-US" sz="1000" dirty="0"/>
              <a:t>is </a:t>
            </a:r>
            <a:r>
              <a:rPr lang="en-US" sz="1000" b="1" dirty="0"/>
              <a:t>error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515C1BD-CADD-F11E-0341-E210EC8AAE3E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590790" y="3265378"/>
            <a:ext cx="289154" cy="9001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08D7FEA-D563-A804-E1DC-126147A94358}"/>
              </a:ext>
            </a:extLst>
          </p:cNvPr>
          <p:cNvSpPr txBox="1"/>
          <p:nvPr/>
        </p:nvSpPr>
        <p:spPr>
          <a:xfrm>
            <a:off x="8366344" y="3471467"/>
            <a:ext cx="2362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CAN FD uses either a 17-bit CRC for data fields up to and including 16 bytes, or a 21-bit CRC for data fields 20 bytes and over.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4DD72AE-7300-9542-38F3-18B08D1ABE6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594829" y="3258333"/>
            <a:ext cx="589915" cy="1734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BAC3CB-0A70-09EC-EA39-034E1EC87205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675368" y="3265378"/>
            <a:ext cx="51166" cy="5023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A1DECDB-15ED-1440-D849-765758BFB089}"/>
              </a:ext>
            </a:extLst>
          </p:cNvPr>
          <p:cNvCxnSpPr>
            <a:stCxn id="68" idx="3"/>
          </p:cNvCxnSpPr>
          <p:nvPr/>
        </p:nvCxnSpPr>
        <p:spPr>
          <a:xfrm flipV="1">
            <a:off x="4679406" y="3258333"/>
            <a:ext cx="334138" cy="128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CC3DF7B-9CEC-0192-7F07-B4907F0054D1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675362" y="3258333"/>
            <a:ext cx="589910" cy="1830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0C50C21-C928-4F0F-D690-BC38DD464DA4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5546943" y="3258334"/>
            <a:ext cx="543978" cy="18303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18B068-7F03-8020-2BE0-41CD9A6F498C}"/>
              </a:ext>
            </a:extLst>
          </p:cNvPr>
          <p:cNvCxnSpPr>
            <a:cxnSpLocks/>
            <a:stCxn id="83" idx="1"/>
          </p:cNvCxnSpPr>
          <p:nvPr/>
        </p:nvCxnSpPr>
        <p:spPr>
          <a:xfrm rot="10800000">
            <a:off x="5809251" y="3265378"/>
            <a:ext cx="281670" cy="11909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0215E86D-E9F9-456F-F7F8-AEF6C388B13B}"/>
              </a:ext>
            </a:extLst>
          </p:cNvPr>
          <p:cNvSpPr/>
          <p:nvPr/>
        </p:nvSpPr>
        <p:spPr>
          <a:xfrm rot="5400000">
            <a:off x="9598395" y="2036519"/>
            <a:ext cx="192677" cy="26772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D183A862-DC39-76BE-5725-42C5014E8FE6}"/>
              </a:ext>
            </a:extLst>
          </p:cNvPr>
          <p:cNvSpPr/>
          <p:nvPr/>
        </p:nvSpPr>
        <p:spPr>
          <a:xfrm rot="5400000">
            <a:off x="7068467" y="2190864"/>
            <a:ext cx="192679" cy="23724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3C6189-C078-40F8-4982-71DB1052DE0F}"/>
              </a:ext>
            </a:extLst>
          </p:cNvPr>
          <p:cNvSpPr txBox="1"/>
          <p:nvPr/>
        </p:nvSpPr>
        <p:spPr>
          <a:xfrm>
            <a:off x="6748067" y="3473007"/>
            <a:ext cx="833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Next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F00618-12EC-79A7-B720-54FD542991CE}"/>
              </a:ext>
            </a:extLst>
          </p:cNvPr>
          <p:cNvSpPr txBox="1"/>
          <p:nvPr/>
        </p:nvSpPr>
        <p:spPr>
          <a:xfrm>
            <a:off x="8376564" y="4571644"/>
            <a:ext cx="23621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/>
              <a:t>At least one </a:t>
            </a:r>
            <a:r>
              <a:rPr lang="en-US" sz="1000" b="1" dirty="0"/>
              <a:t>receiver</a:t>
            </a:r>
            <a:r>
              <a:rPr lang="en-US" sz="1000" dirty="0"/>
              <a:t> has </a:t>
            </a:r>
            <a:r>
              <a:rPr lang="en-US" sz="1000" b="1" dirty="0"/>
              <a:t>confirmed reception of  the frame</a:t>
            </a:r>
            <a:r>
              <a:rPr lang="en-US" sz="1000" dirty="0"/>
              <a:t>. It only takes one node to drive the bus dominant, ACK bit tells the transmitting node as it </a:t>
            </a:r>
            <a:r>
              <a:rPr lang="en-US" sz="1000" b="1" dirty="0"/>
              <a:t>finished transmitting a frame.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5425786-FBDF-E249-2266-42685C90C95D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738763" y="3248621"/>
            <a:ext cx="446981" cy="17539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C5886E-3CDE-971E-8801-A9671823B332}"/>
              </a:ext>
            </a:extLst>
          </p:cNvPr>
          <p:cNvSpPr txBox="1"/>
          <p:nvPr/>
        </p:nvSpPr>
        <p:spPr>
          <a:xfrm>
            <a:off x="467999" y="6058886"/>
            <a:ext cx="952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/>
              </a:rPr>
              <a:t>CAN FD | Bosch semiconductors for Automotive (bosch-semiconductors.com)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451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dirty="0"/>
              <a:t>data length code</a:t>
            </a:r>
            <a:endParaRPr lang="en-US" sz="2000" cap="all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F837DA-6A66-4C4B-CBC7-64B7CDC55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808243"/>
              </p:ext>
            </p:extLst>
          </p:nvPr>
        </p:nvGraphicFramePr>
        <p:xfrm>
          <a:off x="5269226" y="1295400"/>
          <a:ext cx="6454776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96">
                  <a:extLst>
                    <a:ext uri="{9D8B030D-6E8A-4147-A177-3AD203B41FA5}">
                      <a16:colId xmlns:a16="http://schemas.microsoft.com/office/drawing/2014/main" val="1355617806"/>
                    </a:ext>
                  </a:extLst>
                </a:gridCol>
                <a:gridCol w="1075796">
                  <a:extLst>
                    <a:ext uri="{9D8B030D-6E8A-4147-A177-3AD203B41FA5}">
                      <a16:colId xmlns:a16="http://schemas.microsoft.com/office/drawing/2014/main" val="4048368259"/>
                    </a:ext>
                  </a:extLst>
                </a:gridCol>
                <a:gridCol w="1075796">
                  <a:extLst>
                    <a:ext uri="{9D8B030D-6E8A-4147-A177-3AD203B41FA5}">
                      <a16:colId xmlns:a16="http://schemas.microsoft.com/office/drawing/2014/main" val="2129200954"/>
                    </a:ext>
                  </a:extLst>
                </a:gridCol>
                <a:gridCol w="1075796">
                  <a:extLst>
                    <a:ext uri="{9D8B030D-6E8A-4147-A177-3AD203B41FA5}">
                      <a16:colId xmlns:a16="http://schemas.microsoft.com/office/drawing/2014/main" val="2484310095"/>
                    </a:ext>
                  </a:extLst>
                </a:gridCol>
                <a:gridCol w="1075796">
                  <a:extLst>
                    <a:ext uri="{9D8B030D-6E8A-4147-A177-3AD203B41FA5}">
                      <a16:colId xmlns:a16="http://schemas.microsoft.com/office/drawing/2014/main" val="1712997881"/>
                    </a:ext>
                  </a:extLst>
                </a:gridCol>
                <a:gridCol w="1075796">
                  <a:extLst>
                    <a:ext uri="{9D8B030D-6E8A-4147-A177-3AD203B41FA5}">
                      <a16:colId xmlns:a16="http://schemas.microsoft.com/office/drawing/2014/main" val="2959458964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DLC Indicator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DLC (binary)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Classical CAN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CAN FD (bytes)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Classical CAN CRC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CAN FD CRC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5988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7914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98108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7121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9304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9950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13194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46713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19701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B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64658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9179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172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12545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024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45914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19094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092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289419-EF95-BBD5-9FF3-108CB7A8F063}"/>
              </a:ext>
            </a:extLst>
          </p:cNvPr>
          <p:cNvSpPr txBox="1"/>
          <p:nvPr/>
        </p:nvSpPr>
        <p:spPr>
          <a:xfrm>
            <a:off x="5257800" y="904306"/>
            <a:ext cx="6454774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2. Coding of the numbers of data bytes and CRC bits for DLC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4F6B1-B0A3-BCF5-2C95-EF60B2814D2B}"/>
              </a:ext>
            </a:extLst>
          </p:cNvPr>
          <p:cNvSpPr txBox="1"/>
          <p:nvPr/>
        </p:nvSpPr>
        <p:spPr>
          <a:xfrm>
            <a:off x="467998" y="1828800"/>
            <a:ext cx="4561201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both classical CAN and CAN FD there are </a:t>
            </a:r>
            <a:r>
              <a:rPr lang="en-US" b="1" dirty="0"/>
              <a:t>four control bits</a:t>
            </a:r>
            <a:r>
              <a:rPr lang="en-US" dirty="0"/>
              <a:t>, called </a:t>
            </a:r>
            <a:r>
              <a:rPr lang="en-US" b="1" dirty="0"/>
              <a:t>Data Length Code (DLC), </a:t>
            </a:r>
            <a:r>
              <a:rPr lang="en-US" dirty="0"/>
              <a:t>that indicate the </a:t>
            </a:r>
            <a:r>
              <a:rPr lang="en-US" b="1" dirty="0"/>
              <a:t>size of the data payload</a:t>
            </a:r>
            <a:r>
              <a:rPr lang="en-US" dirty="0"/>
              <a:t>. The first eight bytes of data are mapped one-to-one to the DLC value, so the DLC directly indicates the number of data bytes in the data phase if there are zero to eight bytes of data.</a:t>
            </a:r>
          </a:p>
        </p:txBody>
      </p:sp>
    </p:spTree>
    <p:extLst>
      <p:ext uri="{BB962C8B-B14F-4D97-AF65-F5344CB8AC3E}">
        <p14:creationId xmlns:p14="http://schemas.microsoft.com/office/powerpoint/2010/main" val="11890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5EF8E4-ACEA-365E-B557-388EE7B35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1" y="1143000"/>
            <a:ext cx="11887200" cy="28476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cap="all" dirty="0"/>
              <a:t>bit s</a:t>
            </a:r>
            <a:r>
              <a:rPr lang="en-US" sz="2000" dirty="0"/>
              <a:t>tuffing: dynamic stuff bit</a:t>
            </a:r>
            <a:endParaRPr lang="en-US" sz="2000" cap="al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BCF3F-12B3-3374-7E1C-749F9E4C5EEC}"/>
              </a:ext>
            </a:extLst>
          </p:cNvPr>
          <p:cNvSpPr txBox="1"/>
          <p:nvPr/>
        </p:nvSpPr>
        <p:spPr>
          <a:xfrm>
            <a:off x="226751" y="4034969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21C1F-E37C-0DFD-D145-A9F4785F2FA4}"/>
              </a:ext>
            </a:extLst>
          </p:cNvPr>
          <p:cNvSpPr txBox="1"/>
          <p:nvPr/>
        </p:nvSpPr>
        <p:spPr>
          <a:xfrm>
            <a:off x="990600" y="3810000"/>
            <a:ext cx="10363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0 0000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00  11  00000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1  00000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1  0 000 1 000 00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11 0 10 1  00000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000 00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 00000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00 1 00 11 00 1 0 1 000 0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3E5B23-7BB8-424F-F8D9-7BAF0977DC0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09246" y="3987020"/>
            <a:ext cx="402336" cy="171060"/>
          </a:xfrm>
          <a:prstGeom prst="bentConnector3">
            <a:avLst>
              <a:gd name="adj1" fmla="val 100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62E828-8701-4786-DA39-CD052F105DB0}"/>
              </a:ext>
            </a:extLst>
          </p:cNvPr>
          <p:cNvSpPr txBox="1"/>
          <p:nvPr/>
        </p:nvSpPr>
        <p:spPr>
          <a:xfrm>
            <a:off x="1070296" y="4123878"/>
            <a:ext cx="110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 high order bit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EE5E716-2670-E418-BA7B-1537621810B7}"/>
              </a:ext>
            </a:extLst>
          </p:cNvPr>
          <p:cNvSpPr/>
          <p:nvPr/>
        </p:nvSpPr>
        <p:spPr>
          <a:xfrm rot="5400000">
            <a:off x="1545989" y="3621759"/>
            <a:ext cx="152400" cy="8704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2C4BB-A878-FBB8-6E80-7CBE7A99ACAC}"/>
              </a:ext>
            </a:extLst>
          </p:cNvPr>
          <p:cNvSpPr txBox="1"/>
          <p:nvPr/>
        </p:nvSpPr>
        <p:spPr>
          <a:xfrm>
            <a:off x="1380940" y="4375542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SRR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FA0408-EA10-E24A-758E-16F92E55BC03}"/>
              </a:ext>
            </a:extLst>
          </p:cNvPr>
          <p:cNvSpPr txBox="1"/>
          <p:nvPr/>
        </p:nvSpPr>
        <p:spPr>
          <a:xfrm>
            <a:off x="1380939" y="4621763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IDE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CD74C6B-5E03-93D7-71D5-0E0D23292B9D}"/>
              </a:ext>
            </a:extLst>
          </p:cNvPr>
          <p:cNvCxnSpPr>
            <a:stCxn id="48" idx="3"/>
          </p:cNvCxnSpPr>
          <p:nvPr/>
        </p:nvCxnSpPr>
        <p:spPr>
          <a:xfrm flipV="1">
            <a:off x="1863435" y="3980770"/>
            <a:ext cx="310646" cy="5178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581315E-FE6A-CC35-3B03-0E97D94718A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863434" y="3987020"/>
            <a:ext cx="374904" cy="757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3D567E7-C080-6336-8A52-5007CDCB0DD2}"/>
              </a:ext>
            </a:extLst>
          </p:cNvPr>
          <p:cNvSpPr txBox="1"/>
          <p:nvPr/>
        </p:nvSpPr>
        <p:spPr>
          <a:xfrm>
            <a:off x="2530368" y="4144914"/>
            <a:ext cx="110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18 low order bit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67C5F51-9539-3DF9-758C-FF491C473354}"/>
              </a:ext>
            </a:extLst>
          </p:cNvPr>
          <p:cNvSpPr/>
          <p:nvPr/>
        </p:nvSpPr>
        <p:spPr>
          <a:xfrm rot="5400000">
            <a:off x="2993126" y="3302744"/>
            <a:ext cx="152400" cy="15319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49582E-B7C0-EAA5-7EF9-A899FD4FA281}"/>
              </a:ext>
            </a:extLst>
          </p:cNvPr>
          <p:cNvSpPr txBox="1"/>
          <p:nvPr/>
        </p:nvSpPr>
        <p:spPr>
          <a:xfrm>
            <a:off x="3122366" y="4355374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RTR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C57051-02E5-47ED-0E39-E93009FF663C}"/>
              </a:ext>
            </a:extLst>
          </p:cNvPr>
          <p:cNvCxnSpPr>
            <a:stCxn id="62" idx="3"/>
          </p:cNvCxnSpPr>
          <p:nvPr/>
        </p:nvCxnSpPr>
        <p:spPr>
          <a:xfrm flipV="1">
            <a:off x="3604861" y="3960602"/>
            <a:ext cx="310646" cy="5178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F2B7BFD-D6C2-C4DD-4F5C-6D44B9CC158C}"/>
              </a:ext>
            </a:extLst>
          </p:cNvPr>
          <p:cNvSpPr txBox="1"/>
          <p:nvPr/>
        </p:nvSpPr>
        <p:spPr>
          <a:xfrm>
            <a:off x="3119734" y="4606720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r0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94E465-7B0C-F501-F719-853192DBB3A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3602229" y="3971977"/>
            <a:ext cx="374904" cy="757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9CF2CE-AB4D-0389-7BDA-79D0F486B4A0}"/>
              </a:ext>
            </a:extLst>
          </p:cNvPr>
          <p:cNvSpPr txBox="1"/>
          <p:nvPr/>
        </p:nvSpPr>
        <p:spPr>
          <a:xfrm>
            <a:off x="3119734" y="4852941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F49B45A-D3CB-09D1-41F4-0ACC520CD66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602229" y="3960602"/>
            <a:ext cx="436371" cy="10154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3090854-8758-F873-941B-C3345A11B80A}"/>
              </a:ext>
            </a:extLst>
          </p:cNvPr>
          <p:cNvSpPr txBox="1"/>
          <p:nvPr/>
        </p:nvSpPr>
        <p:spPr>
          <a:xfrm>
            <a:off x="2819399" y="5095000"/>
            <a:ext cx="782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4-bit DLC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F70125F7-D654-CF4D-02EE-68EFE3575B1C}"/>
              </a:ext>
            </a:extLst>
          </p:cNvPr>
          <p:cNvSpPr/>
          <p:nvPr/>
        </p:nvSpPr>
        <p:spPr>
          <a:xfrm rot="5400000">
            <a:off x="4618530" y="3713708"/>
            <a:ext cx="152400" cy="668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76CA2C8B-7415-7081-A4B6-2B00542CB479}"/>
              </a:ext>
            </a:extLst>
          </p:cNvPr>
          <p:cNvSpPr/>
          <p:nvPr/>
        </p:nvSpPr>
        <p:spPr>
          <a:xfrm rot="5400000">
            <a:off x="5312691" y="3750974"/>
            <a:ext cx="152400" cy="591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B3631743-79F9-7BD6-922E-E488E1CCA855}"/>
              </a:ext>
            </a:extLst>
          </p:cNvPr>
          <p:cNvSpPr/>
          <p:nvPr/>
        </p:nvSpPr>
        <p:spPr>
          <a:xfrm rot="5400000">
            <a:off x="7827290" y="1896932"/>
            <a:ext cx="152400" cy="43098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FFA7CC-0AEE-C354-3BA6-093639AD5E47}"/>
              </a:ext>
            </a:extLst>
          </p:cNvPr>
          <p:cNvSpPr txBox="1"/>
          <p:nvPr/>
        </p:nvSpPr>
        <p:spPr>
          <a:xfrm>
            <a:off x="4402810" y="4118400"/>
            <a:ext cx="59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Byte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36624E-09B6-969B-1ED8-0B8356620056}"/>
              </a:ext>
            </a:extLst>
          </p:cNvPr>
          <p:cNvSpPr txBox="1"/>
          <p:nvPr/>
        </p:nvSpPr>
        <p:spPr>
          <a:xfrm>
            <a:off x="5099101" y="4123174"/>
            <a:ext cx="591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Byte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CECA3C-3AAA-B8B6-0755-1FACC61C0045}"/>
              </a:ext>
            </a:extLst>
          </p:cNvPr>
          <p:cNvSpPr txBox="1"/>
          <p:nvPr/>
        </p:nvSpPr>
        <p:spPr>
          <a:xfrm>
            <a:off x="7237889" y="4123174"/>
            <a:ext cx="1331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Byte 3 - 8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35154D0B-3CA7-70AF-B57C-8A830FAA2E38}"/>
              </a:ext>
            </a:extLst>
          </p:cNvPr>
          <p:cNvSpPr/>
          <p:nvPr/>
        </p:nvSpPr>
        <p:spPr>
          <a:xfrm rot="5400000">
            <a:off x="10553700" y="3475474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F6D5A5-9EA6-D984-23BC-3F654F3D581B}"/>
              </a:ext>
            </a:extLst>
          </p:cNvPr>
          <p:cNvSpPr txBox="1"/>
          <p:nvPr/>
        </p:nvSpPr>
        <p:spPr>
          <a:xfrm>
            <a:off x="9964299" y="4134954"/>
            <a:ext cx="1331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CRC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3329D4C4-D0F0-6433-92CE-043E9D06EE3C}"/>
              </a:ext>
            </a:extLst>
          </p:cNvPr>
          <p:cNvSpPr/>
          <p:nvPr/>
        </p:nvSpPr>
        <p:spPr>
          <a:xfrm rot="5400000">
            <a:off x="4147963" y="3919151"/>
            <a:ext cx="152400" cy="272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510418B-F8E5-E75D-392A-37A6A5A36A68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3602228" y="4210104"/>
            <a:ext cx="621935" cy="10080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8F66192-CD8E-83C7-7255-EA6B84710C87}"/>
              </a:ext>
            </a:extLst>
          </p:cNvPr>
          <p:cNvCxnSpPr>
            <a:cxnSpLocks/>
            <a:stCxn id="179" idx="0"/>
            <a:endCxn id="161" idx="0"/>
          </p:cNvCxnSpPr>
          <p:nvPr/>
        </p:nvCxnSpPr>
        <p:spPr>
          <a:xfrm>
            <a:off x="6549451" y="5443406"/>
            <a:ext cx="201617" cy="464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9B84CF-2E26-2C0D-3DD2-D0F90E16F5AB}"/>
              </a:ext>
            </a:extLst>
          </p:cNvPr>
          <p:cNvSpPr/>
          <p:nvPr/>
        </p:nvSpPr>
        <p:spPr>
          <a:xfrm>
            <a:off x="46460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E5AF5CC-165D-599F-6D94-FEDCABF55D91}"/>
              </a:ext>
            </a:extLst>
          </p:cNvPr>
          <p:cNvSpPr/>
          <p:nvPr/>
        </p:nvSpPr>
        <p:spPr>
          <a:xfrm>
            <a:off x="49889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D356D06-B7A1-6F96-D702-89B0C3B515D8}"/>
              </a:ext>
            </a:extLst>
          </p:cNvPr>
          <p:cNvSpPr/>
          <p:nvPr/>
        </p:nvSpPr>
        <p:spPr>
          <a:xfrm>
            <a:off x="53699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EDB0F95-ADF5-6A58-B500-932ACD945F23}"/>
              </a:ext>
            </a:extLst>
          </p:cNvPr>
          <p:cNvSpPr/>
          <p:nvPr/>
        </p:nvSpPr>
        <p:spPr>
          <a:xfrm>
            <a:off x="57128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77A026-E71F-6678-96AA-02CD769064E3}"/>
              </a:ext>
            </a:extLst>
          </p:cNvPr>
          <p:cNvSpPr/>
          <p:nvPr/>
        </p:nvSpPr>
        <p:spPr>
          <a:xfrm>
            <a:off x="62081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C5B3107-A4FE-3BE4-E089-210E16320BB7}"/>
              </a:ext>
            </a:extLst>
          </p:cNvPr>
          <p:cNvSpPr/>
          <p:nvPr/>
        </p:nvSpPr>
        <p:spPr>
          <a:xfrm>
            <a:off x="65510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E0DDC2F-164A-FD74-3CC2-ECBF5135F386}"/>
              </a:ext>
            </a:extLst>
          </p:cNvPr>
          <p:cNvSpPr/>
          <p:nvPr/>
        </p:nvSpPr>
        <p:spPr>
          <a:xfrm>
            <a:off x="69320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15D546F-9E22-5573-E6E8-76770F3FA1A5}"/>
              </a:ext>
            </a:extLst>
          </p:cNvPr>
          <p:cNvSpPr/>
          <p:nvPr/>
        </p:nvSpPr>
        <p:spPr>
          <a:xfrm>
            <a:off x="7274997" y="506550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6A5ADC-CD7F-47D1-6473-EEF834027CE8}"/>
              </a:ext>
            </a:extLst>
          </p:cNvPr>
          <p:cNvSpPr/>
          <p:nvPr/>
        </p:nvSpPr>
        <p:spPr>
          <a:xfrm>
            <a:off x="7770297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5E8061-DAC5-88A9-262E-BC6A1A2CF895}"/>
              </a:ext>
            </a:extLst>
          </p:cNvPr>
          <p:cNvSpPr/>
          <p:nvPr/>
        </p:nvSpPr>
        <p:spPr>
          <a:xfrm>
            <a:off x="8113197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4E6C14-10BF-17F6-9F9C-14708A796D66}"/>
              </a:ext>
            </a:extLst>
          </p:cNvPr>
          <p:cNvSpPr/>
          <p:nvPr/>
        </p:nvSpPr>
        <p:spPr>
          <a:xfrm>
            <a:off x="8494197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2E1EFFF-D817-4A53-4C03-9336F236F924}"/>
              </a:ext>
            </a:extLst>
          </p:cNvPr>
          <p:cNvSpPr/>
          <p:nvPr/>
        </p:nvSpPr>
        <p:spPr>
          <a:xfrm>
            <a:off x="8837097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E749FC-17F5-1FF1-CE94-96C387C424F1}"/>
              </a:ext>
            </a:extLst>
          </p:cNvPr>
          <p:cNvSpPr/>
          <p:nvPr/>
        </p:nvSpPr>
        <p:spPr>
          <a:xfrm>
            <a:off x="9353250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8B9C23F-77FE-818F-94BA-11825213C26A}"/>
              </a:ext>
            </a:extLst>
          </p:cNvPr>
          <p:cNvSpPr/>
          <p:nvPr/>
        </p:nvSpPr>
        <p:spPr>
          <a:xfrm>
            <a:off x="9696150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5555FDD-FD31-C4EA-7948-62F5422E08C2}"/>
              </a:ext>
            </a:extLst>
          </p:cNvPr>
          <p:cNvSpPr/>
          <p:nvPr/>
        </p:nvSpPr>
        <p:spPr>
          <a:xfrm>
            <a:off x="10077150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3A347C-E278-E4FF-AE8E-6A0E8FD552B1}"/>
              </a:ext>
            </a:extLst>
          </p:cNvPr>
          <p:cNvSpPr/>
          <p:nvPr/>
        </p:nvSpPr>
        <p:spPr>
          <a:xfrm>
            <a:off x="10420050" y="50639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DE72D2E-5E3B-645B-434F-5BE4038833E8}"/>
              </a:ext>
            </a:extLst>
          </p:cNvPr>
          <p:cNvSpPr/>
          <p:nvPr/>
        </p:nvSpPr>
        <p:spPr>
          <a:xfrm>
            <a:off x="46555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1EBDBEA-1E0C-2640-50EA-9FCD55F01657}"/>
              </a:ext>
            </a:extLst>
          </p:cNvPr>
          <p:cNvSpPr/>
          <p:nvPr/>
        </p:nvSpPr>
        <p:spPr>
          <a:xfrm>
            <a:off x="49984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48AE40E-CD0B-0A2B-BB09-013CECE3F077}"/>
              </a:ext>
            </a:extLst>
          </p:cNvPr>
          <p:cNvSpPr/>
          <p:nvPr/>
        </p:nvSpPr>
        <p:spPr>
          <a:xfrm>
            <a:off x="53794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002574A-39B6-1896-29CB-479592F390AD}"/>
              </a:ext>
            </a:extLst>
          </p:cNvPr>
          <p:cNvSpPr/>
          <p:nvPr/>
        </p:nvSpPr>
        <p:spPr>
          <a:xfrm>
            <a:off x="57223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566265-3A53-2D06-0FCE-A3F826D18A30}"/>
              </a:ext>
            </a:extLst>
          </p:cNvPr>
          <p:cNvSpPr/>
          <p:nvPr/>
        </p:nvSpPr>
        <p:spPr>
          <a:xfrm>
            <a:off x="62176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4D12AC-0912-9B8F-C10D-83B0BD4CF6A5}"/>
              </a:ext>
            </a:extLst>
          </p:cNvPr>
          <p:cNvSpPr/>
          <p:nvPr/>
        </p:nvSpPr>
        <p:spPr>
          <a:xfrm>
            <a:off x="6560568" y="5907528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E6DCA5B-1347-0DE8-61C3-7354F60B35AB}"/>
              </a:ext>
            </a:extLst>
          </p:cNvPr>
          <p:cNvSpPr/>
          <p:nvPr/>
        </p:nvSpPr>
        <p:spPr>
          <a:xfrm>
            <a:off x="69415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3F06DF9-2DEB-C07A-3E72-C7B91DC85EBF}"/>
              </a:ext>
            </a:extLst>
          </p:cNvPr>
          <p:cNvSpPr/>
          <p:nvPr/>
        </p:nvSpPr>
        <p:spPr>
          <a:xfrm>
            <a:off x="7284468" y="5907528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F950E98-C528-3149-76B1-35A951AA86FE}"/>
              </a:ext>
            </a:extLst>
          </p:cNvPr>
          <p:cNvSpPr/>
          <p:nvPr/>
        </p:nvSpPr>
        <p:spPr>
          <a:xfrm>
            <a:off x="7779768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228138C-D85A-1DFD-BB7B-8C0B3AC70C47}"/>
              </a:ext>
            </a:extLst>
          </p:cNvPr>
          <p:cNvSpPr/>
          <p:nvPr/>
        </p:nvSpPr>
        <p:spPr>
          <a:xfrm>
            <a:off x="8122668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0ECA7E9-E281-603B-2BCE-622146D9B6D2}"/>
              </a:ext>
            </a:extLst>
          </p:cNvPr>
          <p:cNvSpPr/>
          <p:nvPr/>
        </p:nvSpPr>
        <p:spPr>
          <a:xfrm>
            <a:off x="8503668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DC9727F-13C9-80BE-4D33-BF99FF9B898F}"/>
              </a:ext>
            </a:extLst>
          </p:cNvPr>
          <p:cNvSpPr/>
          <p:nvPr/>
        </p:nvSpPr>
        <p:spPr>
          <a:xfrm>
            <a:off x="8846568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C579D6A-2527-860C-260B-4F38CBF1E288}"/>
              </a:ext>
            </a:extLst>
          </p:cNvPr>
          <p:cNvSpPr/>
          <p:nvPr/>
        </p:nvSpPr>
        <p:spPr>
          <a:xfrm>
            <a:off x="9362721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D805D07-77CE-2B1A-0700-6F7130EA847C}"/>
              </a:ext>
            </a:extLst>
          </p:cNvPr>
          <p:cNvSpPr/>
          <p:nvPr/>
        </p:nvSpPr>
        <p:spPr>
          <a:xfrm>
            <a:off x="9705621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014118A-FFFD-69D4-D6C7-745A7D517D9A}"/>
              </a:ext>
            </a:extLst>
          </p:cNvPr>
          <p:cNvSpPr/>
          <p:nvPr/>
        </p:nvSpPr>
        <p:spPr>
          <a:xfrm>
            <a:off x="10086621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05B3A8E-24C6-3A7E-00D3-ABFEC605AD1D}"/>
              </a:ext>
            </a:extLst>
          </p:cNvPr>
          <p:cNvSpPr/>
          <p:nvPr/>
        </p:nvSpPr>
        <p:spPr>
          <a:xfrm>
            <a:off x="10429521" y="5906002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AB8E9E0-2BDB-60FA-729F-ACB9ED5ECB01}"/>
              </a:ext>
            </a:extLst>
          </p:cNvPr>
          <p:cNvSpPr/>
          <p:nvPr/>
        </p:nvSpPr>
        <p:spPr>
          <a:xfrm>
            <a:off x="10930810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C5E567B-888C-B75E-5909-F75D4D33973A}"/>
              </a:ext>
            </a:extLst>
          </p:cNvPr>
          <p:cNvSpPr/>
          <p:nvPr/>
        </p:nvSpPr>
        <p:spPr>
          <a:xfrm>
            <a:off x="11311810" y="590600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2893370-29EA-02A3-CC69-4FA2C1721496}"/>
              </a:ext>
            </a:extLst>
          </p:cNvPr>
          <p:cNvCxnSpPr>
            <a:cxnSpLocks/>
            <a:stCxn id="182" idx="0"/>
            <a:endCxn id="172" idx="0"/>
          </p:cNvCxnSpPr>
          <p:nvPr/>
        </p:nvCxnSpPr>
        <p:spPr>
          <a:xfrm>
            <a:off x="10042116" y="5443406"/>
            <a:ext cx="577905" cy="46259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764E7015-5C3A-3902-3090-6C7E22D3585A}"/>
              </a:ext>
            </a:extLst>
          </p:cNvPr>
          <p:cNvSpPr/>
          <p:nvPr/>
        </p:nvSpPr>
        <p:spPr>
          <a:xfrm rot="5400000">
            <a:off x="5526309" y="4572664"/>
            <a:ext cx="152400" cy="189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D51D9C5-83A8-DC66-7959-6767D4B37D8D}"/>
              </a:ext>
            </a:extLst>
          </p:cNvPr>
          <p:cNvSpPr txBox="1"/>
          <p:nvPr/>
        </p:nvSpPr>
        <p:spPr>
          <a:xfrm>
            <a:off x="4925153" y="5595806"/>
            <a:ext cx="135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Same bit</a:t>
            </a:r>
          </a:p>
        </p:txBody>
      </p:sp>
      <p:sp>
        <p:nvSpPr>
          <p:cNvPr id="182" name="Right Brace 181">
            <a:extLst>
              <a:ext uri="{FF2B5EF4-FFF2-40B4-BE49-F238E27FC236}">
                <a16:creationId xmlns:a16="http://schemas.microsoft.com/office/drawing/2014/main" id="{CCF05CFD-1CB1-A45A-8916-970365005C58}"/>
              </a:ext>
            </a:extLst>
          </p:cNvPr>
          <p:cNvSpPr/>
          <p:nvPr/>
        </p:nvSpPr>
        <p:spPr>
          <a:xfrm rot="5400000">
            <a:off x="9018974" y="4572664"/>
            <a:ext cx="152400" cy="1893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6E42648-D044-EDC3-3EC3-F130D50BDD0A}"/>
              </a:ext>
            </a:extLst>
          </p:cNvPr>
          <p:cNvSpPr txBox="1"/>
          <p:nvPr/>
        </p:nvSpPr>
        <p:spPr>
          <a:xfrm>
            <a:off x="8417818" y="5595806"/>
            <a:ext cx="135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Same bit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B6C8066-98AC-99C1-2D0C-2BB18DEC5F2D}"/>
              </a:ext>
            </a:extLst>
          </p:cNvPr>
          <p:cNvSpPr txBox="1"/>
          <p:nvPr/>
        </p:nvSpPr>
        <p:spPr>
          <a:xfrm>
            <a:off x="10809888" y="5069817"/>
            <a:ext cx="50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2A93305-6F09-44B2-006A-E4A8CBA140CD}"/>
              </a:ext>
            </a:extLst>
          </p:cNvPr>
          <p:cNvSpPr txBox="1"/>
          <p:nvPr/>
        </p:nvSpPr>
        <p:spPr>
          <a:xfrm>
            <a:off x="11692810" y="5906002"/>
            <a:ext cx="51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880D9C6-4428-8FA3-F769-55D9DD052953}"/>
              </a:ext>
            </a:extLst>
          </p:cNvPr>
          <p:cNvSpPr txBox="1"/>
          <p:nvPr/>
        </p:nvSpPr>
        <p:spPr>
          <a:xfrm>
            <a:off x="4646097" y="4695618"/>
            <a:ext cx="7241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Insertion</a:t>
            </a:r>
            <a:r>
              <a:rPr lang="en-US" sz="1400" dirty="0"/>
              <a:t> of a bit of </a:t>
            </a:r>
            <a:r>
              <a:rPr lang="en-US" sz="1400" b="1" dirty="0">
                <a:solidFill>
                  <a:srgbClr val="FF0000"/>
                </a:solidFill>
              </a:rPr>
              <a:t>opposite polarity </a:t>
            </a:r>
            <a:r>
              <a:rPr lang="en-US" sz="1400" dirty="0"/>
              <a:t>after </a:t>
            </a:r>
            <a:r>
              <a:rPr lang="en-US" sz="1400" b="1" dirty="0">
                <a:solidFill>
                  <a:srgbClr val="FF0000"/>
                </a:solidFill>
              </a:rPr>
              <a:t>five consecutive </a:t>
            </a:r>
            <a:r>
              <a:rPr lang="en-US" sz="1400" dirty="0"/>
              <a:t>bit of </a:t>
            </a:r>
            <a:r>
              <a:rPr lang="en-US" sz="1400" b="1" dirty="0">
                <a:solidFill>
                  <a:srgbClr val="FF0000"/>
                </a:solidFill>
              </a:rPr>
              <a:t>same polarity</a:t>
            </a:r>
            <a:r>
              <a:rPr lang="en-US" sz="1400" dirty="0"/>
              <a:t>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BF6908-7ABC-DB08-7ABB-4C5DA8EC39EB}"/>
              </a:ext>
            </a:extLst>
          </p:cNvPr>
          <p:cNvSpPr txBox="1"/>
          <p:nvPr/>
        </p:nvSpPr>
        <p:spPr>
          <a:xfrm>
            <a:off x="423124" y="5446509"/>
            <a:ext cx="137691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1,0: normal bit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3"/>
                </a:solidFill>
              </a:rPr>
              <a:t>1</a:t>
            </a:r>
            <a:r>
              <a:rPr lang="en-US" sz="1400" dirty="0"/>
              <a:t>,</a:t>
            </a:r>
            <a:r>
              <a:rPr lang="en-US" sz="1400" dirty="0">
                <a:solidFill>
                  <a:schemeClr val="accent3"/>
                </a:solidFill>
              </a:rPr>
              <a:t>0</a:t>
            </a:r>
            <a:r>
              <a:rPr lang="en-US" sz="1400" dirty="0"/>
              <a:t>: stuffed bit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960C34-EB7F-168B-F50F-359EA63D1840}"/>
              </a:ext>
            </a:extLst>
          </p:cNvPr>
          <p:cNvSpPr txBox="1"/>
          <p:nvPr/>
        </p:nvSpPr>
        <p:spPr>
          <a:xfrm>
            <a:off x="6725947" y="5579947"/>
            <a:ext cx="77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Stuffed bit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D8A3FA1-B473-614C-0C46-CD42D97B9953}"/>
              </a:ext>
            </a:extLst>
          </p:cNvPr>
          <p:cNvSpPr txBox="1"/>
          <p:nvPr/>
        </p:nvSpPr>
        <p:spPr>
          <a:xfrm>
            <a:off x="10458150" y="5580542"/>
            <a:ext cx="77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Stuffed 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0F969-062E-DE2D-FAA9-173FFEE87D53}"/>
              </a:ext>
            </a:extLst>
          </p:cNvPr>
          <p:cNvSpPr txBox="1"/>
          <p:nvPr/>
        </p:nvSpPr>
        <p:spPr>
          <a:xfrm>
            <a:off x="-1" y="1428506"/>
            <a:ext cx="111158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Digital TX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961D1-0168-7BF4-9224-AF6917096125}"/>
              </a:ext>
            </a:extLst>
          </p:cNvPr>
          <p:cNvSpPr txBox="1"/>
          <p:nvPr/>
        </p:nvSpPr>
        <p:spPr>
          <a:xfrm>
            <a:off x="0" y="2840072"/>
            <a:ext cx="111158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Analog TX</a:t>
            </a:r>
          </a:p>
        </p:txBody>
      </p:sp>
    </p:spTree>
    <p:extLst>
      <p:ext uri="{BB962C8B-B14F-4D97-AF65-F5344CB8AC3E}">
        <p14:creationId xmlns:p14="http://schemas.microsoft.com/office/powerpoint/2010/main" val="411262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dirty="0"/>
              <a:t>bit stuffing: fixed stuff bit</a:t>
            </a:r>
            <a:endParaRPr lang="en-US" sz="2000" cap="al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E0023C-8795-C274-E60A-7973A2099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56"/>
          <a:stretch/>
        </p:blipFill>
        <p:spPr>
          <a:xfrm>
            <a:off x="1371600" y="1232576"/>
            <a:ext cx="2373428" cy="17303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95D54A-53E8-D25E-803A-03BF3DB9D822}"/>
              </a:ext>
            </a:extLst>
          </p:cNvPr>
          <p:cNvSpPr txBox="1"/>
          <p:nvPr/>
        </p:nvSpPr>
        <p:spPr>
          <a:xfrm>
            <a:off x="1326714" y="2802853"/>
            <a:ext cx="241196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</a:t>
            </a:r>
            <a:r>
              <a:rPr lang="en-US" sz="800" dirty="0">
                <a:solidFill>
                  <a:srgbClr val="FF0000"/>
                </a:solidFill>
              </a:rPr>
              <a:t>1</a:t>
            </a:r>
            <a:r>
              <a:rPr lang="en-US" sz="800" dirty="0"/>
              <a:t>00 11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0 111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11</a:t>
            </a:r>
            <a:r>
              <a:rPr lang="vi-VN" sz="800" dirty="0"/>
              <a:t> </a:t>
            </a:r>
            <a:r>
              <a:rPr lang="en-US" sz="800" dirty="0"/>
              <a:t>01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10 11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vi-VN" sz="800" dirty="0"/>
              <a:t> </a:t>
            </a:r>
            <a:r>
              <a:rPr lang="en-US" sz="800" dirty="0"/>
              <a:t>10</a:t>
            </a:r>
            <a:r>
              <a:rPr lang="vi-VN" sz="800" dirty="0"/>
              <a:t> </a:t>
            </a:r>
            <a:r>
              <a:rPr lang="en-US" sz="800" dirty="0"/>
              <a:t>10 </a:t>
            </a:r>
            <a:r>
              <a:rPr lang="en-US" sz="800" dirty="0">
                <a:solidFill>
                  <a:srgbClr val="FF0000"/>
                </a:solidFill>
              </a:rPr>
              <a:t>1</a:t>
            </a:r>
            <a:r>
              <a:rPr lang="en-US" sz="800" dirty="0"/>
              <a:t>111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B6C4E5-5140-A1D8-2B80-58D989B5B434}"/>
              </a:ext>
            </a:extLst>
          </p:cNvPr>
          <p:cNvSpPr txBox="1"/>
          <p:nvPr/>
        </p:nvSpPr>
        <p:spPr>
          <a:xfrm>
            <a:off x="2104104" y="3155731"/>
            <a:ext cx="937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Fixed stuff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F9DBB-1303-41D2-E93A-25471AC8CC9B}"/>
              </a:ext>
            </a:extLst>
          </p:cNvPr>
          <p:cNvSpPr txBox="1"/>
          <p:nvPr/>
        </p:nvSpPr>
        <p:spPr>
          <a:xfrm>
            <a:off x="228600" y="3840951"/>
            <a:ext cx="5530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dirty="0"/>
              <a:t>T</a:t>
            </a:r>
            <a:r>
              <a:rPr lang="en-US" dirty="0"/>
              <a:t>he stuff bits are inserted at </a:t>
            </a:r>
            <a:r>
              <a:rPr lang="en-US" b="1" dirty="0"/>
              <a:t>fixed positions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/>
              <a:t>once at the </a:t>
            </a:r>
            <a:r>
              <a:rPr lang="en-US" b="1" dirty="0"/>
              <a:t>start of the CRC field </a:t>
            </a:r>
            <a:r>
              <a:rPr lang="en-US" dirty="0"/>
              <a:t>and then</a:t>
            </a:r>
            <a:r>
              <a:rPr lang="vi-VN" dirty="0"/>
              <a:t> </a:t>
            </a:r>
            <a:r>
              <a:rPr lang="en-US" b="1" dirty="0"/>
              <a:t>after each fourth bit</a:t>
            </a:r>
            <a:r>
              <a:rPr lang="en-US" dirty="0"/>
              <a:t> of the field. The value of such a fixed stuff bit is the </a:t>
            </a:r>
            <a:r>
              <a:rPr lang="en-US" b="1" dirty="0"/>
              <a:t>inverse value</a:t>
            </a:r>
            <a:r>
              <a:rPr lang="en-US" dirty="0"/>
              <a:t> of the preceding </a:t>
            </a:r>
            <a:r>
              <a:rPr lang="vi-VN" dirty="0"/>
              <a:t>bit.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80073-1304-E3FF-E915-EA53F270E93D}"/>
              </a:ext>
            </a:extLst>
          </p:cNvPr>
          <p:cNvSpPr txBox="1"/>
          <p:nvPr/>
        </p:nvSpPr>
        <p:spPr>
          <a:xfrm>
            <a:off x="228600" y="1571308"/>
            <a:ext cx="136098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Digital </a:t>
            </a:r>
            <a:r>
              <a:rPr lang="vi-VN" sz="1400" dirty="0"/>
              <a:t>TX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BC72F-58B2-E162-BA59-EC6BE455B1F6}"/>
              </a:ext>
            </a:extLst>
          </p:cNvPr>
          <p:cNvSpPr txBox="1"/>
          <p:nvPr/>
        </p:nvSpPr>
        <p:spPr>
          <a:xfrm>
            <a:off x="228600" y="2324621"/>
            <a:ext cx="136098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Analog TX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357EAC3-DEEA-54F8-4294-682FAA9E54D1}"/>
              </a:ext>
            </a:extLst>
          </p:cNvPr>
          <p:cNvSpPr/>
          <p:nvPr/>
        </p:nvSpPr>
        <p:spPr>
          <a:xfrm rot="5400000">
            <a:off x="1637956" y="2928838"/>
            <a:ext cx="155545" cy="198439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04E45-FF54-D155-9C97-4D989F1FA163}"/>
              </a:ext>
            </a:extLst>
          </p:cNvPr>
          <p:cNvSpPr txBox="1"/>
          <p:nvPr/>
        </p:nvSpPr>
        <p:spPr>
          <a:xfrm>
            <a:off x="348853" y="3235930"/>
            <a:ext cx="1120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3-bit Stuff count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62A2C91-AAAA-A342-78DE-1A4025E9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08328"/>
              </p:ext>
            </p:extLst>
          </p:nvPr>
        </p:nvGraphicFramePr>
        <p:xfrm>
          <a:off x="6432718" y="1537222"/>
          <a:ext cx="529093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1960556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832431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69238494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10347421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Stuff bit count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modulo 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Bits added to CAN FD frame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795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Gray-code value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Parity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Fixed stuff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7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2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2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7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8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25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366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D0C1E6-BC81-A6D4-9F56-ADE78A9B938D}"/>
              </a:ext>
            </a:extLst>
          </p:cNvPr>
          <p:cNvSpPr txBox="1"/>
          <p:nvPr/>
        </p:nvSpPr>
        <p:spPr>
          <a:xfrm>
            <a:off x="6439068" y="1232576"/>
            <a:ext cx="5284582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3. Coding of the stuff bit 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9AC162-3266-EF29-D9C1-18D42EED8AAA}"/>
              </a:ext>
            </a:extLst>
          </p:cNvPr>
          <p:cNvSpPr txBox="1"/>
          <p:nvPr/>
        </p:nvSpPr>
        <p:spPr>
          <a:xfrm>
            <a:off x="228600" y="5381838"/>
            <a:ext cx="5530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i="1" dirty="0"/>
              <a:t>Ex</a:t>
            </a:r>
            <a:r>
              <a:rPr lang="en-US" dirty="0"/>
              <a:t>: 17 dynamic stuff bits </a:t>
            </a:r>
            <a:r>
              <a:rPr lang="en-US" dirty="0">
                <a:sym typeface="Wingdings" panose="05000000000000000000" pitchFamily="2" charset="2"/>
              </a:rPr>
              <a:t> Stuff count = 17%8 = 1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57E1B-2060-6A5F-85C1-E63D36A334B1}"/>
              </a:ext>
            </a:extLst>
          </p:cNvPr>
          <p:cNvSpPr/>
          <p:nvPr/>
        </p:nvSpPr>
        <p:spPr>
          <a:xfrm>
            <a:off x="6439068" y="2648061"/>
            <a:ext cx="5273506" cy="370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F81136-BBD6-890F-BB1F-0B5028E0B17A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 flipV="1">
            <a:off x="5759283" y="2833179"/>
            <a:ext cx="5953291" cy="2733325"/>
          </a:xfrm>
          <a:prstGeom prst="bentConnector3">
            <a:avLst>
              <a:gd name="adj1" fmla="val 103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2CED6E-017D-8F4E-89C6-69A135F16D19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3352800" y="2833178"/>
            <a:ext cx="3086268" cy="568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63362A-489A-FBA2-EC66-050E51B290AC}"/>
              </a:ext>
            </a:extLst>
          </p:cNvPr>
          <p:cNvSpPr txBox="1"/>
          <p:nvPr/>
        </p:nvSpPr>
        <p:spPr>
          <a:xfrm>
            <a:off x="366055" y="3451855"/>
            <a:ext cx="1120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1-bit Parity bit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EABDFE-6F06-AD3D-0824-A17C6881EA3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rot="16200000" flipH="1" flipV="1">
            <a:off x="1466654" y="3108507"/>
            <a:ext cx="253211" cy="247855"/>
          </a:xfrm>
          <a:prstGeom prst="bentConnector4">
            <a:avLst>
              <a:gd name="adj1" fmla="val 99685"/>
              <a:gd name="adj2" fmla="val 65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D13C6FF-6BCC-1EEB-4C3E-6C788AC24537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1359144" y="3088106"/>
            <a:ext cx="614252" cy="35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A76855E-01B0-E80F-FA0F-0C33F27501FD}"/>
              </a:ext>
            </a:extLst>
          </p:cNvPr>
          <p:cNvCxnSpPr>
            <a:cxnSpLocks/>
            <a:endCxn id="51" idx="1"/>
          </p:cNvCxnSpPr>
          <p:nvPr/>
        </p:nvCxnSpPr>
        <p:spPr>
          <a:xfrm rot="16200000" flipH="1">
            <a:off x="1845488" y="3020226"/>
            <a:ext cx="318128" cy="199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DB2C4A1-96B9-76CF-455A-E6B7969FBFF5}"/>
              </a:ext>
            </a:extLst>
          </p:cNvPr>
          <p:cNvSpPr/>
          <p:nvPr/>
        </p:nvSpPr>
        <p:spPr>
          <a:xfrm>
            <a:off x="3091016" y="3150461"/>
            <a:ext cx="155545" cy="507139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C3B029-ED77-54AD-4B9A-73550E12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8858"/>
            <a:ext cx="12192000" cy="16894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dirty="0"/>
              <a:t>transmission of can </a:t>
            </a:r>
            <a:r>
              <a:rPr lang="en-US" sz="2000" dirty="0" err="1"/>
              <a:t>fd</a:t>
            </a:r>
            <a:r>
              <a:rPr lang="en-US" sz="2000" dirty="0"/>
              <a:t> frame</a:t>
            </a:r>
            <a:endParaRPr lang="en-US" sz="2000" cap="al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8BCF3F-12B3-3374-7E1C-749F9E4C5EEC}"/>
              </a:ext>
            </a:extLst>
          </p:cNvPr>
          <p:cNvSpPr txBox="1"/>
          <p:nvPr/>
        </p:nvSpPr>
        <p:spPr>
          <a:xfrm>
            <a:off x="762000" y="3127345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SOF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D3E5B23-7BB8-424F-F8D9-7BAF0977DC03}"/>
              </a:ext>
            </a:extLst>
          </p:cNvPr>
          <p:cNvCxnSpPr>
            <a:cxnSpLocks/>
          </p:cNvCxnSpPr>
          <p:nvPr/>
        </p:nvCxnSpPr>
        <p:spPr>
          <a:xfrm flipV="1">
            <a:off x="1249808" y="2893839"/>
            <a:ext cx="402336" cy="356616"/>
          </a:xfrm>
          <a:prstGeom prst="bentConnector3">
            <a:avLst>
              <a:gd name="adj1" fmla="val 1000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62E828-8701-4786-DA39-CD052F105DB0}"/>
              </a:ext>
            </a:extLst>
          </p:cNvPr>
          <p:cNvSpPr txBox="1"/>
          <p:nvPr/>
        </p:nvSpPr>
        <p:spPr>
          <a:xfrm>
            <a:off x="2530368" y="3146339"/>
            <a:ext cx="110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 high order bit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EE5E716-2670-E418-BA7B-1537621810B7}"/>
              </a:ext>
            </a:extLst>
          </p:cNvPr>
          <p:cNvSpPr/>
          <p:nvPr/>
        </p:nvSpPr>
        <p:spPr>
          <a:xfrm rot="5400000">
            <a:off x="3015251" y="1790797"/>
            <a:ext cx="129795" cy="2560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2C4BB-A878-FBB8-6E80-7CBE7A99ACAC}"/>
              </a:ext>
            </a:extLst>
          </p:cNvPr>
          <p:cNvSpPr txBox="1"/>
          <p:nvPr/>
        </p:nvSpPr>
        <p:spPr>
          <a:xfrm>
            <a:off x="3715012" y="3275262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SRR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FA0408-EA10-E24A-758E-16F92E55BC03}"/>
              </a:ext>
            </a:extLst>
          </p:cNvPr>
          <p:cNvSpPr txBox="1"/>
          <p:nvPr/>
        </p:nvSpPr>
        <p:spPr>
          <a:xfrm>
            <a:off x="3819525" y="3509797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IDE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CD74C6B-5E03-93D7-71D5-0E0D23292B9D}"/>
              </a:ext>
            </a:extLst>
          </p:cNvPr>
          <p:cNvCxnSpPr>
            <a:stCxn id="48" idx="3"/>
          </p:cNvCxnSpPr>
          <p:nvPr/>
        </p:nvCxnSpPr>
        <p:spPr>
          <a:xfrm flipV="1">
            <a:off x="4197507" y="2880490"/>
            <a:ext cx="310646" cy="5178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581315E-FE6A-CC35-3B03-0E97D94718A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302020" y="2875054"/>
            <a:ext cx="374904" cy="757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3D567E7-C080-6336-8A52-5007CDCB0DD2}"/>
              </a:ext>
            </a:extLst>
          </p:cNvPr>
          <p:cNvSpPr txBox="1"/>
          <p:nvPr/>
        </p:nvSpPr>
        <p:spPr>
          <a:xfrm>
            <a:off x="6526764" y="3144636"/>
            <a:ext cx="1103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18 low order bit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67C5F51-9539-3DF9-758C-FF491C473354}"/>
              </a:ext>
            </a:extLst>
          </p:cNvPr>
          <p:cNvSpPr/>
          <p:nvPr/>
        </p:nvSpPr>
        <p:spPr>
          <a:xfrm rot="5400000">
            <a:off x="7000411" y="992220"/>
            <a:ext cx="156493" cy="413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49582E-B7C0-EAA5-7EF9-A899FD4FA281}"/>
              </a:ext>
            </a:extLst>
          </p:cNvPr>
          <p:cNvSpPr txBox="1"/>
          <p:nvPr/>
        </p:nvSpPr>
        <p:spPr>
          <a:xfrm>
            <a:off x="8480018" y="3156506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RRS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3C57051-02E5-47ED-0E39-E93009FF663C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962513" y="2887697"/>
            <a:ext cx="308964" cy="3919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F2B7BFD-D6C2-C4DD-4F5C-6D44B9CC158C}"/>
              </a:ext>
            </a:extLst>
          </p:cNvPr>
          <p:cNvSpPr txBox="1"/>
          <p:nvPr/>
        </p:nvSpPr>
        <p:spPr>
          <a:xfrm>
            <a:off x="8567473" y="3397649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FDF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A94E465-7B0C-F501-F719-853192DBB3A3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9049968" y="2897806"/>
            <a:ext cx="380299" cy="622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9CF2CE-AB4D-0389-7BDA-79D0F486B4A0}"/>
              </a:ext>
            </a:extLst>
          </p:cNvPr>
          <p:cNvSpPr txBox="1"/>
          <p:nvPr/>
        </p:nvSpPr>
        <p:spPr>
          <a:xfrm>
            <a:off x="10081386" y="3396478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F49B45A-D3CB-09D1-41F4-0ACC520CD66E}"/>
              </a:ext>
            </a:extLst>
          </p:cNvPr>
          <p:cNvCxnSpPr>
            <a:cxnSpLocks/>
            <a:stCxn id="69" idx="1"/>
          </p:cNvCxnSpPr>
          <p:nvPr/>
        </p:nvCxnSpPr>
        <p:spPr>
          <a:xfrm rot="10800000">
            <a:off x="9661632" y="2891999"/>
            <a:ext cx="419754" cy="6275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Brace 95">
            <a:extLst>
              <a:ext uri="{FF2B5EF4-FFF2-40B4-BE49-F238E27FC236}">
                <a16:creationId xmlns:a16="http://schemas.microsoft.com/office/drawing/2014/main" id="{B3631743-79F9-7BD6-922E-E488E1CCA855}"/>
              </a:ext>
            </a:extLst>
          </p:cNvPr>
          <p:cNvSpPr/>
          <p:nvPr/>
        </p:nvSpPr>
        <p:spPr>
          <a:xfrm rot="16200000">
            <a:off x="5674351" y="-2869921"/>
            <a:ext cx="152400" cy="84633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BCD5A-F173-2478-5BBB-9DC02C10E89A}"/>
              </a:ext>
            </a:extLst>
          </p:cNvPr>
          <p:cNvSpPr txBox="1"/>
          <p:nvPr/>
        </p:nvSpPr>
        <p:spPr>
          <a:xfrm>
            <a:off x="1518899" y="2663821"/>
            <a:ext cx="10444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0   0 0 0 0       </a:t>
            </a:r>
            <a:r>
              <a:rPr lang="en-US" sz="1200" dirty="0">
                <a:solidFill>
                  <a:schemeClr val="accent3"/>
                </a:solidFill>
              </a:rPr>
              <a:t>1</a:t>
            </a:r>
            <a:r>
              <a:rPr lang="en-US" sz="1200" dirty="0"/>
              <a:t>       0 0 0 0 0       </a:t>
            </a:r>
            <a:r>
              <a:rPr lang="en-US" sz="1200" dirty="0">
                <a:solidFill>
                  <a:schemeClr val="accent3"/>
                </a:solidFill>
              </a:rPr>
              <a:t>1</a:t>
            </a:r>
            <a:r>
              <a:rPr lang="en-US" sz="1200" dirty="0"/>
              <a:t>   0  0   1  1      0 0 0 0 0        </a:t>
            </a:r>
            <a:r>
              <a:rPr lang="en-US" sz="1200" dirty="0">
                <a:solidFill>
                  <a:schemeClr val="accent3"/>
                </a:solidFill>
              </a:rPr>
              <a:t>1</a:t>
            </a:r>
            <a:r>
              <a:rPr lang="en-US" sz="1200" dirty="0"/>
              <a:t>   1      0 0 0 0 0       </a:t>
            </a:r>
            <a:r>
              <a:rPr lang="en-US" sz="1200" dirty="0">
                <a:solidFill>
                  <a:schemeClr val="accent3"/>
                </a:solidFill>
              </a:rPr>
              <a:t>1</a:t>
            </a:r>
            <a:r>
              <a:rPr lang="en-US" sz="1200" dirty="0"/>
              <a:t>         0 0 0 0 0    </a:t>
            </a:r>
            <a:r>
              <a:rPr lang="en-US" sz="1200" dirty="0">
                <a:solidFill>
                  <a:schemeClr val="accent3"/>
                </a:solidFill>
              </a:rPr>
              <a:t>1</a:t>
            </a:r>
            <a:r>
              <a:rPr lang="en-US" sz="1200" dirty="0"/>
              <a:t>   0   1   0  1   0   1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9BD8E-98CE-4752-453D-254D9B005438}"/>
              </a:ext>
            </a:extLst>
          </p:cNvPr>
          <p:cNvSpPr txBox="1"/>
          <p:nvPr/>
        </p:nvSpPr>
        <p:spPr>
          <a:xfrm>
            <a:off x="10074456" y="3149053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9DEFFF-3DDA-3C3D-B6CA-02070F1239C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9867082" y="2879128"/>
            <a:ext cx="207375" cy="3930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393535-8291-BC54-DE80-C06FBADD93E3}"/>
              </a:ext>
            </a:extLst>
          </p:cNvPr>
          <p:cNvSpPr txBox="1"/>
          <p:nvPr/>
        </p:nvSpPr>
        <p:spPr>
          <a:xfrm>
            <a:off x="5062093" y="904221"/>
            <a:ext cx="137691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Nominal rate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9288A8E-A65B-3769-FE80-A43349F72CDB}"/>
              </a:ext>
            </a:extLst>
          </p:cNvPr>
          <p:cNvSpPr/>
          <p:nvPr/>
        </p:nvSpPr>
        <p:spPr>
          <a:xfrm rot="16200000">
            <a:off x="10553701" y="710483"/>
            <a:ext cx="152400" cy="12953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A9996-762D-476F-C792-E479296FDC64}"/>
              </a:ext>
            </a:extLst>
          </p:cNvPr>
          <p:cNvSpPr txBox="1"/>
          <p:nvPr/>
        </p:nvSpPr>
        <p:spPr>
          <a:xfrm>
            <a:off x="9941443" y="874664"/>
            <a:ext cx="137691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Data rate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E0023C-8795-C274-E60A-7973A209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38" y="3737597"/>
            <a:ext cx="8403154" cy="1730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B962C9-9F13-306F-2E0D-EED9BAE3FD7D}"/>
              </a:ext>
            </a:extLst>
          </p:cNvPr>
          <p:cNvSpPr txBox="1"/>
          <p:nvPr/>
        </p:nvSpPr>
        <p:spPr>
          <a:xfrm>
            <a:off x="1976576" y="5007283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689876-75FA-9D15-D545-91130A82B5F6}"/>
              </a:ext>
            </a:extLst>
          </p:cNvPr>
          <p:cNvSpPr txBox="1"/>
          <p:nvPr/>
        </p:nvSpPr>
        <p:spPr>
          <a:xfrm>
            <a:off x="1907673" y="5684813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ESI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F905B70-24BD-9596-7B0B-9BB424BD9DA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90168" y="5516963"/>
            <a:ext cx="280400" cy="290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BC59A5-00C5-2C94-5CFA-6A72EB757428}"/>
              </a:ext>
            </a:extLst>
          </p:cNvPr>
          <p:cNvSpPr/>
          <p:nvPr/>
        </p:nvSpPr>
        <p:spPr>
          <a:xfrm rot="5400000">
            <a:off x="2768425" y="5445502"/>
            <a:ext cx="179946" cy="280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35F8589-5E90-9BD8-4775-7597053C721B}"/>
              </a:ext>
            </a:extLst>
          </p:cNvPr>
          <p:cNvSpPr/>
          <p:nvPr/>
        </p:nvSpPr>
        <p:spPr>
          <a:xfrm rot="5400000">
            <a:off x="3205805" y="5288522"/>
            <a:ext cx="179946" cy="594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95D54A-53E8-D25E-803A-03BF3DB9D822}"/>
              </a:ext>
            </a:extLst>
          </p:cNvPr>
          <p:cNvSpPr txBox="1"/>
          <p:nvPr/>
        </p:nvSpPr>
        <p:spPr>
          <a:xfrm>
            <a:off x="2514600" y="5326250"/>
            <a:ext cx="75285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 0 1 000 00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11 0001 000 …				    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00000 </a:t>
            </a:r>
            <a:r>
              <a:rPr lang="en-US" sz="800" dirty="0">
                <a:solidFill>
                  <a:schemeClr val="accent3"/>
                </a:solidFill>
              </a:rPr>
              <a:t>1</a:t>
            </a:r>
            <a:r>
              <a:rPr lang="en-US" sz="800" dirty="0"/>
              <a:t> 0</a:t>
            </a:r>
            <a:r>
              <a:rPr lang="en-US" sz="800" dirty="0">
                <a:solidFill>
                  <a:srgbClr val="FF0000"/>
                </a:solidFill>
              </a:rPr>
              <a:t>1</a:t>
            </a:r>
            <a:r>
              <a:rPr lang="en-US" sz="800" dirty="0"/>
              <a:t>00 11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0 111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11</a:t>
            </a:r>
            <a:r>
              <a:rPr lang="vi-VN" sz="800" dirty="0"/>
              <a:t> </a:t>
            </a:r>
            <a:r>
              <a:rPr lang="en-US" sz="800" dirty="0"/>
              <a:t>01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en-US" sz="800" dirty="0"/>
              <a:t>10 11</a:t>
            </a:r>
            <a:r>
              <a:rPr lang="en-US" sz="800" dirty="0">
                <a:solidFill>
                  <a:srgbClr val="FF0000"/>
                </a:solidFill>
              </a:rPr>
              <a:t>0</a:t>
            </a:r>
            <a:r>
              <a:rPr lang="vi-VN" sz="800" dirty="0"/>
              <a:t> </a:t>
            </a:r>
            <a:r>
              <a:rPr lang="en-US" sz="800" dirty="0"/>
              <a:t>10</a:t>
            </a:r>
            <a:r>
              <a:rPr lang="vi-VN" sz="800" dirty="0"/>
              <a:t> </a:t>
            </a:r>
            <a:r>
              <a:rPr lang="en-US" sz="800" dirty="0"/>
              <a:t>10 </a:t>
            </a:r>
            <a:r>
              <a:rPr lang="en-US" sz="800" dirty="0">
                <a:solidFill>
                  <a:srgbClr val="FF0000"/>
                </a:solidFill>
              </a:rPr>
              <a:t>1</a:t>
            </a:r>
            <a:r>
              <a:rPr lang="en-US" sz="800" dirty="0"/>
              <a:t> 1 1 1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084A5-949B-F87E-BC8A-15C41E203A10}"/>
              </a:ext>
            </a:extLst>
          </p:cNvPr>
          <p:cNvSpPr txBox="1"/>
          <p:nvPr/>
        </p:nvSpPr>
        <p:spPr>
          <a:xfrm>
            <a:off x="1828800" y="5914881"/>
            <a:ext cx="749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4-bit DLC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A2F89D2-E916-FF36-01A0-3425BB438562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577998" y="5747031"/>
            <a:ext cx="280399" cy="290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A556ED-0DBA-CB4C-8DC2-88F536692F26}"/>
              </a:ext>
            </a:extLst>
          </p:cNvPr>
          <p:cNvSpPr txBox="1"/>
          <p:nvPr/>
        </p:nvSpPr>
        <p:spPr>
          <a:xfrm>
            <a:off x="2921179" y="5678529"/>
            <a:ext cx="749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Byte 1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F983F977-B122-E7EE-4889-1FB986272286}"/>
              </a:ext>
            </a:extLst>
          </p:cNvPr>
          <p:cNvSpPr/>
          <p:nvPr/>
        </p:nvSpPr>
        <p:spPr>
          <a:xfrm rot="5400000">
            <a:off x="8747443" y="4621289"/>
            <a:ext cx="155545" cy="1953232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B6C4E5-5140-A1D8-2B80-58D989B5B434}"/>
              </a:ext>
            </a:extLst>
          </p:cNvPr>
          <p:cNvSpPr txBox="1"/>
          <p:nvPr/>
        </p:nvSpPr>
        <p:spPr>
          <a:xfrm>
            <a:off x="7807982" y="5672167"/>
            <a:ext cx="1691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4-bit Stuff count and</a:t>
            </a:r>
            <a:br>
              <a:rPr lang="en-US" sz="1000" dirty="0"/>
            </a:br>
            <a:r>
              <a:rPr lang="en-US" sz="1000" dirty="0"/>
              <a:t>17-bit CRC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6EE7C6B-591F-D339-486D-9A30AAE07E44}"/>
              </a:ext>
            </a:extLst>
          </p:cNvPr>
          <p:cNvSpPr/>
          <p:nvPr/>
        </p:nvSpPr>
        <p:spPr>
          <a:xfrm rot="5400000">
            <a:off x="5630806" y="3457881"/>
            <a:ext cx="179946" cy="42556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2B251-5942-9DA4-B318-CD6FB68B8737}"/>
              </a:ext>
            </a:extLst>
          </p:cNvPr>
          <p:cNvSpPr txBox="1"/>
          <p:nvPr/>
        </p:nvSpPr>
        <p:spPr>
          <a:xfrm>
            <a:off x="5587607" y="5690266"/>
            <a:ext cx="875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Byte 2 – 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14F08B-2D1E-9C4D-76CA-8838EAF070D0}"/>
              </a:ext>
            </a:extLst>
          </p:cNvPr>
          <p:cNvSpPr/>
          <p:nvPr/>
        </p:nvSpPr>
        <p:spPr>
          <a:xfrm>
            <a:off x="9733836" y="1524000"/>
            <a:ext cx="1772364" cy="15258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E5D5EC-F290-E9E4-891B-4D44C5D9F717}"/>
              </a:ext>
            </a:extLst>
          </p:cNvPr>
          <p:cNvSpPr/>
          <p:nvPr/>
        </p:nvSpPr>
        <p:spPr>
          <a:xfrm>
            <a:off x="1523413" y="3720830"/>
            <a:ext cx="8519779" cy="24402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6184617-7C1D-8036-7D82-C199F9CA0E19}"/>
              </a:ext>
            </a:extLst>
          </p:cNvPr>
          <p:cNvCxnSpPr>
            <a:stCxn id="58" idx="2"/>
            <a:endCxn id="59" idx="3"/>
          </p:cNvCxnSpPr>
          <p:nvPr/>
        </p:nvCxnSpPr>
        <p:spPr>
          <a:xfrm rot="5400000">
            <a:off x="9386071" y="3707018"/>
            <a:ext cx="1891069" cy="5768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9B0CE1B-1667-6789-FD4A-804374466ECC}"/>
              </a:ext>
            </a:extLst>
          </p:cNvPr>
          <p:cNvSpPr txBox="1"/>
          <p:nvPr/>
        </p:nvSpPr>
        <p:spPr>
          <a:xfrm>
            <a:off x="1450976" y="5007283"/>
            <a:ext cx="402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608D4-B369-D7AF-E685-F970F17D0F87}"/>
              </a:ext>
            </a:extLst>
          </p:cNvPr>
          <p:cNvSpPr txBox="1"/>
          <p:nvPr/>
        </p:nvSpPr>
        <p:spPr>
          <a:xfrm>
            <a:off x="0" y="1790797"/>
            <a:ext cx="136098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Digital 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ACF1-7050-8483-CA42-2634B714E0D0}"/>
              </a:ext>
            </a:extLst>
          </p:cNvPr>
          <p:cNvSpPr txBox="1"/>
          <p:nvPr/>
        </p:nvSpPr>
        <p:spPr>
          <a:xfrm>
            <a:off x="0" y="2544110"/>
            <a:ext cx="136098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Analog TX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69A36-8B82-9F4B-8A2D-B6595994F829}"/>
              </a:ext>
            </a:extLst>
          </p:cNvPr>
          <p:cNvSpPr txBox="1"/>
          <p:nvPr/>
        </p:nvSpPr>
        <p:spPr>
          <a:xfrm>
            <a:off x="10154010" y="5130393"/>
            <a:ext cx="2037990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1,0: normal bit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3"/>
                </a:solidFill>
              </a:rPr>
              <a:t>1</a:t>
            </a:r>
            <a:r>
              <a:rPr lang="en-US" sz="1400" dirty="0"/>
              <a:t>,</a:t>
            </a:r>
            <a:r>
              <a:rPr lang="en-US" sz="1400" dirty="0">
                <a:solidFill>
                  <a:schemeClr val="accent3"/>
                </a:solidFill>
              </a:rPr>
              <a:t>0</a:t>
            </a:r>
            <a:r>
              <a:rPr lang="en-US" sz="1400" dirty="0"/>
              <a:t>: dynamic stuff bit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: fixed stuff bit</a:t>
            </a:r>
          </a:p>
        </p:txBody>
      </p:sp>
    </p:spTree>
    <p:extLst>
      <p:ext uri="{BB962C8B-B14F-4D97-AF65-F5344CB8AC3E}">
        <p14:creationId xmlns:p14="http://schemas.microsoft.com/office/powerpoint/2010/main" val="2322858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58807-992B-5BCE-1FEC-69A0BE2E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760"/>
            <a:ext cx="12192000" cy="37930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cap="all" dirty="0"/>
              <a:t>cyclic redundancy check and acknowledgement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BF6908-7ABC-DB08-7ABB-4C5DA8EC39EB}"/>
              </a:ext>
            </a:extLst>
          </p:cNvPr>
          <p:cNvSpPr txBox="1"/>
          <p:nvPr/>
        </p:nvSpPr>
        <p:spPr>
          <a:xfrm>
            <a:off x="467999" y="5223654"/>
            <a:ext cx="2073656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1,0: normal bit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3"/>
                </a:solidFill>
              </a:rPr>
              <a:t>1</a:t>
            </a:r>
            <a:r>
              <a:rPr lang="en-US" sz="1400" dirty="0"/>
              <a:t>,</a:t>
            </a:r>
            <a:r>
              <a:rPr lang="en-US" sz="1400" dirty="0">
                <a:solidFill>
                  <a:schemeClr val="accent3"/>
                </a:solidFill>
              </a:rPr>
              <a:t>0</a:t>
            </a:r>
            <a:r>
              <a:rPr lang="en-US" sz="1400" dirty="0"/>
              <a:t>: dynamic stuff bit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,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: fixed stuff bit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962C9-9F13-306F-2E0D-EED9BAE3FD7D}"/>
              </a:ext>
            </a:extLst>
          </p:cNvPr>
          <p:cNvSpPr txBox="1"/>
          <p:nvPr/>
        </p:nvSpPr>
        <p:spPr>
          <a:xfrm>
            <a:off x="2046958" y="4401493"/>
            <a:ext cx="48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BRS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F983F977-B122-E7EE-4889-1FB986272286}"/>
              </a:ext>
            </a:extLst>
          </p:cNvPr>
          <p:cNvSpPr/>
          <p:nvPr/>
        </p:nvSpPr>
        <p:spPr>
          <a:xfrm rot="5400000">
            <a:off x="7357972" y="2833983"/>
            <a:ext cx="155545" cy="4788101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B6C4E5-5140-A1D8-2B80-58D989B5B434}"/>
              </a:ext>
            </a:extLst>
          </p:cNvPr>
          <p:cNvSpPr txBox="1"/>
          <p:nvPr/>
        </p:nvSpPr>
        <p:spPr>
          <a:xfrm>
            <a:off x="6624134" y="5349900"/>
            <a:ext cx="169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17-bit CRC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E5D5EC-F290-E9E4-891B-4D44C5D9F717}"/>
              </a:ext>
            </a:extLst>
          </p:cNvPr>
          <p:cNvSpPr/>
          <p:nvPr/>
        </p:nvSpPr>
        <p:spPr>
          <a:xfrm>
            <a:off x="1397449" y="1331263"/>
            <a:ext cx="8519779" cy="2440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B0CE1B-1667-6789-FD4A-804374466ECC}"/>
              </a:ext>
            </a:extLst>
          </p:cNvPr>
          <p:cNvSpPr txBox="1"/>
          <p:nvPr/>
        </p:nvSpPr>
        <p:spPr>
          <a:xfrm>
            <a:off x="1521358" y="4401493"/>
            <a:ext cx="402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357EAC3-DEEA-54F8-4294-682FAA9E54D1}"/>
              </a:ext>
            </a:extLst>
          </p:cNvPr>
          <p:cNvSpPr/>
          <p:nvPr/>
        </p:nvSpPr>
        <p:spPr>
          <a:xfrm rot="5400000">
            <a:off x="4120933" y="4973427"/>
            <a:ext cx="155545" cy="593758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04E45-FF54-D155-9C97-4D989F1FA163}"/>
              </a:ext>
            </a:extLst>
          </p:cNvPr>
          <p:cNvSpPr txBox="1"/>
          <p:nvPr/>
        </p:nvSpPr>
        <p:spPr>
          <a:xfrm>
            <a:off x="3447661" y="5349901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3-bit Stuff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F1C18-23DF-7005-0D81-CC75F6AA537A}"/>
              </a:ext>
            </a:extLst>
          </p:cNvPr>
          <p:cNvSpPr txBox="1"/>
          <p:nvPr/>
        </p:nvSpPr>
        <p:spPr>
          <a:xfrm>
            <a:off x="1722524" y="2222573"/>
            <a:ext cx="10469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1</a:t>
            </a:r>
            <a:r>
              <a:rPr lang="en-US" sz="1000" dirty="0"/>
              <a:t>             00000               </a:t>
            </a:r>
            <a:r>
              <a:rPr lang="en-US" sz="1000" dirty="0">
                <a:solidFill>
                  <a:schemeClr val="accent3"/>
                </a:solidFill>
              </a:rPr>
              <a:t>1    </a:t>
            </a:r>
            <a:r>
              <a:rPr lang="en-US" sz="1000" dirty="0"/>
              <a:t>0     </a:t>
            </a:r>
            <a:r>
              <a:rPr lang="en-US" sz="1000" dirty="0">
                <a:solidFill>
                  <a:srgbClr val="FF0000"/>
                </a:solidFill>
              </a:rPr>
              <a:t>1     </a:t>
            </a:r>
            <a:r>
              <a:rPr lang="en-US" sz="1000" dirty="0"/>
              <a:t>0    0     1    1 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0     1    1    1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1     1</a:t>
            </a:r>
            <a:r>
              <a:rPr lang="vi-VN" sz="1000" dirty="0"/>
              <a:t> </a:t>
            </a:r>
            <a:r>
              <a:rPr lang="en-US" sz="1000" dirty="0"/>
              <a:t>    0    1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1     0     1    1    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vi-VN" sz="1000" dirty="0"/>
              <a:t> </a:t>
            </a:r>
            <a:r>
              <a:rPr lang="en-US" sz="1000" dirty="0"/>
              <a:t>   1      0</a:t>
            </a:r>
            <a:r>
              <a:rPr lang="vi-VN" sz="1000" dirty="0"/>
              <a:t> </a:t>
            </a:r>
            <a:r>
              <a:rPr lang="en-US" sz="1000" dirty="0"/>
              <a:t>   1     0     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/>
              <a:t>     1     1     1               0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795D4-6C0C-CACA-953B-8D5FD80BED67}"/>
              </a:ext>
            </a:extLst>
          </p:cNvPr>
          <p:cNvSpPr txBox="1"/>
          <p:nvPr/>
        </p:nvSpPr>
        <p:spPr>
          <a:xfrm>
            <a:off x="4779445" y="5349901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1-bit Parity bit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D305F-F158-5F27-7705-AD6C8F0C3B0E}"/>
              </a:ext>
            </a:extLst>
          </p:cNvPr>
          <p:cNvSpPr txBox="1"/>
          <p:nvPr/>
        </p:nvSpPr>
        <p:spPr>
          <a:xfrm>
            <a:off x="1722525" y="4938012"/>
            <a:ext cx="104694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</a:rPr>
              <a:t>1</a:t>
            </a:r>
            <a:r>
              <a:rPr lang="en-US" sz="1000" dirty="0"/>
              <a:t>             00000               </a:t>
            </a:r>
            <a:r>
              <a:rPr lang="en-US" sz="1000" dirty="0">
                <a:solidFill>
                  <a:schemeClr val="accent3"/>
                </a:solidFill>
              </a:rPr>
              <a:t>1    </a:t>
            </a:r>
            <a:r>
              <a:rPr lang="en-US" sz="1000" dirty="0"/>
              <a:t>0     </a:t>
            </a:r>
            <a:r>
              <a:rPr lang="en-US" sz="1000" dirty="0">
                <a:solidFill>
                  <a:srgbClr val="FF0000"/>
                </a:solidFill>
              </a:rPr>
              <a:t>1     </a:t>
            </a:r>
            <a:r>
              <a:rPr lang="en-US" sz="1000" dirty="0"/>
              <a:t>0    0     1    1 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0     1    1    1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1     1</a:t>
            </a:r>
            <a:r>
              <a:rPr lang="vi-VN" sz="1000" dirty="0"/>
              <a:t> </a:t>
            </a:r>
            <a:r>
              <a:rPr lang="en-US" sz="1000" dirty="0"/>
              <a:t>    0    1    </a:t>
            </a:r>
            <a:r>
              <a:rPr lang="en-US" sz="1000" dirty="0">
                <a:solidFill>
                  <a:srgbClr val="FF0000"/>
                </a:solidFill>
              </a:rPr>
              <a:t>0     </a:t>
            </a:r>
            <a:r>
              <a:rPr lang="en-US" sz="1000" dirty="0"/>
              <a:t>1     0     1    1    </a:t>
            </a:r>
            <a:r>
              <a:rPr lang="en-US" sz="1000" dirty="0">
                <a:solidFill>
                  <a:srgbClr val="FF0000"/>
                </a:solidFill>
              </a:rPr>
              <a:t>0</a:t>
            </a:r>
            <a:r>
              <a:rPr lang="vi-VN" sz="1000" dirty="0"/>
              <a:t> </a:t>
            </a:r>
            <a:r>
              <a:rPr lang="en-US" sz="1000" dirty="0"/>
              <a:t>   1      0</a:t>
            </a:r>
            <a:r>
              <a:rPr lang="vi-VN" sz="1000" dirty="0"/>
              <a:t> </a:t>
            </a:r>
            <a:r>
              <a:rPr lang="en-US" sz="1000" dirty="0"/>
              <a:t>   1     0     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sz="1000" dirty="0"/>
              <a:t>     1     1     1               0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67A7E7-33A2-A91A-C532-8357FB1C65BB}"/>
              </a:ext>
            </a:extLst>
          </p:cNvPr>
          <p:cNvCxnSpPr>
            <a:cxnSpLocks/>
          </p:cNvCxnSpPr>
          <p:nvPr/>
        </p:nvCxnSpPr>
        <p:spPr>
          <a:xfrm>
            <a:off x="3581400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1EEBF7-CC66-47B4-F1C6-75950BD60694}"/>
              </a:ext>
            </a:extLst>
          </p:cNvPr>
          <p:cNvCxnSpPr>
            <a:cxnSpLocks/>
          </p:cNvCxnSpPr>
          <p:nvPr/>
        </p:nvCxnSpPr>
        <p:spPr>
          <a:xfrm>
            <a:off x="4495800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F35624-E6A6-D2F9-7DE7-591F642690F9}"/>
              </a:ext>
            </a:extLst>
          </p:cNvPr>
          <p:cNvCxnSpPr>
            <a:cxnSpLocks/>
          </p:cNvCxnSpPr>
          <p:nvPr/>
        </p:nvCxnSpPr>
        <p:spPr>
          <a:xfrm>
            <a:off x="4724400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25149FB-5447-09E8-1A60-AC0BD437721B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610315" y="5156500"/>
            <a:ext cx="169130" cy="3165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08DB03-4498-8D7F-D443-0A9048374686}"/>
              </a:ext>
            </a:extLst>
          </p:cNvPr>
          <p:cNvCxnSpPr>
            <a:cxnSpLocks/>
          </p:cNvCxnSpPr>
          <p:nvPr/>
        </p:nvCxnSpPr>
        <p:spPr>
          <a:xfrm>
            <a:off x="9829795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3FDDD67B-9AAE-62F4-BDA0-93423BDE8F81}"/>
              </a:ext>
            </a:extLst>
          </p:cNvPr>
          <p:cNvSpPr/>
          <p:nvPr/>
        </p:nvSpPr>
        <p:spPr>
          <a:xfrm rot="5400000">
            <a:off x="9980625" y="4995052"/>
            <a:ext cx="155545" cy="457205"/>
          </a:xfrm>
          <a:prstGeom prst="rightBrace">
            <a:avLst>
              <a:gd name="adj1" fmla="val 8333"/>
              <a:gd name="adj2" fmla="val 492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516A13-4D9C-C5F0-A9A7-A924D653DDFE}"/>
              </a:ext>
            </a:extLst>
          </p:cNvPr>
          <p:cNvSpPr txBox="1"/>
          <p:nvPr/>
        </p:nvSpPr>
        <p:spPr>
          <a:xfrm>
            <a:off x="9208163" y="5314546"/>
            <a:ext cx="1691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2-bit Delimiter CRC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D49FD3-A27E-2A52-25E8-FB7448C64345}"/>
              </a:ext>
            </a:extLst>
          </p:cNvPr>
          <p:cNvSpPr txBox="1"/>
          <p:nvPr/>
        </p:nvSpPr>
        <p:spPr>
          <a:xfrm>
            <a:off x="11061612" y="5305214"/>
            <a:ext cx="650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ACK bit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4E26E5-26AF-0DFE-C131-D2272E2C5FE2}"/>
              </a:ext>
            </a:extLst>
          </p:cNvPr>
          <p:cNvCxnSpPr>
            <a:stCxn id="53" idx="1"/>
          </p:cNvCxnSpPr>
          <p:nvPr/>
        </p:nvCxnSpPr>
        <p:spPr>
          <a:xfrm rot="10800000">
            <a:off x="10787292" y="5172493"/>
            <a:ext cx="274320" cy="2558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118404-29FC-2D0C-E84F-49D1313D5F4D}"/>
              </a:ext>
            </a:extLst>
          </p:cNvPr>
          <p:cNvCxnSpPr>
            <a:cxnSpLocks/>
          </p:cNvCxnSpPr>
          <p:nvPr/>
        </p:nvCxnSpPr>
        <p:spPr>
          <a:xfrm>
            <a:off x="10287000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384F1F-01BB-3C51-8E33-86B2D2E87A88}"/>
              </a:ext>
            </a:extLst>
          </p:cNvPr>
          <p:cNvCxnSpPr>
            <a:cxnSpLocks/>
          </p:cNvCxnSpPr>
          <p:nvPr/>
        </p:nvCxnSpPr>
        <p:spPr>
          <a:xfrm>
            <a:off x="11201400" y="2210832"/>
            <a:ext cx="0" cy="29616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5A45620-D607-219E-B3E1-A428CFA5B35A}"/>
              </a:ext>
            </a:extLst>
          </p:cNvPr>
          <p:cNvSpPr txBox="1"/>
          <p:nvPr/>
        </p:nvSpPr>
        <p:spPr>
          <a:xfrm>
            <a:off x="3025774" y="5654680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CRC delimiter transmitted as 1-bit, however receiver can accept up to 2-bit times (due to phase shift).</a:t>
            </a:r>
          </a:p>
        </p:txBody>
      </p:sp>
    </p:spTree>
    <p:extLst>
      <p:ext uri="{BB962C8B-B14F-4D97-AF65-F5344CB8AC3E}">
        <p14:creationId xmlns:p14="http://schemas.microsoft.com/office/powerpoint/2010/main" val="302450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vi-VN" sz="2000" cap="all" dirty="0"/>
              <a:t>error frame</a:t>
            </a:r>
            <a:r>
              <a:rPr lang="en-US" sz="2000" cap="all" dirty="0"/>
              <a:t> description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88C70BC-2451-2509-9A42-B0E44B95B3BC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03860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2442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7431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2245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32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Error Frame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443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CAN FD Message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Superposition of Error Flags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Delimiter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35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CAN FD Message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Active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Flag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Passive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Flag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Delimiter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4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0-6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88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263A2D-9ECF-7608-6544-74538DB1FB5B}"/>
              </a:ext>
            </a:extLst>
          </p:cNvPr>
          <p:cNvSpPr txBox="1"/>
          <p:nvPr/>
        </p:nvSpPr>
        <p:spPr>
          <a:xfrm>
            <a:off x="467999" y="1143000"/>
            <a:ext cx="11571601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frame used to detect and notify errors when receiving and sending messages. The error frame consists of Error flags and Error delimiter.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Error flags</a:t>
            </a:r>
            <a:r>
              <a:rPr lang="en-US" dirty="0"/>
              <a:t>: Error flags include Active error flag and Passive error flag.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Active error flag</a:t>
            </a:r>
            <a:r>
              <a:rPr lang="en-US" dirty="0"/>
              <a:t>: The error flag output when the unit in active error state detects an error (6 dominant bit).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Passive error flag</a:t>
            </a:r>
            <a:r>
              <a:rPr lang="en-US" dirty="0"/>
              <a:t>: The error flag output when the unit in passive error state detects an error (6 dominant bit).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Error delimiter</a:t>
            </a:r>
            <a:r>
              <a:rPr lang="en-US" dirty="0"/>
              <a:t>: The error delimiter is given by 8 recessive bit composition of bits.</a:t>
            </a:r>
          </a:p>
        </p:txBody>
      </p:sp>
    </p:spTree>
    <p:extLst>
      <p:ext uri="{BB962C8B-B14F-4D97-AF65-F5344CB8AC3E}">
        <p14:creationId xmlns:p14="http://schemas.microsoft.com/office/powerpoint/2010/main" val="404677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dirty="0"/>
              <a:t>realistic</a:t>
            </a:r>
            <a:r>
              <a:rPr lang="en-US" sz="2000" cap="all" dirty="0"/>
              <a:t> e</a:t>
            </a:r>
            <a:r>
              <a:rPr lang="vi-VN" sz="2000" cap="all" dirty="0"/>
              <a:t>rror frame</a:t>
            </a:r>
            <a:endParaRPr lang="en-US" sz="20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8968E-281D-E3EB-4B54-8682CD5D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4" y="1366837"/>
            <a:ext cx="11163300" cy="41243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EAD3030-B26F-258E-1724-26857F89A36F}"/>
              </a:ext>
            </a:extLst>
          </p:cNvPr>
          <p:cNvSpPr/>
          <p:nvPr/>
        </p:nvSpPr>
        <p:spPr>
          <a:xfrm rot="5400000">
            <a:off x="5963924" y="4708772"/>
            <a:ext cx="152400" cy="1554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A27C3-D8B7-C4B7-404F-EDE44BC928BE}"/>
              </a:ext>
            </a:extLst>
          </p:cNvPr>
          <p:cNvSpPr txBox="1"/>
          <p:nvPr/>
        </p:nvSpPr>
        <p:spPr>
          <a:xfrm>
            <a:off x="4926034" y="5562212"/>
            <a:ext cx="222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6-bit </a:t>
            </a:r>
            <a:r>
              <a:rPr lang="en-US" sz="1200" dirty="0"/>
              <a:t>Active</a:t>
            </a:r>
            <a:r>
              <a:rPr lang="vi-VN" sz="1200" dirty="0"/>
              <a:t> </a:t>
            </a:r>
            <a:br>
              <a:rPr lang="vi-VN" sz="1200" dirty="0"/>
            </a:br>
            <a:r>
              <a:rPr lang="en-US" sz="1200" dirty="0"/>
              <a:t>Error Flag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E9A286B-04ED-E8E5-86D8-4A4C8DE02AA8}"/>
              </a:ext>
            </a:extLst>
          </p:cNvPr>
          <p:cNvSpPr/>
          <p:nvPr/>
        </p:nvSpPr>
        <p:spPr>
          <a:xfrm rot="5400000">
            <a:off x="7599682" y="4627494"/>
            <a:ext cx="152400" cy="1717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C64D3-E7F9-7833-8800-9AF9292F99BF}"/>
              </a:ext>
            </a:extLst>
          </p:cNvPr>
          <p:cNvSpPr txBox="1"/>
          <p:nvPr/>
        </p:nvSpPr>
        <p:spPr>
          <a:xfrm>
            <a:off x="6561792" y="5562212"/>
            <a:ext cx="2228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6-bit </a:t>
            </a:r>
            <a:r>
              <a:rPr lang="en-US" sz="1200" dirty="0"/>
              <a:t>Passive</a:t>
            </a:r>
            <a:r>
              <a:rPr lang="vi-VN" sz="1200" dirty="0"/>
              <a:t> </a:t>
            </a:r>
            <a:br>
              <a:rPr lang="vi-VN" sz="1200" dirty="0"/>
            </a:br>
            <a:r>
              <a:rPr lang="en-US" sz="1200" dirty="0"/>
              <a:t>Error Flag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5903C28-A0C8-333D-1345-1FB9D9838B18}"/>
              </a:ext>
            </a:extLst>
          </p:cNvPr>
          <p:cNvSpPr/>
          <p:nvPr/>
        </p:nvSpPr>
        <p:spPr>
          <a:xfrm rot="5400000">
            <a:off x="9944100" y="3994962"/>
            <a:ext cx="152400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A38A2-2E62-232E-A215-2155A2901080}"/>
              </a:ext>
            </a:extLst>
          </p:cNvPr>
          <p:cNvSpPr txBox="1"/>
          <p:nvPr/>
        </p:nvSpPr>
        <p:spPr>
          <a:xfrm>
            <a:off x="8906210" y="5557449"/>
            <a:ext cx="222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/>
              <a:t>Error Delimiter</a:t>
            </a:r>
          </a:p>
        </p:txBody>
      </p:sp>
    </p:spTree>
    <p:extLst>
      <p:ext uri="{BB962C8B-B14F-4D97-AF65-F5344CB8AC3E}">
        <p14:creationId xmlns:p14="http://schemas.microsoft.com/office/powerpoint/2010/main" val="325256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265338"/>
            <a:ext cx="11244574" cy="5004960"/>
          </a:xfrm>
        </p:spPr>
        <p:txBody>
          <a:bodyPr/>
          <a:lstStyle/>
          <a:p>
            <a:r>
              <a:rPr lang="en-US" dirty="0"/>
              <a:t>Introduction	</a:t>
            </a:r>
            <a:r>
              <a:rPr lang="en-US" b="1" dirty="0"/>
              <a:t>Page </a:t>
            </a:r>
            <a:r>
              <a:rPr lang="vi-VN" b="1" dirty="0"/>
              <a:t>03</a:t>
            </a:r>
            <a:endParaRPr lang="en-US" b="1" dirty="0"/>
          </a:p>
          <a:p>
            <a:r>
              <a:rPr lang="en-US" dirty="0"/>
              <a:t>Frame Type	</a:t>
            </a:r>
            <a:r>
              <a:rPr lang="en-US" b="1" dirty="0"/>
              <a:t>Page </a:t>
            </a:r>
            <a:r>
              <a:rPr lang="vi-VN" b="1" dirty="0"/>
              <a:t>11</a:t>
            </a:r>
            <a:endParaRPr lang="en-US" dirty="0"/>
          </a:p>
          <a:p>
            <a:r>
              <a:rPr lang="en-US" dirty="0"/>
              <a:t>Comparing CAN vs CAN FD	</a:t>
            </a:r>
            <a:r>
              <a:rPr lang="en-US" b="1" dirty="0"/>
              <a:t>Page </a:t>
            </a:r>
            <a:r>
              <a:rPr lang="vi-VN" b="1" dirty="0"/>
              <a:t>21</a:t>
            </a:r>
            <a:endParaRPr lang="en-US" dirty="0"/>
          </a:p>
          <a:p>
            <a:r>
              <a:rPr lang="en-US" dirty="0"/>
              <a:t>Acceptance Filtering Function	</a:t>
            </a:r>
            <a:r>
              <a:rPr lang="en-US" b="1" dirty="0"/>
              <a:t>Page </a:t>
            </a:r>
            <a:r>
              <a:rPr lang="vi-VN" b="1" dirty="0"/>
              <a:t>25</a:t>
            </a:r>
            <a:endParaRPr lang="en-US" dirty="0"/>
          </a:p>
          <a:p>
            <a:r>
              <a:rPr lang="en-US" dirty="0"/>
              <a:t>Mode Operation	</a:t>
            </a:r>
            <a:r>
              <a:rPr lang="en-US" b="1" dirty="0"/>
              <a:t>Page </a:t>
            </a:r>
            <a:r>
              <a:rPr lang="vi-VN" b="1" dirty="0"/>
              <a:t>29</a:t>
            </a:r>
          </a:p>
          <a:p>
            <a:r>
              <a:rPr lang="en-US" dirty="0"/>
              <a:t>Register Summary	</a:t>
            </a:r>
            <a:r>
              <a:rPr lang="en-US" b="1" dirty="0"/>
              <a:t>Page </a:t>
            </a:r>
            <a:r>
              <a:rPr lang="vi-VN" b="1" dirty="0"/>
              <a:t>34</a:t>
            </a:r>
            <a:endParaRPr lang="en-US" b="1" dirty="0"/>
          </a:p>
          <a:p>
            <a:r>
              <a:rPr lang="en-US" dirty="0"/>
              <a:t>Hardware Requirement	</a:t>
            </a:r>
            <a:r>
              <a:rPr lang="en-US" b="1" dirty="0"/>
              <a:t>Page </a:t>
            </a:r>
            <a:r>
              <a:rPr lang="vi-VN" b="1" dirty="0"/>
              <a:t>38</a:t>
            </a:r>
            <a:endParaRPr lang="en-US" b="1" dirty="0"/>
          </a:p>
          <a:p>
            <a:r>
              <a:rPr lang="en-US" dirty="0"/>
              <a:t>Module Configuration	</a:t>
            </a:r>
            <a:r>
              <a:rPr lang="en-US" b="1" dirty="0"/>
              <a:t>Page </a:t>
            </a:r>
            <a:r>
              <a:rPr lang="vi-VN" b="1" dirty="0"/>
              <a:t>40</a:t>
            </a:r>
            <a:endParaRPr lang="en-US" b="1" dirty="0"/>
          </a:p>
          <a:p>
            <a:r>
              <a:rPr lang="en-US" dirty="0"/>
              <a:t>API for CAN FD module	</a:t>
            </a:r>
            <a:r>
              <a:rPr lang="en-US" b="1" dirty="0"/>
              <a:t>Page </a:t>
            </a:r>
            <a:r>
              <a:rPr lang="vi-VN" b="1" dirty="0"/>
              <a:t>45</a:t>
            </a:r>
            <a:endParaRPr lang="en-US" dirty="0"/>
          </a:p>
          <a:p>
            <a:r>
              <a:rPr lang="en-US" dirty="0"/>
              <a:t>Demonstrate Operation	</a:t>
            </a:r>
            <a:r>
              <a:rPr lang="en-US" b="1" dirty="0"/>
              <a:t>Page </a:t>
            </a:r>
            <a:r>
              <a:rPr lang="vi-VN" b="1" dirty="0"/>
              <a:t>49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Frame type</a:t>
            </a:r>
            <a:br>
              <a:rPr lang="en-US" cap="all" dirty="0"/>
            </a:br>
            <a:r>
              <a:rPr lang="en-US" sz="2000" cap="all" dirty="0"/>
              <a:t>overload</a:t>
            </a:r>
            <a:r>
              <a:rPr lang="vi-VN" sz="2000" cap="all" dirty="0"/>
              <a:t> frame</a:t>
            </a:r>
            <a:r>
              <a:rPr lang="en-US" sz="2000" cap="all" dirty="0"/>
              <a:t> description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88C70BC-2451-2509-9A42-B0E44B95B3BC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40386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244257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8374313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62245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83290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Overload</a:t>
                      </a:r>
                      <a:r>
                        <a:rPr lang="vi-VN" dirty="0">
                          <a:solidFill>
                            <a:schemeClr val="tx1"/>
                          </a:solidFill>
                        </a:rPr>
                        <a:t> Frame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2443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CAN FD Message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Superposition of Overload Flags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Overload Delimiter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35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b="1" dirty="0">
                          <a:solidFill>
                            <a:schemeClr val="tx1"/>
                          </a:solidFill>
                        </a:rPr>
                        <a:t>CAN FD Message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Overload Flag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Delimiter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46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5880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263A2D-9ECF-7608-6544-74538DB1FB5B}"/>
              </a:ext>
            </a:extLst>
          </p:cNvPr>
          <p:cNvSpPr txBox="1"/>
          <p:nvPr/>
        </p:nvSpPr>
        <p:spPr>
          <a:xfrm>
            <a:off x="467999" y="1143000"/>
            <a:ext cx="11571601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overload frame is a frame used by the receiving unit to notify that it has not completed its reception preparation. The overload frame consists of an overload flag and an overload delimiter.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Overload flag</a:t>
            </a:r>
            <a:r>
              <a:rPr lang="en-US" dirty="0"/>
              <a:t>: 6 dominant bit of the bit, the overload flag has the same structure as the active error flag.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Overload delimiter</a:t>
            </a:r>
            <a:r>
              <a:rPr lang="en-US" dirty="0"/>
              <a:t>: 8 recessive bit.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composition of the overload delimiter is the same as that of the error delimiter.</a:t>
            </a:r>
          </a:p>
        </p:txBody>
      </p:sp>
    </p:spTree>
    <p:extLst>
      <p:ext uri="{BB962C8B-B14F-4D97-AF65-F5344CB8AC3E}">
        <p14:creationId xmlns:p14="http://schemas.microsoft.com/office/powerpoint/2010/main" val="236647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Comparing can vs can </a:t>
            </a:r>
            <a:r>
              <a:rPr kumimoji="1" lang="en-US" altLang="ja-JP" cap="all" dirty="0" err="1"/>
              <a:t>fd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252281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Co</a:t>
            </a:r>
            <a:r>
              <a:rPr lang="en-US" dirty="0"/>
              <a:t>mparing can vs can </a:t>
            </a:r>
            <a:r>
              <a:rPr lang="en-US" dirty="0" err="1"/>
              <a:t>fd</a:t>
            </a:r>
            <a:br>
              <a:rPr lang="en-US" cap="all" dirty="0"/>
            </a:br>
            <a:r>
              <a:rPr lang="en-US" sz="2000" dirty="0"/>
              <a:t>efficiency</a:t>
            </a:r>
            <a:endParaRPr lang="en-US" sz="2000" cap="al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0C0E6DC-1F08-C290-4BAC-893B94BCF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26336"/>
              </p:ext>
            </p:extLst>
          </p:nvPr>
        </p:nvGraphicFramePr>
        <p:xfrm>
          <a:off x="838200" y="1991294"/>
          <a:ext cx="9677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278368426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44946509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404097913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96577069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940988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Frame Type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Arbitration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Frame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4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1 Mbit/s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111 us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7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 FD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 Mbit/s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4 Mbit/s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50.75 us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 FD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 Mbit/s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8 Mbit/s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39.875 us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7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 FD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 Mbit/s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4 Mbit/s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163.75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01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CAN FD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64</a:t>
                      </a:r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 Bytes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vi-V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/>
                          <a:ea typeface="メイリオ"/>
                          <a:cs typeface="+mn-cs"/>
                        </a:rPr>
                        <a:t>1 Mbit/s</a:t>
                      </a:r>
                      <a:endParaRPr kumimoji="1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/>
                        <a:ea typeface="メイリオ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solidFill>
                            <a:sysClr val="windowText" lastClr="000000"/>
                          </a:solidFill>
                        </a:rPr>
                        <a:t>8 Mbit/s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96.375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581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270D4C-FE75-2871-AA82-42F6F7919DCE}"/>
              </a:ext>
            </a:extLst>
          </p:cNvPr>
          <p:cNvSpPr txBox="1"/>
          <p:nvPr/>
        </p:nvSpPr>
        <p:spPr>
          <a:xfrm>
            <a:off x="838200" y="1676400"/>
            <a:ext cx="6454774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4. Compare CAN vs CAN 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77D9-B4BE-7E33-EB69-006D19339A0D}"/>
              </a:ext>
            </a:extLst>
          </p:cNvPr>
          <p:cNvSpPr txBox="1"/>
          <p:nvPr/>
        </p:nvSpPr>
        <p:spPr>
          <a:xfrm>
            <a:off x="838200" y="4216334"/>
            <a:ext cx="9677400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[Tariq Javaid, </a:t>
            </a:r>
            <a:r>
              <a:rPr lang="en-US" sz="1100" b="1" i="1" dirty="0" err="1"/>
              <a:t>Universitatea</a:t>
            </a:r>
            <a:r>
              <a:rPr lang="en-US" sz="1100" b="1" i="1" dirty="0"/>
              <a:t> </a:t>
            </a:r>
            <a:r>
              <a:rPr lang="en-US" sz="1100" b="1" i="1" dirty="0" err="1"/>
              <a:t>Politehnica</a:t>
            </a:r>
            <a:r>
              <a:rPr lang="en-US" sz="1100" b="1" i="1" dirty="0"/>
              <a:t> </a:t>
            </a:r>
            <a:r>
              <a:rPr lang="en-US" sz="1100" b="1" i="1" dirty="0" err="1"/>
              <a:t>Timișoara</a:t>
            </a:r>
            <a:r>
              <a:rPr lang="en-US" sz="1100" b="1" i="1" dirty="0"/>
              <a:t>, 2023]</a:t>
            </a:r>
          </a:p>
        </p:txBody>
      </p:sp>
    </p:spTree>
    <p:extLst>
      <p:ext uri="{BB962C8B-B14F-4D97-AF65-F5344CB8AC3E}">
        <p14:creationId xmlns:p14="http://schemas.microsoft.com/office/powerpoint/2010/main" val="140917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Co</a:t>
            </a:r>
            <a:r>
              <a:rPr lang="en-US" dirty="0"/>
              <a:t>mparing can vs can </a:t>
            </a:r>
            <a:r>
              <a:rPr lang="en-US" dirty="0" err="1"/>
              <a:t>fd</a:t>
            </a:r>
            <a:br>
              <a:rPr lang="en-US" cap="all" dirty="0"/>
            </a:br>
            <a:r>
              <a:rPr lang="en-US" sz="2000" dirty="0"/>
              <a:t>summary</a:t>
            </a:r>
            <a:endParaRPr lang="en-US" sz="2000" cap="al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CB0A92-BD72-FEC6-F9B3-A93C54088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898876"/>
              </p:ext>
            </p:extLst>
          </p:nvPr>
        </p:nvGraphicFramePr>
        <p:xfrm>
          <a:off x="467998" y="1676400"/>
          <a:ext cx="11244576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92">
                  <a:extLst>
                    <a:ext uri="{9D8B030D-6E8A-4147-A177-3AD203B41FA5}">
                      <a16:colId xmlns:a16="http://schemas.microsoft.com/office/drawing/2014/main" val="3810872901"/>
                    </a:ext>
                  </a:extLst>
                </a:gridCol>
                <a:gridCol w="3556210">
                  <a:extLst>
                    <a:ext uri="{9D8B030D-6E8A-4147-A177-3AD203B41FA5}">
                      <a16:colId xmlns:a16="http://schemas.microsoft.com/office/drawing/2014/main" val="2909589603"/>
                    </a:ext>
                  </a:extLst>
                </a:gridCol>
                <a:gridCol w="3940174">
                  <a:extLst>
                    <a:ext uri="{9D8B030D-6E8A-4147-A177-3AD203B41FA5}">
                      <a16:colId xmlns:a16="http://schemas.microsoft.com/office/drawing/2014/main" val="2545881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Classical CAN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CAN FD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6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Maximum bitrate in arbitration field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1Mb/s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1Mb/s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2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Maximum bitrate in data field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1Mb/s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8Mb/s 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depend on length of wire, controller and transceiver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Maximum payload size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3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Error detection method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 monitoring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CRC (15 bits)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Stuff bits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Frame check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Acknowledgment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Bit monitoring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CRC (17 or 21 bits)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Stuff bits (Fixed and dynamic)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Stuff count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Frame check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Acknowledgment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Support remote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99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0EED9-D1F1-CAE5-D06D-52F077051124}"/>
              </a:ext>
            </a:extLst>
          </p:cNvPr>
          <p:cNvSpPr txBox="1"/>
          <p:nvPr/>
        </p:nvSpPr>
        <p:spPr>
          <a:xfrm>
            <a:off x="467998" y="1361506"/>
            <a:ext cx="6454774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5. Compare CAN vs CAN FD</a:t>
            </a:r>
          </a:p>
        </p:txBody>
      </p:sp>
    </p:spTree>
    <p:extLst>
      <p:ext uri="{BB962C8B-B14F-4D97-AF65-F5344CB8AC3E}">
        <p14:creationId xmlns:p14="http://schemas.microsoft.com/office/powerpoint/2010/main" val="101634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combining</a:t>
            </a:r>
            <a:r>
              <a:rPr lang="en-US" dirty="0"/>
              <a:t> can vs can </a:t>
            </a:r>
            <a:r>
              <a:rPr lang="en-US" dirty="0" err="1"/>
              <a:t>fd</a:t>
            </a:r>
            <a:br>
              <a:rPr lang="en-US" cap="all" dirty="0"/>
            </a:br>
            <a:r>
              <a:rPr lang="en-US" sz="2000" dirty="0"/>
              <a:t>can FD</a:t>
            </a:r>
            <a:endParaRPr lang="en-US" sz="2000" cap="al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26EF66-9ADE-742C-175D-D708CE287FEE}"/>
              </a:ext>
            </a:extLst>
          </p:cNvPr>
          <p:cNvSpPr txBox="1"/>
          <p:nvPr/>
        </p:nvSpPr>
        <p:spPr>
          <a:xfrm>
            <a:off x="520872" y="3183499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Classical CAN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C90A9-DC74-5A21-7159-39D2A18856F0}"/>
              </a:ext>
            </a:extLst>
          </p:cNvPr>
          <p:cNvSpPr txBox="1"/>
          <p:nvPr/>
        </p:nvSpPr>
        <p:spPr>
          <a:xfrm>
            <a:off x="3873672" y="3183499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FF0817-34F2-8B86-482A-6E1772CBA02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2502072" y="3373999"/>
            <a:ext cx="13716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608232D-7D42-66E8-4672-2E9859167071}"/>
              </a:ext>
            </a:extLst>
          </p:cNvPr>
          <p:cNvSpPr txBox="1"/>
          <p:nvPr/>
        </p:nvSpPr>
        <p:spPr>
          <a:xfrm>
            <a:off x="520872" y="3609666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Classical CAN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B24027-5392-EDED-3008-DB06AD934233}"/>
              </a:ext>
            </a:extLst>
          </p:cNvPr>
          <p:cNvSpPr txBox="1"/>
          <p:nvPr/>
        </p:nvSpPr>
        <p:spPr>
          <a:xfrm>
            <a:off x="3873672" y="3609666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7F6AE4-4C22-F1C7-5BBE-17B1B9F92019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2502072" y="3800166"/>
            <a:ext cx="13716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4C039E-D065-0A07-7386-D0E29ABF3742}"/>
              </a:ext>
            </a:extLst>
          </p:cNvPr>
          <p:cNvCxnSpPr/>
          <p:nvPr/>
        </p:nvCxnSpPr>
        <p:spPr>
          <a:xfrm>
            <a:off x="3073572" y="3685866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718E0D2-B03B-BFD1-1DB3-9AF8EA32DE72}"/>
              </a:ext>
            </a:extLst>
          </p:cNvPr>
          <p:cNvCxnSpPr>
            <a:cxnSpLocks/>
          </p:cNvCxnSpPr>
          <p:nvPr/>
        </p:nvCxnSpPr>
        <p:spPr>
          <a:xfrm flipH="1">
            <a:off x="3073572" y="3685866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AEEF1B-F1E6-186C-630D-3CFAFB1A9DA5}"/>
              </a:ext>
            </a:extLst>
          </p:cNvPr>
          <p:cNvSpPr txBox="1"/>
          <p:nvPr/>
        </p:nvSpPr>
        <p:spPr>
          <a:xfrm>
            <a:off x="520872" y="1524000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Classical CAN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D137AF-E312-5377-205D-EE37C3C74696}"/>
              </a:ext>
            </a:extLst>
          </p:cNvPr>
          <p:cNvSpPr txBox="1"/>
          <p:nvPr/>
        </p:nvSpPr>
        <p:spPr>
          <a:xfrm>
            <a:off x="3873672" y="1524000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Classical CAN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3F528B-F901-1AEE-D2EC-14C0A7902934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2502072" y="1714500"/>
            <a:ext cx="13716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B71203C-284A-4C3C-05F0-03314EFDCFE1}"/>
              </a:ext>
            </a:extLst>
          </p:cNvPr>
          <p:cNvSpPr txBox="1"/>
          <p:nvPr/>
        </p:nvSpPr>
        <p:spPr>
          <a:xfrm>
            <a:off x="3873672" y="4531064"/>
            <a:ext cx="1981200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Classical CAN frame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E05CE2-524A-55B7-EE16-6549CEBFDA82}"/>
              </a:ext>
            </a:extLst>
          </p:cNvPr>
          <p:cNvCxnSpPr>
            <a:cxnSpLocks/>
            <a:stCxn id="71" idx="2"/>
            <a:endCxn id="104" idx="0"/>
          </p:cNvCxnSpPr>
          <p:nvPr/>
        </p:nvCxnSpPr>
        <p:spPr>
          <a:xfrm>
            <a:off x="4864272" y="3990666"/>
            <a:ext cx="0" cy="54039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386AB44-66C5-7FE0-647D-E9E0B34FBD3E}"/>
              </a:ext>
            </a:extLst>
          </p:cNvPr>
          <p:cNvCxnSpPr>
            <a:cxnSpLocks/>
            <a:stCxn id="104" idx="1"/>
            <a:endCxn id="70" idx="2"/>
          </p:cNvCxnSpPr>
          <p:nvPr/>
        </p:nvCxnSpPr>
        <p:spPr>
          <a:xfrm rot="10800000">
            <a:off x="1511472" y="3990666"/>
            <a:ext cx="2362200" cy="863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8571976-2204-AC55-C328-5259C2E6B039}"/>
              </a:ext>
            </a:extLst>
          </p:cNvPr>
          <p:cNvSpPr txBox="1"/>
          <p:nvPr/>
        </p:nvSpPr>
        <p:spPr>
          <a:xfrm>
            <a:off x="6090286" y="1997037"/>
            <a:ext cx="580839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all nodes are CAN FD capable:</a:t>
            </a:r>
          </a:p>
          <a:p>
            <a:pPr>
              <a:lnSpc>
                <a:spcPct val="150000"/>
              </a:lnSpc>
            </a:pPr>
            <a:r>
              <a:rPr lang="en-US" dirty="0"/>
              <a:t>Classical CAN frame and CAN FD frame can be mixed.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some nodes are not CAN FD capable:</a:t>
            </a:r>
          </a:p>
          <a:p>
            <a:pPr>
              <a:lnSpc>
                <a:spcPct val="150000"/>
              </a:lnSpc>
            </a:pPr>
            <a:r>
              <a:rPr lang="en-US" dirty="0"/>
              <a:t> - Communicate only with Classical CAN frame.</a:t>
            </a:r>
          </a:p>
          <a:p>
            <a:pPr>
              <a:lnSpc>
                <a:spcPct val="150000"/>
              </a:lnSpc>
            </a:pPr>
            <a:r>
              <a:rPr lang="en-US" dirty="0"/>
              <a:t> - Switch off the not – capable nodes.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ECC4D8-F117-A6DF-4237-E539E5510D50}"/>
              </a:ext>
            </a:extLst>
          </p:cNvPr>
          <p:cNvSpPr txBox="1"/>
          <p:nvPr/>
        </p:nvSpPr>
        <p:spPr>
          <a:xfrm>
            <a:off x="520872" y="2140666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D165ECC-3558-6D79-1F4B-0F042D3D182F}"/>
              </a:ext>
            </a:extLst>
          </p:cNvPr>
          <p:cNvSpPr txBox="1"/>
          <p:nvPr/>
        </p:nvSpPr>
        <p:spPr>
          <a:xfrm>
            <a:off x="3873672" y="2140666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A5AAE07-CA3C-B649-251B-DA81163DCD64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2502072" y="2331166"/>
            <a:ext cx="13716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F4C21EE-8F30-3C0C-4E9E-17C3F7D06AB9}"/>
              </a:ext>
            </a:extLst>
          </p:cNvPr>
          <p:cNvSpPr txBox="1"/>
          <p:nvPr/>
        </p:nvSpPr>
        <p:spPr>
          <a:xfrm>
            <a:off x="520872" y="2566833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99BDB82-2BAC-3CC9-D9FE-0D6F903EB993}"/>
              </a:ext>
            </a:extLst>
          </p:cNvPr>
          <p:cNvSpPr txBox="1"/>
          <p:nvPr/>
        </p:nvSpPr>
        <p:spPr>
          <a:xfrm>
            <a:off x="3873672" y="2566833"/>
            <a:ext cx="19812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FD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6C29393-8967-2EDF-FAFF-51A7BEBD0F33}"/>
              </a:ext>
            </a:extLst>
          </p:cNvPr>
          <p:cNvCxnSpPr>
            <a:stCxn id="141" idx="3"/>
            <a:endCxn id="142" idx="1"/>
          </p:cNvCxnSpPr>
          <p:nvPr/>
        </p:nvCxnSpPr>
        <p:spPr>
          <a:xfrm>
            <a:off x="2502072" y="2757333"/>
            <a:ext cx="13716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3D37E84-1671-93C4-E850-BF9D72DEBE93}"/>
              </a:ext>
            </a:extLst>
          </p:cNvPr>
          <p:cNvCxnSpPr>
            <a:cxnSpLocks/>
          </p:cNvCxnSpPr>
          <p:nvPr/>
        </p:nvCxnSpPr>
        <p:spPr>
          <a:xfrm>
            <a:off x="650960" y="5450998"/>
            <a:ext cx="5208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3039097-3D3A-F8F0-E7F4-70E5EAE6E52F}"/>
              </a:ext>
            </a:extLst>
          </p:cNvPr>
          <p:cNvSpPr txBox="1"/>
          <p:nvPr/>
        </p:nvSpPr>
        <p:spPr>
          <a:xfrm>
            <a:off x="1171832" y="5266332"/>
            <a:ext cx="26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Classical CAN frame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3FE5119-3461-107E-B10E-1BD0D662938C}"/>
              </a:ext>
            </a:extLst>
          </p:cNvPr>
          <p:cNvCxnSpPr>
            <a:cxnSpLocks/>
          </p:cNvCxnSpPr>
          <p:nvPr/>
        </p:nvCxnSpPr>
        <p:spPr>
          <a:xfrm>
            <a:off x="650960" y="5807889"/>
            <a:ext cx="520872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7A948D7-215A-CEC2-54F3-D5A5EFDD5013}"/>
              </a:ext>
            </a:extLst>
          </p:cNvPr>
          <p:cNvSpPr txBox="1"/>
          <p:nvPr/>
        </p:nvSpPr>
        <p:spPr>
          <a:xfrm>
            <a:off x="1171832" y="5623223"/>
            <a:ext cx="266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CAN FD frame</a:t>
            </a:r>
          </a:p>
        </p:txBody>
      </p:sp>
    </p:spTree>
    <p:extLst>
      <p:ext uri="{BB962C8B-B14F-4D97-AF65-F5344CB8AC3E}">
        <p14:creationId xmlns:p14="http://schemas.microsoft.com/office/powerpoint/2010/main" val="341029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Acceptance Filtering Function</a:t>
            </a:r>
          </a:p>
        </p:txBody>
      </p:sp>
    </p:spTree>
    <p:extLst>
      <p:ext uri="{BB962C8B-B14F-4D97-AF65-F5344CB8AC3E}">
        <p14:creationId xmlns:p14="http://schemas.microsoft.com/office/powerpoint/2010/main" val="34645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E2427A-812E-3047-8D70-1BDF2EDAB869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871727" y="2515581"/>
            <a:ext cx="0" cy="457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2DCDDA-2D85-EFF6-C853-2D96DB86032B}"/>
              </a:ext>
            </a:extLst>
          </p:cNvPr>
          <p:cNvCxnSpPr>
            <a:stCxn id="16" idx="2"/>
            <a:endCxn id="88" idx="0"/>
          </p:cNvCxnSpPr>
          <p:nvPr/>
        </p:nvCxnSpPr>
        <p:spPr>
          <a:xfrm>
            <a:off x="32527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ED367B5-8DA2-12E6-E0C7-E8B59520F272}"/>
              </a:ext>
            </a:extLst>
          </p:cNvPr>
          <p:cNvCxnSpPr>
            <a:stCxn id="17" idx="2"/>
            <a:endCxn id="89" idx="0"/>
          </p:cNvCxnSpPr>
          <p:nvPr/>
        </p:nvCxnSpPr>
        <p:spPr>
          <a:xfrm>
            <a:off x="35956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D337AA-F43F-4EBD-45CD-B720C75C07D7}"/>
              </a:ext>
            </a:extLst>
          </p:cNvPr>
          <p:cNvCxnSpPr>
            <a:stCxn id="3" idx="2"/>
            <a:endCxn id="79" idx="0"/>
          </p:cNvCxnSpPr>
          <p:nvPr/>
        </p:nvCxnSpPr>
        <p:spPr>
          <a:xfrm>
            <a:off x="40909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FD5495-A01D-7526-91ED-2029137907B9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4433827" y="2515581"/>
            <a:ext cx="0" cy="457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00089-D9E0-8C7B-337A-2ED8B0F4D412}"/>
              </a:ext>
            </a:extLst>
          </p:cNvPr>
          <p:cNvCxnSpPr>
            <a:stCxn id="5" idx="2"/>
            <a:endCxn id="81" idx="0"/>
          </p:cNvCxnSpPr>
          <p:nvPr/>
        </p:nvCxnSpPr>
        <p:spPr>
          <a:xfrm>
            <a:off x="48148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2B2DE0-2F53-D07B-6030-86BAC060EB9D}"/>
              </a:ext>
            </a:extLst>
          </p:cNvPr>
          <p:cNvCxnSpPr>
            <a:stCxn id="6" idx="2"/>
            <a:endCxn id="82" idx="0"/>
          </p:cNvCxnSpPr>
          <p:nvPr/>
        </p:nvCxnSpPr>
        <p:spPr>
          <a:xfrm>
            <a:off x="51577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5D8048D-4D15-3049-13FA-F50447382156}"/>
              </a:ext>
            </a:extLst>
          </p:cNvPr>
          <p:cNvCxnSpPr>
            <a:stCxn id="8" idx="2"/>
            <a:endCxn id="83" idx="0"/>
          </p:cNvCxnSpPr>
          <p:nvPr/>
        </p:nvCxnSpPr>
        <p:spPr>
          <a:xfrm>
            <a:off x="56530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1E7DB9-DA06-CBBA-CB72-33C9D1008E6D}"/>
              </a:ext>
            </a:extLst>
          </p:cNvPr>
          <p:cNvCxnSpPr>
            <a:cxnSpLocks/>
            <a:stCxn id="9" idx="2"/>
            <a:endCxn id="84" idx="0"/>
          </p:cNvCxnSpPr>
          <p:nvPr/>
        </p:nvCxnSpPr>
        <p:spPr>
          <a:xfrm>
            <a:off x="59959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8B8904-88EB-0E08-82D5-82D8EF8E1B19}"/>
              </a:ext>
            </a:extLst>
          </p:cNvPr>
          <p:cNvCxnSpPr>
            <a:cxnSpLocks/>
            <a:stCxn id="10" idx="2"/>
            <a:endCxn id="85" idx="0"/>
          </p:cNvCxnSpPr>
          <p:nvPr/>
        </p:nvCxnSpPr>
        <p:spPr>
          <a:xfrm>
            <a:off x="6376927" y="2515581"/>
            <a:ext cx="0" cy="1278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38E1FE-FCC1-FD84-10BE-4A8D789CB635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6719827" y="2515581"/>
            <a:ext cx="0" cy="457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Acceptance Filtering Function</a:t>
            </a:r>
            <a:br>
              <a:rPr lang="en-US" cap="all" dirty="0"/>
            </a:br>
            <a:r>
              <a:rPr lang="en-US" sz="2000" dirty="0"/>
              <a:t>acceptance filtering list (</a:t>
            </a:r>
            <a:r>
              <a:rPr lang="en-US" sz="2000" dirty="0" err="1"/>
              <a:t>afl</a:t>
            </a:r>
            <a:r>
              <a:rPr lang="en-US" sz="2000" dirty="0"/>
              <a:t>)</a:t>
            </a:r>
            <a:endParaRPr lang="en-US" sz="2000" cap="al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F53E19-7095-4B1E-23FF-D1181848BDC0}"/>
              </a:ext>
            </a:extLst>
          </p:cNvPr>
          <p:cNvSpPr/>
          <p:nvPr/>
        </p:nvSpPr>
        <p:spPr>
          <a:xfrm>
            <a:off x="39004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52F26-3B8A-48B4-716F-2D7C953E69E9}"/>
              </a:ext>
            </a:extLst>
          </p:cNvPr>
          <p:cNvSpPr/>
          <p:nvPr/>
        </p:nvSpPr>
        <p:spPr>
          <a:xfrm>
            <a:off x="42433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D3EA9-4B62-D42C-4F5A-95BCABFA28A1}"/>
              </a:ext>
            </a:extLst>
          </p:cNvPr>
          <p:cNvSpPr/>
          <p:nvPr/>
        </p:nvSpPr>
        <p:spPr>
          <a:xfrm>
            <a:off x="46243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DEED6-47A6-F580-40F5-03825863CCE5}"/>
              </a:ext>
            </a:extLst>
          </p:cNvPr>
          <p:cNvSpPr/>
          <p:nvPr/>
        </p:nvSpPr>
        <p:spPr>
          <a:xfrm>
            <a:off x="49672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C543DF-2314-EE83-F823-FE280F2F732B}"/>
              </a:ext>
            </a:extLst>
          </p:cNvPr>
          <p:cNvSpPr/>
          <p:nvPr/>
        </p:nvSpPr>
        <p:spPr>
          <a:xfrm>
            <a:off x="54625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757112-6331-4FC3-DC0B-A906E58C440F}"/>
              </a:ext>
            </a:extLst>
          </p:cNvPr>
          <p:cNvSpPr/>
          <p:nvPr/>
        </p:nvSpPr>
        <p:spPr>
          <a:xfrm>
            <a:off x="58054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5F24C-F734-D74E-30AB-BDA1E50898CD}"/>
              </a:ext>
            </a:extLst>
          </p:cNvPr>
          <p:cNvSpPr/>
          <p:nvPr/>
        </p:nvSpPr>
        <p:spPr>
          <a:xfrm>
            <a:off x="61864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88070-F035-AD2C-E333-B03905BF6F4F}"/>
              </a:ext>
            </a:extLst>
          </p:cNvPr>
          <p:cNvSpPr/>
          <p:nvPr/>
        </p:nvSpPr>
        <p:spPr>
          <a:xfrm>
            <a:off x="65293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4C6F62-650E-9B18-2AAF-2E9B1E4F6F2F}"/>
              </a:ext>
            </a:extLst>
          </p:cNvPr>
          <p:cNvSpPr/>
          <p:nvPr/>
        </p:nvSpPr>
        <p:spPr>
          <a:xfrm>
            <a:off x="26812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CEF039-39C4-CB90-6D42-2F5089EAA787}"/>
              </a:ext>
            </a:extLst>
          </p:cNvPr>
          <p:cNvSpPr/>
          <p:nvPr/>
        </p:nvSpPr>
        <p:spPr>
          <a:xfrm>
            <a:off x="30622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402AA-48A4-170F-B6F3-B43336543E7C}"/>
              </a:ext>
            </a:extLst>
          </p:cNvPr>
          <p:cNvSpPr/>
          <p:nvPr/>
        </p:nvSpPr>
        <p:spPr>
          <a:xfrm>
            <a:off x="3405127" y="21345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21B36-BD04-6DD8-4BD0-6DCF0FABB644}"/>
              </a:ext>
            </a:extLst>
          </p:cNvPr>
          <p:cNvSpPr/>
          <p:nvPr/>
        </p:nvSpPr>
        <p:spPr>
          <a:xfrm>
            <a:off x="39004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BA3E34-13D9-4A4F-C987-A418B89BBA7D}"/>
              </a:ext>
            </a:extLst>
          </p:cNvPr>
          <p:cNvSpPr/>
          <p:nvPr/>
        </p:nvSpPr>
        <p:spPr>
          <a:xfrm>
            <a:off x="42433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6ED33D-65D4-60EE-B6E4-A4DE4A318D4B}"/>
              </a:ext>
            </a:extLst>
          </p:cNvPr>
          <p:cNvSpPr/>
          <p:nvPr/>
        </p:nvSpPr>
        <p:spPr>
          <a:xfrm>
            <a:off x="46243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B99446-D295-C28E-647E-CC27B4172953}"/>
              </a:ext>
            </a:extLst>
          </p:cNvPr>
          <p:cNvSpPr/>
          <p:nvPr/>
        </p:nvSpPr>
        <p:spPr>
          <a:xfrm>
            <a:off x="49672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33C29-43D3-0D38-D6CE-3D8A85821D20}"/>
              </a:ext>
            </a:extLst>
          </p:cNvPr>
          <p:cNvSpPr/>
          <p:nvPr/>
        </p:nvSpPr>
        <p:spPr>
          <a:xfrm>
            <a:off x="54625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C617E-46B8-0C92-8DC2-454DF9B01997}"/>
              </a:ext>
            </a:extLst>
          </p:cNvPr>
          <p:cNvSpPr/>
          <p:nvPr/>
        </p:nvSpPr>
        <p:spPr>
          <a:xfrm>
            <a:off x="58054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EDE6C-7D86-A958-A95A-1A7E4DA651D5}"/>
              </a:ext>
            </a:extLst>
          </p:cNvPr>
          <p:cNvSpPr/>
          <p:nvPr/>
        </p:nvSpPr>
        <p:spPr>
          <a:xfrm>
            <a:off x="61864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04EC0B-F3F1-0B49-0D13-ACDE48539143}"/>
              </a:ext>
            </a:extLst>
          </p:cNvPr>
          <p:cNvSpPr/>
          <p:nvPr/>
        </p:nvSpPr>
        <p:spPr>
          <a:xfrm>
            <a:off x="65293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DD0D34-3F94-D41F-41F9-A5E0917CFC29}"/>
              </a:ext>
            </a:extLst>
          </p:cNvPr>
          <p:cNvSpPr/>
          <p:nvPr/>
        </p:nvSpPr>
        <p:spPr>
          <a:xfrm>
            <a:off x="26812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CA07D-6295-3C9C-C334-DB91C56C8D1D}"/>
              </a:ext>
            </a:extLst>
          </p:cNvPr>
          <p:cNvSpPr/>
          <p:nvPr/>
        </p:nvSpPr>
        <p:spPr>
          <a:xfrm>
            <a:off x="30622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CB7C8-4C56-791A-13B5-CB93EF346125}"/>
              </a:ext>
            </a:extLst>
          </p:cNvPr>
          <p:cNvSpPr/>
          <p:nvPr/>
        </p:nvSpPr>
        <p:spPr>
          <a:xfrm>
            <a:off x="3405127" y="297278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11EF3F-57C5-4FCF-6987-F09EF413D8BB}"/>
              </a:ext>
            </a:extLst>
          </p:cNvPr>
          <p:cNvSpPr/>
          <p:nvPr/>
        </p:nvSpPr>
        <p:spPr>
          <a:xfrm>
            <a:off x="39004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AF090B-0540-168B-7BE7-B63920FB87B3}"/>
              </a:ext>
            </a:extLst>
          </p:cNvPr>
          <p:cNvSpPr/>
          <p:nvPr/>
        </p:nvSpPr>
        <p:spPr>
          <a:xfrm>
            <a:off x="42433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1AD3AE-51E4-35F2-551F-5EEEAEEE79D1}"/>
              </a:ext>
            </a:extLst>
          </p:cNvPr>
          <p:cNvSpPr/>
          <p:nvPr/>
        </p:nvSpPr>
        <p:spPr>
          <a:xfrm>
            <a:off x="46243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80F6B3-6EED-4959-4E5C-49A0CB6BA560}"/>
              </a:ext>
            </a:extLst>
          </p:cNvPr>
          <p:cNvSpPr/>
          <p:nvPr/>
        </p:nvSpPr>
        <p:spPr>
          <a:xfrm>
            <a:off x="49672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79C76B-B6A8-8053-7CE4-D2816321966A}"/>
              </a:ext>
            </a:extLst>
          </p:cNvPr>
          <p:cNvSpPr/>
          <p:nvPr/>
        </p:nvSpPr>
        <p:spPr>
          <a:xfrm>
            <a:off x="54625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AE44FE-9149-D53F-64CE-566588ACB1ED}"/>
              </a:ext>
            </a:extLst>
          </p:cNvPr>
          <p:cNvSpPr/>
          <p:nvPr/>
        </p:nvSpPr>
        <p:spPr>
          <a:xfrm>
            <a:off x="58054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A721CD-2924-E13D-49B8-E0A2F768AEC4}"/>
              </a:ext>
            </a:extLst>
          </p:cNvPr>
          <p:cNvSpPr/>
          <p:nvPr/>
        </p:nvSpPr>
        <p:spPr>
          <a:xfrm>
            <a:off x="61864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3E5AF2-606E-F1D7-8A66-830782859E8D}"/>
              </a:ext>
            </a:extLst>
          </p:cNvPr>
          <p:cNvSpPr/>
          <p:nvPr/>
        </p:nvSpPr>
        <p:spPr>
          <a:xfrm>
            <a:off x="65293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A5A6DB-84A3-62F3-F8A0-521D53699EA9}"/>
              </a:ext>
            </a:extLst>
          </p:cNvPr>
          <p:cNvSpPr/>
          <p:nvPr/>
        </p:nvSpPr>
        <p:spPr>
          <a:xfrm>
            <a:off x="26812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0F3421-6A3F-8D04-B7D9-5584D2993B6A}"/>
              </a:ext>
            </a:extLst>
          </p:cNvPr>
          <p:cNvSpPr/>
          <p:nvPr/>
        </p:nvSpPr>
        <p:spPr>
          <a:xfrm>
            <a:off x="30622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EFCAF4-F10B-D268-D093-4B96D6AFE894}"/>
              </a:ext>
            </a:extLst>
          </p:cNvPr>
          <p:cNvSpPr/>
          <p:nvPr/>
        </p:nvSpPr>
        <p:spPr>
          <a:xfrm>
            <a:off x="3405127" y="46439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96279B-4BFD-A581-D827-8C251D5E29D6}"/>
              </a:ext>
            </a:extLst>
          </p:cNvPr>
          <p:cNvSpPr txBox="1"/>
          <p:nvPr/>
        </p:nvSpPr>
        <p:spPr>
          <a:xfrm>
            <a:off x="6910327" y="2135892"/>
            <a:ext cx="308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of the received message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38C0B-8D55-46C1-F92F-D6C4A983EE68}"/>
              </a:ext>
            </a:extLst>
          </p:cNvPr>
          <p:cNvSpPr txBox="1"/>
          <p:nvPr/>
        </p:nvSpPr>
        <p:spPr>
          <a:xfrm>
            <a:off x="1835669" y="2122821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0x3B9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EB88BE-805D-EAB0-2FDB-1E3211A033CB}"/>
              </a:ext>
            </a:extLst>
          </p:cNvPr>
          <p:cNvSpPr txBox="1"/>
          <p:nvPr/>
        </p:nvSpPr>
        <p:spPr>
          <a:xfrm>
            <a:off x="6910326" y="2973887"/>
            <a:ext cx="322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AFL entry ID</a:t>
            </a:r>
            <a:r>
              <a:rPr lang="vi-VN" b="1" dirty="0"/>
              <a:t> (</a:t>
            </a:r>
            <a:r>
              <a:rPr lang="en-US" b="1" dirty="0"/>
              <a:t>user config</a:t>
            </a:r>
            <a:r>
              <a:rPr lang="vi-VN" b="1" dirty="0"/>
              <a:t>)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39F0D9-EBA5-0714-341F-8AC9754EE27E}"/>
              </a:ext>
            </a:extLst>
          </p:cNvPr>
          <p:cNvSpPr txBox="1"/>
          <p:nvPr/>
        </p:nvSpPr>
        <p:spPr>
          <a:xfrm>
            <a:off x="1843404" y="2966193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D5D95-5F22-049C-9587-EA2065DF7CA6}"/>
              </a:ext>
            </a:extLst>
          </p:cNvPr>
          <p:cNvSpPr txBox="1"/>
          <p:nvPr/>
        </p:nvSpPr>
        <p:spPr>
          <a:xfrm>
            <a:off x="8337901" y="5427917"/>
            <a:ext cx="357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Acceptance determination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F8736-7635-46CD-E810-018C30B0D2AB}"/>
              </a:ext>
            </a:extLst>
          </p:cNvPr>
          <p:cNvSpPr txBox="1"/>
          <p:nvPr/>
        </p:nvSpPr>
        <p:spPr>
          <a:xfrm>
            <a:off x="1808086" y="4640128"/>
            <a:ext cx="8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0x3BE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EA5138-BA21-8774-DCD3-83624030C864}"/>
              </a:ext>
            </a:extLst>
          </p:cNvPr>
          <p:cNvSpPr/>
          <p:nvPr/>
        </p:nvSpPr>
        <p:spPr>
          <a:xfrm>
            <a:off x="39004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B4CB20-EA98-ACD9-3432-D4B778DBE543}"/>
              </a:ext>
            </a:extLst>
          </p:cNvPr>
          <p:cNvSpPr/>
          <p:nvPr/>
        </p:nvSpPr>
        <p:spPr>
          <a:xfrm>
            <a:off x="4243327" y="379403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2987B-05C0-8013-74BC-12BED06E771C}"/>
              </a:ext>
            </a:extLst>
          </p:cNvPr>
          <p:cNvSpPr/>
          <p:nvPr/>
        </p:nvSpPr>
        <p:spPr>
          <a:xfrm>
            <a:off x="46243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96EC34-F082-E41D-C005-1436E2786194}"/>
              </a:ext>
            </a:extLst>
          </p:cNvPr>
          <p:cNvSpPr/>
          <p:nvPr/>
        </p:nvSpPr>
        <p:spPr>
          <a:xfrm>
            <a:off x="49672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3367ED2-05F6-BB34-7976-C04C4FF6DDD8}"/>
              </a:ext>
            </a:extLst>
          </p:cNvPr>
          <p:cNvSpPr/>
          <p:nvPr/>
        </p:nvSpPr>
        <p:spPr>
          <a:xfrm>
            <a:off x="54625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F319F6-0093-1C73-6DDA-1206D593CD24}"/>
              </a:ext>
            </a:extLst>
          </p:cNvPr>
          <p:cNvSpPr/>
          <p:nvPr/>
        </p:nvSpPr>
        <p:spPr>
          <a:xfrm>
            <a:off x="58054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B3B0B4-40D8-7B31-539B-47CB7C438DD0}"/>
              </a:ext>
            </a:extLst>
          </p:cNvPr>
          <p:cNvSpPr/>
          <p:nvPr/>
        </p:nvSpPr>
        <p:spPr>
          <a:xfrm>
            <a:off x="61864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FDA24E-B0B9-69CB-8388-744F32C44C0F}"/>
              </a:ext>
            </a:extLst>
          </p:cNvPr>
          <p:cNvSpPr/>
          <p:nvPr/>
        </p:nvSpPr>
        <p:spPr>
          <a:xfrm>
            <a:off x="6529327" y="379403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5181F6-7DF0-D044-D7E9-0246C96A0FFF}"/>
              </a:ext>
            </a:extLst>
          </p:cNvPr>
          <p:cNvSpPr/>
          <p:nvPr/>
        </p:nvSpPr>
        <p:spPr>
          <a:xfrm>
            <a:off x="2681227" y="379403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0E33D-9C40-FF77-EACD-16FFB5A09C34}"/>
              </a:ext>
            </a:extLst>
          </p:cNvPr>
          <p:cNvSpPr/>
          <p:nvPr/>
        </p:nvSpPr>
        <p:spPr>
          <a:xfrm>
            <a:off x="30622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47E681-7120-4300-4661-2D5E11951845}"/>
              </a:ext>
            </a:extLst>
          </p:cNvPr>
          <p:cNvSpPr/>
          <p:nvPr/>
        </p:nvSpPr>
        <p:spPr>
          <a:xfrm>
            <a:off x="3405127" y="37940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D64C40-865F-B1B4-6230-39C89F7A29E8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40909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8583F99-589F-8FE9-510D-E98081E69CE8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44338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55957D4-0FB2-7136-8940-D5299B691FBA}"/>
              </a:ext>
            </a:extLst>
          </p:cNvPr>
          <p:cNvCxnSpPr>
            <a:cxnSpLocks/>
            <a:stCxn id="89" idx="2"/>
            <a:endCxn id="50" idx="0"/>
          </p:cNvCxnSpPr>
          <p:nvPr/>
        </p:nvCxnSpPr>
        <p:spPr>
          <a:xfrm>
            <a:off x="35956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14AB71-18E4-898F-1747-D7C3CE990545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32527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7EE12F4-F229-E7C3-22C7-FCFC0DF9ABEE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56530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94D3B01-EE55-868C-9742-A238DE6B0674}"/>
              </a:ext>
            </a:extLst>
          </p:cNvPr>
          <p:cNvCxnSpPr>
            <a:cxnSpLocks/>
            <a:stCxn id="82" idx="2"/>
            <a:endCxn id="43" idx="0"/>
          </p:cNvCxnSpPr>
          <p:nvPr/>
        </p:nvCxnSpPr>
        <p:spPr>
          <a:xfrm>
            <a:off x="51577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9BB2921-162E-912C-5542-7A52CC8ABC3A}"/>
              </a:ext>
            </a:extLst>
          </p:cNvPr>
          <p:cNvCxnSpPr>
            <a:cxnSpLocks/>
            <a:stCxn id="81" idx="2"/>
            <a:endCxn id="42" idx="0"/>
          </p:cNvCxnSpPr>
          <p:nvPr/>
        </p:nvCxnSpPr>
        <p:spPr>
          <a:xfrm>
            <a:off x="48148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84BCFB7-6DF7-F553-A6D6-AD687DC72F22}"/>
              </a:ext>
            </a:extLst>
          </p:cNvPr>
          <p:cNvCxnSpPr>
            <a:cxnSpLocks/>
            <a:stCxn id="87" idx="2"/>
            <a:endCxn id="48" idx="0"/>
          </p:cNvCxnSpPr>
          <p:nvPr/>
        </p:nvCxnSpPr>
        <p:spPr>
          <a:xfrm>
            <a:off x="28717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415DA9F-0261-951E-28BD-D1AA8DFF00BA}"/>
              </a:ext>
            </a:extLst>
          </p:cNvPr>
          <p:cNvSpPr txBox="1"/>
          <p:nvPr/>
        </p:nvSpPr>
        <p:spPr>
          <a:xfrm>
            <a:off x="6910326" y="4667006"/>
            <a:ext cx="34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AFL entry mask (user config)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6F263-33C6-36BB-5CDA-14438BDD6F10}"/>
              </a:ext>
            </a:extLst>
          </p:cNvPr>
          <p:cNvSpPr txBox="1"/>
          <p:nvPr/>
        </p:nvSpPr>
        <p:spPr>
          <a:xfrm>
            <a:off x="467999" y="1405445"/>
            <a:ext cx="111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IDs messages that </a:t>
            </a:r>
            <a:r>
              <a:rPr lang="en-US" b="1" dirty="0"/>
              <a:t>pass</a:t>
            </a:r>
            <a:r>
              <a:rPr lang="en-US" dirty="0"/>
              <a:t> </a:t>
            </a:r>
            <a:r>
              <a:rPr lang="en-US" b="1" dirty="0"/>
              <a:t>the filter </a:t>
            </a:r>
            <a:r>
              <a:rPr lang="en-US" dirty="0"/>
              <a:t>are obtained by </a:t>
            </a:r>
            <a:r>
              <a:rPr lang="en-US" b="1" dirty="0"/>
              <a:t>applying</a:t>
            </a:r>
            <a:r>
              <a:rPr lang="en-US" dirty="0"/>
              <a:t> </a:t>
            </a:r>
            <a:r>
              <a:rPr lang="en-US" b="1" dirty="0"/>
              <a:t>the mask</a:t>
            </a:r>
            <a:r>
              <a:rPr lang="en-US" dirty="0"/>
              <a:t> to the identifier.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AA48D-A2E6-372E-B5C0-626338FE8D91}"/>
              </a:ext>
            </a:extLst>
          </p:cNvPr>
          <p:cNvSpPr txBox="1"/>
          <p:nvPr/>
        </p:nvSpPr>
        <p:spPr>
          <a:xfrm>
            <a:off x="1820877" y="2556221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DFC4C-09FE-F117-0919-CEA421C8B88B}"/>
              </a:ext>
            </a:extLst>
          </p:cNvPr>
          <p:cNvSpPr txBox="1"/>
          <p:nvPr/>
        </p:nvSpPr>
        <p:spPr>
          <a:xfrm>
            <a:off x="1812941" y="4222914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4FF9F1-7C39-CA44-F5E1-D488F29C299D}"/>
              </a:ext>
            </a:extLst>
          </p:cNvPr>
          <p:cNvSpPr/>
          <p:nvPr/>
        </p:nvSpPr>
        <p:spPr>
          <a:xfrm>
            <a:off x="3557527" y="545911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DD6CFF-5C37-F80D-E304-9397F211B6ED}"/>
              </a:ext>
            </a:extLst>
          </p:cNvPr>
          <p:cNvSpPr/>
          <p:nvPr/>
        </p:nvSpPr>
        <p:spPr>
          <a:xfrm>
            <a:off x="4090927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94ECFA-A927-39EA-D16E-DF2ECDE96EC8}"/>
              </a:ext>
            </a:extLst>
          </p:cNvPr>
          <p:cNvSpPr/>
          <p:nvPr/>
        </p:nvSpPr>
        <p:spPr>
          <a:xfrm>
            <a:off x="4624327" y="545911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12094-DFB5-207B-B491-324B0B7349A6}"/>
              </a:ext>
            </a:extLst>
          </p:cNvPr>
          <p:cNvSpPr/>
          <p:nvPr/>
        </p:nvSpPr>
        <p:spPr>
          <a:xfrm>
            <a:off x="5157727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290630-7A2F-5981-AF52-EA31E94147FB}"/>
              </a:ext>
            </a:extLst>
          </p:cNvPr>
          <p:cNvSpPr/>
          <p:nvPr/>
        </p:nvSpPr>
        <p:spPr>
          <a:xfrm>
            <a:off x="5691127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C690D1-7128-7160-CA51-3F1E9BBD75F6}"/>
              </a:ext>
            </a:extLst>
          </p:cNvPr>
          <p:cNvSpPr/>
          <p:nvPr/>
        </p:nvSpPr>
        <p:spPr>
          <a:xfrm>
            <a:off x="6221368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CEF3A-9EB0-5254-C2FF-48329A4721FA}"/>
              </a:ext>
            </a:extLst>
          </p:cNvPr>
          <p:cNvSpPr/>
          <p:nvPr/>
        </p:nvSpPr>
        <p:spPr>
          <a:xfrm>
            <a:off x="6751609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D1077-CC81-7C6A-C09F-59544E9D61A5}"/>
              </a:ext>
            </a:extLst>
          </p:cNvPr>
          <p:cNvSpPr/>
          <p:nvPr/>
        </p:nvSpPr>
        <p:spPr>
          <a:xfrm>
            <a:off x="7288317" y="545301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CC7D98-6FDD-C368-B8C4-C4B286F383A1}"/>
              </a:ext>
            </a:extLst>
          </p:cNvPr>
          <p:cNvSpPr/>
          <p:nvPr/>
        </p:nvSpPr>
        <p:spPr>
          <a:xfrm>
            <a:off x="1957327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D34E83-706E-5915-F471-C8DC6070DA91}"/>
              </a:ext>
            </a:extLst>
          </p:cNvPr>
          <p:cNvSpPr/>
          <p:nvPr/>
        </p:nvSpPr>
        <p:spPr>
          <a:xfrm>
            <a:off x="2490727" y="54684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589968-EC4D-9C2C-FFC7-E8136E79FD49}"/>
              </a:ext>
            </a:extLst>
          </p:cNvPr>
          <p:cNvSpPr/>
          <p:nvPr/>
        </p:nvSpPr>
        <p:spPr>
          <a:xfrm>
            <a:off x="3024127" y="545911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63D809-101E-132C-F052-18932D5F9103}"/>
              </a:ext>
            </a:extLst>
          </p:cNvPr>
          <p:cNvSpPr txBox="1"/>
          <p:nvPr/>
        </p:nvSpPr>
        <p:spPr>
          <a:xfrm>
            <a:off x="1111769" y="5464678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0x7FF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72BD9C-895C-7715-70F5-F80DC6A210DC}"/>
              </a:ext>
            </a:extLst>
          </p:cNvPr>
          <p:cNvCxnSpPr>
            <a:cxnSpLocks/>
            <a:stCxn id="84" idx="2"/>
            <a:endCxn id="45" idx="0"/>
          </p:cNvCxnSpPr>
          <p:nvPr/>
        </p:nvCxnSpPr>
        <p:spPr>
          <a:xfrm>
            <a:off x="59959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0964A-9104-8B57-5375-900AD6BE93CA}"/>
              </a:ext>
            </a:extLst>
          </p:cNvPr>
          <p:cNvCxnSpPr>
            <a:cxnSpLocks/>
            <a:stCxn id="85" idx="2"/>
            <a:endCxn id="46" idx="0"/>
          </p:cNvCxnSpPr>
          <p:nvPr/>
        </p:nvCxnSpPr>
        <p:spPr>
          <a:xfrm>
            <a:off x="63769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30F525-1DD3-C939-9F35-8E740021063E}"/>
              </a:ext>
            </a:extLst>
          </p:cNvPr>
          <p:cNvCxnSpPr>
            <a:cxnSpLocks/>
            <a:stCxn id="86" idx="2"/>
            <a:endCxn id="47" idx="0"/>
          </p:cNvCxnSpPr>
          <p:nvPr/>
        </p:nvCxnSpPr>
        <p:spPr>
          <a:xfrm>
            <a:off x="6719827" y="41750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E4CC0B0-611F-FE24-9377-A1E43BEE814E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 flipH="1">
            <a:off x="2147827" y="5024900"/>
            <a:ext cx="723900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7482563-FF67-511F-18CF-7A66ECF78BB8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2681227" y="5024900"/>
            <a:ext cx="571500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2C56B60-3BB6-094B-138A-11CA00EBF1FF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flipH="1">
            <a:off x="3214627" y="5024900"/>
            <a:ext cx="381000" cy="4342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CB480054-5302-B2F1-1FFB-B5E1059F0624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>
            <a:off x="3748027" y="5024900"/>
            <a:ext cx="342900" cy="4342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2F4F745-9339-9574-30F8-C03A381DBFDB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 flipH="1">
            <a:off x="4281427" y="5024900"/>
            <a:ext cx="152400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AE34955-637B-A512-1413-C4458E5DA08A}"/>
              </a:ext>
            </a:extLst>
          </p:cNvPr>
          <p:cNvCxnSpPr>
            <a:cxnSpLocks/>
            <a:stCxn id="42" idx="2"/>
            <a:endCxn id="37" idx="0"/>
          </p:cNvCxnSpPr>
          <p:nvPr/>
        </p:nvCxnSpPr>
        <p:spPr>
          <a:xfrm>
            <a:off x="4814827" y="5024900"/>
            <a:ext cx="0" cy="43421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82100A-BDFF-14B7-9E76-052FCB26D80F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5157727" y="5024900"/>
            <a:ext cx="190500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9AB9A36-B06B-A3E8-F0DC-3464F54F50E5}"/>
              </a:ext>
            </a:extLst>
          </p:cNvPr>
          <p:cNvCxnSpPr>
            <a:cxnSpLocks/>
            <a:stCxn id="44" idx="2"/>
            <a:endCxn id="39" idx="0"/>
          </p:cNvCxnSpPr>
          <p:nvPr/>
        </p:nvCxnSpPr>
        <p:spPr>
          <a:xfrm>
            <a:off x="5653027" y="5024900"/>
            <a:ext cx="228600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CA1054-7B44-7AFF-97FC-923B14C278FE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5995927" y="5024900"/>
            <a:ext cx="415941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0FB1E7B-E3D2-95D5-C39B-7B02FD60DEA6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376927" y="5024900"/>
            <a:ext cx="565182" cy="4435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6C775F-3F0E-97E3-CC38-9537E59A0189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6719827" y="5024900"/>
            <a:ext cx="758990" cy="42811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1F27736-37E7-038E-88AE-2B7A9C00399C}"/>
              </a:ext>
            </a:extLst>
          </p:cNvPr>
          <p:cNvSpPr txBox="1"/>
          <p:nvPr/>
        </p:nvSpPr>
        <p:spPr>
          <a:xfrm>
            <a:off x="2276313" y="550501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07E6C6C-EFD9-C41B-FAB6-3D7D87E12BFF}"/>
              </a:ext>
            </a:extLst>
          </p:cNvPr>
          <p:cNvSpPr txBox="1"/>
          <p:nvPr/>
        </p:nvSpPr>
        <p:spPr>
          <a:xfrm>
            <a:off x="2825714" y="550501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DBF702A-5D2D-D7F2-EC1F-1C6DD4AEFE34}"/>
              </a:ext>
            </a:extLst>
          </p:cNvPr>
          <p:cNvSpPr txBox="1"/>
          <p:nvPr/>
        </p:nvSpPr>
        <p:spPr>
          <a:xfrm>
            <a:off x="3338411" y="552045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D7DB847-9316-637A-1BA2-C800D0591393}"/>
              </a:ext>
            </a:extLst>
          </p:cNvPr>
          <p:cNvSpPr txBox="1"/>
          <p:nvPr/>
        </p:nvSpPr>
        <p:spPr>
          <a:xfrm>
            <a:off x="3871811" y="5506882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0A55C4-30A6-1D89-AA16-9A9D0AE72F5E}"/>
              </a:ext>
            </a:extLst>
          </p:cNvPr>
          <p:cNvSpPr txBox="1"/>
          <p:nvPr/>
        </p:nvSpPr>
        <p:spPr>
          <a:xfrm>
            <a:off x="4408646" y="550501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9DF0061-684E-B371-0686-EDA6FDCFA7AD}"/>
              </a:ext>
            </a:extLst>
          </p:cNvPr>
          <p:cNvSpPr txBox="1"/>
          <p:nvPr/>
        </p:nvSpPr>
        <p:spPr>
          <a:xfrm>
            <a:off x="4937855" y="550501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BF4DA0-A0E1-377D-24D6-549B017FBE47}"/>
              </a:ext>
            </a:extLst>
          </p:cNvPr>
          <p:cNvSpPr txBox="1"/>
          <p:nvPr/>
        </p:nvSpPr>
        <p:spPr>
          <a:xfrm>
            <a:off x="5473223" y="5517441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7CF754B-F0B4-7391-6487-0D45577548BB}"/>
              </a:ext>
            </a:extLst>
          </p:cNvPr>
          <p:cNvSpPr txBox="1"/>
          <p:nvPr/>
        </p:nvSpPr>
        <p:spPr>
          <a:xfrm>
            <a:off x="6005485" y="551744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0055B5-5FDF-C026-CFD1-75E8DBB7C474}"/>
              </a:ext>
            </a:extLst>
          </p:cNvPr>
          <p:cNvSpPr txBox="1"/>
          <p:nvPr/>
        </p:nvSpPr>
        <p:spPr>
          <a:xfrm>
            <a:off x="6552484" y="551122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3A3776-B6B1-ECB1-F012-591ED3831205}"/>
              </a:ext>
            </a:extLst>
          </p:cNvPr>
          <p:cNvSpPr txBox="1"/>
          <p:nvPr/>
        </p:nvSpPr>
        <p:spPr>
          <a:xfrm>
            <a:off x="7086600" y="551744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FE52210-1F78-4F47-37F1-630F99976176}"/>
              </a:ext>
            </a:extLst>
          </p:cNvPr>
          <p:cNvSpPr/>
          <p:nvPr/>
        </p:nvSpPr>
        <p:spPr>
          <a:xfrm>
            <a:off x="7956901" y="545301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9E69C5-507C-9BC9-DAC9-F97E8D0D1CB2}"/>
              </a:ext>
            </a:extLst>
          </p:cNvPr>
          <p:cNvSpPr txBox="1"/>
          <p:nvPr/>
        </p:nvSpPr>
        <p:spPr>
          <a:xfrm>
            <a:off x="7704116" y="5517440"/>
            <a:ext cx="28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=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978AFC3-CBC3-B446-93FB-31A8A5A125DE}"/>
              </a:ext>
            </a:extLst>
          </p:cNvPr>
          <p:cNvSpPr txBox="1"/>
          <p:nvPr/>
        </p:nvSpPr>
        <p:spPr>
          <a:xfrm>
            <a:off x="1835808" y="3808923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0x441</a:t>
            </a:r>
          </a:p>
        </p:txBody>
      </p:sp>
    </p:spTree>
    <p:extLst>
      <p:ext uri="{BB962C8B-B14F-4D97-AF65-F5344CB8AC3E}">
        <p14:creationId xmlns:p14="http://schemas.microsoft.com/office/powerpoint/2010/main" val="1573349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E2427A-812E-3047-8D70-1BDF2EDAB869}"/>
              </a:ext>
            </a:extLst>
          </p:cNvPr>
          <p:cNvCxnSpPr>
            <a:cxnSpLocks/>
            <a:stCxn id="26" idx="2"/>
            <a:endCxn id="87" idx="0"/>
          </p:cNvCxnSpPr>
          <p:nvPr/>
        </p:nvCxnSpPr>
        <p:spPr>
          <a:xfrm>
            <a:off x="17907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2DCDDA-2D85-EFF6-C853-2D96DB86032B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>
            <a:off x="21717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ED367B5-8DA2-12E6-E0C7-E8B59520F272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>
            <a:off x="25146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D337AA-F43F-4EBD-45CD-B720C75C07D7}"/>
              </a:ext>
            </a:extLst>
          </p:cNvPr>
          <p:cNvCxnSpPr>
            <a:cxnSpLocks/>
            <a:stCxn id="18" idx="2"/>
            <a:endCxn id="79" idx="0"/>
          </p:cNvCxnSpPr>
          <p:nvPr/>
        </p:nvCxnSpPr>
        <p:spPr>
          <a:xfrm>
            <a:off x="30099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FD5495-A01D-7526-91ED-2029137907B9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33528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00089-D9E0-8C7B-337A-2ED8B0F4D412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>
            <a:off x="37338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2B2DE0-2F53-D07B-6030-86BAC060EB9D}"/>
              </a:ext>
            </a:extLst>
          </p:cNvPr>
          <p:cNvCxnSpPr>
            <a:cxnSpLocks/>
            <a:stCxn id="21" idx="2"/>
            <a:endCxn id="82" idx="0"/>
          </p:cNvCxnSpPr>
          <p:nvPr/>
        </p:nvCxnSpPr>
        <p:spPr>
          <a:xfrm>
            <a:off x="40767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5D8048D-4D15-3049-13FA-F50447382156}"/>
              </a:ext>
            </a:extLst>
          </p:cNvPr>
          <p:cNvCxnSpPr>
            <a:cxnSpLocks/>
            <a:stCxn id="22" idx="2"/>
            <a:endCxn id="83" idx="0"/>
          </p:cNvCxnSpPr>
          <p:nvPr/>
        </p:nvCxnSpPr>
        <p:spPr>
          <a:xfrm>
            <a:off x="45720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1E7DB9-DA06-CBBA-CB72-33C9D1008E6D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49149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8B8904-88EB-0E08-82D5-82D8EF8E1B19}"/>
              </a:ext>
            </a:extLst>
          </p:cNvPr>
          <p:cNvCxnSpPr>
            <a:cxnSpLocks/>
            <a:stCxn id="24" idx="2"/>
            <a:endCxn id="85" idx="0"/>
          </p:cNvCxnSpPr>
          <p:nvPr/>
        </p:nvCxnSpPr>
        <p:spPr>
          <a:xfrm>
            <a:off x="52959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38E1FE-FCC1-FD84-10BE-4A8D789CB635}"/>
              </a:ext>
            </a:extLst>
          </p:cNvPr>
          <p:cNvCxnSpPr>
            <a:cxnSpLocks/>
            <a:stCxn id="25" idx="2"/>
            <a:endCxn id="86" idx="0"/>
          </p:cNvCxnSpPr>
          <p:nvPr/>
        </p:nvCxnSpPr>
        <p:spPr>
          <a:xfrm>
            <a:off x="5638800" y="176858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Acceptance Filtering Function</a:t>
            </a:r>
            <a:br>
              <a:rPr lang="en-US" cap="all" dirty="0"/>
            </a:br>
            <a:r>
              <a:rPr lang="en-US" sz="2000" dirty="0"/>
              <a:t>easier understand rule</a:t>
            </a:r>
            <a:endParaRPr lang="en-US" sz="2000" cap="al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21B36-BD04-6DD8-4BD0-6DCF0FABB644}"/>
              </a:ext>
            </a:extLst>
          </p:cNvPr>
          <p:cNvSpPr/>
          <p:nvPr/>
        </p:nvSpPr>
        <p:spPr>
          <a:xfrm>
            <a:off x="28194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BA3E34-13D9-4A4F-C987-A418B89BBA7D}"/>
              </a:ext>
            </a:extLst>
          </p:cNvPr>
          <p:cNvSpPr/>
          <p:nvPr/>
        </p:nvSpPr>
        <p:spPr>
          <a:xfrm>
            <a:off x="31623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6ED33D-65D4-60EE-B6E4-A4DE4A318D4B}"/>
              </a:ext>
            </a:extLst>
          </p:cNvPr>
          <p:cNvSpPr/>
          <p:nvPr/>
        </p:nvSpPr>
        <p:spPr>
          <a:xfrm>
            <a:off x="35433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B99446-D295-C28E-647E-CC27B4172953}"/>
              </a:ext>
            </a:extLst>
          </p:cNvPr>
          <p:cNvSpPr/>
          <p:nvPr/>
        </p:nvSpPr>
        <p:spPr>
          <a:xfrm>
            <a:off x="38862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33C29-43D3-0D38-D6CE-3D8A85821D20}"/>
              </a:ext>
            </a:extLst>
          </p:cNvPr>
          <p:cNvSpPr/>
          <p:nvPr/>
        </p:nvSpPr>
        <p:spPr>
          <a:xfrm>
            <a:off x="43815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C617E-46B8-0C92-8DC2-454DF9B01997}"/>
              </a:ext>
            </a:extLst>
          </p:cNvPr>
          <p:cNvSpPr/>
          <p:nvPr/>
        </p:nvSpPr>
        <p:spPr>
          <a:xfrm>
            <a:off x="47244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EDE6C-7D86-A958-A95A-1A7E4DA651D5}"/>
              </a:ext>
            </a:extLst>
          </p:cNvPr>
          <p:cNvSpPr/>
          <p:nvPr/>
        </p:nvSpPr>
        <p:spPr>
          <a:xfrm>
            <a:off x="51054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04EC0B-F3F1-0B49-0D13-ACDE48539143}"/>
              </a:ext>
            </a:extLst>
          </p:cNvPr>
          <p:cNvSpPr/>
          <p:nvPr/>
        </p:nvSpPr>
        <p:spPr>
          <a:xfrm>
            <a:off x="54483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DD0D34-3F94-D41F-41F9-A5E0917CFC29}"/>
              </a:ext>
            </a:extLst>
          </p:cNvPr>
          <p:cNvSpPr/>
          <p:nvPr/>
        </p:nvSpPr>
        <p:spPr>
          <a:xfrm>
            <a:off x="16002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CA07D-6295-3C9C-C334-DB91C56C8D1D}"/>
              </a:ext>
            </a:extLst>
          </p:cNvPr>
          <p:cNvSpPr/>
          <p:nvPr/>
        </p:nvSpPr>
        <p:spPr>
          <a:xfrm>
            <a:off x="19812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CB7C8-4C56-791A-13B5-CB93EF346125}"/>
              </a:ext>
            </a:extLst>
          </p:cNvPr>
          <p:cNvSpPr/>
          <p:nvPr/>
        </p:nvSpPr>
        <p:spPr>
          <a:xfrm>
            <a:off x="2324100" y="138758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11EF3F-57C5-4FCF-6987-F09EF413D8BB}"/>
              </a:ext>
            </a:extLst>
          </p:cNvPr>
          <p:cNvSpPr/>
          <p:nvPr/>
        </p:nvSpPr>
        <p:spPr>
          <a:xfrm>
            <a:off x="28194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AF090B-0540-168B-7BE7-B63920FB87B3}"/>
              </a:ext>
            </a:extLst>
          </p:cNvPr>
          <p:cNvSpPr/>
          <p:nvPr/>
        </p:nvSpPr>
        <p:spPr>
          <a:xfrm>
            <a:off x="31623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1AD3AE-51E4-35F2-551F-5EEEAEEE79D1}"/>
              </a:ext>
            </a:extLst>
          </p:cNvPr>
          <p:cNvSpPr/>
          <p:nvPr/>
        </p:nvSpPr>
        <p:spPr>
          <a:xfrm>
            <a:off x="35433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80F6B3-6EED-4959-4E5C-49A0CB6BA560}"/>
              </a:ext>
            </a:extLst>
          </p:cNvPr>
          <p:cNvSpPr/>
          <p:nvPr/>
        </p:nvSpPr>
        <p:spPr>
          <a:xfrm>
            <a:off x="38862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79C76B-B6A8-8053-7CE4-D2816321966A}"/>
              </a:ext>
            </a:extLst>
          </p:cNvPr>
          <p:cNvSpPr/>
          <p:nvPr/>
        </p:nvSpPr>
        <p:spPr>
          <a:xfrm>
            <a:off x="43815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AE44FE-9149-D53F-64CE-566588ACB1ED}"/>
              </a:ext>
            </a:extLst>
          </p:cNvPr>
          <p:cNvSpPr/>
          <p:nvPr/>
        </p:nvSpPr>
        <p:spPr>
          <a:xfrm>
            <a:off x="47244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A721CD-2924-E13D-49B8-E0A2F768AEC4}"/>
              </a:ext>
            </a:extLst>
          </p:cNvPr>
          <p:cNvSpPr/>
          <p:nvPr/>
        </p:nvSpPr>
        <p:spPr>
          <a:xfrm>
            <a:off x="51054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3E5AF2-606E-F1D7-8A66-830782859E8D}"/>
              </a:ext>
            </a:extLst>
          </p:cNvPr>
          <p:cNvSpPr/>
          <p:nvPr/>
        </p:nvSpPr>
        <p:spPr>
          <a:xfrm>
            <a:off x="54483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A5A6DB-84A3-62F3-F8A0-521D53699EA9}"/>
              </a:ext>
            </a:extLst>
          </p:cNvPr>
          <p:cNvSpPr/>
          <p:nvPr/>
        </p:nvSpPr>
        <p:spPr>
          <a:xfrm>
            <a:off x="16002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0F3421-6A3F-8D04-B7D9-5584D2993B6A}"/>
              </a:ext>
            </a:extLst>
          </p:cNvPr>
          <p:cNvSpPr/>
          <p:nvPr/>
        </p:nvSpPr>
        <p:spPr>
          <a:xfrm>
            <a:off x="19812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EFCAF4-F10B-D268-D093-4B96D6AFE894}"/>
              </a:ext>
            </a:extLst>
          </p:cNvPr>
          <p:cNvSpPr/>
          <p:nvPr/>
        </p:nvSpPr>
        <p:spPr>
          <a:xfrm>
            <a:off x="2324100" y="305870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EB88BE-805D-EAB0-2FDB-1E3211A033CB}"/>
              </a:ext>
            </a:extLst>
          </p:cNvPr>
          <p:cNvSpPr txBox="1"/>
          <p:nvPr/>
        </p:nvSpPr>
        <p:spPr>
          <a:xfrm>
            <a:off x="5829299" y="1388687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 ID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39F0D9-EBA5-0714-341F-8AC9754EE27E}"/>
              </a:ext>
            </a:extLst>
          </p:cNvPr>
          <p:cNvSpPr txBox="1"/>
          <p:nvPr/>
        </p:nvSpPr>
        <p:spPr>
          <a:xfrm>
            <a:off x="76200" y="1380993"/>
            <a:ext cx="153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b="1" i="1" dirty="0"/>
              <a:t>Ex 1</a:t>
            </a:r>
            <a:r>
              <a:rPr lang="vi-VN" dirty="0"/>
              <a:t>: </a:t>
            </a:r>
            <a:r>
              <a:rPr lang="en-US" dirty="0"/>
              <a:t>0x3FF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D5D95-5F22-049C-9587-EA2065DF7CA6}"/>
              </a:ext>
            </a:extLst>
          </p:cNvPr>
          <p:cNvSpPr txBox="1"/>
          <p:nvPr/>
        </p:nvSpPr>
        <p:spPr>
          <a:xfrm>
            <a:off x="5829299" y="3070368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ID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F8736-7635-46CD-E810-018C30B0D2AB}"/>
              </a:ext>
            </a:extLst>
          </p:cNvPr>
          <p:cNvSpPr txBox="1"/>
          <p:nvPr/>
        </p:nvSpPr>
        <p:spPr>
          <a:xfrm>
            <a:off x="754642" y="3054928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0x3FF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EA5138-BA21-8774-DCD3-83624030C864}"/>
              </a:ext>
            </a:extLst>
          </p:cNvPr>
          <p:cNvSpPr/>
          <p:nvPr/>
        </p:nvSpPr>
        <p:spPr>
          <a:xfrm>
            <a:off x="28194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B4CB20-EA98-ACD9-3432-D4B778DBE543}"/>
              </a:ext>
            </a:extLst>
          </p:cNvPr>
          <p:cNvSpPr/>
          <p:nvPr/>
        </p:nvSpPr>
        <p:spPr>
          <a:xfrm>
            <a:off x="31623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2987B-05C0-8013-74BC-12BED06E771C}"/>
              </a:ext>
            </a:extLst>
          </p:cNvPr>
          <p:cNvSpPr/>
          <p:nvPr/>
        </p:nvSpPr>
        <p:spPr>
          <a:xfrm>
            <a:off x="35433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96EC34-F082-E41D-C005-1436E2786194}"/>
              </a:ext>
            </a:extLst>
          </p:cNvPr>
          <p:cNvSpPr/>
          <p:nvPr/>
        </p:nvSpPr>
        <p:spPr>
          <a:xfrm>
            <a:off x="38862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3367ED2-05F6-BB34-7976-C04C4FF6DDD8}"/>
              </a:ext>
            </a:extLst>
          </p:cNvPr>
          <p:cNvSpPr/>
          <p:nvPr/>
        </p:nvSpPr>
        <p:spPr>
          <a:xfrm>
            <a:off x="43815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F319F6-0093-1C73-6DDA-1206D593CD24}"/>
              </a:ext>
            </a:extLst>
          </p:cNvPr>
          <p:cNvSpPr/>
          <p:nvPr/>
        </p:nvSpPr>
        <p:spPr>
          <a:xfrm>
            <a:off x="47244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B3B0B4-40D8-7B31-539B-47CB7C438DD0}"/>
              </a:ext>
            </a:extLst>
          </p:cNvPr>
          <p:cNvSpPr/>
          <p:nvPr/>
        </p:nvSpPr>
        <p:spPr>
          <a:xfrm>
            <a:off x="51054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FDA24E-B0B9-69CB-8388-744F32C44C0F}"/>
              </a:ext>
            </a:extLst>
          </p:cNvPr>
          <p:cNvSpPr/>
          <p:nvPr/>
        </p:nvSpPr>
        <p:spPr>
          <a:xfrm>
            <a:off x="54483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5181F6-7DF0-D044-D7E9-0246C96A0FFF}"/>
              </a:ext>
            </a:extLst>
          </p:cNvPr>
          <p:cNvSpPr/>
          <p:nvPr/>
        </p:nvSpPr>
        <p:spPr>
          <a:xfrm>
            <a:off x="16002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0E33D-9C40-FF77-EACD-16FFB5A09C34}"/>
              </a:ext>
            </a:extLst>
          </p:cNvPr>
          <p:cNvSpPr/>
          <p:nvPr/>
        </p:nvSpPr>
        <p:spPr>
          <a:xfrm>
            <a:off x="19812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47E681-7120-4300-4661-2D5E11951845}"/>
              </a:ext>
            </a:extLst>
          </p:cNvPr>
          <p:cNvSpPr/>
          <p:nvPr/>
        </p:nvSpPr>
        <p:spPr>
          <a:xfrm>
            <a:off x="2324100" y="220883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D64C40-865F-B1B4-6230-39C89F7A29E8}"/>
              </a:ext>
            </a:extLst>
          </p:cNvPr>
          <p:cNvCxnSpPr>
            <a:cxnSpLocks/>
            <a:stCxn id="79" idx="2"/>
            <a:endCxn id="40" idx="0"/>
          </p:cNvCxnSpPr>
          <p:nvPr/>
        </p:nvCxnSpPr>
        <p:spPr>
          <a:xfrm>
            <a:off x="30099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8583F99-589F-8FE9-510D-E98081E69CE8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33528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55957D4-0FB2-7136-8940-D5299B691FBA}"/>
              </a:ext>
            </a:extLst>
          </p:cNvPr>
          <p:cNvCxnSpPr>
            <a:cxnSpLocks/>
            <a:stCxn id="89" idx="2"/>
            <a:endCxn id="50" idx="0"/>
          </p:cNvCxnSpPr>
          <p:nvPr/>
        </p:nvCxnSpPr>
        <p:spPr>
          <a:xfrm>
            <a:off x="25146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114AB71-18E4-898F-1747-D7C3CE990545}"/>
              </a:ext>
            </a:extLst>
          </p:cNvPr>
          <p:cNvCxnSpPr>
            <a:cxnSpLocks/>
            <a:stCxn id="88" idx="2"/>
            <a:endCxn id="49" idx="0"/>
          </p:cNvCxnSpPr>
          <p:nvPr/>
        </p:nvCxnSpPr>
        <p:spPr>
          <a:xfrm>
            <a:off x="21717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7EE12F4-F229-E7C3-22C7-FCFC0DF9ABEE}"/>
              </a:ext>
            </a:extLst>
          </p:cNvPr>
          <p:cNvCxnSpPr>
            <a:cxnSpLocks/>
            <a:stCxn id="83" idx="2"/>
            <a:endCxn id="44" idx="0"/>
          </p:cNvCxnSpPr>
          <p:nvPr/>
        </p:nvCxnSpPr>
        <p:spPr>
          <a:xfrm>
            <a:off x="45720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94D3B01-EE55-868C-9742-A238DE6B0674}"/>
              </a:ext>
            </a:extLst>
          </p:cNvPr>
          <p:cNvCxnSpPr>
            <a:cxnSpLocks/>
            <a:stCxn id="82" idx="2"/>
            <a:endCxn id="43" idx="0"/>
          </p:cNvCxnSpPr>
          <p:nvPr/>
        </p:nvCxnSpPr>
        <p:spPr>
          <a:xfrm>
            <a:off x="40767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9BB2921-162E-912C-5542-7A52CC8ABC3A}"/>
              </a:ext>
            </a:extLst>
          </p:cNvPr>
          <p:cNvCxnSpPr>
            <a:cxnSpLocks/>
            <a:stCxn id="81" idx="2"/>
            <a:endCxn id="42" idx="0"/>
          </p:cNvCxnSpPr>
          <p:nvPr/>
        </p:nvCxnSpPr>
        <p:spPr>
          <a:xfrm>
            <a:off x="37338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84BCFB7-6DF7-F553-A6D6-AD687DC72F22}"/>
              </a:ext>
            </a:extLst>
          </p:cNvPr>
          <p:cNvCxnSpPr>
            <a:cxnSpLocks/>
            <a:stCxn id="87" idx="2"/>
            <a:endCxn id="48" idx="0"/>
          </p:cNvCxnSpPr>
          <p:nvPr/>
        </p:nvCxnSpPr>
        <p:spPr>
          <a:xfrm>
            <a:off x="17907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415DA9F-0261-951E-28BD-D1AA8DFF00BA}"/>
              </a:ext>
            </a:extLst>
          </p:cNvPr>
          <p:cNvSpPr txBox="1"/>
          <p:nvPr/>
        </p:nvSpPr>
        <p:spPr>
          <a:xfrm>
            <a:off x="5829299" y="2198270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Reception ID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EC7368E-741E-BCA2-E9A5-5D69143C0079}"/>
              </a:ext>
            </a:extLst>
          </p:cNvPr>
          <p:cNvCxnSpPr>
            <a:cxnSpLocks/>
            <a:stCxn id="84" idx="2"/>
            <a:endCxn id="45" idx="0"/>
          </p:cNvCxnSpPr>
          <p:nvPr/>
        </p:nvCxnSpPr>
        <p:spPr>
          <a:xfrm>
            <a:off x="49149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07B4D4-B9D8-9B39-016A-CE2CB717BDD8}"/>
              </a:ext>
            </a:extLst>
          </p:cNvPr>
          <p:cNvCxnSpPr>
            <a:cxnSpLocks/>
            <a:stCxn id="85" idx="2"/>
            <a:endCxn id="46" idx="0"/>
          </p:cNvCxnSpPr>
          <p:nvPr/>
        </p:nvCxnSpPr>
        <p:spPr>
          <a:xfrm>
            <a:off x="52959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EB1D128-D11B-DBBF-B7E0-F16901A7C097}"/>
              </a:ext>
            </a:extLst>
          </p:cNvPr>
          <p:cNvCxnSpPr>
            <a:cxnSpLocks/>
            <a:stCxn id="86" idx="2"/>
            <a:endCxn id="47" idx="0"/>
          </p:cNvCxnSpPr>
          <p:nvPr/>
        </p:nvCxnSpPr>
        <p:spPr>
          <a:xfrm>
            <a:off x="5638800" y="258983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E158225-A9D3-A74C-33E7-0A7618BD2956}"/>
              </a:ext>
            </a:extLst>
          </p:cNvPr>
          <p:cNvCxnSpPr>
            <a:cxnSpLocks/>
            <a:stCxn id="359" idx="2"/>
            <a:endCxn id="385" idx="0"/>
          </p:cNvCxnSpPr>
          <p:nvPr/>
        </p:nvCxnSpPr>
        <p:spPr>
          <a:xfrm>
            <a:off x="17907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F0725C2-5EFD-1BB1-CDB5-52094482D0A6}"/>
              </a:ext>
            </a:extLst>
          </p:cNvPr>
          <p:cNvCxnSpPr>
            <a:cxnSpLocks/>
            <a:stCxn id="360" idx="2"/>
            <a:endCxn id="386" idx="0"/>
          </p:cNvCxnSpPr>
          <p:nvPr/>
        </p:nvCxnSpPr>
        <p:spPr>
          <a:xfrm>
            <a:off x="21717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5AADDF1-C958-DBF3-02AB-6DFFF2C7588D}"/>
              </a:ext>
            </a:extLst>
          </p:cNvPr>
          <p:cNvCxnSpPr>
            <a:cxnSpLocks/>
            <a:stCxn id="361" idx="2"/>
            <a:endCxn id="387" idx="0"/>
          </p:cNvCxnSpPr>
          <p:nvPr/>
        </p:nvCxnSpPr>
        <p:spPr>
          <a:xfrm>
            <a:off x="25146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9423CFE2-0355-8881-87C7-532DE7CE938F}"/>
              </a:ext>
            </a:extLst>
          </p:cNvPr>
          <p:cNvCxnSpPr>
            <a:cxnSpLocks/>
            <a:stCxn id="351" idx="2"/>
            <a:endCxn id="377" idx="0"/>
          </p:cNvCxnSpPr>
          <p:nvPr/>
        </p:nvCxnSpPr>
        <p:spPr>
          <a:xfrm>
            <a:off x="30099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EC21496-02BB-7872-1877-D291449FD1AE}"/>
              </a:ext>
            </a:extLst>
          </p:cNvPr>
          <p:cNvCxnSpPr>
            <a:cxnSpLocks/>
            <a:stCxn id="352" idx="2"/>
            <a:endCxn id="378" idx="0"/>
          </p:cNvCxnSpPr>
          <p:nvPr/>
        </p:nvCxnSpPr>
        <p:spPr>
          <a:xfrm>
            <a:off x="33528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5364D7F-49A7-D122-0312-97C1037CCFFA}"/>
              </a:ext>
            </a:extLst>
          </p:cNvPr>
          <p:cNvCxnSpPr>
            <a:cxnSpLocks/>
            <a:stCxn id="353" idx="2"/>
            <a:endCxn id="379" idx="0"/>
          </p:cNvCxnSpPr>
          <p:nvPr/>
        </p:nvCxnSpPr>
        <p:spPr>
          <a:xfrm>
            <a:off x="37338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3019E1B-1DBF-6C9A-D873-C87FE48F8669}"/>
              </a:ext>
            </a:extLst>
          </p:cNvPr>
          <p:cNvCxnSpPr>
            <a:cxnSpLocks/>
            <a:stCxn id="354" idx="2"/>
            <a:endCxn id="380" idx="0"/>
          </p:cNvCxnSpPr>
          <p:nvPr/>
        </p:nvCxnSpPr>
        <p:spPr>
          <a:xfrm>
            <a:off x="40767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587A6A65-E006-B93C-4D77-A43F5C744D49}"/>
              </a:ext>
            </a:extLst>
          </p:cNvPr>
          <p:cNvCxnSpPr>
            <a:cxnSpLocks/>
            <a:stCxn id="355" idx="2"/>
            <a:endCxn id="381" idx="0"/>
          </p:cNvCxnSpPr>
          <p:nvPr/>
        </p:nvCxnSpPr>
        <p:spPr>
          <a:xfrm>
            <a:off x="45720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3AC91A43-1F88-C44C-6E07-6CECBAA04C40}"/>
              </a:ext>
            </a:extLst>
          </p:cNvPr>
          <p:cNvCxnSpPr>
            <a:cxnSpLocks/>
            <a:stCxn id="356" idx="2"/>
            <a:endCxn id="382" idx="0"/>
          </p:cNvCxnSpPr>
          <p:nvPr/>
        </p:nvCxnSpPr>
        <p:spPr>
          <a:xfrm>
            <a:off x="49149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972A71E3-A527-AA4A-84C1-ADD6CDA0F95E}"/>
              </a:ext>
            </a:extLst>
          </p:cNvPr>
          <p:cNvCxnSpPr>
            <a:cxnSpLocks/>
            <a:stCxn id="357" idx="2"/>
            <a:endCxn id="383" idx="0"/>
          </p:cNvCxnSpPr>
          <p:nvPr/>
        </p:nvCxnSpPr>
        <p:spPr>
          <a:xfrm>
            <a:off x="5295900" y="4286083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CD3DA507-AE04-D25D-2857-9F896803D7F2}"/>
              </a:ext>
            </a:extLst>
          </p:cNvPr>
          <p:cNvCxnSpPr>
            <a:cxnSpLocks/>
            <a:stCxn id="358" idx="2"/>
            <a:endCxn id="384" idx="0"/>
          </p:cNvCxnSpPr>
          <p:nvPr/>
        </p:nvCxnSpPr>
        <p:spPr>
          <a:xfrm>
            <a:off x="5638800" y="4286083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D6FA6CF7-8610-154C-8FCF-5B83AA14EECC}"/>
              </a:ext>
            </a:extLst>
          </p:cNvPr>
          <p:cNvSpPr/>
          <p:nvPr/>
        </p:nvSpPr>
        <p:spPr>
          <a:xfrm>
            <a:off x="28194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ECDDE327-E13B-CE29-6C18-58FAAD0839A4}"/>
              </a:ext>
            </a:extLst>
          </p:cNvPr>
          <p:cNvSpPr/>
          <p:nvPr/>
        </p:nvSpPr>
        <p:spPr>
          <a:xfrm>
            <a:off x="31623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6E83EA38-6ECD-4D44-0A18-ADFA69E41033}"/>
              </a:ext>
            </a:extLst>
          </p:cNvPr>
          <p:cNvSpPr/>
          <p:nvPr/>
        </p:nvSpPr>
        <p:spPr>
          <a:xfrm>
            <a:off x="35433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FA2212C-BFBD-99E8-635A-FDA8CC7DBAD4}"/>
              </a:ext>
            </a:extLst>
          </p:cNvPr>
          <p:cNvSpPr/>
          <p:nvPr/>
        </p:nvSpPr>
        <p:spPr>
          <a:xfrm>
            <a:off x="38862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003409E2-6A36-1011-F752-C3D61DBCB92F}"/>
              </a:ext>
            </a:extLst>
          </p:cNvPr>
          <p:cNvSpPr/>
          <p:nvPr/>
        </p:nvSpPr>
        <p:spPr>
          <a:xfrm>
            <a:off x="43815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4D1471C-E7C8-D097-5B3E-F56EB82725D4}"/>
              </a:ext>
            </a:extLst>
          </p:cNvPr>
          <p:cNvSpPr/>
          <p:nvPr/>
        </p:nvSpPr>
        <p:spPr>
          <a:xfrm>
            <a:off x="47244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CEC9549C-D833-C522-0FC6-32CB266A3889}"/>
              </a:ext>
            </a:extLst>
          </p:cNvPr>
          <p:cNvSpPr/>
          <p:nvPr/>
        </p:nvSpPr>
        <p:spPr>
          <a:xfrm>
            <a:off x="51054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AF82E31-6B2D-8FC6-6041-93BFB1D51BC3}"/>
              </a:ext>
            </a:extLst>
          </p:cNvPr>
          <p:cNvSpPr/>
          <p:nvPr/>
        </p:nvSpPr>
        <p:spPr>
          <a:xfrm>
            <a:off x="5448300" y="3905083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E5A0F7-815C-3F77-83F8-BAF4B5853061}"/>
              </a:ext>
            </a:extLst>
          </p:cNvPr>
          <p:cNvSpPr/>
          <p:nvPr/>
        </p:nvSpPr>
        <p:spPr>
          <a:xfrm>
            <a:off x="16002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9B8E5E6-D203-9E37-73C0-88B731052382}"/>
              </a:ext>
            </a:extLst>
          </p:cNvPr>
          <p:cNvSpPr/>
          <p:nvPr/>
        </p:nvSpPr>
        <p:spPr>
          <a:xfrm>
            <a:off x="19812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080A360-C088-299F-257D-A8C917FBC6EA}"/>
              </a:ext>
            </a:extLst>
          </p:cNvPr>
          <p:cNvSpPr/>
          <p:nvPr/>
        </p:nvSpPr>
        <p:spPr>
          <a:xfrm>
            <a:off x="2324100" y="3905083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67AF289-8413-3CB1-215C-6118629A46DA}"/>
              </a:ext>
            </a:extLst>
          </p:cNvPr>
          <p:cNvSpPr/>
          <p:nvPr/>
        </p:nvSpPr>
        <p:spPr>
          <a:xfrm>
            <a:off x="28194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68A2E3D-95D2-78D6-A060-70BB995889D3}"/>
              </a:ext>
            </a:extLst>
          </p:cNvPr>
          <p:cNvSpPr/>
          <p:nvPr/>
        </p:nvSpPr>
        <p:spPr>
          <a:xfrm>
            <a:off x="31623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CA62081-900E-6DFF-D5AC-AA470E996120}"/>
              </a:ext>
            </a:extLst>
          </p:cNvPr>
          <p:cNvSpPr/>
          <p:nvPr/>
        </p:nvSpPr>
        <p:spPr>
          <a:xfrm>
            <a:off x="35433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7533BAD-DE1F-F95D-4C5F-251B4F505E6A}"/>
              </a:ext>
            </a:extLst>
          </p:cNvPr>
          <p:cNvSpPr/>
          <p:nvPr/>
        </p:nvSpPr>
        <p:spPr>
          <a:xfrm>
            <a:off x="38862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AD867D-5E13-BDA3-EA0D-56E5C16E9F12}"/>
              </a:ext>
            </a:extLst>
          </p:cNvPr>
          <p:cNvSpPr/>
          <p:nvPr/>
        </p:nvSpPr>
        <p:spPr>
          <a:xfrm>
            <a:off x="43815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6A14F50-1FA9-75C5-25EE-039B154CDDE5}"/>
              </a:ext>
            </a:extLst>
          </p:cNvPr>
          <p:cNvSpPr/>
          <p:nvPr/>
        </p:nvSpPr>
        <p:spPr>
          <a:xfrm>
            <a:off x="47244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E6593ED4-1BB2-45DD-E6C3-FC885159B040}"/>
              </a:ext>
            </a:extLst>
          </p:cNvPr>
          <p:cNvSpPr/>
          <p:nvPr/>
        </p:nvSpPr>
        <p:spPr>
          <a:xfrm>
            <a:off x="51054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75AECF1E-AA02-1879-779A-67BB83C38A1F}"/>
              </a:ext>
            </a:extLst>
          </p:cNvPr>
          <p:cNvSpPr/>
          <p:nvPr/>
        </p:nvSpPr>
        <p:spPr>
          <a:xfrm>
            <a:off x="54483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B109578-3091-E8BD-51A9-2100948264AD}"/>
              </a:ext>
            </a:extLst>
          </p:cNvPr>
          <p:cNvSpPr/>
          <p:nvPr/>
        </p:nvSpPr>
        <p:spPr>
          <a:xfrm>
            <a:off x="16002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CC338E3-DB6F-2806-2BDF-8F3420B785E4}"/>
              </a:ext>
            </a:extLst>
          </p:cNvPr>
          <p:cNvSpPr/>
          <p:nvPr/>
        </p:nvSpPr>
        <p:spPr>
          <a:xfrm>
            <a:off x="19812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09BA118-30B3-DD12-D85E-A5C3BA7CBF90}"/>
              </a:ext>
            </a:extLst>
          </p:cNvPr>
          <p:cNvSpPr/>
          <p:nvPr/>
        </p:nvSpPr>
        <p:spPr>
          <a:xfrm>
            <a:off x="2324100" y="5576202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620639F8-E761-7314-AEB4-CE14C4F18D95}"/>
              </a:ext>
            </a:extLst>
          </p:cNvPr>
          <p:cNvSpPr txBox="1"/>
          <p:nvPr/>
        </p:nvSpPr>
        <p:spPr>
          <a:xfrm>
            <a:off x="5829299" y="3906189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 ID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19CE0F1-BD06-3E19-3177-41A70F8A458C}"/>
              </a:ext>
            </a:extLst>
          </p:cNvPr>
          <p:cNvSpPr txBox="1"/>
          <p:nvPr/>
        </p:nvSpPr>
        <p:spPr>
          <a:xfrm>
            <a:off x="76200" y="3898495"/>
            <a:ext cx="153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b="1" i="1" dirty="0"/>
              <a:t>Ex 2</a:t>
            </a:r>
            <a:r>
              <a:rPr lang="vi-VN" dirty="0"/>
              <a:t>: </a:t>
            </a:r>
            <a:r>
              <a:rPr lang="en-US" dirty="0"/>
              <a:t>0x3FE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266E921-DAA4-B33C-C8FC-D0FC0C5886B2}"/>
              </a:ext>
            </a:extLst>
          </p:cNvPr>
          <p:cNvSpPr txBox="1"/>
          <p:nvPr/>
        </p:nvSpPr>
        <p:spPr>
          <a:xfrm>
            <a:off x="5829299" y="5587870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ID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BDFC5C1-9A9D-737C-90DC-44E9B9787CB7}"/>
              </a:ext>
            </a:extLst>
          </p:cNvPr>
          <p:cNvSpPr txBox="1"/>
          <p:nvPr/>
        </p:nvSpPr>
        <p:spPr>
          <a:xfrm>
            <a:off x="754642" y="5572430"/>
            <a:ext cx="84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0x3FF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7C04FB41-F544-FFE5-F037-B87E243BC7D1}"/>
              </a:ext>
            </a:extLst>
          </p:cNvPr>
          <p:cNvSpPr/>
          <p:nvPr/>
        </p:nvSpPr>
        <p:spPr>
          <a:xfrm>
            <a:off x="28194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98F31AF-E4E2-DEE0-F32C-D9AC1E956F96}"/>
              </a:ext>
            </a:extLst>
          </p:cNvPr>
          <p:cNvSpPr/>
          <p:nvPr/>
        </p:nvSpPr>
        <p:spPr>
          <a:xfrm>
            <a:off x="31623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BA2FC9C-3D8B-1A4F-6141-CED02AAB5D2F}"/>
              </a:ext>
            </a:extLst>
          </p:cNvPr>
          <p:cNvSpPr/>
          <p:nvPr/>
        </p:nvSpPr>
        <p:spPr>
          <a:xfrm>
            <a:off x="35433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7DA0D956-56FD-900C-B6BF-4D104C394C3F}"/>
              </a:ext>
            </a:extLst>
          </p:cNvPr>
          <p:cNvSpPr/>
          <p:nvPr/>
        </p:nvSpPr>
        <p:spPr>
          <a:xfrm>
            <a:off x="38862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0FD79ECD-D4B1-B54C-244C-3255AC20A57D}"/>
              </a:ext>
            </a:extLst>
          </p:cNvPr>
          <p:cNvSpPr/>
          <p:nvPr/>
        </p:nvSpPr>
        <p:spPr>
          <a:xfrm>
            <a:off x="43815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A3C9FBC7-1E2B-5FF2-7D3A-1AA6C4C0ABAD}"/>
              </a:ext>
            </a:extLst>
          </p:cNvPr>
          <p:cNvSpPr/>
          <p:nvPr/>
        </p:nvSpPr>
        <p:spPr>
          <a:xfrm>
            <a:off x="47244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5960BBE-E397-0983-824A-B43303C006A7}"/>
              </a:ext>
            </a:extLst>
          </p:cNvPr>
          <p:cNvSpPr/>
          <p:nvPr/>
        </p:nvSpPr>
        <p:spPr>
          <a:xfrm>
            <a:off x="51054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E1E5AC9-A916-A774-2151-67D2A0FF5CD9}"/>
              </a:ext>
            </a:extLst>
          </p:cNvPr>
          <p:cNvSpPr/>
          <p:nvPr/>
        </p:nvSpPr>
        <p:spPr>
          <a:xfrm>
            <a:off x="54483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57641B4C-0B3E-787E-CD69-E1746748CEE6}"/>
              </a:ext>
            </a:extLst>
          </p:cNvPr>
          <p:cNvSpPr/>
          <p:nvPr/>
        </p:nvSpPr>
        <p:spPr>
          <a:xfrm>
            <a:off x="16002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999375C-5B7F-AACD-F99C-B3393FC52C6C}"/>
              </a:ext>
            </a:extLst>
          </p:cNvPr>
          <p:cNvSpPr/>
          <p:nvPr/>
        </p:nvSpPr>
        <p:spPr>
          <a:xfrm>
            <a:off x="19812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8D3ADBA-BBA6-FE54-E0FC-39697D2FAF86}"/>
              </a:ext>
            </a:extLst>
          </p:cNvPr>
          <p:cNvSpPr/>
          <p:nvPr/>
        </p:nvSpPr>
        <p:spPr>
          <a:xfrm>
            <a:off x="2324100" y="4726334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C13601CB-6CAF-8BD6-FB88-7433C8AA3EC6}"/>
              </a:ext>
            </a:extLst>
          </p:cNvPr>
          <p:cNvCxnSpPr>
            <a:cxnSpLocks/>
            <a:stCxn id="377" idx="2"/>
            <a:endCxn id="362" idx="0"/>
          </p:cNvCxnSpPr>
          <p:nvPr/>
        </p:nvCxnSpPr>
        <p:spPr>
          <a:xfrm>
            <a:off x="30099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40176788-C04C-697F-6DFC-7F1790F6E53C}"/>
              </a:ext>
            </a:extLst>
          </p:cNvPr>
          <p:cNvCxnSpPr>
            <a:cxnSpLocks/>
            <a:stCxn id="378" idx="2"/>
            <a:endCxn id="363" idx="0"/>
          </p:cNvCxnSpPr>
          <p:nvPr/>
        </p:nvCxnSpPr>
        <p:spPr>
          <a:xfrm>
            <a:off x="33528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20F6513F-D707-D952-0F11-9D851517BC3B}"/>
              </a:ext>
            </a:extLst>
          </p:cNvPr>
          <p:cNvCxnSpPr>
            <a:cxnSpLocks/>
            <a:stCxn id="387" idx="2"/>
            <a:endCxn id="372" idx="0"/>
          </p:cNvCxnSpPr>
          <p:nvPr/>
        </p:nvCxnSpPr>
        <p:spPr>
          <a:xfrm>
            <a:off x="25146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CB9AA62B-1CF9-50D3-6490-B74F50EB0289}"/>
              </a:ext>
            </a:extLst>
          </p:cNvPr>
          <p:cNvCxnSpPr>
            <a:cxnSpLocks/>
            <a:stCxn id="386" idx="2"/>
            <a:endCxn id="371" idx="0"/>
          </p:cNvCxnSpPr>
          <p:nvPr/>
        </p:nvCxnSpPr>
        <p:spPr>
          <a:xfrm>
            <a:off x="21717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639022E-A153-DDF5-D09E-BD01FE2735B4}"/>
              </a:ext>
            </a:extLst>
          </p:cNvPr>
          <p:cNvCxnSpPr>
            <a:cxnSpLocks/>
            <a:stCxn id="381" idx="2"/>
            <a:endCxn id="366" idx="0"/>
          </p:cNvCxnSpPr>
          <p:nvPr/>
        </p:nvCxnSpPr>
        <p:spPr>
          <a:xfrm>
            <a:off x="45720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2BCC06D3-DF04-B414-58E9-7AB0C4E8632D}"/>
              </a:ext>
            </a:extLst>
          </p:cNvPr>
          <p:cNvCxnSpPr>
            <a:cxnSpLocks/>
            <a:stCxn id="380" idx="2"/>
            <a:endCxn id="365" idx="0"/>
          </p:cNvCxnSpPr>
          <p:nvPr/>
        </p:nvCxnSpPr>
        <p:spPr>
          <a:xfrm>
            <a:off x="40767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02457910-EA38-CFB1-6569-BE839F1C64F2}"/>
              </a:ext>
            </a:extLst>
          </p:cNvPr>
          <p:cNvCxnSpPr>
            <a:cxnSpLocks/>
            <a:stCxn id="379" idx="2"/>
            <a:endCxn id="364" idx="0"/>
          </p:cNvCxnSpPr>
          <p:nvPr/>
        </p:nvCxnSpPr>
        <p:spPr>
          <a:xfrm>
            <a:off x="37338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F4706792-D5A6-FABD-7775-6ED37E52BBDE}"/>
              </a:ext>
            </a:extLst>
          </p:cNvPr>
          <p:cNvCxnSpPr>
            <a:cxnSpLocks/>
            <a:stCxn id="385" idx="2"/>
            <a:endCxn id="370" idx="0"/>
          </p:cNvCxnSpPr>
          <p:nvPr/>
        </p:nvCxnSpPr>
        <p:spPr>
          <a:xfrm>
            <a:off x="17907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F2D9BFC4-0BE0-3BC2-2C13-CF3A18ADE287}"/>
              </a:ext>
            </a:extLst>
          </p:cNvPr>
          <p:cNvSpPr txBox="1"/>
          <p:nvPr/>
        </p:nvSpPr>
        <p:spPr>
          <a:xfrm>
            <a:off x="5829299" y="4715772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Reception ID</a:t>
            </a:r>
          </a:p>
        </p:txBody>
      </p: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D47C8F38-4F5E-E8EC-342A-230D786092E2}"/>
              </a:ext>
            </a:extLst>
          </p:cNvPr>
          <p:cNvCxnSpPr>
            <a:cxnSpLocks/>
            <a:stCxn id="382" idx="2"/>
            <a:endCxn id="367" idx="0"/>
          </p:cNvCxnSpPr>
          <p:nvPr/>
        </p:nvCxnSpPr>
        <p:spPr>
          <a:xfrm>
            <a:off x="49149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BF235192-E1B7-DBA0-AF37-CBCE1F28260D}"/>
              </a:ext>
            </a:extLst>
          </p:cNvPr>
          <p:cNvCxnSpPr>
            <a:cxnSpLocks/>
            <a:stCxn id="383" idx="2"/>
            <a:endCxn id="368" idx="0"/>
          </p:cNvCxnSpPr>
          <p:nvPr/>
        </p:nvCxnSpPr>
        <p:spPr>
          <a:xfrm>
            <a:off x="5295900" y="5107334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67C82FD8-D862-77FD-30F8-DDCA99E46266}"/>
              </a:ext>
            </a:extLst>
          </p:cNvPr>
          <p:cNvCxnSpPr>
            <a:cxnSpLocks/>
            <a:stCxn id="384" idx="2"/>
            <a:endCxn id="369" idx="0"/>
          </p:cNvCxnSpPr>
          <p:nvPr/>
        </p:nvCxnSpPr>
        <p:spPr>
          <a:xfrm>
            <a:off x="5638800" y="5107334"/>
            <a:ext cx="0" cy="46886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Box 399">
            <a:extLst>
              <a:ext uri="{FF2B5EF4-FFF2-40B4-BE49-F238E27FC236}">
                <a16:creationId xmlns:a16="http://schemas.microsoft.com/office/drawing/2014/main" id="{3F8291C3-83BB-FF72-9DC7-72296B3D620D}"/>
              </a:ext>
            </a:extLst>
          </p:cNvPr>
          <p:cNvSpPr txBox="1"/>
          <p:nvPr/>
        </p:nvSpPr>
        <p:spPr>
          <a:xfrm>
            <a:off x="7970118" y="2488088"/>
            <a:ext cx="315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receive CAN_FD frames with ID of </a:t>
            </a:r>
            <a:r>
              <a:rPr lang="en-US" b="1" dirty="0"/>
              <a:t>0x3FF.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CED9CDD-9F05-FE33-8150-DC62606D88BB}"/>
              </a:ext>
            </a:extLst>
          </p:cNvPr>
          <p:cNvSpPr txBox="1"/>
          <p:nvPr/>
        </p:nvSpPr>
        <p:spPr>
          <a:xfrm>
            <a:off x="7924798" y="4593102"/>
            <a:ext cx="3581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CAN_FD frames with ID of </a:t>
            </a:r>
            <a:r>
              <a:rPr lang="en-US" b="1" dirty="0"/>
              <a:t>0x3FE</a:t>
            </a:r>
            <a:r>
              <a:rPr lang="en-US" dirty="0"/>
              <a:t> or </a:t>
            </a:r>
            <a:r>
              <a:rPr lang="en-US" b="1" dirty="0"/>
              <a:t>0x3FF</a:t>
            </a:r>
            <a:r>
              <a:rPr lang="en-US" dirty="0"/>
              <a:t> because </a:t>
            </a:r>
            <a:r>
              <a:rPr lang="en-US" b="1" dirty="0"/>
              <a:t>bit 0</a:t>
            </a:r>
            <a:r>
              <a:rPr lang="en-US" dirty="0"/>
              <a:t> of filter ID is </a:t>
            </a:r>
            <a:r>
              <a:rPr lang="en-US" b="1" dirty="0"/>
              <a:t>disable</a:t>
            </a:r>
            <a:r>
              <a:rPr lang="en-US" dirty="0"/>
              <a:t> by mask.</a:t>
            </a:r>
          </a:p>
        </p:txBody>
      </p:sp>
      <p:sp>
        <p:nvSpPr>
          <p:cNvPr id="402" name="Right Brace 401">
            <a:extLst>
              <a:ext uri="{FF2B5EF4-FFF2-40B4-BE49-F238E27FC236}">
                <a16:creationId xmlns:a16="http://schemas.microsoft.com/office/drawing/2014/main" id="{D38610D7-2CC2-497F-BCF6-7FA6710A3D0E}"/>
              </a:ext>
            </a:extLst>
          </p:cNvPr>
          <p:cNvSpPr/>
          <p:nvPr/>
        </p:nvSpPr>
        <p:spPr>
          <a:xfrm>
            <a:off x="7543800" y="2198270"/>
            <a:ext cx="380999" cy="122596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ight Brace 402">
            <a:extLst>
              <a:ext uri="{FF2B5EF4-FFF2-40B4-BE49-F238E27FC236}">
                <a16:creationId xmlns:a16="http://schemas.microsoft.com/office/drawing/2014/main" id="{1C3534B3-3FBF-0116-0662-8E7C26940491}"/>
              </a:ext>
            </a:extLst>
          </p:cNvPr>
          <p:cNvSpPr/>
          <p:nvPr/>
        </p:nvSpPr>
        <p:spPr>
          <a:xfrm>
            <a:off x="7543799" y="4569772"/>
            <a:ext cx="380999" cy="122596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2850A-1424-7685-D4F6-DAEE3395E03B}"/>
              </a:ext>
            </a:extLst>
          </p:cNvPr>
          <p:cNvSpPr/>
          <p:nvPr/>
        </p:nvSpPr>
        <p:spPr>
          <a:xfrm>
            <a:off x="9250819" y="642620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83233-156B-4B4D-6B09-547152532B4C}"/>
              </a:ext>
            </a:extLst>
          </p:cNvPr>
          <p:cNvSpPr/>
          <p:nvPr/>
        </p:nvSpPr>
        <p:spPr>
          <a:xfrm>
            <a:off x="9250819" y="142039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A273F-D976-1365-D589-51F906CE17EC}"/>
              </a:ext>
            </a:extLst>
          </p:cNvPr>
          <p:cNvSpPr txBox="1"/>
          <p:nvPr/>
        </p:nvSpPr>
        <p:spPr>
          <a:xfrm>
            <a:off x="9785726" y="185420"/>
            <a:ext cx="23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do not care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55FA4-49AA-9776-CAC3-F852AF794E7B}"/>
              </a:ext>
            </a:extLst>
          </p:cNvPr>
          <p:cNvSpPr txBox="1"/>
          <p:nvPr/>
        </p:nvSpPr>
        <p:spPr>
          <a:xfrm>
            <a:off x="9786480" y="654288"/>
            <a:ext cx="23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compared 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E4D03-5EDF-706F-6762-BE1F6A123205}"/>
              </a:ext>
            </a:extLst>
          </p:cNvPr>
          <p:cNvSpPr/>
          <p:nvPr/>
        </p:nvSpPr>
        <p:spPr>
          <a:xfrm>
            <a:off x="9250819" y="11231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681F-CE8F-932A-674B-5624C2ECF8D8}"/>
              </a:ext>
            </a:extLst>
          </p:cNvPr>
          <p:cNvSpPr txBox="1"/>
          <p:nvPr/>
        </p:nvSpPr>
        <p:spPr>
          <a:xfrm>
            <a:off x="9785726" y="1166537"/>
            <a:ext cx="23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ignore compared bit</a:t>
            </a:r>
          </a:p>
        </p:txBody>
      </p:sp>
    </p:spTree>
    <p:extLst>
      <p:ext uri="{BB962C8B-B14F-4D97-AF65-F5344CB8AC3E}">
        <p14:creationId xmlns:p14="http://schemas.microsoft.com/office/powerpoint/2010/main" val="392673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D337AA-F43F-4EBD-45CD-B720C75C07D7}"/>
              </a:ext>
            </a:extLst>
          </p:cNvPr>
          <p:cNvCxnSpPr>
            <a:cxnSpLocks/>
            <a:stCxn id="18" idx="2"/>
            <a:endCxn id="79" idx="0"/>
          </p:cNvCxnSpPr>
          <p:nvPr/>
        </p:nvCxnSpPr>
        <p:spPr>
          <a:xfrm>
            <a:off x="63620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FD5495-A01D-7526-91ED-2029137907B9}"/>
              </a:ext>
            </a:extLst>
          </p:cNvPr>
          <p:cNvCxnSpPr>
            <a:cxnSpLocks/>
            <a:stCxn id="19" idx="2"/>
            <a:endCxn id="80" idx="0"/>
          </p:cNvCxnSpPr>
          <p:nvPr/>
        </p:nvCxnSpPr>
        <p:spPr>
          <a:xfrm>
            <a:off x="67049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800089-D9E0-8C7B-337A-2ED8B0F4D412}"/>
              </a:ext>
            </a:extLst>
          </p:cNvPr>
          <p:cNvCxnSpPr>
            <a:cxnSpLocks/>
            <a:stCxn id="20" idx="2"/>
            <a:endCxn id="81" idx="0"/>
          </p:cNvCxnSpPr>
          <p:nvPr/>
        </p:nvCxnSpPr>
        <p:spPr>
          <a:xfrm>
            <a:off x="70859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42B2DE0-2F53-D07B-6030-86BAC060EB9D}"/>
              </a:ext>
            </a:extLst>
          </p:cNvPr>
          <p:cNvCxnSpPr>
            <a:cxnSpLocks/>
            <a:stCxn id="21" idx="2"/>
            <a:endCxn id="82" idx="0"/>
          </p:cNvCxnSpPr>
          <p:nvPr/>
        </p:nvCxnSpPr>
        <p:spPr>
          <a:xfrm>
            <a:off x="74288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5D8048D-4D15-3049-13FA-F50447382156}"/>
              </a:ext>
            </a:extLst>
          </p:cNvPr>
          <p:cNvCxnSpPr>
            <a:cxnSpLocks/>
            <a:stCxn id="22" idx="2"/>
            <a:endCxn id="83" idx="0"/>
          </p:cNvCxnSpPr>
          <p:nvPr/>
        </p:nvCxnSpPr>
        <p:spPr>
          <a:xfrm>
            <a:off x="80384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1E7DB9-DA06-CBBA-CB72-33C9D1008E6D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83813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78B8904-88EB-0E08-82D5-82D8EF8E1B19}"/>
              </a:ext>
            </a:extLst>
          </p:cNvPr>
          <p:cNvCxnSpPr>
            <a:cxnSpLocks/>
            <a:stCxn id="24" idx="2"/>
            <a:endCxn id="85" idx="0"/>
          </p:cNvCxnSpPr>
          <p:nvPr/>
        </p:nvCxnSpPr>
        <p:spPr>
          <a:xfrm>
            <a:off x="87623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38E1FE-FCC1-FD84-10BE-4A8D789CB635}"/>
              </a:ext>
            </a:extLst>
          </p:cNvPr>
          <p:cNvCxnSpPr>
            <a:cxnSpLocks/>
            <a:stCxn id="25" idx="2"/>
            <a:endCxn id="86" idx="0"/>
          </p:cNvCxnSpPr>
          <p:nvPr/>
        </p:nvCxnSpPr>
        <p:spPr>
          <a:xfrm>
            <a:off x="9105266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Acceptance Filtering Function</a:t>
            </a:r>
            <a:br>
              <a:rPr lang="en-US" cap="all" dirty="0"/>
            </a:br>
            <a:r>
              <a:rPr lang="en-US" sz="2000" cap="all" dirty="0"/>
              <a:t>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D21B36-BD04-6DD8-4BD0-6DCF0FABB644}"/>
              </a:ext>
            </a:extLst>
          </p:cNvPr>
          <p:cNvSpPr/>
          <p:nvPr/>
        </p:nvSpPr>
        <p:spPr>
          <a:xfrm>
            <a:off x="61715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BA3E34-13D9-4A4F-C987-A418B89BBA7D}"/>
              </a:ext>
            </a:extLst>
          </p:cNvPr>
          <p:cNvSpPr/>
          <p:nvPr/>
        </p:nvSpPr>
        <p:spPr>
          <a:xfrm>
            <a:off x="65144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6ED33D-65D4-60EE-B6E4-A4DE4A318D4B}"/>
              </a:ext>
            </a:extLst>
          </p:cNvPr>
          <p:cNvSpPr/>
          <p:nvPr/>
        </p:nvSpPr>
        <p:spPr>
          <a:xfrm>
            <a:off x="68954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B99446-D295-C28E-647E-CC27B4172953}"/>
              </a:ext>
            </a:extLst>
          </p:cNvPr>
          <p:cNvSpPr/>
          <p:nvPr/>
        </p:nvSpPr>
        <p:spPr>
          <a:xfrm>
            <a:off x="72383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33C29-43D3-0D38-D6CE-3D8A85821D20}"/>
              </a:ext>
            </a:extLst>
          </p:cNvPr>
          <p:cNvSpPr/>
          <p:nvPr/>
        </p:nvSpPr>
        <p:spPr>
          <a:xfrm>
            <a:off x="78479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C617E-46B8-0C92-8DC2-454DF9B01997}"/>
              </a:ext>
            </a:extLst>
          </p:cNvPr>
          <p:cNvSpPr/>
          <p:nvPr/>
        </p:nvSpPr>
        <p:spPr>
          <a:xfrm>
            <a:off x="81908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5EDE6C-7D86-A958-A95A-1A7E4DA651D5}"/>
              </a:ext>
            </a:extLst>
          </p:cNvPr>
          <p:cNvSpPr/>
          <p:nvPr/>
        </p:nvSpPr>
        <p:spPr>
          <a:xfrm>
            <a:off x="85718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04EC0B-F3F1-0B49-0D13-ACDE48539143}"/>
              </a:ext>
            </a:extLst>
          </p:cNvPr>
          <p:cNvSpPr/>
          <p:nvPr/>
        </p:nvSpPr>
        <p:spPr>
          <a:xfrm>
            <a:off x="8914766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11EF3F-57C5-4FCF-6987-F09EF413D8BB}"/>
              </a:ext>
            </a:extLst>
          </p:cNvPr>
          <p:cNvSpPr/>
          <p:nvPr/>
        </p:nvSpPr>
        <p:spPr>
          <a:xfrm>
            <a:off x="61715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AF090B-0540-168B-7BE7-B63920FB87B3}"/>
              </a:ext>
            </a:extLst>
          </p:cNvPr>
          <p:cNvSpPr/>
          <p:nvPr/>
        </p:nvSpPr>
        <p:spPr>
          <a:xfrm>
            <a:off x="65144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1AD3AE-51E4-35F2-551F-5EEEAEEE79D1}"/>
              </a:ext>
            </a:extLst>
          </p:cNvPr>
          <p:cNvSpPr/>
          <p:nvPr/>
        </p:nvSpPr>
        <p:spPr>
          <a:xfrm>
            <a:off x="68954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80F6B3-6EED-4959-4E5C-49A0CB6BA560}"/>
              </a:ext>
            </a:extLst>
          </p:cNvPr>
          <p:cNvSpPr/>
          <p:nvPr/>
        </p:nvSpPr>
        <p:spPr>
          <a:xfrm>
            <a:off x="72383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79C76B-B6A8-8053-7CE4-D2816321966A}"/>
              </a:ext>
            </a:extLst>
          </p:cNvPr>
          <p:cNvSpPr/>
          <p:nvPr/>
        </p:nvSpPr>
        <p:spPr>
          <a:xfrm>
            <a:off x="78479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AE44FE-9149-D53F-64CE-566588ACB1ED}"/>
              </a:ext>
            </a:extLst>
          </p:cNvPr>
          <p:cNvSpPr/>
          <p:nvPr/>
        </p:nvSpPr>
        <p:spPr>
          <a:xfrm>
            <a:off x="81908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A721CD-2924-E13D-49B8-E0A2F768AEC4}"/>
              </a:ext>
            </a:extLst>
          </p:cNvPr>
          <p:cNvSpPr/>
          <p:nvPr/>
        </p:nvSpPr>
        <p:spPr>
          <a:xfrm>
            <a:off x="85718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3E5AF2-606E-F1D7-8A66-830782859E8D}"/>
              </a:ext>
            </a:extLst>
          </p:cNvPr>
          <p:cNvSpPr/>
          <p:nvPr/>
        </p:nvSpPr>
        <p:spPr>
          <a:xfrm>
            <a:off x="8914766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EB88BE-805D-EAB0-2FDB-1E3211A033CB}"/>
              </a:ext>
            </a:extLst>
          </p:cNvPr>
          <p:cNvSpPr txBox="1"/>
          <p:nvPr/>
        </p:nvSpPr>
        <p:spPr>
          <a:xfrm>
            <a:off x="9295765" y="2263562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Mask ID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39F0D9-EBA5-0714-341F-8AC9754EE27E}"/>
              </a:ext>
            </a:extLst>
          </p:cNvPr>
          <p:cNvSpPr txBox="1"/>
          <p:nvPr/>
        </p:nvSpPr>
        <p:spPr>
          <a:xfrm>
            <a:off x="3173753" y="22399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5D5D95-5F22-049C-9587-EA2065DF7CA6}"/>
              </a:ext>
            </a:extLst>
          </p:cNvPr>
          <p:cNvSpPr txBox="1"/>
          <p:nvPr/>
        </p:nvSpPr>
        <p:spPr>
          <a:xfrm>
            <a:off x="9295765" y="3945243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ID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EA5138-BA21-8774-DCD3-83624030C864}"/>
              </a:ext>
            </a:extLst>
          </p:cNvPr>
          <p:cNvSpPr/>
          <p:nvPr/>
        </p:nvSpPr>
        <p:spPr>
          <a:xfrm>
            <a:off x="61715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8B4CB20-EA98-ACD9-3432-D4B778DBE543}"/>
              </a:ext>
            </a:extLst>
          </p:cNvPr>
          <p:cNvSpPr/>
          <p:nvPr/>
        </p:nvSpPr>
        <p:spPr>
          <a:xfrm>
            <a:off x="65144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A02987B-05C0-8013-74BC-12BED06E771C}"/>
              </a:ext>
            </a:extLst>
          </p:cNvPr>
          <p:cNvSpPr/>
          <p:nvPr/>
        </p:nvSpPr>
        <p:spPr>
          <a:xfrm>
            <a:off x="68954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96EC34-F082-E41D-C005-1436E2786194}"/>
              </a:ext>
            </a:extLst>
          </p:cNvPr>
          <p:cNvSpPr/>
          <p:nvPr/>
        </p:nvSpPr>
        <p:spPr>
          <a:xfrm>
            <a:off x="72383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3367ED2-05F6-BB34-7976-C04C4FF6DDD8}"/>
              </a:ext>
            </a:extLst>
          </p:cNvPr>
          <p:cNvSpPr/>
          <p:nvPr/>
        </p:nvSpPr>
        <p:spPr>
          <a:xfrm>
            <a:off x="78479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DF319F6-0093-1C73-6DDA-1206D593CD24}"/>
              </a:ext>
            </a:extLst>
          </p:cNvPr>
          <p:cNvSpPr/>
          <p:nvPr/>
        </p:nvSpPr>
        <p:spPr>
          <a:xfrm>
            <a:off x="81908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B3B0B4-40D8-7B31-539B-47CB7C438DD0}"/>
              </a:ext>
            </a:extLst>
          </p:cNvPr>
          <p:cNvSpPr/>
          <p:nvPr/>
        </p:nvSpPr>
        <p:spPr>
          <a:xfrm>
            <a:off x="85718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AFDA24E-B0B9-69CB-8388-744F32C44C0F}"/>
              </a:ext>
            </a:extLst>
          </p:cNvPr>
          <p:cNvSpPr/>
          <p:nvPr/>
        </p:nvSpPr>
        <p:spPr>
          <a:xfrm>
            <a:off x="8914766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15DA9F-0261-951E-28BD-D1AA8DFF00BA}"/>
              </a:ext>
            </a:extLst>
          </p:cNvPr>
          <p:cNvSpPr txBox="1"/>
          <p:nvPr/>
        </p:nvSpPr>
        <p:spPr>
          <a:xfrm>
            <a:off x="9295765" y="3073145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Filter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89889C-01C7-5AA1-CF46-067CFBA0EE67}"/>
              </a:ext>
            </a:extLst>
          </p:cNvPr>
          <p:cNvSpPr/>
          <p:nvPr/>
        </p:nvSpPr>
        <p:spPr>
          <a:xfrm>
            <a:off x="61715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3832B-971E-A92E-0D6C-920B71488680}"/>
              </a:ext>
            </a:extLst>
          </p:cNvPr>
          <p:cNvSpPr/>
          <p:nvPr/>
        </p:nvSpPr>
        <p:spPr>
          <a:xfrm>
            <a:off x="65144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DDC2-26BD-C09C-3E59-84A20569B404}"/>
              </a:ext>
            </a:extLst>
          </p:cNvPr>
          <p:cNvSpPr/>
          <p:nvPr/>
        </p:nvSpPr>
        <p:spPr>
          <a:xfrm>
            <a:off x="68954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E17AD8-E04C-9B85-CB3E-7487DDB7700E}"/>
              </a:ext>
            </a:extLst>
          </p:cNvPr>
          <p:cNvSpPr/>
          <p:nvPr/>
        </p:nvSpPr>
        <p:spPr>
          <a:xfrm>
            <a:off x="72383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74E1FE-B77C-E74F-0EF2-12523C0B1897}"/>
              </a:ext>
            </a:extLst>
          </p:cNvPr>
          <p:cNvSpPr/>
          <p:nvPr/>
        </p:nvSpPr>
        <p:spPr>
          <a:xfrm>
            <a:off x="78479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647E79-412B-F37F-706D-2026D42E1CCD}"/>
              </a:ext>
            </a:extLst>
          </p:cNvPr>
          <p:cNvSpPr/>
          <p:nvPr/>
        </p:nvSpPr>
        <p:spPr>
          <a:xfrm>
            <a:off x="81908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6436E9-8288-35DD-530A-3C2838CCC5CB}"/>
              </a:ext>
            </a:extLst>
          </p:cNvPr>
          <p:cNvSpPr/>
          <p:nvPr/>
        </p:nvSpPr>
        <p:spPr>
          <a:xfrm>
            <a:off x="85718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06A628-7B16-9A3E-9E4F-0EC4C163D0DC}"/>
              </a:ext>
            </a:extLst>
          </p:cNvPr>
          <p:cNvSpPr/>
          <p:nvPr/>
        </p:nvSpPr>
        <p:spPr>
          <a:xfrm>
            <a:off x="8914766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D1DBCF-F096-30E7-321F-6839813126E8}"/>
              </a:ext>
            </a:extLst>
          </p:cNvPr>
          <p:cNvSpPr txBox="1"/>
          <p:nvPr/>
        </p:nvSpPr>
        <p:spPr>
          <a:xfrm>
            <a:off x="9295765" y="4544143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61C008-72E5-2817-5AC2-A7A7EF6C4DCE}"/>
              </a:ext>
            </a:extLst>
          </p:cNvPr>
          <p:cNvSpPr/>
          <p:nvPr/>
        </p:nvSpPr>
        <p:spPr>
          <a:xfrm>
            <a:off x="61715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43A130-4D20-F364-342F-CC4E7616E8F4}"/>
              </a:ext>
            </a:extLst>
          </p:cNvPr>
          <p:cNvSpPr/>
          <p:nvPr/>
        </p:nvSpPr>
        <p:spPr>
          <a:xfrm>
            <a:off x="65144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6DC0A7-49F9-2B54-E314-9DF372CDDB5E}"/>
              </a:ext>
            </a:extLst>
          </p:cNvPr>
          <p:cNvSpPr/>
          <p:nvPr/>
        </p:nvSpPr>
        <p:spPr>
          <a:xfrm>
            <a:off x="68954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9E9ED2-5523-5967-ABD2-D3737540C276}"/>
              </a:ext>
            </a:extLst>
          </p:cNvPr>
          <p:cNvSpPr/>
          <p:nvPr/>
        </p:nvSpPr>
        <p:spPr>
          <a:xfrm>
            <a:off x="72383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12A44-BEE5-5ACC-3D80-738CB63C6868}"/>
              </a:ext>
            </a:extLst>
          </p:cNvPr>
          <p:cNvSpPr/>
          <p:nvPr/>
        </p:nvSpPr>
        <p:spPr>
          <a:xfrm>
            <a:off x="78479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B67D84-E1D4-0550-77DA-1F8F47D1D78E}"/>
              </a:ext>
            </a:extLst>
          </p:cNvPr>
          <p:cNvSpPr/>
          <p:nvPr/>
        </p:nvSpPr>
        <p:spPr>
          <a:xfrm>
            <a:off x="81908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3563E4-974C-6BB9-DEFD-28ED3CD55955}"/>
              </a:ext>
            </a:extLst>
          </p:cNvPr>
          <p:cNvSpPr/>
          <p:nvPr/>
        </p:nvSpPr>
        <p:spPr>
          <a:xfrm>
            <a:off x="85718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430414-D807-0C4A-12B6-F6D8D26A3250}"/>
              </a:ext>
            </a:extLst>
          </p:cNvPr>
          <p:cNvSpPr/>
          <p:nvPr/>
        </p:nvSpPr>
        <p:spPr>
          <a:xfrm>
            <a:off x="8914766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E002F7-6D5C-47FC-F1DA-98DDE289D33A}"/>
              </a:ext>
            </a:extLst>
          </p:cNvPr>
          <p:cNvSpPr txBox="1"/>
          <p:nvPr/>
        </p:nvSpPr>
        <p:spPr>
          <a:xfrm>
            <a:off x="9295765" y="5142289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ID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D9D603-623F-E7CA-9736-8F862537593B}"/>
              </a:ext>
            </a:extLst>
          </p:cNvPr>
          <p:cNvSpPr/>
          <p:nvPr/>
        </p:nvSpPr>
        <p:spPr>
          <a:xfrm>
            <a:off x="61715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421062-795F-A1E8-CB0C-A98C08F04D29}"/>
              </a:ext>
            </a:extLst>
          </p:cNvPr>
          <p:cNvSpPr/>
          <p:nvPr/>
        </p:nvSpPr>
        <p:spPr>
          <a:xfrm>
            <a:off x="65144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4DBFB9-160D-748F-AF56-412FAD104F87}"/>
              </a:ext>
            </a:extLst>
          </p:cNvPr>
          <p:cNvSpPr/>
          <p:nvPr/>
        </p:nvSpPr>
        <p:spPr>
          <a:xfrm>
            <a:off x="68954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406E59-3AAF-DFE4-31B6-4F5A3A0EE471}"/>
              </a:ext>
            </a:extLst>
          </p:cNvPr>
          <p:cNvSpPr/>
          <p:nvPr/>
        </p:nvSpPr>
        <p:spPr>
          <a:xfrm>
            <a:off x="72383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3AF8DA-4C67-32A9-B6C4-E551C31902CC}"/>
              </a:ext>
            </a:extLst>
          </p:cNvPr>
          <p:cNvSpPr/>
          <p:nvPr/>
        </p:nvSpPr>
        <p:spPr>
          <a:xfrm>
            <a:off x="78479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7FD412-492F-0274-7A3E-2C715B58F42F}"/>
              </a:ext>
            </a:extLst>
          </p:cNvPr>
          <p:cNvSpPr/>
          <p:nvPr/>
        </p:nvSpPr>
        <p:spPr>
          <a:xfrm>
            <a:off x="81908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A50E241-F027-48BC-6A47-B51172AA65CA}"/>
              </a:ext>
            </a:extLst>
          </p:cNvPr>
          <p:cNvSpPr/>
          <p:nvPr/>
        </p:nvSpPr>
        <p:spPr>
          <a:xfrm>
            <a:off x="85718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4C5F2D-570F-5A88-EC21-A0314F38DB4C}"/>
              </a:ext>
            </a:extLst>
          </p:cNvPr>
          <p:cNvSpPr/>
          <p:nvPr/>
        </p:nvSpPr>
        <p:spPr>
          <a:xfrm>
            <a:off x="8914766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03BA8C-67AF-271D-B9AF-EE244D8769BD}"/>
              </a:ext>
            </a:extLst>
          </p:cNvPr>
          <p:cNvSpPr txBox="1"/>
          <p:nvPr/>
        </p:nvSpPr>
        <p:spPr>
          <a:xfrm>
            <a:off x="9295765" y="5752103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 ID</a:t>
            </a: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A6FD4F5F-507E-3631-8B2E-CB4C00E59142}"/>
              </a:ext>
            </a:extLst>
          </p:cNvPr>
          <p:cNvSpPr/>
          <p:nvPr/>
        </p:nvSpPr>
        <p:spPr>
          <a:xfrm rot="16200000">
            <a:off x="6791576" y="1119944"/>
            <a:ext cx="202997" cy="4794550"/>
          </a:xfrm>
          <a:prstGeom prst="leftBrace">
            <a:avLst>
              <a:gd name="adj1" fmla="val 8333"/>
              <a:gd name="adj2" fmla="val 4982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F4CB25F-62A0-B14C-4B1C-62EAAC15D1BF}"/>
              </a:ext>
            </a:extLst>
          </p:cNvPr>
          <p:cNvSpPr txBox="1"/>
          <p:nvPr/>
        </p:nvSpPr>
        <p:spPr>
          <a:xfrm>
            <a:off x="5981066" y="3594898"/>
            <a:ext cx="18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 not care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B45361-7209-F476-92F6-A847A55ED4B1}"/>
              </a:ext>
            </a:extLst>
          </p:cNvPr>
          <p:cNvSpPr txBox="1"/>
          <p:nvPr/>
        </p:nvSpPr>
        <p:spPr>
          <a:xfrm>
            <a:off x="1537162" y="4483196"/>
            <a:ext cx="127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0x1000 </a:t>
            </a:r>
            <a:r>
              <a:rPr lang="en-US" dirty="0">
                <a:sym typeface="Wingdings" panose="05000000000000000000" pitchFamily="2" charset="2"/>
              </a:rPr>
              <a:t> 0x1FFF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37C70-E145-7571-386D-5BAC73A0F39F}"/>
              </a:ext>
            </a:extLst>
          </p:cNvPr>
          <p:cNvSpPr txBox="1"/>
          <p:nvPr/>
        </p:nvSpPr>
        <p:spPr>
          <a:xfrm>
            <a:off x="1252597" y="2236805"/>
            <a:ext cx="155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0x1FFFF000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0D224-6EA9-3DBA-2CA3-3142BEC6A27D}"/>
              </a:ext>
            </a:extLst>
          </p:cNvPr>
          <p:cNvSpPr txBox="1"/>
          <p:nvPr/>
        </p:nvSpPr>
        <p:spPr>
          <a:xfrm>
            <a:off x="1262124" y="3046388"/>
            <a:ext cx="15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</a:t>
            </a:r>
            <a:r>
              <a:rPr lang="en-US" b="1" dirty="0">
                <a:solidFill>
                  <a:srgbClr val="FF0000"/>
                </a:solidFill>
              </a:rPr>
              <a:t>00001</a:t>
            </a:r>
            <a:r>
              <a:rPr lang="en-US" dirty="0"/>
              <a:t>000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0FD01-236C-5053-8BE7-A69B6ADCF265}"/>
              </a:ext>
            </a:extLst>
          </p:cNvPr>
          <p:cNvCxnSpPr>
            <a:cxnSpLocks/>
            <a:stCxn id="12" idx="2"/>
            <a:endCxn id="94" idx="0"/>
          </p:cNvCxnSpPr>
          <p:nvPr/>
        </p:nvCxnSpPr>
        <p:spPr>
          <a:xfrm>
            <a:off x="4686300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B304A-7F88-F9AE-6593-3FBC029C14C7}"/>
              </a:ext>
            </a:extLst>
          </p:cNvPr>
          <p:cNvCxnSpPr>
            <a:cxnSpLocks/>
            <a:stCxn id="13" idx="2"/>
            <a:endCxn id="96" idx="0"/>
          </p:cNvCxnSpPr>
          <p:nvPr/>
        </p:nvCxnSpPr>
        <p:spPr>
          <a:xfrm>
            <a:off x="5029200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DF75C-DDB9-AFCC-9706-4C9A5D4532AE}"/>
              </a:ext>
            </a:extLst>
          </p:cNvPr>
          <p:cNvCxnSpPr>
            <a:cxnSpLocks/>
            <a:stCxn id="14" idx="2"/>
            <a:endCxn id="98" idx="0"/>
          </p:cNvCxnSpPr>
          <p:nvPr/>
        </p:nvCxnSpPr>
        <p:spPr>
          <a:xfrm>
            <a:off x="5410200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B1B16B-7160-BD20-BC16-8207845FC280}"/>
              </a:ext>
            </a:extLst>
          </p:cNvPr>
          <p:cNvCxnSpPr>
            <a:cxnSpLocks/>
            <a:stCxn id="15" idx="2"/>
            <a:endCxn id="100" idx="0"/>
          </p:cNvCxnSpPr>
          <p:nvPr/>
        </p:nvCxnSpPr>
        <p:spPr>
          <a:xfrm>
            <a:off x="5753100" y="2643456"/>
            <a:ext cx="0" cy="4402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910A7-31F1-CB5A-EE42-27A963F0CF5F}"/>
              </a:ext>
            </a:extLst>
          </p:cNvPr>
          <p:cNvSpPr/>
          <p:nvPr/>
        </p:nvSpPr>
        <p:spPr>
          <a:xfrm>
            <a:off x="4495800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2B3A6-3142-5EA2-CBBB-8047F12C7160}"/>
              </a:ext>
            </a:extLst>
          </p:cNvPr>
          <p:cNvSpPr/>
          <p:nvPr/>
        </p:nvSpPr>
        <p:spPr>
          <a:xfrm>
            <a:off x="4838700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530EF9-A0AC-C28C-3D5D-92EA83BEE8B4}"/>
              </a:ext>
            </a:extLst>
          </p:cNvPr>
          <p:cNvSpPr/>
          <p:nvPr/>
        </p:nvSpPr>
        <p:spPr>
          <a:xfrm>
            <a:off x="5219700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B9F819-F8CC-6A27-3F4A-31FEE14007C1}"/>
              </a:ext>
            </a:extLst>
          </p:cNvPr>
          <p:cNvSpPr/>
          <p:nvPr/>
        </p:nvSpPr>
        <p:spPr>
          <a:xfrm>
            <a:off x="5562600" y="226245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3900296-6937-FFF4-DEE7-3A6FBE549ED6}"/>
              </a:ext>
            </a:extLst>
          </p:cNvPr>
          <p:cNvSpPr/>
          <p:nvPr/>
        </p:nvSpPr>
        <p:spPr>
          <a:xfrm>
            <a:off x="4495800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1A9E61-7986-D995-1BD0-89A873EEA3ED}"/>
              </a:ext>
            </a:extLst>
          </p:cNvPr>
          <p:cNvSpPr/>
          <p:nvPr/>
        </p:nvSpPr>
        <p:spPr>
          <a:xfrm>
            <a:off x="4838700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6D9E3D-30DE-D70E-7E0D-1A9A3981F23F}"/>
              </a:ext>
            </a:extLst>
          </p:cNvPr>
          <p:cNvSpPr/>
          <p:nvPr/>
        </p:nvSpPr>
        <p:spPr>
          <a:xfrm>
            <a:off x="5219700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E2BCE9-C192-051F-42F9-12DB4552D520}"/>
              </a:ext>
            </a:extLst>
          </p:cNvPr>
          <p:cNvSpPr/>
          <p:nvPr/>
        </p:nvSpPr>
        <p:spPr>
          <a:xfrm>
            <a:off x="5562600" y="39335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8ED19EA-57C4-39D9-2856-25D799361DBB}"/>
              </a:ext>
            </a:extLst>
          </p:cNvPr>
          <p:cNvSpPr/>
          <p:nvPr/>
        </p:nvSpPr>
        <p:spPr>
          <a:xfrm>
            <a:off x="4495800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D423-F1FC-1440-D214-00C9D1C2E906}"/>
              </a:ext>
            </a:extLst>
          </p:cNvPr>
          <p:cNvSpPr/>
          <p:nvPr/>
        </p:nvSpPr>
        <p:spPr>
          <a:xfrm>
            <a:off x="4838700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A1C17F-CC9D-68B4-94CA-2419EB0302BA}"/>
              </a:ext>
            </a:extLst>
          </p:cNvPr>
          <p:cNvSpPr/>
          <p:nvPr/>
        </p:nvSpPr>
        <p:spPr>
          <a:xfrm>
            <a:off x="5219700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3BED32-F7FB-710E-79A5-CB333D38B8AD}"/>
              </a:ext>
            </a:extLst>
          </p:cNvPr>
          <p:cNvSpPr/>
          <p:nvPr/>
        </p:nvSpPr>
        <p:spPr>
          <a:xfrm>
            <a:off x="5562600" y="3083707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D6A6420-6817-AA89-B7F9-559585128C14}"/>
              </a:ext>
            </a:extLst>
          </p:cNvPr>
          <p:cNvSpPr/>
          <p:nvPr/>
        </p:nvSpPr>
        <p:spPr>
          <a:xfrm>
            <a:off x="4495800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8FA97F-4415-CF54-7807-8FA08E86E76A}"/>
              </a:ext>
            </a:extLst>
          </p:cNvPr>
          <p:cNvSpPr/>
          <p:nvPr/>
        </p:nvSpPr>
        <p:spPr>
          <a:xfrm>
            <a:off x="4838700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26EA3B7-B8BF-2834-7FEC-3F92BC5A4B56}"/>
              </a:ext>
            </a:extLst>
          </p:cNvPr>
          <p:cNvSpPr/>
          <p:nvPr/>
        </p:nvSpPr>
        <p:spPr>
          <a:xfrm>
            <a:off x="5219700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FDC1E3E-C419-E0D9-3C77-B64A776EFD30}"/>
              </a:ext>
            </a:extLst>
          </p:cNvPr>
          <p:cNvSpPr/>
          <p:nvPr/>
        </p:nvSpPr>
        <p:spPr>
          <a:xfrm>
            <a:off x="5562600" y="453247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F868BC8-63F9-AEBE-2EFD-F3768A2CF072}"/>
              </a:ext>
            </a:extLst>
          </p:cNvPr>
          <p:cNvSpPr/>
          <p:nvPr/>
        </p:nvSpPr>
        <p:spPr>
          <a:xfrm>
            <a:off x="4495800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9E75E61-CC5A-4683-A74F-318C5B06933D}"/>
              </a:ext>
            </a:extLst>
          </p:cNvPr>
          <p:cNvSpPr/>
          <p:nvPr/>
        </p:nvSpPr>
        <p:spPr>
          <a:xfrm>
            <a:off x="4838700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916E2E-A19F-9637-B2E5-1C44BCDA145D}"/>
              </a:ext>
            </a:extLst>
          </p:cNvPr>
          <p:cNvSpPr/>
          <p:nvPr/>
        </p:nvSpPr>
        <p:spPr>
          <a:xfrm>
            <a:off x="5219700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A949543-0CC1-8D62-09D9-0163C4C3FA33}"/>
              </a:ext>
            </a:extLst>
          </p:cNvPr>
          <p:cNvSpPr/>
          <p:nvPr/>
        </p:nvSpPr>
        <p:spPr>
          <a:xfrm>
            <a:off x="5562600" y="5130621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7A93180-00CD-633B-AFFA-EF88C4F964CD}"/>
              </a:ext>
            </a:extLst>
          </p:cNvPr>
          <p:cNvSpPr/>
          <p:nvPr/>
        </p:nvSpPr>
        <p:spPr>
          <a:xfrm>
            <a:off x="4495800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8FECEEE-6D96-CE13-D540-8E52376663AD}"/>
              </a:ext>
            </a:extLst>
          </p:cNvPr>
          <p:cNvSpPr/>
          <p:nvPr/>
        </p:nvSpPr>
        <p:spPr>
          <a:xfrm>
            <a:off x="4838700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B80394D-F25B-6B9E-F537-2EE18E68CF94}"/>
              </a:ext>
            </a:extLst>
          </p:cNvPr>
          <p:cNvSpPr/>
          <p:nvPr/>
        </p:nvSpPr>
        <p:spPr>
          <a:xfrm>
            <a:off x="5219700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F659FBF-B2AE-E09D-E06F-91A38226B840}"/>
              </a:ext>
            </a:extLst>
          </p:cNvPr>
          <p:cNvSpPr/>
          <p:nvPr/>
        </p:nvSpPr>
        <p:spPr>
          <a:xfrm>
            <a:off x="5562600" y="5740435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6D520FA-A4AA-0977-12AE-8599D6A666E8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>
            <a:off x="3002304" y="262093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A454D8-349F-5900-9FF3-E007625FACCD}"/>
              </a:ext>
            </a:extLst>
          </p:cNvPr>
          <p:cNvCxnSpPr>
            <a:cxnSpLocks/>
            <a:stCxn id="136" idx="2"/>
            <a:endCxn id="144" idx="0"/>
          </p:cNvCxnSpPr>
          <p:nvPr/>
        </p:nvCxnSpPr>
        <p:spPr>
          <a:xfrm>
            <a:off x="3726204" y="262093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7C53281-08F2-7757-2555-26F48B5ADA41}"/>
              </a:ext>
            </a:extLst>
          </p:cNvPr>
          <p:cNvCxnSpPr>
            <a:cxnSpLocks/>
            <a:stCxn id="137" idx="2"/>
            <a:endCxn id="145" idx="0"/>
          </p:cNvCxnSpPr>
          <p:nvPr/>
        </p:nvCxnSpPr>
        <p:spPr>
          <a:xfrm>
            <a:off x="4069104" y="2620931"/>
            <a:ext cx="0" cy="4402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737BC8-C2EB-68C1-8D26-6D1E74388D6A}"/>
              </a:ext>
            </a:extLst>
          </p:cNvPr>
          <p:cNvSpPr/>
          <p:nvPr/>
        </p:nvSpPr>
        <p:spPr>
          <a:xfrm>
            <a:off x="2811804" y="223993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299051B-F2C1-260E-5623-87FF32674F92}"/>
              </a:ext>
            </a:extLst>
          </p:cNvPr>
          <p:cNvSpPr/>
          <p:nvPr/>
        </p:nvSpPr>
        <p:spPr>
          <a:xfrm>
            <a:off x="3535704" y="223993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FF5FF8B-2869-19C6-B99C-96C98CA31BAE}"/>
              </a:ext>
            </a:extLst>
          </p:cNvPr>
          <p:cNvSpPr/>
          <p:nvPr/>
        </p:nvSpPr>
        <p:spPr>
          <a:xfrm>
            <a:off x="3878604" y="2239931"/>
            <a:ext cx="381000" cy="381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F801F90-491C-D14E-C66C-C2A40326AF3E}"/>
              </a:ext>
            </a:extLst>
          </p:cNvPr>
          <p:cNvSpPr/>
          <p:nvPr/>
        </p:nvSpPr>
        <p:spPr>
          <a:xfrm>
            <a:off x="2811804" y="39110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935D3A-0BDA-6DB3-7840-F06F05A33BF7}"/>
              </a:ext>
            </a:extLst>
          </p:cNvPr>
          <p:cNvSpPr/>
          <p:nvPr/>
        </p:nvSpPr>
        <p:spPr>
          <a:xfrm>
            <a:off x="3535704" y="39110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BAFB890-2426-2419-902D-10D88C04AAFB}"/>
              </a:ext>
            </a:extLst>
          </p:cNvPr>
          <p:cNvSpPr/>
          <p:nvPr/>
        </p:nvSpPr>
        <p:spPr>
          <a:xfrm>
            <a:off x="3878604" y="39110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A6F360-6537-A7F2-B7A0-D1E02ABF5DEA}"/>
              </a:ext>
            </a:extLst>
          </p:cNvPr>
          <p:cNvSpPr/>
          <p:nvPr/>
        </p:nvSpPr>
        <p:spPr>
          <a:xfrm>
            <a:off x="2811804" y="306118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41CABB-2D8A-2166-322B-DE7F3D5D11A2}"/>
              </a:ext>
            </a:extLst>
          </p:cNvPr>
          <p:cNvSpPr/>
          <p:nvPr/>
        </p:nvSpPr>
        <p:spPr>
          <a:xfrm>
            <a:off x="3535704" y="306118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1354E99-28CD-779B-EF43-2DD5B770D58E}"/>
              </a:ext>
            </a:extLst>
          </p:cNvPr>
          <p:cNvSpPr/>
          <p:nvPr/>
        </p:nvSpPr>
        <p:spPr>
          <a:xfrm>
            <a:off x="3878604" y="3061182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A7FB122-29F1-F6CC-10A0-43B5B8B865AE}"/>
              </a:ext>
            </a:extLst>
          </p:cNvPr>
          <p:cNvCxnSpPr>
            <a:cxnSpLocks/>
            <a:stCxn id="142" idx="2"/>
            <a:endCxn id="138" idx="0"/>
          </p:cNvCxnSpPr>
          <p:nvPr/>
        </p:nvCxnSpPr>
        <p:spPr>
          <a:xfrm>
            <a:off x="3002304" y="3442182"/>
            <a:ext cx="0" cy="46886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0369FF-2905-8BCA-8161-7C547A8969BB}"/>
              </a:ext>
            </a:extLst>
          </p:cNvPr>
          <p:cNvCxnSpPr>
            <a:cxnSpLocks/>
            <a:stCxn id="145" idx="2"/>
            <a:endCxn id="141" idx="0"/>
          </p:cNvCxnSpPr>
          <p:nvPr/>
        </p:nvCxnSpPr>
        <p:spPr>
          <a:xfrm>
            <a:off x="4069104" y="3442182"/>
            <a:ext cx="0" cy="4688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DBD1FB8-507B-644B-137B-E3B5C95CB5C6}"/>
              </a:ext>
            </a:extLst>
          </p:cNvPr>
          <p:cNvCxnSpPr>
            <a:cxnSpLocks/>
            <a:stCxn id="144" idx="2"/>
            <a:endCxn id="140" idx="0"/>
          </p:cNvCxnSpPr>
          <p:nvPr/>
        </p:nvCxnSpPr>
        <p:spPr>
          <a:xfrm>
            <a:off x="3726204" y="3442182"/>
            <a:ext cx="0" cy="4688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78A139E-A844-7C0C-D295-CE27DA4BBC39}"/>
              </a:ext>
            </a:extLst>
          </p:cNvPr>
          <p:cNvSpPr/>
          <p:nvPr/>
        </p:nvSpPr>
        <p:spPr>
          <a:xfrm>
            <a:off x="2811804" y="45099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A0A7520-649F-4A14-513E-4A81B64FAFB0}"/>
              </a:ext>
            </a:extLst>
          </p:cNvPr>
          <p:cNvSpPr/>
          <p:nvPr/>
        </p:nvSpPr>
        <p:spPr>
          <a:xfrm>
            <a:off x="3535704" y="45099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807721-4C37-80E6-CE92-9EDBFCC1F487}"/>
              </a:ext>
            </a:extLst>
          </p:cNvPr>
          <p:cNvSpPr/>
          <p:nvPr/>
        </p:nvSpPr>
        <p:spPr>
          <a:xfrm>
            <a:off x="3878604" y="450995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10485BD-8949-6FC1-5268-F5A1F40F8376}"/>
              </a:ext>
            </a:extLst>
          </p:cNvPr>
          <p:cNvSpPr/>
          <p:nvPr/>
        </p:nvSpPr>
        <p:spPr>
          <a:xfrm>
            <a:off x="2811804" y="510809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C7B7F15-BA07-3225-B0A1-9DE6E9BA5E34}"/>
              </a:ext>
            </a:extLst>
          </p:cNvPr>
          <p:cNvSpPr/>
          <p:nvPr/>
        </p:nvSpPr>
        <p:spPr>
          <a:xfrm>
            <a:off x="3535704" y="510809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49C5D14-8F43-786C-EB26-35C745426D24}"/>
              </a:ext>
            </a:extLst>
          </p:cNvPr>
          <p:cNvSpPr/>
          <p:nvPr/>
        </p:nvSpPr>
        <p:spPr>
          <a:xfrm>
            <a:off x="3878604" y="5108096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1061ACD-A70D-D7FF-2D47-D1C79C6F392B}"/>
              </a:ext>
            </a:extLst>
          </p:cNvPr>
          <p:cNvSpPr/>
          <p:nvPr/>
        </p:nvSpPr>
        <p:spPr>
          <a:xfrm>
            <a:off x="2811804" y="571791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3B531C2-CC8D-DDE7-7BBD-B37814F14A56}"/>
              </a:ext>
            </a:extLst>
          </p:cNvPr>
          <p:cNvSpPr/>
          <p:nvPr/>
        </p:nvSpPr>
        <p:spPr>
          <a:xfrm>
            <a:off x="3535704" y="571791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2BB0841-FACC-4F48-8DEC-05F6C7D1378F}"/>
              </a:ext>
            </a:extLst>
          </p:cNvPr>
          <p:cNvSpPr/>
          <p:nvPr/>
        </p:nvSpPr>
        <p:spPr>
          <a:xfrm>
            <a:off x="3878604" y="571791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1526BDE-118C-C7B7-28AD-27D74296844F}"/>
              </a:ext>
            </a:extLst>
          </p:cNvPr>
          <p:cNvSpPr txBox="1"/>
          <p:nvPr/>
        </p:nvSpPr>
        <p:spPr>
          <a:xfrm>
            <a:off x="3173753" y="305847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9E53E6D-5D5E-9FA7-9CAA-63444119C8D0}"/>
              </a:ext>
            </a:extLst>
          </p:cNvPr>
          <p:cNvSpPr txBox="1"/>
          <p:nvPr/>
        </p:nvSpPr>
        <p:spPr>
          <a:xfrm>
            <a:off x="3173753" y="391105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40C79F9-A976-3A4F-E94F-9B72C41A790C}"/>
              </a:ext>
            </a:extLst>
          </p:cNvPr>
          <p:cNvSpPr txBox="1"/>
          <p:nvPr/>
        </p:nvSpPr>
        <p:spPr>
          <a:xfrm>
            <a:off x="3173753" y="449486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B1F21F2-CC5B-182E-C169-C1283C4FF23E}"/>
              </a:ext>
            </a:extLst>
          </p:cNvPr>
          <p:cNvSpPr txBox="1"/>
          <p:nvPr/>
        </p:nvSpPr>
        <p:spPr>
          <a:xfrm>
            <a:off x="3173753" y="508990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665BE1C-981D-4AE6-D0AC-66325D2E6097}"/>
              </a:ext>
            </a:extLst>
          </p:cNvPr>
          <p:cNvSpPr txBox="1"/>
          <p:nvPr/>
        </p:nvSpPr>
        <p:spPr>
          <a:xfrm>
            <a:off x="3173753" y="571791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CABAC22-0B08-3238-CD48-4A7E0E501D34}"/>
              </a:ext>
            </a:extLst>
          </p:cNvPr>
          <p:cNvSpPr/>
          <p:nvPr/>
        </p:nvSpPr>
        <p:spPr>
          <a:xfrm>
            <a:off x="61715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887FB8-2BD8-B06B-2FB9-4220215EC1F4}"/>
              </a:ext>
            </a:extLst>
          </p:cNvPr>
          <p:cNvSpPr/>
          <p:nvPr/>
        </p:nvSpPr>
        <p:spPr>
          <a:xfrm>
            <a:off x="65144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8D13871-9F22-69A2-FF56-85989BCAD012}"/>
              </a:ext>
            </a:extLst>
          </p:cNvPr>
          <p:cNvSpPr/>
          <p:nvPr/>
        </p:nvSpPr>
        <p:spPr>
          <a:xfrm>
            <a:off x="68954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8A45639-57E4-E2D8-3D20-548F09752F59}"/>
              </a:ext>
            </a:extLst>
          </p:cNvPr>
          <p:cNvSpPr/>
          <p:nvPr/>
        </p:nvSpPr>
        <p:spPr>
          <a:xfrm>
            <a:off x="72383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F6E1497-F079-B93B-3FB6-E51E740DF839}"/>
              </a:ext>
            </a:extLst>
          </p:cNvPr>
          <p:cNvSpPr/>
          <p:nvPr/>
        </p:nvSpPr>
        <p:spPr>
          <a:xfrm>
            <a:off x="78479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ED4B651-3523-3E9E-C914-05446D085DCE}"/>
              </a:ext>
            </a:extLst>
          </p:cNvPr>
          <p:cNvSpPr/>
          <p:nvPr/>
        </p:nvSpPr>
        <p:spPr>
          <a:xfrm>
            <a:off x="81908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CFE87D6-BE01-7726-A7EB-229724E8A996}"/>
              </a:ext>
            </a:extLst>
          </p:cNvPr>
          <p:cNvSpPr/>
          <p:nvPr/>
        </p:nvSpPr>
        <p:spPr>
          <a:xfrm>
            <a:off x="85718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BCB3C89-DA3C-3A4A-9137-6DFE0602B580}"/>
              </a:ext>
            </a:extLst>
          </p:cNvPr>
          <p:cNvSpPr/>
          <p:nvPr/>
        </p:nvSpPr>
        <p:spPr>
          <a:xfrm>
            <a:off x="8914766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4218855-DE32-99C7-ADBD-DAADCC2C1046}"/>
              </a:ext>
            </a:extLst>
          </p:cNvPr>
          <p:cNvSpPr txBox="1"/>
          <p:nvPr/>
        </p:nvSpPr>
        <p:spPr>
          <a:xfrm>
            <a:off x="3173753" y="1855805"/>
            <a:ext cx="381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C7E9A77-8ABD-DF9F-F13E-FD076F51BE11}"/>
              </a:ext>
            </a:extLst>
          </p:cNvPr>
          <p:cNvSpPr/>
          <p:nvPr/>
        </p:nvSpPr>
        <p:spPr>
          <a:xfrm>
            <a:off x="4495800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4D9C8D1-A91B-ADB9-1655-997E1B449C62}"/>
              </a:ext>
            </a:extLst>
          </p:cNvPr>
          <p:cNvSpPr/>
          <p:nvPr/>
        </p:nvSpPr>
        <p:spPr>
          <a:xfrm>
            <a:off x="4838700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215F7BC-FE4F-FD91-6EA4-CFB6225220AE}"/>
              </a:ext>
            </a:extLst>
          </p:cNvPr>
          <p:cNvSpPr/>
          <p:nvPr/>
        </p:nvSpPr>
        <p:spPr>
          <a:xfrm>
            <a:off x="5219700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3792253-CCFA-9CED-6832-83DE4C1B2FE1}"/>
              </a:ext>
            </a:extLst>
          </p:cNvPr>
          <p:cNvSpPr/>
          <p:nvPr/>
        </p:nvSpPr>
        <p:spPr>
          <a:xfrm>
            <a:off x="5562600" y="1878330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7ABD96D-7F77-388B-DB87-2F3F8C53A63B}"/>
              </a:ext>
            </a:extLst>
          </p:cNvPr>
          <p:cNvSpPr/>
          <p:nvPr/>
        </p:nvSpPr>
        <p:spPr>
          <a:xfrm>
            <a:off x="2811804" y="185580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5E9F986-332D-E633-4CAD-CE0AEB386961}"/>
              </a:ext>
            </a:extLst>
          </p:cNvPr>
          <p:cNvSpPr/>
          <p:nvPr/>
        </p:nvSpPr>
        <p:spPr>
          <a:xfrm>
            <a:off x="3535704" y="185580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E85EE3E-9729-210C-1844-E454462288DE}"/>
              </a:ext>
            </a:extLst>
          </p:cNvPr>
          <p:cNvSpPr/>
          <p:nvPr/>
        </p:nvSpPr>
        <p:spPr>
          <a:xfrm>
            <a:off x="3878604" y="185580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F03BBA6-9983-B704-9B9D-7217B786490F}"/>
              </a:ext>
            </a:extLst>
          </p:cNvPr>
          <p:cNvSpPr txBox="1"/>
          <p:nvPr/>
        </p:nvSpPr>
        <p:spPr>
          <a:xfrm>
            <a:off x="467999" y="1232334"/>
            <a:ext cx="1156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 3:</a:t>
            </a:r>
            <a:r>
              <a:rPr lang="en-US" dirty="0"/>
              <a:t> Explain in Example Project. Receive CAN_FD frames with ID from </a:t>
            </a:r>
            <a:r>
              <a:rPr lang="en-US" b="1" dirty="0"/>
              <a:t>0x1000</a:t>
            </a:r>
            <a:r>
              <a:rPr lang="en-US" dirty="0"/>
              <a:t> to </a:t>
            </a:r>
            <a:r>
              <a:rPr lang="en-US" b="1" dirty="0"/>
              <a:t>0x1FFF</a:t>
            </a:r>
            <a:r>
              <a:rPr lang="en-US" dirty="0"/>
              <a:t> because </a:t>
            </a:r>
            <a:r>
              <a:rPr lang="en-US" b="1" dirty="0"/>
              <a:t>from bit 0 to bit 11</a:t>
            </a:r>
            <a:r>
              <a:rPr lang="en-US" dirty="0"/>
              <a:t> of filter ID are </a:t>
            </a:r>
            <a:r>
              <a:rPr lang="en-US" b="1" dirty="0"/>
              <a:t>disable</a:t>
            </a:r>
            <a:r>
              <a:rPr lang="en-US" dirty="0"/>
              <a:t> by mask.</a:t>
            </a:r>
          </a:p>
        </p:txBody>
      </p:sp>
    </p:spTree>
    <p:extLst>
      <p:ext uri="{BB962C8B-B14F-4D97-AF65-F5344CB8AC3E}">
        <p14:creationId xmlns:p14="http://schemas.microsoft.com/office/powerpoint/2010/main" val="288432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Modes of operation</a:t>
            </a:r>
          </a:p>
        </p:txBody>
      </p:sp>
    </p:spTree>
    <p:extLst>
      <p:ext uri="{BB962C8B-B14F-4D97-AF65-F5344CB8AC3E}">
        <p14:creationId xmlns:p14="http://schemas.microsoft.com/office/powerpoint/2010/main" val="274635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4810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Modes of operation</a:t>
            </a:r>
            <a:br>
              <a:rPr lang="en-US" cap="all" dirty="0"/>
            </a:br>
            <a:r>
              <a:rPr lang="en-US" sz="2000" cap="all" dirty="0"/>
              <a:t>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06A32-A4E8-0D6B-6282-AD760D984880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p1454-1470]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5B88E-4FB1-B705-EFFE-34077CA7B384}"/>
              </a:ext>
            </a:extLst>
          </p:cNvPr>
          <p:cNvSpPr txBox="1"/>
          <p:nvPr/>
        </p:nvSpPr>
        <p:spPr>
          <a:xfrm>
            <a:off x="442599" y="1139698"/>
            <a:ext cx="702500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modes of the CANFD module can be classified into 2 groups: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Global modes</a:t>
            </a:r>
            <a:r>
              <a:rPr lang="en-US" dirty="0"/>
              <a:t>: are applicable for the complete CANFD module and therefore are called Global modes. The global modes of the CANFD module are: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Global Sleep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Global Reset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Global Halt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Global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Channel modes</a:t>
            </a:r>
            <a:r>
              <a:rPr lang="en-US" dirty="0"/>
              <a:t>: Each CAN channel can be in one of the following four channel modes: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Reset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Halt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Operation</a:t>
            </a:r>
          </a:p>
          <a:p>
            <a:pPr marL="635000" indent="-285750">
              <a:buFont typeface="Arial" panose="020B0604020202020204" pitchFamily="34" charset="0"/>
              <a:buChar char="–"/>
            </a:pPr>
            <a:r>
              <a:rPr lang="en-US" dirty="0"/>
              <a:t>Sleep.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0932A7-282E-893A-E3F4-03966502D312}"/>
              </a:ext>
            </a:extLst>
          </p:cNvPr>
          <p:cNvSpPr/>
          <p:nvPr/>
        </p:nvSpPr>
        <p:spPr>
          <a:xfrm>
            <a:off x="10287000" y="1905000"/>
            <a:ext cx="1746250" cy="6247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EE30C9-89A7-683E-DB3D-364C1F7B2CF7}"/>
              </a:ext>
            </a:extLst>
          </p:cNvPr>
          <p:cNvSpPr/>
          <p:nvPr/>
        </p:nvSpPr>
        <p:spPr>
          <a:xfrm>
            <a:off x="10287000" y="4808187"/>
            <a:ext cx="1746250" cy="6247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Halt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2D84ED-C105-9D4C-3625-F4BE53DB460A}"/>
              </a:ext>
            </a:extLst>
          </p:cNvPr>
          <p:cNvSpPr/>
          <p:nvPr/>
        </p:nvSpPr>
        <p:spPr>
          <a:xfrm>
            <a:off x="9068572" y="3335125"/>
            <a:ext cx="1156419" cy="6247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7CF908-389C-90D2-30CA-FEF5CE9CF6FE}"/>
              </a:ext>
            </a:extLst>
          </p:cNvPr>
          <p:cNvSpPr/>
          <p:nvPr/>
        </p:nvSpPr>
        <p:spPr>
          <a:xfrm>
            <a:off x="7482515" y="3335125"/>
            <a:ext cx="1156418" cy="62477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Sleep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6F22F0C-DC5D-506A-630A-8D34B901886B}"/>
              </a:ext>
            </a:extLst>
          </p:cNvPr>
          <p:cNvCxnSpPr>
            <a:cxnSpLocks/>
            <a:stCxn id="48" idx="5"/>
            <a:endCxn id="47" idx="3"/>
          </p:cNvCxnSpPr>
          <p:nvPr/>
        </p:nvCxnSpPr>
        <p:spPr>
          <a:xfrm rot="16200000" flipH="1">
            <a:off x="8853753" y="3484230"/>
            <a:ext cx="12700" cy="768346"/>
          </a:xfrm>
          <a:prstGeom prst="curvedConnector3">
            <a:avLst>
              <a:gd name="adj1" fmla="val 2520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7CA52D9-41D2-BB46-9D0E-0C606F080C9B}"/>
              </a:ext>
            </a:extLst>
          </p:cNvPr>
          <p:cNvCxnSpPr>
            <a:cxnSpLocks/>
            <a:stCxn id="47" idx="1"/>
            <a:endCxn id="48" idx="7"/>
          </p:cNvCxnSpPr>
          <p:nvPr/>
        </p:nvCxnSpPr>
        <p:spPr>
          <a:xfrm rot="16200000" flipV="1">
            <a:off x="8853753" y="3042448"/>
            <a:ext cx="12700" cy="768346"/>
          </a:xfrm>
          <a:prstGeom prst="curvedConnector3">
            <a:avLst>
              <a:gd name="adj1" fmla="val 2520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0F376D3-9B65-10DC-7461-EC5F3C44DDA5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rot="5400000" flipH="1" flipV="1">
            <a:off x="9408022" y="2456147"/>
            <a:ext cx="1117738" cy="64021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F87FC32-876C-B799-BD68-4A151385C906}"/>
              </a:ext>
            </a:extLst>
          </p:cNvPr>
          <p:cNvCxnSpPr>
            <a:cxnSpLocks/>
            <a:stCxn id="47" idx="4"/>
            <a:endCxn id="46" idx="2"/>
          </p:cNvCxnSpPr>
          <p:nvPr/>
        </p:nvCxnSpPr>
        <p:spPr>
          <a:xfrm rot="16200000" flipH="1">
            <a:off x="9386554" y="4220127"/>
            <a:ext cx="1160675" cy="640218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248419D-5E2D-F421-3FBA-0BF8C8AA0002}"/>
              </a:ext>
            </a:extLst>
          </p:cNvPr>
          <p:cNvCxnSpPr>
            <a:stCxn id="45" idx="4"/>
            <a:endCxn id="46" idx="0"/>
          </p:cNvCxnSpPr>
          <p:nvPr/>
        </p:nvCxnSpPr>
        <p:spPr>
          <a:xfrm>
            <a:off x="11160125" y="2529774"/>
            <a:ext cx="0" cy="227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FAB6E86-EB2A-FEEB-D630-EF4D85353AA2}"/>
              </a:ext>
            </a:extLst>
          </p:cNvPr>
          <p:cNvSpPr txBox="1"/>
          <p:nvPr/>
        </p:nvSpPr>
        <p:spPr>
          <a:xfrm>
            <a:off x="7149858" y="4567157"/>
            <a:ext cx="148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CPU Reset or CFDGRSTC.SRST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98CCACFE-75F3-6F60-BAD4-4F27F56AE851}"/>
              </a:ext>
            </a:extLst>
          </p:cNvPr>
          <p:cNvCxnSpPr>
            <a:cxnSpLocks/>
            <a:stCxn id="117" idx="0"/>
            <a:endCxn id="48" idx="4"/>
          </p:cNvCxnSpPr>
          <p:nvPr/>
        </p:nvCxnSpPr>
        <p:spPr>
          <a:xfrm rot="5400000" flipH="1" flipV="1">
            <a:off x="7672695" y="4179128"/>
            <a:ext cx="607258" cy="168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EED179-EF93-863F-F3EA-2FDAE3EEAD79}"/>
              </a:ext>
            </a:extLst>
          </p:cNvPr>
          <p:cNvCxnSpPr>
            <a:cxnSpLocks/>
            <a:stCxn id="46" idx="7"/>
            <a:endCxn id="45" idx="5"/>
          </p:cNvCxnSpPr>
          <p:nvPr/>
        </p:nvCxnSpPr>
        <p:spPr>
          <a:xfrm flipV="1">
            <a:off x="11777518" y="2438278"/>
            <a:ext cx="0" cy="24614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257B928-C81A-A564-C708-ED7D4E0BE3CB}"/>
              </a:ext>
            </a:extLst>
          </p:cNvPr>
          <p:cNvCxnSpPr>
            <a:cxnSpLocks/>
            <a:stCxn id="45" idx="3"/>
            <a:endCxn id="47" idx="7"/>
          </p:cNvCxnSpPr>
          <p:nvPr/>
        </p:nvCxnSpPr>
        <p:spPr>
          <a:xfrm rot="5400000">
            <a:off x="9805014" y="2688902"/>
            <a:ext cx="988343" cy="4870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727D1FDD-3F4A-3CE4-2274-9D38DEB21E5F}"/>
              </a:ext>
            </a:extLst>
          </p:cNvPr>
          <p:cNvCxnSpPr>
            <a:cxnSpLocks/>
            <a:stCxn id="46" idx="1"/>
            <a:endCxn id="47" idx="5"/>
          </p:cNvCxnSpPr>
          <p:nvPr/>
        </p:nvCxnSpPr>
        <p:spPr>
          <a:xfrm rot="16200000" flipV="1">
            <a:off x="9783545" y="4140495"/>
            <a:ext cx="1031280" cy="4870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ED2AF1B-1334-5B90-4EE5-96F082CBE0B6}"/>
              </a:ext>
            </a:extLst>
          </p:cNvPr>
          <p:cNvSpPr txBox="1"/>
          <p:nvPr/>
        </p:nvSpPr>
        <p:spPr>
          <a:xfrm>
            <a:off x="8229600" y="5594938"/>
            <a:ext cx="33755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[Figure 32.2 Transition between CANFD common modes,  p1455]</a:t>
            </a:r>
          </a:p>
        </p:txBody>
      </p:sp>
    </p:spTree>
    <p:extLst>
      <p:ext uri="{BB962C8B-B14F-4D97-AF65-F5344CB8AC3E}">
        <p14:creationId xmlns:p14="http://schemas.microsoft.com/office/powerpoint/2010/main" val="3398268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Modes of operation</a:t>
            </a:r>
            <a:br>
              <a:rPr lang="en-US" cap="all" dirty="0"/>
            </a:br>
            <a:r>
              <a:rPr lang="en-US" sz="2000" cap="all" dirty="0"/>
              <a:t>global modes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A5F8B-47B3-5DFF-2ABF-8E64CDEEC816}"/>
              </a:ext>
            </a:extLst>
          </p:cNvPr>
          <p:cNvSpPr txBox="1"/>
          <p:nvPr/>
        </p:nvSpPr>
        <p:spPr>
          <a:xfrm>
            <a:off x="467999" y="1384695"/>
            <a:ext cx="114192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Sleep Mode</a:t>
            </a:r>
            <a:r>
              <a:rPr lang="en-US" dirty="0"/>
              <a:t>: After the </a:t>
            </a:r>
            <a:r>
              <a:rPr lang="en-US" b="1" dirty="0"/>
              <a:t>release</a:t>
            </a:r>
            <a:r>
              <a:rPr lang="en-US" dirty="0"/>
              <a:t> of a </a:t>
            </a:r>
            <a:r>
              <a:rPr lang="en-US" b="1" dirty="0"/>
              <a:t>hardware reset </a:t>
            </a:r>
            <a:r>
              <a:rPr lang="en-US" dirty="0"/>
              <a:t>or after </a:t>
            </a:r>
            <a:r>
              <a:rPr lang="en-US" b="1" dirty="0"/>
              <a:t>setting</a:t>
            </a:r>
            <a:r>
              <a:rPr lang="en-US" dirty="0"/>
              <a:t> and </a:t>
            </a:r>
            <a:r>
              <a:rPr lang="en-US" b="1" dirty="0"/>
              <a:t>clearing</a:t>
            </a:r>
            <a:r>
              <a:rPr lang="en-US" dirty="0"/>
              <a:t> a </a:t>
            </a:r>
            <a:r>
              <a:rPr lang="en-US" b="1" dirty="0"/>
              <a:t>CFDGRSTC.SRST</a:t>
            </a:r>
            <a:r>
              <a:rPr lang="en-US" dirty="0"/>
              <a:t> bit, the CANFD module </a:t>
            </a:r>
            <a:r>
              <a:rPr lang="en-US" b="1" dirty="0"/>
              <a:t>automatically enters Global Sleep mode</a:t>
            </a:r>
            <a:r>
              <a:rPr lang="en-US" dirty="0"/>
              <a:t>. Sleep mode is used for power saving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Reset Mode</a:t>
            </a:r>
            <a:r>
              <a:rPr lang="en-US" dirty="0"/>
              <a:t>: In Global Reset mode, all CANFD module functions are </a:t>
            </a:r>
            <a:r>
              <a:rPr lang="en-US" b="1" dirty="0"/>
              <a:t>suspended</a:t>
            </a:r>
            <a:r>
              <a:rPr lang="en-US" dirty="0"/>
              <a:t>, and all </a:t>
            </a:r>
            <a:r>
              <a:rPr lang="en-US" b="1" dirty="0"/>
              <a:t>status</a:t>
            </a:r>
            <a:r>
              <a:rPr lang="en-US" dirty="0"/>
              <a:t> and </a:t>
            </a:r>
            <a:r>
              <a:rPr lang="en-US" b="1" dirty="0"/>
              <a:t>flag registers </a:t>
            </a:r>
            <a:r>
              <a:rPr lang="en-US" dirty="0"/>
              <a:t>are </a:t>
            </a:r>
            <a:r>
              <a:rPr lang="en-US" b="1" dirty="0"/>
              <a:t>initialized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Halt Mode</a:t>
            </a:r>
            <a:r>
              <a:rPr lang="en-US" dirty="0"/>
              <a:t>: In Global Halt mode, </a:t>
            </a:r>
            <a:r>
              <a:rPr lang="en-US" b="1" dirty="0"/>
              <a:t>all communications </a:t>
            </a:r>
            <a:r>
              <a:rPr lang="en-US" dirty="0"/>
              <a:t>are </a:t>
            </a:r>
            <a:r>
              <a:rPr lang="en-US" b="1" dirty="0"/>
              <a:t>suspended</a:t>
            </a:r>
            <a:r>
              <a:rPr lang="en-US" dirty="0"/>
              <a:t> and CANFD </a:t>
            </a:r>
            <a:r>
              <a:rPr lang="en-US" b="1" dirty="0"/>
              <a:t>logic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cause any </a:t>
            </a:r>
            <a:r>
              <a:rPr lang="en-US" b="1" dirty="0"/>
              <a:t>change</a:t>
            </a:r>
            <a:r>
              <a:rPr lang="en-US" dirty="0"/>
              <a:t> to the </a:t>
            </a:r>
            <a:r>
              <a:rPr lang="en-US" b="1" dirty="0"/>
              <a:t>Status</a:t>
            </a:r>
            <a:r>
              <a:rPr lang="en-US" dirty="0"/>
              <a:t> and </a:t>
            </a:r>
            <a:r>
              <a:rPr lang="en-US" b="1" dirty="0"/>
              <a:t>Flag registers </a:t>
            </a:r>
            <a:r>
              <a:rPr lang="en-US" dirty="0"/>
              <a:t>(only when a channel is in the bus-off that its REC and TEC values are cleared). Additionally, the </a:t>
            </a:r>
            <a:r>
              <a:rPr lang="en-US" b="1" dirty="0"/>
              <a:t>test mode </a:t>
            </a:r>
            <a:r>
              <a:rPr lang="en-US" dirty="0"/>
              <a:t>configuration and </a:t>
            </a:r>
            <a:r>
              <a:rPr lang="en-US" b="1" dirty="0"/>
              <a:t>control registers </a:t>
            </a:r>
            <a:r>
              <a:rPr lang="en-US" dirty="0"/>
              <a:t>are </a:t>
            </a:r>
            <a:r>
              <a:rPr lang="en-US" b="1" dirty="0"/>
              <a:t>not initialized </a:t>
            </a:r>
            <a:r>
              <a:rPr lang="en-US" dirty="0"/>
              <a:t>in this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Operation Mode</a:t>
            </a:r>
            <a:r>
              <a:rPr lang="en-US" dirty="0"/>
              <a:t>: The CANFD module enters this mode when the </a:t>
            </a:r>
            <a:r>
              <a:rPr lang="en-US" b="1" dirty="0"/>
              <a:t>Global Mode Configuration bits </a:t>
            </a:r>
            <a:r>
              <a:rPr lang="en-US" dirty="0"/>
              <a:t>are </a:t>
            </a:r>
            <a:r>
              <a:rPr lang="en-US" b="1" dirty="0"/>
              <a:t>set</a:t>
            </a:r>
            <a:r>
              <a:rPr lang="en-US" dirty="0"/>
              <a:t> to </a:t>
            </a:r>
            <a:r>
              <a:rPr lang="en-US" b="1" dirty="0"/>
              <a:t>Global Operation mode</a:t>
            </a:r>
            <a:r>
              <a:rPr lang="en-US" dirty="0"/>
              <a:t>. The </a:t>
            </a:r>
            <a:r>
              <a:rPr lang="en-US" b="1" dirty="0"/>
              <a:t>CANFD channels </a:t>
            </a:r>
            <a:r>
              <a:rPr lang="en-US" dirty="0"/>
              <a:t>can only </a:t>
            </a:r>
            <a:r>
              <a:rPr lang="en-US" b="1" dirty="0"/>
              <a:t>be set </a:t>
            </a:r>
            <a:r>
              <a:rPr lang="en-US" dirty="0"/>
              <a:t>to </a:t>
            </a:r>
            <a:r>
              <a:rPr lang="en-US" b="1" dirty="0"/>
              <a:t>Channel Operation</a:t>
            </a:r>
            <a:r>
              <a:rPr lang="en-US" dirty="0"/>
              <a:t> mode and </a:t>
            </a:r>
            <a:r>
              <a:rPr lang="en-US" b="1" dirty="0"/>
              <a:t>start</a:t>
            </a:r>
            <a:r>
              <a:rPr lang="en-US" dirty="0"/>
              <a:t> CAN </a:t>
            </a:r>
            <a:r>
              <a:rPr lang="en-US" b="1" dirty="0"/>
              <a:t>communication</a:t>
            </a:r>
            <a:r>
              <a:rPr lang="en-US" dirty="0"/>
              <a:t> when CANFD is in </a:t>
            </a:r>
            <a:r>
              <a:rPr lang="en-US" b="1" dirty="0"/>
              <a:t>Global Operation </a:t>
            </a:r>
            <a:r>
              <a:rPr lang="en-US" dirty="0"/>
              <a:t>mode.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B3EAE-CEF5-1EAD-9688-8D1C08894E68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p1454-1470]</a:t>
            </a:r>
          </a:p>
        </p:txBody>
      </p:sp>
    </p:spTree>
    <p:extLst>
      <p:ext uri="{BB962C8B-B14F-4D97-AF65-F5344CB8AC3E}">
        <p14:creationId xmlns:p14="http://schemas.microsoft.com/office/powerpoint/2010/main" val="102036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Modes of operation</a:t>
            </a:r>
            <a:br>
              <a:rPr lang="en-US" cap="all" dirty="0"/>
            </a:br>
            <a:r>
              <a:rPr lang="en-US" sz="2000" cap="all" dirty="0"/>
              <a:t>channel modes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A5F8B-47B3-5DFF-2ABF-8E64CDEEC816}"/>
              </a:ext>
            </a:extLst>
          </p:cNvPr>
          <p:cNvSpPr txBox="1"/>
          <p:nvPr/>
        </p:nvSpPr>
        <p:spPr>
          <a:xfrm>
            <a:off x="467999" y="1384695"/>
            <a:ext cx="11419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Channel Sleep Mode</a:t>
            </a:r>
            <a:r>
              <a:rPr lang="en-US" dirty="0"/>
              <a:t>: Similar Global Sleep Mode but for each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Channel Reset Mode</a:t>
            </a:r>
            <a:r>
              <a:rPr lang="en-US" dirty="0"/>
              <a:t>: Similar Global Reset Mode but for each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Channel Halt Mode</a:t>
            </a:r>
            <a:r>
              <a:rPr lang="en-US" dirty="0"/>
              <a:t>: Similar Halt Mode but for each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Channel Operation Mode</a:t>
            </a:r>
            <a:r>
              <a:rPr lang="en-US" dirty="0"/>
              <a:t>: Within the CAN Channel Operation mode, the channel may be in four different sub-modes, depending on which type of communication functions are performed:</a:t>
            </a:r>
          </a:p>
          <a:p>
            <a:pPr marL="685800" indent="-285750">
              <a:buFont typeface="Arial" panose="020B0604020202020204" pitchFamily="34" charset="0"/>
              <a:buChar char="–"/>
            </a:pPr>
            <a:r>
              <a:rPr lang="en-US" b="1" dirty="0"/>
              <a:t>Channel idle</a:t>
            </a:r>
            <a:r>
              <a:rPr lang="en-US" dirty="0"/>
              <a:t>: The CAN channel is </a:t>
            </a:r>
            <a:r>
              <a:rPr lang="en-US" b="1" dirty="0"/>
              <a:t>neither receiving nor transmitting</a:t>
            </a:r>
          </a:p>
          <a:p>
            <a:pPr marL="685800" indent="-285750">
              <a:buFont typeface="Arial" panose="020B0604020202020204" pitchFamily="34" charset="0"/>
              <a:buChar char="–"/>
            </a:pPr>
            <a:r>
              <a:rPr lang="en-US" b="1" dirty="0"/>
              <a:t>Channel receives</a:t>
            </a:r>
            <a:r>
              <a:rPr lang="en-US" dirty="0"/>
              <a:t>: The channel is </a:t>
            </a:r>
            <a:r>
              <a:rPr lang="en-US" b="1" dirty="0"/>
              <a:t>receiving</a:t>
            </a:r>
            <a:r>
              <a:rPr lang="en-US" dirty="0"/>
              <a:t> a CAN message sent by another CAN node</a:t>
            </a:r>
          </a:p>
          <a:p>
            <a:pPr marL="685800" indent="-285750">
              <a:buFont typeface="Arial" panose="020B0604020202020204" pitchFamily="34" charset="0"/>
              <a:buChar char="–"/>
            </a:pPr>
            <a:r>
              <a:rPr lang="en-US" b="1" dirty="0"/>
              <a:t>Channel transmits</a:t>
            </a:r>
            <a:r>
              <a:rPr lang="en-US" dirty="0"/>
              <a:t>: The channel is </a:t>
            </a:r>
            <a:r>
              <a:rPr lang="en-US" b="1" dirty="0"/>
              <a:t>transmitting</a:t>
            </a:r>
            <a:r>
              <a:rPr lang="en-US" dirty="0"/>
              <a:t> a CAN message. Note: The channel may receive its own message simultaneously when Self-test mode is enabled.</a:t>
            </a:r>
          </a:p>
          <a:p>
            <a:pPr marL="685800" indent="-285750">
              <a:buFont typeface="Arial" panose="020B0604020202020204" pitchFamily="34" charset="0"/>
              <a:buChar char="–"/>
            </a:pPr>
            <a:r>
              <a:rPr lang="en-US" b="1" dirty="0"/>
              <a:t>Channel is in bus-off state</a:t>
            </a:r>
            <a:r>
              <a:rPr lang="en-US" dirty="0"/>
              <a:t>: The CAN channel is </a:t>
            </a:r>
            <a:r>
              <a:rPr lang="en-US" b="1" dirty="0"/>
              <a:t>cut-off</a:t>
            </a:r>
            <a:r>
              <a:rPr lang="en-US" dirty="0"/>
              <a:t> from CAN bus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Channel Bus-Off State</a:t>
            </a:r>
            <a:r>
              <a:rPr lang="en-US" dirty="0"/>
              <a:t>: The CAN channel bus-off state is entered according to the fault confinement rules of the CAN specification.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9C2D5-C711-7BA3-D05E-9E3FA05A65B9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p1454-1470]</a:t>
            </a:r>
          </a:p>
        </p:txBody>
      </p:sp>
    </p:spTree>
    <p:extLst>
      <p:ext uri="{BB962C8B-B14F-4D97-AF65-F5344CB8AC3E}">
        <p14:creationId xmlns:p14="http://schemas.microsoft.com/office/powerpoint/2010/main" val="267918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Modes of operation</a:t>
            </a:r>
            <a:br>
              <a:rPr lang="en-US" cap="all" dirty="0"/>
            </a:br>
            <a:r>
              <a:rPr lang="en-US" sz="2000" dirty="0"/>
              <a:t>global mode and channel mode transition interactions</a:t>
            </a:r>
            <a:endParaRPr lang="en-US" sz="20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BC849-731C-246F-43D9-D019A4C4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01" y="1352473"/>
            <a:ext cx="5334000" cy="491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88565-FE48-9E3D-CD9F-CAEA40A9E781}"/>
              </a:ext>
            </a:extLst>
          </p:cNvPr>
          <p:cNvSpPr txBox="1"/>
          <p:nvPr/>
        </p:nvSpPr>
        <p:spPr>
          <a:xfrm>
            <a:off x="467999" y="1241108"/>
            <a:ext cx="591057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interaction between Global mode setting and Channel mode setting is as follows: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Changing</a:t>
            </a:r>
            <a:r>
              <a:rPr lang="en-US" dirty="0"/>
              <a:t> the </a:t>
            </a:r>
            <a:r>
              <a:rPr lang="en-US" b="1" dirty="0"/>
              <a:t>Channel Mode Control </a:t>
            </a:r>
            <a:r>
              <a:rPr lang="en-US" dirty="0"/>
              <a:t>bit </a:t>
            </a:r>
            <a:r>
              <a:rPr lang="en-US" dirty="0" err="1"/>
              <a:t>CFDCnCTR.CHMDC</a:t>
            </a:r>
            <a:r>
              <a:rPr lang="en-US" dirty="0"/>
              <a:t> in the </a:t>
            </a:r>
            <a:r>
              <a:rPr lang="en-US" b="1" dirty="0"/>
              <a:t>Channel Control Registers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affect</a:t>
            </a:r>
            <a:r>
              <a:rPr lang="en-US" dirty="0"/>
              <a:t> the </a:t>
            </a:r>
            <a:r>
              <a:rPr lang="en-US" b="1" dirty="0"/>
              <a:t>Global Mode Control </a:t>
            </a:r>
            <a:r>
              <a:rPr lang="en-US" dirty="0"/>
              <a:t>bit CFDGCTR.GMDC.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Changing</a:t>
            </a:r>
            <a:r>
              <a:rPr lang="en-US" dirty="0"/>
              <a:t> the </a:t>
            </a:r>
            <a:r>
              <a:rPr lang="en-US" b="1" dirty="0"/>
              <a:t>Global Mode Control </a:t>
            </a:r>
            <a:r>
              <a:rPr lang="en-US" dirty="0"/>
              <a:t>bit CFDGCTR.GMDC </a:t>
            </a:r>
            <a:r>
              <a:rPr lang="en-US" b="1" dirty="0"/>
              <a:t>affects</a:t>
            </a:r>
            <a:r>
              <a:rPr lang="en-US" dirty="0"/>
              <a:t> the </a:t>
            </a:r>
            <a:r>
              <a:rPr lang="en-US" b="1" dirty="0"/>
              <a:t>channel mode control </a:t>
            </a:r>
            <a:r>
              <a:rPr lang="en-US" dirty="0"/>
              <a:t>as described in next Table 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DA5F-DAEB-D83D-FB00-F1040DE31B70}"/>
              </a:ext>
            </a:extLst>
          </p:cNvPr>
          <p:cNvSpPr txBox="1"/>
          <p:nvPr/>
        </p:nvSpPr>
        <p:spPr>
          <a:xfrm>
            <a:off x="6402700" y="1052735"/>
            <a:ext cx="5309874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6. Interaction between Global and Channel mode transition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65EAD-4DD8-4A4F-F651-430879EA1D0D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p1454-1470]</a:t>
            </a:r>
          </a:p>
        </p:txBody>
      </p:sp>
    </p:spTree>
    <p:extLst>
      <p:ext uri="{BB962C8B-B14F-4D97-AF65-F5344CB8AC3E}">
        <p14:creationId xmlns:p14="http://schemas.microsoft.com/office/powerpoint/2010/main" val="129386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vi-VN" altLang="ja-JP" cap="all" dirty="0"/>
              <a:t>Register SUMMARY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248366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Register </a:t>
            </a:r>
            <a:r>
              <a:rPr lang="vi-VN" dirty="0"/>
              <a:t>SUMMARY</a:t>
            </a:r>
            <a:br>
              <a:rPr lang="en-US" cap="all" dirty="0"/>
            </a:br>
            <a:r>
              <a:rPr lang="vi-VN" sz="2000" cap="all" dirty="0"/>
              <a:t>CHANNEL N CONTROL REGISTERS</a:t>
            </a:r>
            <a:endParaRPr lang="en-US" sz="20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C69BA-5A23-C9AB-B1E3-405A42124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81"/>
          <a:stretch/>
        </p:blipFill>
        <p:spPr>
          <a:xfrm>
            <a:off x="838200" y="2987007"/>
            <a:ext cx="9915525" cy="2166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AC45A1-6889-D0D6-7062-08781E44355A}"/>
              </a:ext>
            </a:extLst>
          </p:cNvPr>
          <p:cNvSpPr txBox="1"/>
          <p:nvPr/>
        </p:nvSpPr>
        <p:spPr>
          <a:xfrm>
            <a:off x="467999" y="1171990"/>
            <a:ext cx="296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 address: CANFD = 0x400B_0000</a:t>
            </a:r>
            <a:endParaRPr lang="vi-VN" sz="1200" dirty="0"/>
          </a:p>
          <a:p>
            <a:r>
              <a:rPr lang="en-US" sz="1200" dirty="0"/>
              <a:t>Offset address: 0x0004 + 0x10 ×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F4076-7AC0-C609-D90B-580EF9F40F52}"/>
              </a:ext>
            </a:extLst>
          </p:cNvPr>
          <p:cNvSpPr txBox="1"/>
          <p:nvPr/>
        </p:nvSpPr>
        <p:spPr>
          <a:xfrm>
            <a:off x="8714091" y="5311800"/>
            <a:ext cx="2797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Channel Mode Control </a:t>
            </a:r>
            <a:r>
              <a:rPr lang="en-US" sz="1200" dirty="0"/>
              <a:t>R/W</a:t>
            </a:r>
          </a:p>
          <a:p>
            <a:r>
              <a:rPr lang="en-US" sz="1200" dirty="0"/>
              <a:t>0 0: Channel operation mode request</a:t>
            </a:r>
          </a:p>
          <a:p>
            <a:r>
              <a:rPr lang="en-US" sz="1200" dirty="0"/>
              <a:t>0 1: Channel reset request</a:t>
            </a:r>
          </a:p>
          <a:p>
            <a:r>
              <a:rPr lang="en-US" sz="1200" dirty="0"/>
              <a:t>1 0: Channel halt request</a:t>
            </a:r>
          </a:p>
          <a:p>
            <a:r>
              <a:rPr lang="en-US" sz="1200" dirty="0"/>
              <a:t>1 1: Keep current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576BA8-B44E-87EE-D9B9-AF140A2FE1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112678" y="4876800"/>
            <a:ext cx="0" cy="4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06A32-A4E8-0D6B-6282-AD760D984880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p1333-1338]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DEC7B-EE55-C1B8-FAE8-64EB06D8EC95}"/>
              </a:ext>
            </a:extLst>
          </p:cNvPr>
          <p:cNvSpPr txBox="1"/>
          <p:nvPr/>
        </p:nvSpPr>
        <p:spPr>
          <a:xfrm>
            <a:off x="7162800" y="1746218"/>
            <a:ext cx="48120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Channel Bus-Off Mode </a:t>
            </a:r>
            <a:r>
              <a:rPr lang="en-US" sz="1200" dirty="0"/>
              <a:t>R/W</a:t>
            </a:r>
          </a:p>
          <a:p>
            <a:r>
              <a:rPr lang="en-US" sz="1200" dirty="0"/>
              <a:t>0 0: Normal mode (comply with ISO 11898-1)</a:t>
            </a:r>
          </a:p>
          <a:p>
            <a:r>
              <a:rPr lang="en-US" sz="1200" dirty="0"/>
              <a:t>0 1: Entry to Halt mode automatically at bus-off start</a:t>
            </a:r>
          </a:p>
          <a:p>
            <a:r>
              <a:rPr lang="en-US" sz="1200" dirty="0"/>
              <a:t>1 0: Entry to Halt mode automatically at bus-off end</a:t>
            </a:r>
          </a:p>
          <a:p>
            <a:r>
              <a:rPr lang="en-US" sz="1200" dirty="0"/>
              <a:t>1 1: Entry to Halt mode (during bus-off recovery period) by software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F1D97B-3BB3-12F5-71B4-ADAAF98367D1}"/>
              </a:ext>
            </a:extLst>
          </p:cNvPr>
          <p:cNvCxnSpPr>
            <a:cxnSpLocks/>
          </p:cNvCxnSpPr>
          <p:nvPr/>
        </p:nvCxnSpPr>
        <p:spPr>
          <a:xfrm>
            <a:off x="7391400" y="2761881"/>
            <a:ext cx="0" cy="4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013FC4-A476-4B44-86CF-F5AD2C743DF9}"/>
              </a:ext>
            </a:extLst>
          </p:cNvPr>
          <p:cNvSpPr txBox="1"/>
          <p:nvPr/>
        </p:nvSpPr>
        <p:spPr>
          <a:xfrm>
            <a:off x="5723889" y="2300216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ArialMT"/>
              </a:rPr>
              <a:t>Channel Test </a:t>
            </a:r>
            <a:br>
              <a:rPr lang="en-US" sz="1200" b="1" i="0" u="none" strike="noStrike" baseline="0" dirty="0">
                <a:latin typeface="ArialMT"/>
              </a:rPr>
            </a:br>
            <a:r>
              <a:rPr lang="en-US" sz="1200" b="1" i="0" u="none" strike="noStrike" baseline="0" dirty="0">
                <a:latin typeface="ArialMT"/>
              </a:rPr>
              <a:t>Mode Enable</a:t>
            </a:r>
            <a:endParaRPr lang="en-US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F56AF7-8EC3-9D61-3DEB-1AAF7C97895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295389" y="2761881"/>
            <a:ext cx="0" cy="48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36FA0B-9E25-A7BD-EE34-4B0A7AB79DA7}"/>
              </a:ext>
            </a:extLst>
          </p:cNvPr>
          <p:cNvSpPr txBox="1"/>
          <p:nvPr/>
        </p:nvSpPr>
        <p:spPr>
          <a:xfrm>
            <a:off x="2124076" y="1746218"/>
            <a:ext cx="35325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Channel Test Mode Select </a:t>
            </a:r>
            <a:r>
              <a:rPr lang="en-US" sz="1200" dirty="0"/>
              <a:t>R/W</a:t>
            </a:r>
          </a:p>
          <a:p>
            <a:r>
              <a:rPr lang="en-US" sz="1200" dirty="0"/>
              <a:t>0 0: Basic test mode</a:t>
            </a:r>
          </a:p>
          <a:p>
            <a:r>
              <a:rPr lang="en-US" sz="1200" dirty="0"/>
              <a:t>0 1: Listen-only mode</a:t>
            </a:r>
          </a:p>
          <a:p>
            <a:r>
              <a:rPr lang="en-US" sz="1200" dirty="0"/>
              <a:t>1 0: Self-test mode 0 (External loopback mode)</a:t>
            </a:r>
          </a:p>
          <a:p>
            <a:r>
              <a:rPr lang="en-US" sz="1200" dirty="0"/>
              <a:t>1 1: Self-test mode 1 (Internal loopback mode)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C93F60-146C-C899-A2BE-1518F9DECBF7}"/>
              </a:ext>
            </a:extLst>
          </p:cNvPr>
          <p:cNvCxnSpPr>
            <a:cxnSpLocks/>
          </p:cNvCxnSpPr>
          <p:nvPr/>
        </p:nvCxnSpPr>
        <p:spPr>
          <a:xfrm>
            <a:off x="4876800" y="2761881"/>
            <a:ext cx="0" cy="4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12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Register </a:t>
            </a:r>
            <a:r>
              <a:rPr lang="vi-VN" dirty="0"/>
              <a:t>SUMMARY</a:t>
            </a:r>
            <a:br>
              <a:rPr lang="en-US" cap="all" dirty="0"/>
            </a:br>
            <a:r>
              <a:rPr lang="vi-VN" sz="2000" cap="all" dirty="0"/>
              <a:t>CHANNEL N STATUS REGISTERS</a:t>
            </a:r>
            <a:endParaRPr lang="en-US" sz="2000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45906-B450-5345-EC42-0F63D4F2B000}"/>
              </a:ext>
            </a:extLst>
          </p:cNvPr>
          <p:cNvSpPr txBox="1"/>
          <p:nvPr/>
        </p:nvSpPr>
        <p:spPr>
          <a:xfrm>
            <a:off x="467999" y="1171990"/>
            <a:ext cx="296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 address: CANFD = 0x400B_0000</a:t>
            </a:r>
          </a:p>
          <a:p>
            <a:r>
              <a:rPr lang="en-US" sz="1200" dirty="0"/>
              <a:t>Offset address: 0x0008 + 0x10 ×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B8240-E00F-7A1C-0709-62F7B8B46B51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p1338-1340]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375AC-C25D-4DFF-6EA4-835CFA72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12108"/>
            <a:ext cx="9896475" cy="2114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A7A19-CF95-B53B-03AB-30E6474B0A0E}"/>
              </a:ext>
            </a:extLst>
          </p:cNvPr>
          <p:cNvSpPr txBox="1"/>
          <p:nvPr/>
        </p:nvSpPr>
        <p:spPr>
          <a:xfrm>
            <a:off x="4991100" y="4971170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ArialMT"/>
              </a:rPr>
              <a:t>Error State </a:t>
            </a:r>
            <a:br>
              <a:rPr lang="en-US" sz="1200" b="1" i="0" u="none" strike="noStrike" baseline="0" dirty="0">
                <a:latin typeface="ArialMT"/>
              </a:rPr>
            </a:br>
            <a:r>
              <a:rPr lang="en-US" sz="1200" b="1" i="0" u="none" strike="noStrike" baseline="0" dirty="0">
                <a:latin typeface="ArialMT"/>
              </a:rPr>
              <a:t>Indication Flag</a:t>
            </a:r>
            <a:endParaRPr lang="en-US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755B-D53E-4992-FC34-D1573E3C080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19800" y="4608037"/>
            <a:ext cx="0" cy="36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F3AACB-C191-ED82-F401-4BE4887A9ACF}"/>
              </a:ext>
            </a:extLst>
          </p:cNvPr>
          <p:cNvSpPr txBox="1"/>
          <p:nvPr/>
        </p:nvSpPr>
        <p:spPr>
          <a:xfrm>
            <a:off x="7924800" y="4971170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ArialMT"/>
              </a:rPr>
              <a:t>Channel Error Passive Status</a:t>
            </a:r>
            <a:endParaRPr lang="en-US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B65105-9FA2-904D-7437-DF23ED0C1AF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953500" y="4574252"/>
            <a:ext cx="0" cy="39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FE800-2B1E-931D-C05B-7FE387F6FA68}"/>
              </a:ext>
            </a:extLst>
          </p:cNvPr>
          <p:cNvSpPr txBox="1"/>
          <p:nvPr/>
        </p:nvSpPr>
        <p:spPr>
          <a:xfrm>
            <a:off x="5751012" y="5432835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latin typeface="ArialMT"/>
              </a:rPr>
              <a:t>Channel Communication Status</a:t>
            </a:r>
            <a:endParaRPr lang="en-US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8E794-FA6E-0F61-B56D-F23977E53BB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779712" y="4623028"/>
            <a:ext cx="0" cy="80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67BBCC-F743-5D3A-EE3D-D1E1C517DAC1}"/>
              </a:ext>
            </a:extLst>
          </p:cNvPr>
          <p:cNvSpPr txBox="1"/>
          <p:nvPr/>
        </p:nvSpPr>
        <p:spPr>
          <a:xfrm>
            <a:off x="6779712" y="1779418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Reception Error Count</a:t>
            </a:r>
          </a:p>
          <a:p>
            <a:r>
              <a:rPr lang="en-US" sz="1200" dirty="0"/>
              <a:t>These bits increment or decrement the counter value according to error status of the CAN channel during reception.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3D5E2-5C9E-883A-43A3-A780C05C3C97}"/>
              </a:ext>
            </a:extLst>
          </p:cNvPr>
          <p:cNvSpPr txBox="1"/>
          <p:nvPr/>
        </p:nvSpPr>
        <p:spPr>
          <a:xfrm>
            <a:off x="2667000" y="1779417"/>
            <a:ext cx="3581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Transmission Error Count</a:t>
            </a:r>
          </a:p>
          <a:p>
            <a:r>
              <a:rPr lang="en-US" sz="1200" dirty="0"/>
              <a:t>These bits increment or decrement the counter value according to error status of the CAN channel during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495746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dirty="0"/>
              <a:t>Register </a:t>
            </a:r>
            <a:r>
              <a:rPr lang="vi-VN" dirty="0"/>
              <a:t>SUMMARY</a:t>
            </a:r>
            <a:br>
              <a:rPr lang="en-US" cap="all" dirty="0"/>
            </a:br>
            <a:r>
              <a:rPr lang="vi-VN" sz="2000" cap="all" dirty="0"/>
              <a:t>CHANNEL N ERROR FLAG REGISTERS</a:t>
            </a:r>
            <a:endParaRPr lang="en-US" sz="2000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F50DF-1D82-2BAA-6EB0-2A4AA36DB0A8}"/>
              </a:ext>
            </a:extLst>
          </p:cNvPr>
          <p:cNvSpPr txBox="1"/>
          <p:nvPr/>
        </p:nvSpPr>
        <p:spPr>
          <a:xfrm>
            <a:off x="467999" y="1171990"/>
            <a:ext cx="2961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 address: CANFD = 0x400B_0000</a:t>
            </a:r>
          </a:p>
          <a:p>
            <a:r>
              <a:rPr lang="en-US" sz="1200" dirty="0"/>
              <a:t>Offset address: 0x000C + 0x10 ×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61EF4-4D72-27F7-A88E-D90E2D65F3E8}"/>
              </a:ext>
            </a:extLst>
          </p:cNvPr>
          <p:cNvSpPr txBox="1"/>
          <p:nvPr/>
        </p:nvSpPr>
        <p:spPr>
          <a:xfrm>
            <a:off x="467999" y="6109156"/>
            <a:ext cx="57042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1" dirty="0"/>
              <a:t>[RA6M5 Group User</a:t>
            </a:r>
            <a:r>
              <a:rPr lang="vi-VN" sz="800" b="1" i="1" dirty="0"/>
              <a:t>’s Manual: </a:t>
            </a:r>
            <a:r>
              <a:rPr lang="en-US" sz="800" b="1" i="1" dirty="0"/>
              <a:t>Hardware, p1338-1340]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536879-23FB-327B-8A49-65873FFD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6" y="2352675"/>
            <a:ext cx="9791700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004D2-0D31-717D-E87D-9DE8F7592101}"/>
              </a:ext>
            </a:extLst>
          </p:cNvPr>
          <p:cNvSpPr txBox="1"/>
          <p:nvPr/>
        </p:nvSpPr>
        <p:spPr>
          <a:xfrm>
            <a:off x="9982200" y="48178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Bus Error Flag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1378E-CA36-16C5-AD62-58BB0764F894}"/>
              </a:ext>
            </a:extLst>
          </p:cNvPr>
          <p:cNvSpPr txBox="1"/>
          <p:nvPr/>
        </p:nvSpPr>
        <p:spPr>
          <a:xfrm>
            <a:off x="8839200" y="5168741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Error Passive Flag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E2FD64-802E-9D94-15CE-9348F5CD39F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668000" y="4440690"/>
            <a:ext cx="0" cy="3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B458C-57D1-C29C-5C15-8AEA9ED1C6F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601200" y="4416995"/>
            <a:ext cx="0" cy="75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897F0B-5CAD-FFAA-CD0E-7E4B1197A9AC}"/>
              </a:ext>
            </a:extLst>
          </p:cNvPr>
          <p:cNvSpPr txBox="1"/>
          <p:nvPr/>
        </p:nvSpPr>
        <p:spPr>
          <a:xfrm>
            <a:off x="7315837" y="48178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Overload Flag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D7C8F-2B62-F3DD-F213-A552D8E501A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001637" y="4440690"/>
            <a:ext cx="0" cy="37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751809-2A34-5E12-7399-E84E469DDADC}"/>
              </a:ext>
            </a:extLst>
          </p:cNvPr>
          <p:cNvSpPr txBox="1"/>
          <p:nvPr/>
        </p:nvSpPr>
        <p:spPr>
          <a:xfrm>
            <a:off x="6172200" y="2080489"/>
            <a:ext cx="167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CRC Register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38C51-97FD-98EB-A767-1A23A9C29B58}"/>
              </a:ext>
            </a:extLst>
          </p:cNvPr>
          <p:cNvSpPr txBox="1"/>
          <p:nvPr/>
        </p:nvSpPr>
        <p:spPr>
          <a:xfrm>
            <a:off x="6235701" y="5162179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Arbitration Lost Flag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559F59-FF98-3D33-6F8E-A849A771FCD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921501" y="4460148"/>
            <a:ext cx="0" cy="70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ADFC60-7A13-76AF-9A3C-16D25A405F48}"/>
              </a:ext>
            </a:extLst>
          </p:cNvPr>
          <p:cNvSpPr txBox="1"/>
          <p:nvPr/>
        </p:nvSpPr>
        <p:spPr>
          <a:xfrm>
            <a:off x="2413323" y="4795179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Acknowledge Delimiter Error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B4E1A0-1514-27CE-4CBF-3A01A89CB1D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099123" y="4426555"/>
            <a:ext cx="0" cy="36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FEFEC0-C83E-8169-3C93-1CF58B00F2E4}"/>
              </a:ext>
            </a:extLst>
          </p:cNvPr>
          <p:cNvSpPr txBox="1"/>
          <p:nvPr/>
        </p:nvSpPr>
        <p:spPr>
          <a:xfrm>
            <a:off x="3898902" y="5201827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CRC Error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CF9303-ABA3-A153-CD66-EFCE2CFA922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584702" y="4275878"/>
            <a:ext cx="0" cy="9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6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Hardware requirement</a:t>
            </a:r>
          </a:p>
        </p:txBody>
      </p:sp>
    </p:spTree>
    <p:extLst>
      <p:ext uri="{BB962C8B-B14F-4D97-AF65-F5344CB8AC3E}">
        <p14:creationId xmlns:p14="http://schemas.microsoft.com/office/powerpoint/2010/main" val="3814651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cap="all" dirty="0"/>
              <a:t>Hardware requirement</a:t>
            </a:r>
            <a:br>
              <a:rPr lang="en-US" cap="all" dirty="0"/>
            </a:br>
            <a:r>
              <a:rPr lang="vi-VN" sz="2000" dirty="0"/>
              <a:t>can</a:t>
            </a:r>
            <a:r>
              <a:rPr lang="en-US" sz="2000" dirty="0"/>
              <a:t> </a:t>
            </a:r>
            <a:r>
              <a:rPr lang="en-US" sz="2000" dirty="0" err="1"/>
              <a:t>fd</a:t>
            </a:r>
            <a:r>
              <a:rPr lang="vi-VN" sz="2000" dirty="0"/>
              <a:t> on ek-ra6m5 </a:t>
            </a:r>
            <a:r>
              <a:rPr lang="en-US" sz="2000" dirty="0"/>
              <a:t>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AA682C-9105-D1B1-1C8B-0483C3C4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68"/>
          <a:stretch/>
        </p:blipFill>
        <p:spPr>
          <a:xfrm>
            <a:off x="443765" y="3618736"/>
            <a:ext cx="10820400" cy="2669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E47B44-A4BE-4677-DF05-67AA394826F2}"/>
              </a:ext>
            </a:extLst>
          </p:cNvPr>
          <p:cNvSpPr/>
          <p:nvPr/>
        </p:nvSpPr>
        <p:spPr>
          <a:xfrm>
            <a:off x="2133600" y="4230907"/>
            <a:ext cx="17526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27A1D5-2A6D-ED1F-4BF4-3208B9FA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2045196"/>
            <a:ext cx="3691851" cy="1471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605346-5702-D4C8-D8BF-0AD12C678E23}"/>
              </a:ext>
            </a:extLst>
          </p:cNvPr>
          <p:cNvSpPr txBox="1"/>
          <p:nvPr/>
        </p:nvSpPr>
        <p:spPr>
          <a:xfrm>
            <a:off x="5412625" y="1292520"/>
            <a:ext cx="571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J33 is </a:t>
            </a:r>
            <a:r>
              <a:rPr lang="vi-VN" b="1" dirty="0"/>
              <a:t>Channel 1</a:t>
            </a:r>
            <a:r>
              <a:rPr lang="en-US" dirty="0"/>
              <a:t> of CAN-FD with </a:t>
            </a:r>
            <a:r>
              <a:rPr lang="en-US" b="1" dirty="0"/>
              <a:t>P609 (CTX1) </a:t>
            </a:r>
            <a:r>
              <a:rPr lang="en-US" dirty="0"/>
              <a:t>and </a:t>
            </a:r>
            <a:r>
              <a:rPr lang="en-US" b="1" dirty="0"/>
              <a:t>P610 (RTX1).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588DB5-B39F-9251-52CF-53E66A958149}"/>
              </a:ext>
            </a:extLst>
          </p:cNvPr>
          <p:cNvGrpSpPr/>
          <p:nvPr/>
        </p:nvGrpSpPr>
        <p:grpSpPr>
          <a:xfrm>
            <a:off x="5412625" y="1952850"/>
            <a:ext cx="5715889" cy="1559541"/>
            <a:chOff x="4113911" y="1629246"/>
            <a:chExt cx="7016112" cy="19142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5C41F0-3ED0-8DB4-CC8A-0BC07952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800" y="1685989"/>
              <a:ext cx="2824223" cy="185755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8D1DD9-87ED-0F61-600F-0A86779D0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3911" y="1679199"/>
              <a:ext cx="2824223" cy="1857555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35F62D-8E2A-ACBA-E84E-FA28F859966D}"/>
                </a:ext>
              </a:extLst>
            </p:cNvPr>
            <p:cNvCxnSpPr>
              <a:cxnSpLocks/>
            </p:cNvCxnSpPr>
            <p:nvPr/>
          </p:nvCxnSpPr>
          <p:spPr>
            <a:xfrm>
              <a:off x="4687823" y="2074778"/>
              <a:ext cx="41910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B095AD-E9D3-0F08-783C-E9B55E484D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7823" y="2574026"/>
              <a:ext cx="4191000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2655FF-5325-129B-CC22-B4EEDD87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87823" y="3065378"/>
              <a:ext cx="4191000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832248-476E-1057-F181-4B184A44F84D}"/>
                </a:ext>
              </a:extLst>
            </p:cNvPr>
            <p:cNvSpPr txBox="1"/>
            <p:nvPr/>
          </p:nvSpPr>
          <p:spPr>
            <a:xfrm>
              <a:off x="7201359" y="2149970"/>
              <a:ext cx="1025055" cy="45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/>
                <a:t>CANL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6BEE96-FD25-4E63-89FF-94A06EE87D23}"/>
                </a:ext>
              </a:extLst>
            </p:cNvPr>
            <p:cNvSpPr txBox="1"/>
            <p:nvPr/>
          </p:nvSpPr>
          <p:spPr>
            <a:xfrm>
              <a:off x="7201359" y="2635036"/>
              <a:ext cx="1025055" cy="45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/>
                <a:t>GND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1DD5D5-A3A8-2287-B2DF-258F27633359}"/>
                </a:ext>
              </a:extLst>
            </p:cNvPr>
            <p:cNvSpPr txBox="1"/>
            <p:nvPr/>
          </p:nvSpPr>
          <p:spPr>
            <a:xfrm>
              <a:off x="7201359" y="1629246"/>
              <a:ext cx="1025055" cy="45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dirty="0"/>
                <a:t>CAN</a:t>
              </a:r>
              <a:r>
                <a:rPr lang="en-US" dirty="0"/>
                <a:t>H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B002C81-CCFE-F2AD-2F6D-F6D66D7400F5}"/>
              </a:ext>
            </a:extLst>
          </p:cNvPr>
          <p:cNvSpPr txBox="1"/>
          <p:nvPr/>
        </p:nvSpPr>
        <p:spPr>
          <a:xfrm>
            <a:off x="443765" y="1292520"/>
            <a:ext cx="420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Short E33, E34 &amp; E35 </a:t>
            </a:r>
            <a:r>
              <a:rPr lang="en-US" dirty="0"/>
              <a:t>to use onboard CAN Transceivers.</a:t>
            </a:r>
          </a:p>
        </p:txBody>
      </p:sp>
    </p:spTree>
    <p:extLst>
      <p:ext uri="{BB962C8B-B14F-4D97-AF65-F5344CB8AC3E}">
        <p14:creationId xmlns:p14="http://schemas.microsoft.com/office/powerpoint/2010/main" val="356512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what is can </a:t>
            </a:r>
            <a:r>
              <a:rPr lang="en-US" sz="2000" cap="all" dirty="0" err="1"/>
              <a:t>fd</a:t>
            </a:r>
            <a:r>
              <a:rPr lang="en-US" sz="2000" cap="all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D8766-E5FA-7293-D135-F9FCDA2C90A2}"/>
              </a:ext>
            </a:extLst>
          </p:cNvPr>
          <p:cNvSpPr txBox="1"/>
          <p:nvPr/>
        </p:nvSpPr>
        <p:spPr>
          <a:xfrm>
            <a:off x="467999" y="1219200"/>
            <a:ext cx="11419201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CAN FD (Controller Area Network with Flexible Data-rate).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Advantages of CAN FD: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Increased data length: CAN FD support up to </a:t>
            </a:r>
            <a:r>
              <a:rPr lang="en-US" b="1" dirty="0"/>
              <a:t>64 bytes </a:t>
            </a:r>
            <a:r>
              <a:rPr lang="en-US" dirty="0"/>
              <a:t>per data frame, while classical CAN support 8 bytes per data frame.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Increased transfer speed: CAN FD support dual bitrate, the nominal bitrate is limited to 1Mbit/s, while data bitrate is possible to achieve up to </a:t>
            </a:r>
            <a:r>
              <a:rPr lang="en-US" b="1" dirty="0"/>
              <a:t>5 Mbit/s </a:t>
            </a:r>
            <a:r>
              <a:rPr lang="en-US" dirty="0"/>
              <a:t>(can be achieved in actual application 8 Mbit/s, but there is no standard). The data bitrate depends on the network topology or transceiver.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Better reliability: CAN FD improved </a:t>
            </a:r>
            <a:r>
              <a:rPr lang="en-US" b="1" dirty="0"/>
              <a:t>Cyclic Redundancy Check (CRC) </a:t>
            </a:r>
            <a:r>
              <a:rPr lang="en-US" dirty="0"/>
              <a:t>and a protected fill bit counter.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More efficient and faster communication between multiple ECUs.</a:t>
            </a:r>
          </a:p>
        </p:txBody>
      </p:sp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module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393614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cap="all" dirty="0"/>
              <a:t>module configuration</a:t>
            </a:r>
            <a:br>
              <a:rPr lang="en-US" cap="all" dirty="0"/>
            </a:br>
            <a:r>
              <a:rPr lang="en-US" sz="2000" dirty="0"/>
              <a:t>add new module can </a:t>
            </a:r>
            <a:r>
              <a:rPr lang="en-US" sz="2000" dirty="0" err="1"/>
              <a:t>fd</a:t>
            </a:r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B05A36-A9C8-AC56-DBFE-6365A5C832C2}"/>
              </a:ext>
            </a:extLst>
          </p:cNvPr>
          <p:cNvGrpSpPr/>
          <p:nvPr/>
        </p:nvGrpSpPr>
        <p:grpSpPr>
          <a:xfrm>
            <a:off x="647700" y="2434918"/>
            <a:ext cx="10896600" cy="3584882"/>
            <a:chOff x="647700" y="1295401"/>
            <a:chExt cx="10896600" cy="35848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827FB8-C746-960D-1D01-15AADBE27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1512"/>
            <a:stretch/>
          </p:blipFill>
          <p:spPr>
            <a:xfrm>
              <a:off x="647700" y="1295401"/>
              <a:ext cx="10896600" cy="358488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AA81CC-C988-D530-20BC-7EE613396385}"/>
                </a:ext>
              </a:extLst>
            </p:cNvPr>
            <p:cNvSpPr/>
            <p:nvPr/>
          </p:nvSpPr>
          <p:spPr>
            <a:xfrm>
              <a:off x="914400" y="4114800"/>
              <a:ext cx="10668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D55676-693B-3F79-1F39-1AF9DFD176F4}"/>
                </a:ext>
              </a:extLst>
            </p:cNvPr>
            <p:cNvSpPr/>
            <p:nvPr/>
          </p:nvSpPr>
          <p:spPr>
            <a:xfrm>
              <a:off x="719769" y="40005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1E4FAC-839F-91ED-3500-87868AEA16EC}"/>
                </a:ext>
              </a:extLst>
            </p:cNvPr>
            <p:cNvSpPr/>
            <p:nvPr/>
          </p:nvSpPr>
          <p:spPr>
            <a:xfrm>
              <a:off x="5828153" y="4343400"/>
              <a:ext cx="344047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0BEEF5-AC9F-E2D7-A452-35D2E1D87183}"/>
                </a:ext>
              </a:extLst>
            </p:cNvPr>
            <p:cNvSpPr/>
            <p:nvPr/>
          </p:nvSpPr>
          <p:spPr>
            <a:xfrm>
              <a:off x="5633522" y="42291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130D93-83C4-13DF-34E9-97E1E6BE1B31}"/>
                </a:ext>
              </a:extLst>
            </p:cNvPr>
            <p:cNvSpPr/>
            <p:nvPr/>
          </p:nvSpPr>
          <p:spPr>
            <a:xfrm>
              <a:off x="6366831" y="2514600"/>
              <a:ext cx="87216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7B01E5-CFB2-2629-225D-BC82243DBEE9}"/>
                </a:ext>
              </a:extLst>
            </p:cNvPr>
            <p:cNvSpPr/>
            <p:nvPr/>
          </p:nvSpPr>
          <p:spPr>
            <a:xfrm>
              <a:off x="6172200" y="24003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AB70A6-CAAB-D1B0-63D4-6BFDEDA891C7}"/>
                </a:ext>
              </a:extLst>
            </p:cNvPr>
            <p:cNvSpPr/>
            <p:nvPr/>
          </p:nvSpPr>
          <p:spPr>
            <a:xfrm>
              <a:off x="6976431" y="3505200"/>
              <a:ext cx="94837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5762F0-B566-11A8-707C-3BF9B05DAA8C}"/>
                </a:ext>
              </a:extLst>
            </p:cNvPr>
            <p:cNvSpPr/>
            <p:nvPr/>
          </p:nvSpPr>
          <p:spPr>
            <a:xfrm>
              <a:off x="6781800" y="3352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93B62B-201C-8419-41F4-A55321E81814}"/>
                </a:ext>
              </a:extLst>
            </p:cNvPr>
            <p:cNvSpPr/>
            <p:nvPr/>
          </p:nvSpPr>
          <p:spPr>
            <a:xfrm>
              <a:off x="8424230" y="3467100"/>
              <a:ext cx="1253168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BB2B3A-D3DF-FD01-1EB7-9733599670B9}"/>
                </a:ext>
              </a:extLst>
            </p:cNvPr>
            <p:cNvSpPr/>
            <p:nvPr/>
          </p:nvSpPr>
          <p:spPr>
            <a:xfrm>
              <a:off x="8229599" y="3352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3" name="コンテンツ プレースホルダー 4">
            <a:extLst>
              <a:ext uri="{FF2B5EF4-FFF2-40B4-BE49-F238E27FC236}">
                <a16:creationId xmlns:a16="http://schemas.microsoft.com/office/drawing/2014/main" id="{10A2521E-2A10-8E92-C18F-F5889D78CBA0}"/>
              </a:ext>
            </a:extLst>
          </p:cNvPr>
          <p:cNvSpPr txBox="1">
            <a:spLocks/>
          </p:cNvSpPr>
          <p:nvPr/>
        </p:nvSpPr>
        <p:spPr>
          <a:xfrm>
            <a:off x="468000" y="1257521"/>
            <a:ext cx="11244574" cy="758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solidFill>
                  <a:srgbClr val="000000"/>
                </a:solidFill>
                <a:latin typeface="-apple-system"/>
              </a:rPr>
              <a:t>Step 1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: Stack Configurate.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On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project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tree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select: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Configuration.xml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 tab Stacks  New Stack  Connectivity  CAN_FD (</a:t>
            </a:r>
            <a:r>
              <a:rPr lang="en-US" altLang="ja-JP" sz="20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r_canfd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)</a:t>
            </a:r>
            <a:endParaRPr lang="en-US" altLang="ja-JP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32563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cap="all" dirty="0"/>
              <a:t>module </a:t>
            </a:r>
            <a:r>
              <a:rPr lang="en-US" sz="3200" cap="all" dirty="0"/>
              <a:t>configuration</a:t>
            </a:r>
            <a:br>
              <a:rPr lang="en-US" cap="all" dirty="0"/>
            </a:br>
            <a:r>
              <a:rPr lang="en-US" sz="2000" dirty="0"/>
              <a:t>pin configuration</a:t>
            </a:r>
          </a:p>
        </p:txBody>
      </p:sp>
      <p:sp>
        <p:nvSpPr>
          <p:cNvPr id="23" name="コンテンツ プレースホルダー 4">
            <a:extLst>
              <a:ext uri="{FF2B5EF4-FFF2-40B4-BE49-F238E27FC236}">
                <a16:creationId xmlns:a16="http://schemas.microsoft.com/office/drawing/2014/main" id="{10A2521E-2A10-8E92-C18F-F5889D78CBA0}"/>
              </a:ext>
            </a:extLst>
          </p:cNvPr>
          <p:cNvSpPr txBox="1">
            <a:spLocks/>
          </p:cNvSpPr>
          <p:nvPr/>
        </p:nvSpPr>
        <p:spPr>
          <a:xfrm>
            <a:off x="468000" y="1257521"/>
            <a:ext cx="11343000" cy="758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solidFill>
                  <a:srgbClr val="000000"/>
                </a:solidFill>
                <a:latin typeface="-apple-system"/>
              </a:rPr>
              <a:t>Step 2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: Configurate pins.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On</a:t>
            </a:r>
            <a:r>
              <a:rPr lang="ja-JP" altLang="en-US" sz="20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configuration.xml file do: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Select Pins tab  Select channel in Connectivity: CANFD Enable channel  Select pins for </a:t>
            </a:r>
            <a:r>
              <a:rPr lang="en-US" altLang="ja-JP" sz="20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CRXn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 and </a:t>
            </a:r>
            <a:r>
              <a:rPr lang="en-US" altLang="ja-JP" sz="20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CTXn</a:t>
            </a:r>
            <a:endParaRPr lang="en-US" altLang="ja-JP" sz="20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97B86-537D-F4D2-3109-E5C25DEB5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3" b="24445"/>
          <a:stretch/>
        </p:blipFill>
        <p:spPr>
          <a:xfrm>
            <a:off x="634176" y="2438399"/>
            <a:ext cx="10899648" cy="38264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826BF6-E4DC-E22C-7A4F-7C691AC14A30}"/>
              </a:ext>
            </a:extLst>
          </p:cNvPr>
          <p:cNvSpPr/>
          <p:nvPr/>
        </p:nvSpPr>
        <p:spPr>
          <a:xfrm>
            <a:off x="4495800" y="5791200"/>
            <a:ext cx="3048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DB30E0-93F4-4872-B2FD-4DBCE9663165}"/>
              </a:ext>
            </a:extLst>
          </p:cNvPr>
          <p:cNvSpPr/>
          <p:nvPr/>
        </p:nvSpPr>
        <p:spPr>
          <a:xfrm>
            <a:off x="4301169" y="56769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BC719-2F1D-96B1-9B41-FB893FDE03E9}"/>
              </a:ext>
            </a:extLst>
          </p:cNvPr>
          <p:cNvSpPr/>
          <p:nvPr/>
        </p:nvSpPr>
        <p:spPr>
          <a:xfrm>
            <a:off x="3733800" y="4561732"/>
            <a:ext cx="1066800" cy="537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9ECA4-F415-62B8-DE4D-454315D721BA}"/>
              </a:ext>
            </a:extLst>
          </p:cNvPr>
          <p:cNvSpPr/>
          <p:nvPr/>
        </p:nvSpPr>
        <p:spPr>
          <a:xfrm>
            <a:off x="3539169" y="444743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D533E-A247-AED4-C0FB-B597BA5D9AD5}"/>
              </a:ext>
            </a:extLst>
          </p:cNvPr>
          <p:cNvSpPr/>
          <p:nvPr/>
        </p:nvSpPr>
        <p:spPr>
          <a:xfrm>
            <a:off x="6719124" y="4343400"/>
            <a:ext cx="1066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E9BF3A-666F-C502-F21F-AFE99623E3E5}"/>
              </a:ext>
            </a:extLst>
          </p:cNvPr>
          <p:cNvSpPr/>
          <p:nvPr/>
        </p:nvSpPr>
        <p:spPr>
          <a:xfrm>
            <a:off x="6524493" y="42291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D0F5C9-5A1B-BF43-DC87-80D1E311D79D}"/>
              </a:ext>
            </a:extLst>
          </p:cNvPr>
          <p:cNvSpPr/>
          <p:nvPr/>
        </p:nvSpPr>
        <p:spPr>
          <a:xfrm>
            <a:off x="6719124" y="4677303"/>
            <a:ext cx="1281876" cy="923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1A0ADF-A338-0F26-4FCE-9F91BFD97BBF}"/>
              </a:ext>
            </a:extLst>
          </p:cNvPr>
          <p:cNvSpPr/>
          <p:nvPr/>
        </p:nvSpPr>
        <p:spPr>
          <a:xfrm>
            <a:off x="6524493" y="4563003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8886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dirty="0"/>
              <a:t>module configuration</a:t>
            </a:r>
            <a:br>
              <a:rPr lang="en-US" cap="all" dirty="0"/>
            </a:br>
            <a:r>
              <a:rPr lang="en-US" sz="2000" dirty="0"/>
              <a:t>Set clock for ra6m5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1AA73-9FA7-4646-DC51-2EED5111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1219200"/>
            <a:ext cx="6869151" cy="502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5F040-1875-D22C-0B54-AEE7AC0A1FBE}"/>
              </a:ext>
            </a:extLst>
          </p:cNvPr>
          <p:cNvSpPr txBox="1"/>
          <p:nvPr/>
        </p:nvSpPr>
        <p:spPr>
          <a:xfrm>
            <a:off x="7467600" y="1219200"/>
            <a:ext cx="44958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ja-JP" sz="1800" b="1" dirty="0">
                <a:solidFill>
                  <a:srgbClr val="000000"/>
                </a:solidFill>
                <a:latin typeface="-apple-system"/>
              </a:rPr>
              <a:t>Step 3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</a:rPr>
              <a:t>: 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Configuration.xml  Select Clock tab  PLL2 </a:t>
            </a:r>
            <a:r>
              <a:rPr lang="en-US" altLang="ja-JP" sz="1800" dirty="0" err="1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Src</a:t>
            </a:r>
            <a:r>
              <a:rPr lang="en-US" altLang="ja-JP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 is </a:t>
            </a:r>
            <a:r>
              <a:rPr lang="en-US" altLang="ja-JP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XTAL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 PLL2 </a:t>
            </a:r>
            <a:r>
              <a:rPr lang="en-US" altLang="ja-JP" sz="1800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Div/2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 PLL2 </a:t>
            </a:r>
            <a:r>
              <a:rPr lang="en-US" altLang="ja-JP" sz="1800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Mul x20.0 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for PLL2 equal </a:t>
            </a:r>
            <a:r>
              <a:rPr lang="en-US" altLang="ja-JP" sz="1800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240 MHz 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 Up to </a:t>
            </a:r>
            <a:r>
              <a:rPr lang="en-US" altLang="ja-JP" sz="1800" b="1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40 MHz</a:t>
            </a:r>
            <a:r>
              <a:rPr lang="en-US" altLang="ja-JP" sz="18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 and division ratio: 1/2/4/6/8.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-apple-system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dirty="0"/>
              <a:t>Either the CAN channel system clock (clean clock) or the external oscillator clock can be selected globally for all CAN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channels as CAN communication clock.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11ED5-9A6A-C51D-160D-F113013EF71D}"/>
              </a:ext>
            </a:extLst>
          </p:cNvPr>
          <p:cNvSpPr/>
          <p:nvPr/>
        </p:nvSpPr>
        <p:spPr>
          <a:xfrm>
            <a:off x="6055425" y="5715000"/>
            <a:ext cx="118357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D08A1-3A69-0B33-A869-A46A32838BAE}"/>
              </a:ext>
            </a:extLst>
          </p:cNvPr>
          <p:cNvSpPr/>
          <p:nvPr/>
        </p:nvSpPr>
        <p:spPr>
          <a:xfrm>
            <a:off x="1905000" y="5715000"/>
            <a:ext cx="118357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EB03F-198F-A82B-35E4-C965B1DA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166186"/>
            <a:ext cx="4495800" cy="5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8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5BB89C7-908B-E0A9-4C4A-1C48FD5D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1" y="1189581"/>
            <a:ext cx="3044820" cy="5074701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dirty="0"/>
              <a:t>module</a:t>
            </a:r>
            <a:r>
              <a:rPr lang="en-US" cap="all" dirty="0"/>
              <a:t> </a:t>
            </a:r>
            <a:r>
              <a:rPr lang="en-US" sz="3200" cap="all" dirty="0"/>
              <a:t>configuration</a:t>
            </a:r>
            <a:br>
              <a:rPr lang="en-US" cap="all" dirty="0"/>
            </a:br>
            <a:r>
              <a:rPr lang="en-US" sz="2000" dirty="0"/>
              <a:t>bitrate</a:t>
            </a:r>
          </a:p>
        </p:txBody>
      </p:sp>
      <p:sp>
        <p:nvSpPr>
          <p:cNvPr id="23" name="コンテンツ プレースホルダー 4">
            <a:extLst>
              <a:ext uri="{FF2B5EF4-FFF2-40B4-BE49-F238E27FC236}">
                <a16:creationId xmlns:a16="http://schemas.microsoft.com/office/drawing/2014/main" id="{10A2521E-2A10-8E92-C18F-F5889D78CBA0}"/>
              </a:ext>
            </a:extLst>
          </p:cNvPr>
          <p:cNvSpPr txBox="1">
            <a:spLocks/>
          </p:cNvSpPr>
          <p:nvPr/>
        </p:nvSpPr>
        <p:spPr>
          <a:xfrm>
            <a:off x="4035421" y="1189581"/>
            <a:ext cx="7677154" cy="307761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solidFill>
                  <a:srgbClr val="000000"/>
                </a:solidFill>
                <a:latin typeface="-apple-system"/>
              </a:rPr>
              <a:t>Step 4</a:t>
            </a:r>
            <a:r>
              <a:rPr lang="en-US" altLang="ja-JP" sz="2000" dirty="0">
                <a:solidFill>
                  <a:srgbClr val="000000"/>
                </a:solidFill>
                <a:latin typeface="-apple-system"/>
              </a:rPr>
              <a:t>: Configurate properties of CAN FD module.</a:t>
            </a:r>
          </a:p>
          <a:p>
            <a:pPr algn="just"/>
            <a:r>
              <a:rPr lang="en-US" altLang="ja-JP" sz="2000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Select Stacks tab  Select CAN FD Block Select Properties tab Check correct channel, correct bitrate in Automatic field if turn off Manual, otherwise need to calculate the required bit rate and its timing parameters based on the module input clock.</a:t>
            </a:r>
            <a:endParaRPr lang="en-US" altLang="ja-JP" sz="2000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057294-6935-DAB9-BE60-85DF6A3E5D83}"/>
              </a:ext>
            </a:extLst>
          </p:cNvPr>
          <p:cNvSpPr/>
          <p:nvPr/>
        </p:nvSpPr>
        <p:spPr>
          <a:xfrm>
            <a:off x="990601" y="3498329"/>
            <a:ext cx="2522220" cy="2216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D8DC2-A996-6226-2EDB-0FE39F7F66D5}"/>
              </a:ext>
            </a:extLst>
          </p:cNvPr>
          <p:cNvSpPr/>
          <p:nvPr/>
        </p:nvSpPr>
        <p:spPr>
          <a:xfrm>
            <a:off x="461006" y="1189580"/>
            <a:ext cx="75819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F7A57-4898-31FE-76BF-F517E8D18B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43"/>
          <a:stretch/>
        </p:blipFill>
        <p:spPr>
          <a:xfrm>
            <a:off x="4405308" y="3733800"/>
            <a:ext cx="6937379" cy="2382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38ED6-EDC1-9295-54A3-BDFC20BEA252}"/>
              </a:ext>
            </a:extLst>
          </p:cNvPr>
          <p:cNvSpPr txBox="1"/>
          <p:nvPr/>
        </p:nvSpPr>
        <p:spPr>
          <a:xfrm>
            <a:off x="4405308" y="3429000"/>
            <a:ext cx="7294692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7. Baud rate calculation example for nominal and data bit rate CAN communication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699194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 err="1"/>
              <a:t>api</a:t>
            </a:r>
            <a:r>
              <a:rPr kumimoji="1" lang="en-US" altLang="ja-JP" cap="all" dirty="0"/>
              <a:t> for 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86353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for can </a:t>
            </a:r>
            <a:r>
              <a:rPr lang="en-US" dirty="0" err="1"/>
              <a:t>fd</a:t>
            </a:r>
            <a:r>
              <a:rPr lang="en-US" dirty="0"/>
              <a:t> module</a:t>
            </a:r>
            <a:br>
              <a:rPr lang="en-US" cap="all" dirty="0"/>
            </a:br>
            <a:r>
              <a:rPr lang="en-US" sz="2000" dirty="0"/>
              <a:t>Acceptance filter list (</a:t>
            </a:r>
            <a:r>
              <a:rPr lang="en-US" sz="2000" dirty="0" err="1"/>
              <a:t>afl</a:t>
            </a:r>
            <a:r>
              <a:rPr lang="en-US" sz="2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7893B-BADB-FC44-0D5C-0DB62E776E0C}"/>
              </a:ext>
            </a:extLst>
          </p:cNvPr>
          <p:cNvSpPr txBox="1"/>
          <p:nvPr/>
        </p:nvSpPr>
        <p:spPr>
          <a:xfrm>
            <a:off x="6400800" y="1208660"/>
            <a:ext cx="5792754" cy="4897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canfd_afl_entry_t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p_canfd0_afl[CANFD_CFG_AFL_CH0_RULE_NUM] =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{ </a:t>
            </a:r>
            <a:r>
              <a:rPr 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/* Accept all messages with Extended ID 0x1000-0x1FFF */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.id =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{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.id         = CANFD_FILTER_ID,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frame_type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CAN_FRAME_TYPE_DATA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id_mode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CAN_ID_MODE_EXTENDED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},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.mask =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{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mask_id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= MASK_ID,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mask_frame_type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mask_id_mode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= MASK_ID_MODE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},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.destination =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{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minimum_dlc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(</a:t>
            </a:r>
            <a:r>
              <a:rPr lang="en-US" sz="1200" dirty="0" err="1">
                <a:solidFill>
                  <a:srgbClr val="0050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canfd_minimum_dlc_t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)ZERO,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rx_buffer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CANFD_RX_MB_0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fifo_select_flags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CANFD_RX_FIFO_0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}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},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8A424-9A67-519B-46AC-C95D12E5E012}"/>
              </a:ext>
            </a:extLst>
          </p:cNvPr>
          <p:cNvSpPr txBox="1"/>
          <p:nvPr/>
        </p:nvSpPr>
        <p:spPr>
          <a:xfrm>
            <a:off x="468000" y="1208660"/>
            <a:ext cx="547560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ea typeface="Times New Roman" panose="02020603050405020304" pitchFamily="18" charset="0"/>
              </a:rPr>
              <a:t>Each 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Acceptance Filter List (AFL)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entries shall use AFL structure is determined in this code.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Parameter can be specified:</a:t>
            </a:r>
          </a:p>
          <a:p>
            <a:pPr>
              <a:lnSpc>
                <a:spcPct val="150000"/>
              </a:lnSpc>
            </a:pPr>
            <a:r>
              <a:rPr lang="en-US" dirty="0"/>
              <a:t>- CAN FD filter ID.</a:t>
            </a:r>
          </a:p>
          <a:p>
            <a:pPr>
              <a:lnSpc>
                <a:spcPct val="150000"/>
              </a:lnSpc>
            </a:pPr>
            <a:r>
              <a:rPr lang="en-US" dirty="0"/>
              <a:t>- ID mode is either Standard or Extended ID.</a:t>
            </a:r>
          </a:p>
          <a:p>
            <a:pPr>
              <a:lnSpc>
                <a:spcPct val="150000"/>
              </a:lnSpc>
            </a:pPr>
            <a:r>
              <a:rPr lang="en-US" dirty="0"/>
              <a:t>- CAN FD mask ID.</a:t>
            </a:r>
          </a:p>
          <a:p>
            <a:pPr>
              <a:lnSpc>
                <a:spcPct val="150000"/>
              </a:lnSpc>
            </a:pPr>
            <a:r>
              <a:rPr lang="en-US" dirty="0"/>
              <a:t>- Mask ID mode.</a:t>
            </a:r>
          </a:p>
          <a:p>
            <a:pPr>
              <a:lnSpc>
                <a:spcPct val="150000"/>
              </a:lnSpc>
            </a:pPr>
            <a:r>
              <a:rPr lang="en-US" dirty="0"/>
              <a:t>- Minimum DLC value to accept (valid when DLC Check is enabled).</a:t>
            </a:r>
          </a:p>
          <a:p>
            <a:pPr>
              <a:lnSpc>
                <a:spcPct val="150000"/>
              </a:lnSpc>
            </a:pPr>
            <a:r>
              <a:rPr lang="en-US" dirty="0"/>
              <a:t>- RX Message Buffer to receive messages accepted by this rule.</a:t>
            </a:r>
          </a:p>
        </p:txBody>
      </p:sp>
    </p:spTree>
    <p:extLst>
      <p:ext uri="{BB962C8B-B14F-4D97-AF65-F5344CB8AC3E}">
        <p14:creationId xmlns:p14="http://schemas.microsoft.com/office/powerpoint/2010/main" val="1943671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for can </a:t>
            </a:r>
            <a:r>
              <a:rPr lang="en-US" dirty="0" err="1"/>
              <a:t>fd</a:t>
            </a:r>
            <a:r>
              <a:rPr lang="en-US" dirty="0"/>
              <a:t> module</a:t>
            </a:r>
            <a:br>
              <a:rPr lang="en-US" cap="all" dirty="0"/>
            </a:br>
            <a:r>
              <a:rPr lang="en-US" sz="2000" cap="all" dirty="0"/>
              <a:t>using </a:t>
            </a:r>
            <a:r>
              <a:rPr lang="en-US" sz="2000" cap="all" dirty="0" err="1"/>
              <a:t>api</a:t>
            </a:r>
            <a:endParaRPr lang="en-US" sz="2000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79B6C1F-E2C0-1969-7169-B66E12793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17634"/>
              </p:ext>
            </p:extLst>
          </p:nvPr>
        </p:nvGraphicFramePr>
        <p:xfrm>
          <a:off x="480000" y="1823720"/>
          <a:ext cx="112320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343">
                  <a:extLst>
                    <a:ext uri="{9D8B030D-6E8A-4147-A177-3AD203B41FA5}">
                      <a16:colId xmlns:a16="http://schemas.microsoft.com/office/drawing/2014/main" val="98879703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58715032"/>
                    </a:ext>
                  </a:extLst>
                </a:gridCol>
                <a:gridCol w="6170057">
                  <a:extLst>
                    <a:ext uri="{9D8B030D-6E8A-4147-A177-3AD203B41FA5}">
                      <a16:colId xmlns:a16="http://schemas.microsoft.com/office/drawing/2014/main" val="1404123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45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Open and configure the CAN FD channel for operation.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err =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R_CANFD_Open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(&amp;g_canfd0_ctrl, &amp;g_canfd0_cfg);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9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R_CANFD_Close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Close the CANFD channel.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0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R_CANFD_Write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Write data to the CANFD channel.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err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R_CANFD_Write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(&amp;g_canfd0_ctrl, CANFD_TX_MB_0,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g_can_tx_frame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assert(FSP_SUCCESS == err);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1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R_CANFD_Read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Read data from a CANFD Message Buffer or FIFO.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err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R_CANFD_Read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(&amp;g_canfd0_ctrl, ZERO,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g_canfd_rx_frame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R_CANFD_ModeTransition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Switch to a different channel, global or test mode.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err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R_CANFD_ModeTransition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(&amp;g_canfd0_ctrl, CAN_OPERATION_MODE_NORMAL, CAN_TEST_MODE_LOOPBACK_EXTERNAL);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assert(FSP_SUCCESS == err);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R_CANFD_InfoGet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Get CANFD state and status information for the channel.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err =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R_CANFD_InfoGet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(&amp;g_canfd0_ctrl, &amp;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can_rx_info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29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DC523F-417E-AD51-20D6-674F728AD6C0}"/>
              </a:ext>
            </a:extLst>
          </p:cNvPr>
          <p:cNvSpPr txBox="1"/>
          <p:nvPr/>
        </p:nvSpPr>
        <p:spPr>
          <a:xfrm>
            <a:off x="480000" y="5034280"/>
            <a:ext cx="1123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for more documentation: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RA Flexible Software Package Documentation: CAN FD (</a:t>
            </a:r>
            <a:r>
              <a:rPr lang="en-US" dirty="0" err="1">
                <a:hlinkClick r:id="rId3"/>
              </a:rPr>
              <a:t>r_canfd</a:t>
            </a:r>
            <a:r>
              <a:rPr lang="en-US" dirty="0">
                <a:hlinkClick r:id="rId3"/>
              </a:rPr>
              <a:t>) (renesas.github.io)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4B09F-AE7F-3887-EFA5-69EADD9763C6}"/>
              </a:ext>
            </a:extLst>
          </p:cNvPr>
          <p:cNvSpPr txBox="1"/>
          <p:nvPr/>
        </p:nvSpPr>
        <p:spPr>
          <a:xfrm>
            <a:off x="480700" y="1508826"/>
            <a:ext cx="6454774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8. R_CANFD API function</a:t>
            </a:r>
          </a:p>
        </p:txBody>
      </p:sp>
    </p:spTree>
    <p:extLst>
      <p:ext uri="{BB962C8B-B14F-4D97-AF65-F5344CB8AC3E}">
        <p14:creationId xmlns:p14="http://schemas.microsoft.com/office/powerpoint/2010/main" val="174150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for can </a:t>
            </a:r>
            <a:r>
              <a:rPr lang="en-US" dirty="0" err="1"/>
              <a:t>fd</a:t>
            </a:r>
            <a:r>
              <a:rPr lang="en-US" dirty="0"/>
              <a:t> module</a:t>
            </a:r>
            <a:br>
              <a:rPr lang="en-US" cap="all" dirty="0"/>
            </a:br>
            <a:r>
              <a:rPr lang="en-US" sz="2000" cap="all" dirty="0"/>
              <a:t>can transmit frame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ED51E-1527-0AA3-21C4-A14CD7901433}"/>
              </a:ext>
            </a:extLst>
          </p:cNvPr>
          <p:cNvSpPr txBox="1"/>
          <p:nvPr/>
        </p:nvSpPr>
        <p:spPr>
          <a:xfrm>
            <a:off x="468000" y="3276600"/>
            <a:ext cx="67710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/* Update transmit CAN FD frame with Bit Rate Switch parameters */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g_canfd_tx_frame.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0x1001;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id_mode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CAN_ID_MODE_EXTENDED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CAN_FRAME_TYPE_DATA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data_length_code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CAN_CLASSIC_FRAME_DATA_BYTES;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CANFD_FRAME_OPTION_FD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|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CANFD_FRAME_OPTION_BRS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0DF3F-25B0-4A6E-3986-AFFA627FB9DE}"/>
              </a:ext>
            </a:extLst>
          </p:cNvPr>
          <p:cNvSpPr txBox="1"/>
          <p:nvPr/>
        </p:nvSpPr>
        <p:spPr>
          <a:xfrm>
            <a:off x="468000" y="1208660"/>
            <a:ext cx="115716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order to write data over Classical CAN frame or CAN FD frame, shall configurate frame parameter as below.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13624-BEEE-FCF9-3303-1FDA4A975B62}"/>
              </a:ext>
            </a:extLst>
          </p:cNvPr>
          <p:cNvSpPr txBox="1"/>
          <p:nvPr/>
        </p:nvSpPr>
        <p:spPr>
          <a:xfrm>
            <a:off x="468000" y="4792280"/>
            <a:ext cx="67710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/* Update transmit CAN FD frame without Bit Rate Switch parameters */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g_canfd_tx_frame.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0x1001;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id_mode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CAN_ID_MODE_EXTENDED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CAN_FRAME_TYPE_DATA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data_length_code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CAN_CLASSIC_FRAME_DATA_BYTES;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CANFD_FRAME_OPTION_FD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B6C0E-7B0B-1EA5-41A8-2BDEB1BFFDD7}"/>
              </a:ext>
            </a:extLst>
          </p:cNvPr>
          <p:cNvSpPr txBox="1"/>
          <p:nvPr/>
        </p:nvSpPr>
        <p:spPr>
          <a:xfrm>
            <a:off x="468000" y="1760920"/>
            <a:ext cx="67710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/* Update transmit classical CAN frame parameters */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g_canfd_tx_frame.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0x1002;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id_mode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CAN_ID_MODE_EXTENDED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US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CAN_FRAME_TYPE_DATA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data_length_code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CAN_CLASSIC_FRAME_DATA_BYTES;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g_canfd_tx_frame.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options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ZERO;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56A69-6397-614D-4F64-C4B6CBC49E51}"/>
              </a:ext>
            </a:extLst>
          </p:cNvPr>
          <p:cNvSpPr txBox="1"/>
          <p:nvPr/>
        </p:nvSpPr>
        <p:spPr>
          <a:xfrm>
            <a:off x="7772400" y="2225149"/>
            <a:ext cx="30828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 Classical CAN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24324-28F0-E3D9-D963-8C54F1DFC38C}"/>
              </a:ext>
            </a:extLst>
          </p:cNvPr>
          <p:cNvSpPr txBox="1"/>
          <p:nvPr/>
        </p:nvSpPr>
        <p:spPr>
          <a:xfrm>
            <a:off x="7789506" y="3533080"/>
            <a:ext cx="30828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 CAN FD frame with </a:t>
            </a:r>
            <a:br>
              <a:rPr lang="en-US" dirty="0"/>
            </a:br>
            <a:r>
              <a:rPr lang="en-US" dirty="0"/>
              <a:t>Bit Rate Switch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383CB-B355-FE2A-C63B-D92ED44FDB3E}"/>
              </a:ext>
            </a:extLst>
          </p:cNvPr>
          <p:cNvSpPr txBox="1"/>
          <p:nvPr/>
        </p:nvSpPr>
        <p:spPr>
          <a:xfrm>
            <a:off x="7772400" y="5048759"/>
            <a:ext cx="30828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 CAN FD frame without Bit Rate Switch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2A646C-C8C8-41FF-9604-D659C68716D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239000" y="2453417"/>
            <a:ext cx="533400" cy="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CA2FE9-6122-0609-6A94-056951FAAAC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7239000" y="3969097"/>
            <a:ext cx="550506" cy="1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7C7B5-A958-C020-C156-4E8959AC3F1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39000" y="5484776"/>
            <a:ext cx="533400" cy="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69CE8-DC1E-2A65-2847-FBA65E6F2030}"/>
              </a:ext>
            </a:extLst>
          </p:cNvPr>
          <p:cNvSpPr/>
          <p:nvPr/>
        </p:nvSpPr>
        <p:spPr>
          <a:xfrm>
            <a:off x="838200" y="2895600"/>
            <a:ext cx="2819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97214D-508C-B143-B42E-47F54987E0AE}"/>
              </a:ext>
            </a:extLst>
          </p:cNvPr>
          <p:cNvSpPr/>
          <p:nvPr/>
        </p:nvSpPr>
        <p:spPr>
          <a:xfrm>
            <a:off x="842864" y="4405114"/>
            <a:ext cx="631993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9D94B1-46E3-3945-B609-36215718492F}"/>
              </a:ext>
            </a:extLst>
          </p:cNvPr>
          <p:cNvSpPr/>
          <p:nvPr/>
        </p:nvSpPr>
        <p:spPr>
          <a:xfrm>
            <a:off x="838200" y="5920793"/>
            <a:ext cx="426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7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6771000" cy="2129384"/>
          </a:xfrm>
        </p:spPr>
        <p:txBody>
          <a:bodyPr/>
          <a:lstStyle/>
          <a:p>
            <a:r>
              <a:rPr kumimoji="1" lang="vi-VN" altLang="ja-JP" cap="all" dirty="0"/>
              <a:t>Can </a:t>
            </a:r>
            <a:r>
              <a:rPr kumimoji="1" lang="en-US" altLang="ja-JP" cap="all" dirty="0"/>
              <a:t>with flexible data – rate (can </a:t>
            </a:r>
            <a:r>
              <a:rPr kumimoji="1" lang="en-US" altLang="ja-JP" cap="all" dirty="0" err="1"/>
              <a:t>fd</a:t>
            </a:r>
            <a:r>
              <a:rPr kumimoji="1" lang="en-US" altLang="ja-JP" cap="all" dirty="0"/>
              <a:t>)</a:t>
            </a:r>
          </a:p>
          <a:p>
            <a:pPr lvl="1"/>
            <a:r>
              <a:rPr kumimoji="1" lang="en-US" altLang="ja-JP" cap="all" dirty="0"/>
              <a:t>Demonstrate operation</a:t>
            </a:r>
          </a:p>
        </p:txBody>
      </p:sp>
    </p:spTree>
    <p:extLst>
      <p:ext uri="{BB962C8B-B14F-4D97-AF65-F5344CB8AC3E}">
        <p14:creationId xmlns:p14="http://schemas.microsoft.com/office/powerpoint/2010/main" val="372787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CAN-FD module specifications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83456A-1F33-3653-A047-E869D84917CD}"/>
              </a:ext>
            </a:extLst>
          </p:cNvPr>
          <p:cNvSpPr txBox="1"/>
          <p:nvPr/>
        </p:nvSpPr>
        <p:spPr>
          <a:xfrm>
            <a:off x="467999" y="1145127"/>
            <a:ext cx="1105022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Data Link Layer: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Frame: Standard frame, Extended frame, Data frame, Remote frame,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Arbitration: If a bus conflict occurs, the </a:t>
            </a:r>
            <a:r>
              <a:rPr lang="en-US" b="1" dirty="0"/>
              <a:t>highest priority frame (lower message ID) </a:t>
            </a:r>
            <a:r>
              <a:rPr lang="en-US" dirty="0"/>
              <a:t>will be granted media access.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Error handling and limitations.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Physical Layer: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synchronous communication methods using clock signal (I2C, SPI), CAN is not synchronized with clock signal.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asynchronous</a:t>
            </a:r>
            <a:r>
              <a:rPr lang="en-US" dirty="0"/>
              <a:t> communication that only has </a:t>
            </a:r>
            <a:r>
              <a:rPr lang="en-US" b="1" dirty="0"/>
              <a:t>CAN High (CANH) </a:t>
            </a:r>
            <a:r>
              <a:rPr lang="en-US" dirty="0"/>
              <a:t>and </a:t>
            </a:r>
            <a:r>
              <a:rPr lang="en-US" b="1" dirty="0"/>
              <a:t>CAN Low (CANL)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two main form of physical layer: </a:t>
            </a:r>
            <a:r>
              <a:rPr lang="en-US" b="1" dirty="0"/>
              <a:t>closed loop</a:t>
            </a:r>
            <a:r>
              <a:rPr lang="en-US" dirty="0"/>
              <a:t> bus network and </a:t>
            </a:r>
            <a:r>
              <a:rPr lang="en-US" b="1" dirty="0"/>
              <a:t>open loop </a:t>
            </a:r>
            <a:r>
              <a:rPr lang="en-US" dirty="0"/>
              <a:t>bus network.</a:t>
            </a:r>
          </a:p>
        </p:txBody>
      </p:sp>
    </p:spTree>
    <p:extLst>
      <p:ext uri="{BB962C8B-B14F-4D97-AF65-F5344CB8AC3E}">
        <p14:creationId xmlns:p14="http://schemas.microsoft.com/office/powerpoint/2010/main" val="3388780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cap="all" dirty="0"/>
              <a:t>Demonstrate operation</a:t>
            </a:r>
            <a:br>
              <a:rPr lang="en-US" cap="all" dirty="0"/>
            </a:br>
            <a:r>
              <a:rPr lang="en-US" sz="2000" dirty="0"/>
              <a:t>introduction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9FD009B-3B23-5240-EE38-527EBC836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52736"/>
            <a:ext cx="2829845" cy="5200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99135-1E41-67CC-17AF-EEDFDA31A4A8}"/>
              </a:ext>
            </a:extLst>
          </p:cNvPr>
          <p:cNvSpPr txBox="1"/>
          <p:nvPr/>
        </p:nvSpPr>
        <p:spPr>
          <a:xfrm>
            <a:off x="7990199" y="1052736"/>
            <a:ext cx="37338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Transmission Process in RA6M5: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SW1: send ID 0x1001 data </a:t>
            </a:r>
            <a:r>
              <a:rPr lang="en-US" b="1" dirty="0"/>
              <a:t>“5”</a:t>
            </a:r>
            <a:r>
              <a:rPr lang="en-US" dirty="0"/>
              <a:t> over </a:t>
            </a:r>
            <a:r>
              <a:rPr lang="en-US" b="1" dirty="0"/>
              <a:t>CAN FD Frame </a:t>
            </a:r>
            <a:r>
              <a:rPr lang="en-US" dirty="0"/>
              <a:t>with </a:t>
            </a:r>
            <a:r>
              <a:rPr lang="en-US" b="1" dirty="0"/>
              <a:t>BRS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SW2: send ID 0x1002 data </a:t>
            </a:r>
            <a:r>
              <a:rPr lang="en-US" b="1" dirty="0"/>
              <a:t>“1”</a:t>
            </a:r>
            <a:r>
              <a:rPr lang="en-US" dirty="0"/>
              <a:t> with</a:t>
            </a:r>
            <a:r>
              <a:rPr lang="en-US" b="1" dirty="0"/>
              <a:t> Classical CAN </a:t>
            </a:r>
            <a:r>
              <a:rPr lang="en-US" dirty="0"/>
              <a:t>frame.</a:t>
            </a:r>
          </a:p>
          <a:p>
            <a:pPr>
              <a:lnSpc>
                <a:spcPct val="150000"/>
              </a:lnSpc>
            </a:pPr>
            <a:r>
              <a:rPr lang="en-US" dirty="0"/>
              <a:t>Transmission Process in RA4M3: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SW1: send ID 0x1004 data </a:t>
            </a:r>
            <a:r>
              <a:rPr lang="en-US" b="1" dirty="0"/>
              <a:t>“3”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SW2: send ID 0x1004 data </a:t>
            </a:r>
            <a:r>
              <a:rPr lang="en-US" b="1" dirty="0"/>
              <a:t>“8”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Reception Process:</a:t>
            </a:r>
          </a:p>
          <a:p>
            <a:pPr>
              <a:lnSpc>
                <a:spcPct val="150000"/>
              </a:lnSpc>
            </a:pPr>
            <a:r>
              <a:rPr lang="en-US" dirty="0"/>
              <a:t>Blink LED with received frequency.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17B2456-4AE8-F42A-8D6D-C235F6FA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" y="1151840"/>
            <a:ext cx="4341184" cy="517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E4A35-8C58-F9DD-4C68-3A40F874A52B}"/>
              </a:ext>
            </a:extLst>
          </p:cNvPr>
          <p:cNvSpPr txBox="1"/>
          <p:nvPr/>
        </p:nvSpPr>
        <p:spPr>
          <a:xfrm>
            <a:off x="5925638" y="1052736"/>
            <a:ext cx="193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Read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F68AA-D9CC-EB46-771B-F2B204E5EDA1}"/>
              </a:ext>
            </a:extLst>
          </p:cNvPr>
          <p:cNvSpPr txBox="1"/>
          <p:nvPr/>
        </p:nvSpPr>
        <p:spPr>
          <a:xfrm>
            <a:off x="7859045" y="5725582"/>
            <a:ext cx="43329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Files · can_fd_ek_ra6m5_new_ep · RSS2 / </a:t>
            </a:r>
            <a:r>
              <a:rPr lang="en-US" sz="1000" dirty="0" err="1">
                <a:hlinkClick r:id="rId5"/>
              </a:rPr>
              <a:t>ra-fsp</a:t>
            </a:r>
            <a:r>
              <a:rPr lang="en-US" sz="1000" dirty="0">
                <a:hlinkClick r:id="rId5"/>
              </a:rPr>
              <a:t> · GitLab (renesas.com)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A26FE-9D95-6262-9627-0FCD1B5312EF}"/>
              </a:ext>
            </a:extLst>
          </p:cNvPr>
          <p:cNvSpPr txBox="1"/>
          <p:nvPr/>
        </p:nvSpPr>
        <p:spPr>
          <a:xfrm>
            <a:off x="7859045" y="5971803"/>
            <a:ext cx="4341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6"/>
              </a:rPr>
              <a:t>Files · can_fd_ek_ra4m3_new_ep · RSS2 / </a:t>
            </a:r>
            <a:r>
              <a:rPr lang="en-US" sz="1000" dirty="0" err="1">
                <a:hlinkClick r:id="rId6"/>
              </a:rPr>
              <a:t>ra-fsp</a:t>
            </a:r>
            <a:r>
              <a:rPr lang="en-US" sz="1000" dirty="0">
                <a:hlinkClick r:id="rId6"/>
              </a:rPr>
              <a:t> · GitLab (renesas.com)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46580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3C5459-31A1-F865-42BC-72EDB96DB76A}"/>
              </a:ext>
            </a:extLst>
          </p:cNvPr>
          <p:cNvCxnSpPr>
            <a:cxnSpLocks/>
          </p:cNvCxnSpPr>
          <p:nvPr/>
        </p:nvCxnSpPr>
        <p:spPr>
          <a:xfrm flipV="1">
            <a:off x="3991220" y="4921802"/>
            <a:ext cx="0" cy="514482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1CA9A2-74B9-977D-D1F7-57DE1529A073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32825" y="4921802"/>
            <a:ext cx="0" cy="51448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8000" y="332539"/>
            <a:ext cx="11232000" cy="720197"/>
          </a:xfrm>
        </p:spPr>
        <p:txBody>
          <a:bodyPr/>
          <a:lstStyle/>
          <a:p>
            <a:r>
              <a:rPr lang="en-US" cap="all" dirty="0"/>
              <a:t>Demonstrate operation</a:t>
            </a:r>
            <a:br>
              <a:rPr lang="en-US" cap="all" dirty="0"/>
            </a:br>
            <a:r>
              <a:rPr lang="en-US" sz="2000" dirty="0"/>
              <a:t>compatible  between can and can </a:t>
            </a:r>
            <a:r>
              <a:rPr lang="en-US" sz="2000" dirty="0" err="1"/>
              <a:t>fd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E656F8-EB13-386E-479C-707C0BB8C28B}"/>
              </a:ext>
            </a:extLst>
          </p:cNvPr>
          <p:cNvCxnSpPr/>
          <p:nvPr/>
        </p:nvCxnSpPr>
        <p:spPr>
          <a:xfrm>
            <a:off x="3886323" y="5005544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879C7-861D-F14C-A425-E17AB557CEFB}"/>
              </a:ext>
            </a:extLst>
          </p:cNvPr>
          <p:cNvCxnSpPr>
            <a:cxnSpLocks/>
          </p:cNvCxnSpPr>
          <p:nvPr/>
        </p:nvCxnSpPr>
        <p:spPr>
          <a:xfrm flipH="1">
            <a:off x="3886323" y="5005544"/>
            <a:ext cx="2286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E8039-E628-2DA0-2717-DFDA366D5565}"/>
              </a:ext>
            </a:extLst>
          </p:cNvPr>
          <p:cNvCxnSpPr>
            <a:cxnSpLocks/>
          </p:cNvCxnSpPr>
          <p:nvPr/>
        </p:nvCxnSpPr>
        <p:spPr>
          <a:xfrm>
            <a:off x="9110225" y="2830720"/>
            <a:ext cx="520872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7FE7A8-E2E7-C622-B699-4B5CD16CA984}"/>
              </a:ext>
            </a:extLst>
          </p:cNvPr>
          <p:cNvSpPr txBox="1"/>
          <p:nvPr/>
        </p:nvSpPr>
        <p:spPr>
          <a:xfrm>
            <a:off x="9606907" y="2250608"/>
            <a:ext cx="243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Classical CAN frame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A57343-FB5F-066F-FACD-983C703E00DD}"/>
              </a:ext>
            </a:extLst>
          </p:cNvPr>
          <p:cNvCxnSpPr>
            <a:cxnSpLocks/>
          </p:cNvCxnSpPr>
          <p:nvPr/>
        </p:nvCxnSpPr>
        <p:spPr>
          <a:xfrm>
            <a:off x="9108346" y="2418068"/>
            <a:ext cx="5208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3D016C-7542-45B6-579A-31CDF868B056}"/>
              </a:ext>
            </a:extLst>
          </p:cNvPr>
          <p:cNvSpPr txBox="1"/>
          <p:nvPr/>
        </p:nvSpPr>
        <p:spPr>
          <a:xfrm>
            <a:off x="9604922" y="2639151"/>
            <a:ext cx="189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CAN FD frame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96AE1-533D-7154-EC03-747BF44B8842}"/>
              </a:ext>
            </a:extLst>
          </p:cNvPr>
          <p:cNvSpPr txBox="1"/>
          <p:nvPr/>
        </p:nvSpPr>
        <p:spPr>
          <a:xfrm>
            <a:off x="2332019" y="1343598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1E7E2-ECD5-09B3-87A2-AD45325EF3F4}"/>
              </a:ext>
            </a:extLst>
          </p:cNvPr>
          <p:cNvSpPr txBox="1"/>
          <p:nvPr/>
        </p:nvSpPr>
        <p:spPr>
          <a:xfrm>
            <a:off x="4226215" y="2371989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vi-VN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B04023-8D4E-5F88-7499-B5C29CFA361F}"/>
              </a:ext>
            </a:extLst>
          </p:cNvPr>
          <p:cNvSpPr txBox="1"/>
          <p:nvPr/>
        </p:nvSpPr>
        <p:spPr>
          <a:xfrm>
            <a:off x="4226219" y="1343598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D6A026-53C9-AB48-17BA-DD73AD540F2F}"/>
              </a:ext>
            </a:extLst>
          </p:cNvPr>
          <p:cNvSpPr txBox="1"/>
          <p:nvPr/>
        </p:nvSpPr>
        <p:spPr>
          <a:xfrm>
            <a:off x="2332019" y="2371989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vi-VN" dirty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DB0CD4-3331-0BE1-B3FF-3E8A0C02A933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3388019" y="2019873"/>
            <a:ext cx="838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240DE8-740A-7019-482F-7898282361E7}"/>
              </a:ext>
            </a:extLst>
          </p:cNvPr>
          <p:cNvSpPr txBox="1"/>
          <p:nvPr/>
        </p:nvSpPr>
        <p:spPr>
          <a:xfrm>
            <a:off x="2332019" y="1829373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4B8904-D167-D7D4-7D02-E07C8BECB918}"/>
              </a:ext>
            </a:extLst>
          </p:cNvPr>
          <p:cNvSpPr txBox="1"/>
          <p:nvPr/>
        </p:nvSpPr>
        <p:spPr>
          <a:xfrm>
            <a:off x="4226219" y="1829373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FFA9C2-DD88-3854-45C9-3BB7E584CAA9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388019" y="1534098"/>
            <a:ext cx="83820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64A274-722C-758E-D97C-20A230D0F557}"/>
              </a:ext>
            </a:extLst>
          </p:cNvPr>
          <p:cNvSpPr txBox="1"/>
          <p:nvPr/>
        </p:nvSpPr>
        <p:spPr>
          <a:xfrm>
            <a:off x="3486273" y="5436284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RA4M3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8B3FA-BC66-1221-404A-7628B67454B6}"/>
              </a:ext>
            </a:extLst>
          </p:cNvPr>
          <p:cNvSpPr txBox="1"/>
          <p:nvPr/>
        </p:nvSpPr>
        <p:spPr>
          <a:xfrm>
            <a:off x="504825" y="5436284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DF4697-945A-ED07-7A03-551D08557A9A}"/>
              </a:ext>
            </a:extLst>
          </p:cNvPr>
          <p:cNvSpPr txBox="1"/>
          <p:nvPr/>
        </p:nvSpPr>
        <p:spPr>
          <a:xfrm>
            <a:off x="949876" y="1342084"/>
            <a:ext cx="13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Press SW1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6AD73F-E6CF-AAFB-50FF-09A865E1523A}"/>
              </a:ext>
            </a:extLst>
          </p:cNvPr>
          <p:cNvSpPr txBox="1"/>
          <p:nvPr/>
        </p:nvSpPr>
        <p:spPr>
          <a:xfrm>
            <a:off x="5282219" y="1349432"/>
            <a:ext cx="5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LED Blink </a:t>
            </a:r>
            <a:r>
              <a:rPr lang="en-US" dirty="0"/>
              <a:t>with 5 Hz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7DCC7E-A6EF-B111-83A4-7C425CEFE830}"/>
              </a:ext>
            </a:extLst>
          </p:cNvPr>
          <p:cNvSpPr txBox="1"/>
          <p:nvPr/>
        </p:nvSpPr>
        <p:spPr>
          <a:xfrm>
            <a:off x="949875" y="1835207"/>
            <a:ext cx="13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Press SW</a:t>
            </a:r>
            <a:r>
              <a:rPr lang="en-US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7066A-8DA3-958E-F1B6-136370A4F74B}"/>
              </a:ext>
            </a:extLst>
          </p:cNvPr>
          <p:cNvSpPr txBox="1"/>
          <p:nvPr/>
        </p:nvSpPr>
        <p:spPr>
          <a:xfrm>
            <a:off x="5282218" y="1830318"/>
            <a:ext cx="5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LED Blink </a:t>
            </a:r>
            <a:r>
              <a:rPr lang="en-US" dirty="0"/>
              <a:t>with 1 Hz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8F6788-79D9-02A2-2412-9CA195805DD9}"/>
              </a:ext>
            </a:extLst>
          </p:cNvPr>
          <p:cNvSpPr txBox="1"/>
          <p:nvPr/>
        </p:nvSpPr>
        <p:spPr>
          <a:xfrm>
            <a:off x="78848" y="2356342"/>
            <a:ext cx="225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Press SW</a:t>
            </a:r>
            <a:r>
              <a:rPr lang="en-US" dirty="0"/>
              <a:t>1 or SW2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4D9CE7-F67E-2E8D-7DD9-3E5C64C297BD}"/>
              </a:ext>
            </a:extLst>
          </p:cNvPr>
          <p:cNvSpPr txBox="1"/>
          <p:nvPr/>
        </p:nvSpPr>
        <p:spPr>
          <a:xfrm>
            <a:off x="5282217" y="2375818"/>
            <a:ext cx="5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LED Blink </a:t>
            </a:r>
            <a:r>
              <a:rPr lang="en-US" dirty="0"/>
              <a:t>with 3 Hz</a:t>
            </a:r>
            <a:r>
              <a:rPr lang="vi-VN" dirty="0"/>
              <a:t> </a:t>
            </a:r>
            <a:r>
              <a:rPr lang="en-US" dirty="0"/>
              <a:t>or </a:t>
            </a:r>
            <a:r>
              <a:rPr lang="vi-VN" dirty="0"/>
              <a:t>8</a:t>
            </a:r>
            <a:r>
              <a:rPr lang="en-US" dirty="0"/>
              <a:t> Hz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1E05B8-7CE6-8227-64DD-ECE83E4F4D12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3388019" y="2562489"/>
            <a:ext cx="8381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3F9C6FB-8E27-BEF6-7A33-EF2A11506906}"/>
              </a:ext>
            </a:extLst>
          </p:cNvPr>
          <p:cNvSpPr txBox="1"/>
          <p:nvPr/>
        </p:nvSpPr>
        <p:spPr>
          <a:xfrm>
            <a:off x="427657" y="3789188"/>
            <a:ext cx="454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What happen when have one node which is CAN FD not-capable node and writing CAN FD frame to BUS?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AA434C-16EC-DCAC-CE56-C41437EB0E73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>
            <a:off x="3388015" y="3067366"/>
            <a:ext cx="838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3425F56-3DA8-0A86-A271-DB071C931D78}"/>
              </a:ext>
            </a:extLst>
          </p:cNvPr>
          <p:cNvSpPr txBox="1"/>
          <p:nvPr/>
        </p:nvSpPr>
        <p:spPr>
          <a:xfrm>
            <a:off x="4226215" y="2876866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RA4M3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5FB71C-FA22-4D8D-930B-B42FEE010AAE}"/>
              </a:ext>
            </a:extLst>
          </p:cNvPr>
          <p:cNvSpPr txBox="1"/>
          <p:nvPr/>
        </p:nvSpPr>
        <p:spPr>
          <a:xfrm>
            <a:off x="2332015" y="2876866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A73726-6088-A3A4-CCA7-A26A902326F9}"/>
              </a:ext>
            </a:extLst>
          </p:cNvPr>
          <p:cNvSpPr txBox="1"/>
          <p:nvPr/>
        </p:nvSpPr>
        <p:spPr>
          <a:xfrm>
            <a:off x="959396" y="2871999"/>
            <a:ext cx="13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Press SW</a:t>
            </a:r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2691C7-1CFD-F4AA-E79D-E9154E4727EA}"/>
              </a:ext>
            </a:extLst>
          </p:cNvPr>
          <p:cNvSpPr txBox="1"/>
          <p:nvPr/>
        </p:nvSpPr>
        <p:spPr>
          <a:xfrm>
            <a:off x="5282215" y="2882699"/>
            <a:ext cx="59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LED Blink </a:t>
            </a:r>
            <a:r>
              <a:rPr lang="en-US" dirty="0"/>
              <a:t>with </a:t>
            </a:r>
            <a:r>
              <a:rPr lang="vi-VN" dirty="0"/>
              <a:t>1</a:t>
            </a:r>
            <a:r>
              <a:rPr lang="en-US" dirty="0"/>
              <a:t> Hz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52A384-BD01-C142-422F-B07CB102BF93}"/>
              </a:ext>
            </a:extLst>
          </p:cNvPr>
          <p:cNvCxnSpPr>
            <a:cxnSpLocks/>
          </p:cNvCxnSpPr>
          <p:nvPr/>
        </p:nvCxnSpPr>
        <p:spPr>
          <a:xfrm>
            <a:off x="468000" y="4882926"/>
            <a:ext cx="4502898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A06E1A4-551D-59D7-0B40-817DF158B74B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2529647" y="4921933"/>
            <a:ext cx="0" cy="514482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6C66D3E-2414-C7D7-D04D-F995F9EE2FC3}"/>
              </a:ext>
            </a:extLst>
          </p:cNvPr>
          <p:cNvSpPr txBox="1"/>
          <p:nvPr/>
        </p:nvSpPr>
        <p:spPr>
          <a:xfrm>
            <a:off x="2001647" y="5436415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9D67D38-ED21-20FA-1E8A-63AB11A2220B}"/>
              </a:ext>
            </a:extLst>
          </p:cNvPr>
          <p:cNvCxnSpPr>
            <a:stCxn id="51" idx="3"/>
          </p:cNvCxnSpPr>
          <p:nvPr/>
        </p:nvCxnSpPr>
        <p:spPr>
          <a:xfrm flipV="1">
            <a:off x="4542273" y="4921802"/>
            <a:ext cx="153552" cy="70498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B9A57B5-9B8F-AE13-8119-1C77E37FA94A}"/>
              </a:ext>
            </a:extLst>
          </p:cNvPr>
          <p:cNvCxnSpPr>
            <a:cxnSpLocks/>
          </p:cNvCxnSpPr>
          <p:nvPr/>
        </p:nvCxnSpPr>
        <p:spPr>
          <a:xfrm>
            <a:off x="1266825" y="4921802"/>
            <a:ext cx="0" cy="514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319A5D-CAA9-BFEA-816C-59EFD27DB06F}"/>
              </a:ext>
            </a:extLst>
          </p:cNvPr>
          <p:cNvCxnSpPr>
            <a:cxnSpLocks/>
          </p:cNvCxnSpPr>
          <p:nvPr/>
        </p:nvCxnSpPr>
        <p:spPr>
          <a:xfrm>
            <a:off x="2790825" y="4921802"/>
            <a:ext cx="0" cy="514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D15204ED-B54D-F4B4-9086-7A691287F7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03"/>
          <a:stretch/>
        </p:blipFill>
        <p:spPr>
          <a:xfrm>
            <a:off x="6683852" y="3429000"/>
            <a:ext cx="4592596" cy="2740789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F38E1E2D-AE47-322B-1023-6613CE211934}"/>
              </a:ext>
            </a:extLst>
          </p:cNvPr>
          <p:cNvSpPr/>
          <p:nvPr/>
        </p:nvSpPr>
        <p:spPr>
          <a:xfrm>
            <a:off x="10515600" y="3332902"/>
            <a:ext cx="760848" cy="15425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6B7150-8766-6209-1821-095C80CE100E}"/>
              </a:ext>
            </a:extLst>
          </p:cNvPr>
          <p:cNvSpPr txBox="1"/>
          <p:nvPr/>
        </p:nvSpPr>
        <p:spPr>
          <a:xfrm>
            <a:off x="8133040" y="4624426"/>
            <a:ext cx="1694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 FD frame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D7AA8BC-66FD-4DC2-4D81-414FF4A30911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4695825" y="4875470"/>
            <a:ext cx="6200199" cy="6330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901B9D3-9B7B-8F31-1797-6DA1269CDC46}"/>
              </a:ext>
            </a:extLst>
          </p:cNvPr>
          <p:cNvSpPr txBox="1"/>
          <p:nvPr/>
        </p:nvSpPr>
        <p:spPr>
          <a:xfrm>
            <a:off x="4444177" y="5251006"/>
            <a:ext cx="1383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Error frame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795B23-F6CE-824B-EB71-52A39445C93D}"/>
              </a:ext>
            </a:extLst>
          </p:cNvPr>
          <p:cNvSpPr txBox="1"/>
          <p:nvPr/>
        </p:nvSpPr>
        <p:spPr>
          <a:xfrm>
            <a:off x="8548922" y="1319686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RA6M5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87C4AB-5079-2A94-CFD1-03BFC910838D}"/>
              </a:ext>
            </a:extLst>
          </p:cNvPr>
          <p:cNvSpPr txBox="1"/>
          <p:nvPr/>
        </p:nvSpPr>
        <p:spPr>
          <a:xfrm>
            <a:off x="9604925" y="1316782"/>
            <a:ext cx="228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CAN FD capable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B23799D-5507-ED6B-A23B-B52CF302BA36}"/>
              </a:ext>
            </a:extLst>
          </p:cNvPr>
          <p:cNvSpPr txBox="1"/>
          <p:nvPr/>
        </p:nvSpPr>
        <p:spPr>
          <a:xfrm>
            <a:off x="8548922" y="1792310"/>
            <a:ext cx="1056000" cy="3810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</a:rPr>
              <a:t>RA4M3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A5B7CD-295E-64F2-AFB3-88BBB15C4F14}"/>
              </a:ext>
            </a:extLst>
          </p:cNvPr>
          <p:cNvSpPr txBox="1"/>
          <p:nvPr/>
        </p:nvSpPr>
        <p:spPr>
          <a:xfrm>
            <a:off x="9604925" y="1783695"/>
            <a:ext cx="228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only CAN 2.0</a:t>
            </a:r>
          </a:p>
        </p:txBody>
      </p:sp>
    </p:spTree>
    <p:extLst>
      <p:ext uri="{BB962C8B-B14F-4D97-AF65-F5344CB8AC3E}">
        <p14:creationId xmlns:p14="http://schemas.microsoft.com/office/powerpoint/2010/main" val="497358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3712" y="331010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Physical layer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C43D6-97DC-BB76-FB2D-2FAB2B2751AB}"/>
              </a:ext>
            </a:extLst>
          </p:cNvPr>
          <p:cNvGrpSpPr/>
          <p:nvPr/>
        </p:nvGrpSpPr>
        <p:grpSpPr>
          <a:xfrm>
            <a:off x="2667000" y="4343400"/>
            <a:ext cx="1732254" cy="1486680"/>
            <a:chOff x="3200400" y="2690935"/>
            <a:chExt cx="3657600" cy="33940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9021B3-1BFB-7671-5227-B7CAA9DDED90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AC4022-E42C-923C-297B-184FC8BD3C7A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5B8BF1-53FC-1BC7-1404-38CD163E8D49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3795-311D-6AC0-13B3-2DC505590DD3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177430-C047-B4A4-8033-A09492CEB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263" y="3890356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B15F77-E23A-53B8-2ECD-FF602943093D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138171" y="3342995"/>
            <a:ext cx="0" cy="10004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8FA7B-2DA0-A5E3-0578-F4AD6919002B}"/>
              </a:ext>
            </a:extLst>
          </p:cNvPr>
          <p:cNvCxnSpPr/>
          <p:nvPr/>
        </p:nvCxnSpPr>
        <p:spPr>
          <a:xfrm flipV="1">
            <a:off x="3937673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5F75A27-3F97-4229-4D0B-A921419B519C}"/>
              </a:ext>
            </a:extLst>
          </p:cNvPr>
          <p:cNvSpPr/>
          <p:nvPr/>
        </p:nvSpPr>
        <p:spPr>
          <a:xfrm>
            <a:off x="3092754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7D96CB-F506-7464-9C2D-C69B645DF11A}"/>
              </a:ext>
            </a:extLst>
          </p:cNvPr>
          <p:cNvSpPr/>
          <p:nvPr/>
        </p:nvSpPr>
        <p:spPr>
          <a:xfrm>
            <a:off x="3892256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EE0D85-E19A-8B6E-A644-03960D9A4D12}"/>
              </a:ext>
            </a:extLst>
          </p:cNvPr>
          <p:cNvGrpSpPr/>
          <p:nvPr/>
        </p:nvGrpSpPr>
        <p:grpSpPr>
          <a:xfrm>
            <a:off x="4839624" y="4343400"/>
            <a:ext cx="1732254" cy="1486680"/>
            <a:chOff x="3200400" y="2690935"/>
            <a:chExt cx="3657600" cy="33940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8B9EC4-C92B-1DD9-7D4A-06317ADF9CD1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7ACA1-B9A6-4706-32ED-51C27D60B501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57ADC1-EAEE-684F-B60D-A57D3E3B0201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CE0400-D9C5-BEA5-5FB8-F153B77697EF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753878F-2AED-2ABC-CAB3-0C65BFE3A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3212" y="3814157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685537-5742-1671-1B08-AF4B52A7B1B3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5310796" y="3433828"/>
            <a:ext cx="0" cy="9095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45355-A20C-E24C-8FE7-E20BEE0F6EFD}"/>
              </a:ext>
            </a:extLst>
          </p:cNvPr>
          <p:cNvCxnSpPr/>
          <p:nvPr/>
        </p:nvCxnSpPr>
        <p:spPr>
          <a:xfrm flipV="1">
            <a:off x="6110298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37A1A0A-843D-B61D-CB94-4E5B5A32E31E}"/>
              </a:ext>
            </a:extLst>
          </p:cNvPr>
          <p:cNvSpPr/>
          <p:nvPr/>
        </p:nvSpPr>
        <p:spPr>
          <a:xfrm>
            <a:off x="5265379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6F7350-262E-68D1-2A3C-1165D80AF030}"/>
              </a:ext>
            </a:extLst>
          </p:cNvPr>
          <p:cNvSpPr/>
          <p:nvPr/>
        </p:nvSpPr>
        <p:spPr>
          <a:xfrm>
            <a:off x="6064881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FE5221-E495-22D0-BD1F-7FF7381DDB50}"/>
              </a:ext>
            </a:extLst>
          </p:cNvPr>
          <p:cNvGrpSpPr/>
          <p:nvPr/>
        </p:nvGrpSpPr>
        <p:grpSpPr>
          <a:xfrm>
            <a:off x="7057666" y="4343400"/>
            <a:ext cx="1732254" cy="1486680"/>
            <a:chOff x="3200400" y="2690935"/>
            <a:chExt cx="3657600" cy="339407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46389E-5C07-B100-B4F9-020B151E966A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23B91B-17EF-3236-B688-A895FA7B1666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C2ACF0-7146-291C-5B9A-323FF95BFDE0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627A63-5570-5097-D5BE-2EC3CFB29630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A9736FE-F8A1-9082-FB51-A3AB8F81A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159" y="3814157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BF97D2-0BE0-99EE-C8A1-88678AE4833C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7528838" y="3433828"/>
            <a:ext cx="0" cy="9095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CE688-4142-3DC6-7447-CD5DE1C18B0C}"/>
              </a:ext>
            </a:extLst>
          </p:cNvPr>
          <p:cNvCxnSpPr/>
          <p:nvPr/>
        </p:nvCxnSpPr>
        <p:spPr>
          <a:xfrm flipV="1">
            <a:off x="8328340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DF926E7-58B9-4B94-A7EA-E090769E6C92}"/>
              </a:ext>
            </a:extLst>
          </p:cNvPr>
          <p:cNvSpPr/>
          <p:nvPr/>
        </p:nvSpPr>
        <p:spPr>
          <a:xfrm>
            <a:off x="7483421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B30E66B-1FFF-6330-92D6-AC31C3C4C32E}"/>
              </a:ext>
            </a:extLst>
          </p:cNvPr>
          <p:cNvSpPr/>
          <p:nvPr/>
        </p:nvSpPr>
        <p:spPr>
          <a:xfrm>
            <a:off x="8282923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429A8F-16D4-4483-7791-B1B6CAA0352E}"/>
              </a:ext>
            </a:extLst>
          </p:cNvPr>
          <p:cNvSpPr txBox="1"/>
          <p:nvPr/>
        </p:nvSpPr>
        <p:spPr>
          <a:xfrm>
            <a:off x="8906113" y="3377181"/>
            <a:ext cx="8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CANH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EB52D2-A91F-6C39-7282-4D783C9B279E}"/>
              </a:ext>
            </a:extLst>
          </p:cNvPr>
          <p:cNvSpPr txBox="1"/>
          <p:nvPr/>
        </p:nvSpPr>
        <p:spPr>
          <a:xfrm>
            <a:off x="8920678" y="4004686"/>
            <a:ext cx="8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CANL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4E1B93-0FAD-D529-D7BD-4CBEC5704157}"/>
              </a:ext>
            </a:extLst>
          </p:cNvPr>
          <p:cNvSpPr/>
          <p:nvPr/>
        </p:nvSpPr>
        <p:spPr>
          <a:xfrm>
            <a:off x="2426649" y="3538182"/>
            <a:ext cx="95337" cy="27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5AC7DBD-20E1-90F2-200F-C54DC133FB86}"/>
              </a:ext>
            </a:extLst>
          </p:cNvPr>
          <p:cNvCxnSpPr>
            <a:stCxn id="22" idx="2"/>
            <a:endCxn id="116" idx="2"/>
          </p:cNvCxnSpPr>
          <p:nvPr/>
        </p:nvCxnSpPr>
        <p:spPr>
          <a:xfrm rot="10800000">
            <a:off x="2474318" y="3809503"/>
            <a:ext cx="1417938" cy="19518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ED566FC-89AA-E9F5-EA5A-FAC2B8F77C9F}"/>
              </a:ext>
            </a:extLst>
          </p:cNvPr>
          <p:cNvCxnSpPr>
            <a:stCxn id="21" idx="2"/>
            <a:endCxn id="116" idx="0"/>
          </p:cNvCxnSpPr>
          <p:nvPr/>
        </p:nvCxnSpPr>
        <p:spPr>
          <a:xfrm rot="10800000" flipV="1">
            <a:off x="2474318" y="3388412"/>
            <a:ext cx="618436" cy="149770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7662AD-4F6F-22F5-00AE-83990C9DA84E}"/>
              </a:ext>
            </a:extLst>
          </p:cNvPr>
          <p:cNvSpPr/>
          <p:nvPr/>
        </p:nvSpPr>
        <p:spPr>
          <a:xfrm flipH="1">
            <a:off x="9911691" y="3534843"/>
            <a:ext cx="95337" cy="27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D80053A-F05D-3E15-EA72-88425C3B64A2}"/>
              </a:ext>
            </a:extLst>
          </p:cNvPr>
          <p:cNvCxnSpPr>
            <a:cxnSpLocks/>
            <a:stCxn id="70" idx="6"/>
            <a:endCxn id="131" idx="2"/>
          </p:cNvCxnSpPr>
          <p:nvPr/>
        </p:nvCxnSpPr>
        <p:spPr>
          <a:xfrm flipV="1">
            <a:off x="8373756" y="3806164"/>
            <a:ext cx="1585603" cy="19852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B884D9-4DA0-70BC-E8D9-184369FC2235}"/>
              </a:ext>
            </a:extLst>
          </p:cNvPr>
          <p:cNvCxnSpPr>
            <a:cxnSpLocks/>
            <a:stCxn id="69" idx="6"/>
            <a:endCxn id="131" idx="0"/>
          </p:cNvCxnSpPr>
          <p:nvPr/>
        </p:nvCxnSpPr>
        <p:spPr>
          <a:xfrm>
            <a:off x="7574254" y="3388412"/>
            <a:ext cx="2385105" cy="14643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E4ACD2A-BB8B-9A9D-D4ED-DA468C00A593}"/>
              </a:ext>
            </a:extLst>
          </p:cNvPr>
          <p:cNvCxnSpPr>
            <a:stCxn id="21" idx="6"/>
            <a:endCxn id="69" idx="2"/>
          </p:cNvCxnSpPr>
          <p:nvPr/>
        </p:nvCxnSpPr>
        <p:spPr>
          <a:xfrm>
            <a:off x="3183587" y="3388412"/>
            <a:ext cx="42998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EB9878-82E4-DB7B-940D-6BAD07161B9A}"/>
              </a:ext>
            </a:extLst>
          </p:cNvPr>
          <p:cNvCxnSpPr>
            <a:stCxn id="22" idx="6"/>
            <a:endCxn id="70" idx="2"/>
          </p:cNvCxnSpPr>
          <p:nvPr/>
        </p:nvCxnSpPr>
        <p:spPr>
          <a:xfrm>
            <a:off x="3983089" y="4004687"/>
            <a:ext cx="42998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0EC91FA-61C5-E497-7FB6-916119CCA2FF}"/>
              </a:ext>
            </a:extLst>
          </p:cNvPr>
          <p:cNvSpPr txBox="1"/>
          <p:nvPr/>
        </p:nvSpPr>
        <p:spPr>
          <a:xfrm>
            <a:off x="10004774" y="3540812"/>
            <a:ext cx="89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Ω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6AF0A1D-07FE-57C8-0A29-2ABF429E7B85}"/>
              </a:ext>
            </a:extLst>
          </p:cNvPr>
          <p:cNvSpPr txBox="1"/>
          <p:nvPr/>
        </p:nvSpPr>
        <p:spPr>
          <a:xfrm>
            <a:off x="1517737" y="3516614"/>
            <a:ext cx="89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Ω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062173-48A2-32AA-1C76-C69340CA14D8}"/>
              </a:ext>
            </a:extLst>
          </p:cNvPr>
          <p:cNvSpPr txBox="1"/>
          <p:nvPr/>
        </p:nvSpPr>
        <p:spPr>
          <a:xfrm>
            <a:off x="2667001" y="5853514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F1BA7D7-D72D-4CB8-A15D-C20EA9737639}"/>
              </a:ext>
            </a:extLst>
          </p:cNvPr>
          <p:cNvSpPr txBox="1"/>
          <p:nvPr/>
        </p:nvSpPr>
        <p:spPr>
          <a:xfrm>
            <a:off x="4837945" y="5852925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6832EFA-08FF-AB1A-DEDD-CFF53A5725B7}"/>
              </a:ext>
            </a:extLst>
          </p:cNvPr>
          <p:cNvSpPr txBox="1"/>
          <p:nvPr/>
        </p:nvSpPr>
        <p:spPr>
          <a:xfrm>
            <a:off x="7057666" y="5852925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BCE7E54-953E-C760-7269-E0983A678052}"/>
              </a:ext>
            </a:extLst>
          </p:cNvPr>
          <p:cNvSpPr txBox="1"/>
          <p:nvPr/>
        </p:nvSpPr>
        <p:spPr>
          <a:xfrm>
            <a:off x="455981" y="1134299"/>
            <a:ext cx="1105022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Closed loop bus network: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vi-VN" b="1" dirty="0"/>
              <a:t>ISO11898</a:t>
            </a:r>
            <a:r>
              <a:rPr lang="en-US" dirty="0"/>
              <a:t> standard CAN bus configuration scheme is used for </a:t>
            </a:r>
            <a:r>
              <a:rPr lang="en-US" b="1" dirty="0"/>
              <a:t>high speed </a:t>
            </a:r>
            <a:r>
              <a:rPr lang="en-US" dirty="0"/>
              <a:t>and </a:t>
            </a:r>
            <a:r>
              <a:rPr lang="en-US" b="1" dirty="0"/>
              <a:t>short distance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maximum bus length of </a:t>
            </a:r>
            <a:r>
              <a:rPr lang="en-US" b="1" dirty="0"/>
              <a:t>40 meters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communication speed is </a:t>
            </a:r>
            <a:r>
              <a:rPr lang="en-US" b="1" dirty="0"/>
              <a:t>125kbps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1Mbps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end of bus requires a resistor </a:t>
            </a:r>
            <a:r>
              <a:rPr lang="en-US" b="1" dirty="0"/>
              <a:t>120Ω</a:t>
            </a:r>
            <a:r>
              <a:rPr lang="en-US" dirty="0"/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C144E9-7490-1DA0-6395-869CB9BE5FB1}"/>
              </a:ext>
            </a:extLst>
          </p:cNvPr>
          <p:cNvCxnSpPr>
            <a:cxnSpLocks/>
          </p:cNvCxnSpPr>
          <p:nvPr/>
        </p:nvCxnSpPr>
        <p:spPr>
          <a:xfrm flipH="1">
            <a:off x="3889121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AFFDD3-4717-5111-7B9D-2E32C2782EBD}"/>
              </a:ext>
            </a:extLst>
          </p:cNvPr>
          <p:cNvCxnSpPr>
            <a:cxnSpLocks/>
          </p:cNvCxnSpPr>
          <p:nvPr/>
        </p:nvCxnSpPr>
        <p:spPr>
          <a:xfrm flipH="1">
            <a:off x="6055054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ACFA14-3091-F32A-35F4-374C857182FC}"/>
              </a:ext>
            </a:extLst>
          </p:cNvPr>
          <p:cNvCxnSpPr>
            <a:cxnSpLocks/>
          </p:cNvCxnSpPr>
          <p:nvPr/>
        </p:nvCxnSpPr>
        <p:spPr>
          <a:xfrm flipH="1">
            <a:off x="8328340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3712" y="331010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Physical layer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B15F77-E23A-53B8-2ECD-FF602943093D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138171" y="3342995"/>
            <a:ext cx="0" cy="10004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8FA7B-2DA0-A5E3-0578-F4AD6919002B}"/>
              </a:ext>
            </a:extLst>
          </p:cNvPr>
          <p:cNvCxnSpPr/>
          <p:nvPr/>
        </p:nvCxnSpPr>
        <p:spPr>
          <a:xfrm flipV="1">
            <a:off x="3937673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5F75A27-3F97-4229-4D0B-A921419B519C}"/>
              </a:ext>
            </a:extLst>
          </p:cNvPr>
          <p:cNvSpPr/>
          <p:nvPr/>
        </p:nvSpPr>
        <p:spPr>
          <a:xfrm>
            <a:off x="3092754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7D96CB-F506-7464-9C2D-C69B645DF11A}"/>
              </a:ext>
            </a:extLst>
          </p:cNvPr>
          <p:cNvSpPr/>
          <p:nvPr/>
        </p:nvSpPr>
        <p:spPr>
          <a:xfrm>
            <a:off x="3892256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685537-5742-1671-1B08-AF4B52A7B1B3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5310796" y="3433828"/>
            <a:ext cx="0" cy="9095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45355-A20C-E24C-8FE7-E20BEE0F6EFD}"/>
              </a:ext>
            </a:extLst>
          </p:cNvPr>
          <p:cNvCxnSpPr/>
          <p:nvPr/>
        </p:nvCxnSpPr>
        <p:spPr>
          <a:xfrm flipV="1">
            <a:off x="6110298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37A1A0A-843D-B61D-CB94-4E5B5A32E31E}"/>
              </a:ext>
            </a:extLst>
          </p:cNvPr>
          <p:cNvSpPr/>
          <p:nvPr/>
        </p:nvSpPr>
        <p:spPr>
          <a:xfrm>
            <a:off x="5265379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6F7350-262E-68D1-2A3C-1165D80AF030}"/>
              </a:ext>
            </a:extLst>
          </p:cNvPr>
          <p:cNvSpPr/>
          <p:nvPr/>
        </p:nvSpPr>
        <p:spPr>
          <a:xfrm>
            <a:off x="6064881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BBF97D2-0BE0-99EE-C8A1-88678AE4833C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7528838" y="3433828"/>
            <a:ext cx="0" cy="9095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5CE688-4142-3DC6-7447-CD5DE1C18B0C}"/>
              </a:ext>
            </a:extLst>
          </p:cNvPr>
          <p:cNvCxnSpPr/>
          <p:nvPr/>
        </p:nvCxnSpPr>
        <p:spPr>
          <a:xfrm flipV="1">
            <a:off x="8328340" y="4015399"/>
            <a:ext cx="0" cy="32799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DF926E7-58B9-4B94-A7EA-E090769E6C92}"/>
              </a:ext>
            </a:extLst>
          </p:cNvPr>
          <p:cNvSpPr/>
          <p:nvPr/>
        </p:nvSpPr>
        <p:spPr>
          <a:xfrm>
            <a:off x="7483421" y="3342995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B30E66B-1FFF-6330-92D6-AC31C3C4C32E}"/>
              </a:ext>
            </a:extLst>
          </p:cNvPr>
          <p:cNvSpPr/>
          <p:nvPr/>
        </p:nvSpPr>
        <p:spPr>
          <a:xfrm>
            <a:off x="8282923" y="3959270"/>
            <a:ext cx="90833" cy="908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429A8F-16D4-4483-7791-B1B6CAA0352E}"/>
              </a:ext>
            </a:extLst>
          </p:cNvPr>
          <p:cNvSpPr txBox="1"/>
          <p:nvPr/>
        </p:nvSpPr>
        <p:spPr>
          <a:xfrm>
            <a:off x="8906113" y="3377181"/>
            <a:ext cx="8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CANH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EB52D2-A91F-6C39-7282-4D783C9B279E}"/>
              </a:ext>
            </a:extLst>
          </p:cNvPr>
          <p:cNvSpPr txBox="1"/>
          <p:nvPr/>
        </p:nvSpPr>
        <p:spPr>
          <a:xfrm>
            <a:off x="8920678" y="4004686"/>
            <a:ext cx="8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CANL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F4E1B93-0FAD-D529-D7BD-4CBEC5704157}"/>
              </a:ext>
            </a:extLst>
          </p:cNvPr>
          <p:cNvSpPr/>
          <p:nvPr/>
        </p:nvSpPr>
        <p:spPr>
          <a:xfrm rot="16200000">
            <a:off x="1622983" y="3255003"/>
            <a:ext cx="95337" cy="27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57662AD-4F6F-22F5-00AE-83990C9DA84E}"/>
              </a:ext>
            </a:extLst>
          </p:cNvPr>
          <p:cNvSpPr/>
          <p:nvPr/>
        </p:nvSpPr>
        <p:spPr>
          <a:xfrm rot="16200000" flipH="1">
            <a:off x="1622982" y="3869025"/>
            <a:ext cx="95337" cy="27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E4ACD2A-BB8B-9A9D-D4ED-DA468C00A593}"/>
              </a:ext>
            </a:extLst>
          </p:cNvPr>
          <p:cNvCxnSpPr>
            <a:stCxn id="21" idx="6"/>
            <a:endCxn id="69" idx="2"/>
          </p:cNvCxnSpPr>
          <p:nvPr/>
        </p:nvCxnSpPr>
        <p:spPr>
          <a:xfrm>
            <a:off x="3183587" y="3388412"/>
            <a:ext cx="42998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EB9878-82E4-DB7B-940D-6BAD07161B9A}"/>
              </a:ext>
            </a:extLst>
          </p:cNvPr>
          <p:cNvCxnSpPr>
            <a:stCxn id="22" idx="6"/>
            <a:endCxn id="70" idx="2"/>
          </p:cNvCxnSpPr>
          <p:nvPr/>
        </p:nvCxnSpPr>
        <p:spPr>
          <a:xfrm>
            <a:off x="3983089" y="4004687"/>
            <a:ext cx="429983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6AF0A1D-07FE-57C8-0A29-2ABF429E7B85}"/>
              </a:ext>
            </a:extLst>
          </p:cNvPr>
          <p:cNvSpPr txBox="1"/>
          <p:nvPr/>
        </p:nvSpPr>
        <p:spPr>
          <a:xfrm>
            <a:off x="1223871" y="3442414"/>
            <a:ext cx="89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2.2k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Ω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BCE7E54-953E-C760-7269-E0983A678052}"/>
              </a:ext>
            </a:extLst>
          </p:cNvPr>
          <p:cNvSpPr txBox="1"/>
          <p:nvPr/>
        </p:nvSpPr>
        <p:spPr>
          <a:xfrm>
            <a:off x="455981" y="1134299"/>
            <a:ext cx="1105022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Open loop bus network: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ISO11519-</a:t>
            </a:r>
            <a:r>
              <a:rPr lang="vi-VN" b="1" dirty="0"/>
              <a:t>2</a:t>
            </a:r>
            <a:r>
              <a:rPr lang="en-US" dirty="0"/>
              <a:t> standard CAN bus configuration scheme is used for </a:t>
            </a:r>
            <a:r>
              <a:rPr lang="en-US" b="1" dirty="0"/>
              <a:t>low speed </a:t>
            </a:r>
            <a:r>
              <a:rPr lang="en-US" dirty="0"/>
              <a:t>and </a:t>
            </a:r>
            <a:r>
              <a:rPr lang="en-US" b="1" dirty="0"/>
              <a:t>long distance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maximum bus length of </a:t>
            </a:r>
            <a:r>
              <a:rPr lang="en-US" b="1" dirty="0"/>
              <a:t>1 kilometers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communication speed is </a:t>
            </a:r>
            <a:r>
              <a:rPr lang="en-US" b="1" dirty="0"/>
              <a:t>10kbps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125kbps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of bus requires a resistor </a:t>
            </a:r>
            <a:r>
              <a:rPr lang="en-US" b="1" dirty="0"/>
              <a:t>2.2kΩ</a:t>
            </a:r>
            <a:r>
              <a:rPr lang="en-US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314057-C2DA-AE0F-7DDD-1E16860CA670}"/>
              </a:ext>
            </a:extLst>
          </p:cNvPr>
          <p:cNvCxnSpPr>
            <a:stCxn id="21" idx="2"/>
            <a:endCxn id="116" idx="2"/>
          </p:cNvCxnSpPr>
          <p:nvPr/>
        </p:nvCxnSpPr>
        <p:spPr>
          <a:xfrm flipH="1">
            <a:off x="1806312" y="3388412"/>
            <a:ext cx="1286442" cy="225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F2D260-FB53-3CEB-6AEF-1038BF067C3A}"/>
              </a:ext>
            </a:extLst>
          </p:cNvPr>
          <p:cNvCxnSpPr>
            <a:stCxn id="22" idx="2"/>
            <a:endCxn id="131" idx="2"/>
          </p:cNvCxnSpPr>
          <p:nvPr/>
        </p:nvCxnSpPr>
        <p:spPr>
          <a:xfrm flipH="1" flipV="1">
            <a:off x="1806311" y="4004686"/>
            <a:ext cx="2085945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D226E5-7778-CA8D-370D-EED318274200}"/>
              </a:ext>
            </a:extLst>
          </p:cNvPr>
          <p:cNvSpPr txBox="1"/>
          <p:nvPr/>
        </p:nvSpPr>
        <p:spPr>
          <a:xfrm>
            <a:off x="1219911" y="4050103"/>
            <a:ext cx="893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2.2k</a:t>
            </a:r>
            <a:r>
              <a:rPr lang="el-GR" sz="1400" dirty="0">
                <a:solidFill>
                  <a:schemeClr val="bg1">
                    <a:lumMod val="50000"/>
                  </a:schemeClr>
                </a:solidFill>
              </a:rPr>
              <a:t>Ω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D53293-B422-B7A0-D92A-CB5952DC18F3}"/>
              </a:ext>
            </a:extLst>
          </p:cNvPr>
          <p:cNvCxnSpPr>
            <a:cxnSpLocks/>
            <a:stCxn id="116" idx="0"/>
          </p:cNvCxnSpPr>
          <p:nvPr/>
        </p:nvCxnSpPr>
        <p:spPr>
          <a:xfrm flipH="1">
            <a:off x="1021231" y="3390663"/>
            <a:ext cx="5137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3CA8A6-E77A-3A96-7E05-CA957C58EACE}"/>
              </a:ext>
            </a:extLst>
          </p:cNvPr>
          <p:cNvCxnSpPr>
            <a:cxnSpLocks/>
            <a:stCxn id="131" idx="0"/>
          </p:cNvCxnSpPr>
          <p:nvPr/>
        </p:nvCxnSpPr>
        <p:spPr>
          <a:xfrm flipH="1">
            <a:off x="1015101" y="4004686"/>
            <a:ext cx="51988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0AFAC9-127C-D62E-F49E-830BF1CE75A4}"/>
              </a:ext>
            </a:extLst>
          </p:cNvPr>
          <p:cNvCxnSpPr>
            <a:cxnSpLocks/>
            <a:endCxn id="69" idx="6"/>
          </p:cNvCxnSpPr>
          <p:nvPr/>
        </p:nvCxnSpPr>
        <p:spPr>
          <a:xfrm flipH="1">
            <a:off x="7574254" y="3388412"/>
            <a:ext cx="256034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47C17D-FF18-6690-A156-9D493D68E210}"/>
              </a:ext>
            </a:extLst>
          </p:cNvPr>
          <p:cNvCxnSpPr>
            <a:cxnSpLocks/>
            <a:endCxn id="70" idx="6"/>
          </p:cNvCxnSpPr>
          <p:nvPr/>
        </p:nvCxnSpPr>
        <p:spPr>
          <a:xfrm flipH="1">
            <a:off x="8373756" y="4004687"/>
            <a:ext cx="17608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26FA9-BE60-F480-7ECD-496828355CF5}"/>
              </a:ext>
            </a:extLst>
          </p:cNvPr>
          <p:cNvGrpSpPr/>
          <p:nvPr/>
        </p:nvGrpSpPr>
        <p:grpSpPr>
          <a:xfrm>
            <a:off x="2667000" y="4343400"/>
            <a:ext cx="1732254" cy="1486680"/>
            <a:chOff x="3200400" y="2690935"/>
            <a:chExt cx="3657600" cy="3394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C72695-0E7A-C848-CDB1-60E1B1FF8169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BC217E-42D0-B629-5249-FFDBBA344367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F530D3-E83B-7728-E8AC-A9E774E4BF10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2DC6F6-22CB-87BC-3A7D-84FC5DAF8722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279471-6254-6820-28D3-5B7F6342B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263" y="3890356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30E89-108C-C7B9-D5F3-46A746393148}"/>
              </a:ext>
            </a:extLst>
          </p:cNvPr>
          <p:cNvGrpSpPr/>
          <p:nvPr/>
        </p:nvGrpSpPr>
        <p:grpSpPr>
          <a:xfrm>
            <a:off x="4839624" y="4343400"/>
            <a:ext cx="1732254" cy="1486680"/>
            <a:chOff x="3200400" y="2690935"/>
            <a:chExt cx="3657600" cy="33940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691410-B4F5-01ED-A195-D2258737C7FB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A0BB236-B448-A7B8-5E7B-DCA9DE555294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A821EA1-8D78-FE75-C18A-2BEE4819C171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C93236-1DC7-81D1-BE94-97884592C6F8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FEC6905-FA8A-E54F-6A21-20DCB5952D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3212" y="3814157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B1F212-C2BC-9C39-263E-546786DBC49F}"/>
              </a:ext>
            </a:extLst>
          </p:cNvPr>
          <p:cNvGrpSpPr/>
          <p:nvPr/>
        </p:nvGrpSpPr>
        <p:grpSpPr>
          <a:xfrm>
            <a:off x="7057666" y="4343400"/>
            <a:ext cx="1732254" cy="1486680"/>
            <a:chOff x="3200400" y="2690935"/>
            <a:chExt cx="3657600" cy="33940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FDD4BE-E576-6E16-F246-962C42DA9E14}"/>
                </a:ext>
              </a:extLst>
            </p:cNvPr>
            <p:cNvSpPr/>
            <p:nvPr/>
          </p:nvSpPr>
          <p:spPr>
            <a:xfrm>
              <a:off x="3200400" y="2690935"/>
              <a:ext cx="3657600" cy="3394075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4F97F5-2306-4BD7-B16A-947F86BC05E2}"/>
                </a:ext>
              </a:extLst>
            </p:cNvPr>
            <p:cNvSpPr/>
            <p:nvPr/>
          </p:nvSpPr>
          <p:spPr>
            <a:xfrm>
              <a:off x="3429000" y="2884610"/>
              <a:ext cx="3200400" cy="9295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bus transceiver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D3521E-61B4-1EF3-D985-17C3A0BDBC05}"/>
                </a:ext>
              </a:extLst>
            </p:cNvPr>
            <p:cNvSpPr/>
            <p:nvPr/>
          </p:nvSpPr>
          <p:spPr>
            <a:xfrm>
              <a:off x="3440430" y="4256210"/>
              <a:ext cx="3200400" cy="16002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br>
                <a:rPr lang="en-US" sz="1200" dirty="0"/>
              </a:br>
              <a:r>
                <a:rPr lang="en-US" sz="1200" dirty="0">
                  <a:solidFill>
                    <a:schemeClr val="tx1"/>
                  </a:solidFill>
                </a:rPr>
                <a:t>Microcontroller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4A18D2-74E5-B6B4-95D8-A67E42555824}"/>
                </a:ext>
              </a:extLst>
            </p:cNvPr>
            <p:cNvSpPr/>
            <p:nvPr/>
          </p:nvSpPr>
          <p:spPr>
            <a:xfrm>
              <a:off x="3656715" y="4387972"/>
              <a:ext cx="2737879" cy="51825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CAN Controller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A6F0D3-3E84-80D2-5776-189EFAEA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159" y="3814157"/>
              <a:ext cx="0" cy="365854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37CEE69-70C5-39E8-FBC7-358B95A157B0}"/>
              </a:ext>
            </a:extLst>
          </p:cNvPr>
          <p:cNvSpPr txBox="1"/>
          <p:nvPr/>
        </p:nvSpPr>
        <p:spPr>
          <a:xfrm>
            <a:off x="2667001" y="5853514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33FE16-B379-5012-D46A-BAFC722B6EFB}"/>
              </a:ext>
            </a:extLst>
          </p:cNvPr>
          <p:cNvSpPr txBox="1"/>
          <p:nvPr/>
        </p:nvSpPr>
        <p:spPr>
          <a:xfrm>
            <a:off x="4837945" y="5852925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DA2A4-6739-7B9C-F4DB-24F1465AD3C0}"/>
              </a:ext>
            </a:extLst>
          </p:cNvPr>
          <p:cNvSpPr txBox="1"/>
          <p:nvPr/>
        </p:nvSpPr>
        <p:spPr>
          <a:xfrm>
            <a:off x="7057666" y="5852925"/>
            <a:ext cx="173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Node 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45196F-6490-1989-7C03-6826F3E9CA98}"/>
              </a:ext>
            </a:extLst>
          </p:cNvPr>
          <p:cNvCxnSpPr>
            <a:cxnSpLocks/>
          </p:cNvCxnSpPr>
          <p:nvPr/>
        </p:nvCxnSpPr>
        <p:spPr>
          <a:xfrm flipH="1">
            <a:off x="3889121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FBFC19-FDFA-1BDA-C4C9-84B7163057F0}"/>
              </a:ext>
            </a:extLst>
          </p:cNvPr>
          <p:cNvCxnSpPr>
            <a:cxnSpLocks/>
          </p:cNvCxnSpPr>
          <p:nvPr/>
        </p:nvCxnSpPr>
        <p:spPr>
          <a:xfrm flipH="1">
            <a:off x="6055054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B1CA38-5A38-F693-F992-B64F35A6540A}"/>
              </a:ext>
            </a:extLst>
          </p:cNvPr>
          <p:cNvCxnSpPr>
            <a:cxnSpLocks/>
          </p:cNvCxnSpPr>
          <p:nvPr/>
        </p:nvCxnSpPr>
        <p:spPr>
          <a:xfrm flipH="1">
            <a:off x="8328340" y="4835396"/>
            <a:ext cx="0" cy="160252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CAN-FD module specifications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D8766-E5FA-7293-D135-F9FCDA2C90A2}"/>
              </a:ext>
            </a:extLst>
          </p:cNvPr>
          <p:cNvSpPr txBox="1"/>
          <p:nvPr/>
        </p:nvSpPr>
        <p:spPr>
          <a:xfrm>
            <a:off x="441622" y="1352745"/>
            <a:ext cx="40386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addition, data frame and remote frame have two formats: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- Standard frame.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- Extended frame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Where the standard format is </a:t>
            </a:r>
            <a:r>
              <a:rPr lang="en-US" b="1" dirty="0"/>
              <a:t>11 bits identifier (ID), </a:t>
            </a:r>
            <a:r>
              <a:rPr lang="en-US" dirty="0"/>
              <a:t>and the extended format is </a:t>
            </a:r>
            <a:r>
              <a:rPr lang="en-US" b="1" dirty="0"/>
              <a:t>29 bits ID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068C91-E836-459B-E95E-524D56640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45286"/>
              </p:ext>
            </p:extLst>
          </p:nvPr>
        </p:nvGraphicFramePr>
        <p:xfrm>
          <a:off x="4701537" y="1330990"/>
          <a:ext cx="7022464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457">
                  <a:extLst>
                    <a:ext uri="{9D8B030D-6E8A-4147-A177-3AD203B41FA5}">
                      <a16:colId xmlns:a16="http://schemas.microsoft.com/office/drawing/2014/main" val="2048392913"/>
                    </a:ext>
                  </a:extLst>
                </a:gridCol>
                <a:gridCol w="4823007">
                  <a:extLst>
                    <a:ext uri="{9D8B030D-6E8A-4147-A177-3AD203B41FA5}">
                      <a16:colId xmlns:a16="http://schemas.microsoft.com/office/drawing/2014/main" val="396813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Type of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Data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Used for send unit to transfer data to the receiving unit.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4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Remote Control Frame (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only CAN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For the receiving unit to have the </a:t>
                      </a:r>
                      <a:r>
                        <a:rPr lang="en-US" b="1" dirty="0"/>
                        <a:t>same ID</a:t>
                      </a:r>
                      <a:r>
                        <a:rPr lang="en-US" dirty="0"/>
                        <a:t>. The sending unit requests the data frame.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46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Error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Frame used to notify other units of an error when an error is detected.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Overload Frame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Frame used to notify the receiving unit that it is not ready to receive 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08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Frame Interval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Frame used to separate data frames and remote control frames from previous frames.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66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2047C-8B41-6479-B3BE-55928EA503A3}"/>
              </a:ext>
            </a:extLst>
          </p:cNvPr>
          <p:cNvSpPr txBox="1"/>
          <p:nvPr/>
        </p:nvSpPr>
        <p:spPr>
          <a:xfrm>
            <a:off x="4701537" y="1036358"/>
            <a:ext cx="4332601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1" dirty="0"/>
              <a:t>Table 1. Types of frame in CAN and CAN_FD</a:t>
            </a:r>
          </a:p>
        </p:txBody>
      </p:sp>
    </p:spTree>
    <p:extLst>
      <p:ext uri="{BB962C8B-B14F-4D97-AF65-F5344CB8AC3E}">
        <p14:creationId xmlns:p14="http://schemas.microsoft.com/office/powerpoint/2010/main" val="30907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Introduction</a:t>
            </a:r>
            <a:br>
              <a:rPr lang="en-US" cap="all" dirty="0"/>
            </a:br>
            <a:r>
              <a:rPr lang="en-US" sz="2000" cap="all" dirty="0"/>
              <a:t>Data frame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9DAEBAC-0628-F20E-015F-00A3A8A57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78162"/>
              </p:ext>
            </p:extLst>
          </p:nvPr>
        </p:nvGraphicFramePr>
        <p:xfrm>
          <a:off x="1917183" y="4203086"/>
          <a:ext cx="10135512" cy="165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4">
                  <a:extLst>
                    <a:ext uri="{9D8B030D-6E8A-4147-A177-3AD203B41FA5}">
                      <a16:colId xmlns:a16="http://schemas.microsoft.com/office/drawing/2014/main" val="9110414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85750167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74428682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49059314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50573054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7392330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13414564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95291548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16073339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232607192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40050597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0598134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35366817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95745967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28827752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50653243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594185291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94537453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9686807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290762498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152668202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87296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97150221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61862243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971306560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20308376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42046667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341286245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226458317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61714061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13707430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77335123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376779145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996553833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893581556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24543281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495520394"/>
                    </a:ext>
                  </a:extLst>
                </a:gridCol>
                <a:gridCol w="266724">
                  <a:extLst>
                    <a:ext uri="{9D8B030D-6E8A-4147-A177-3AD203B41FA5}">
                      <a16:colId xmlns:a16="http://schemas.microsoft.com/office/drawing/2014/main" val="21082207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Arbitration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Control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Data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13760"/>
                  </a:ext>
                </a:extLst>
              </a:tr>
              <a:tr h="283471"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SOF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Base ID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SRR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RRS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FDF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ESI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DLC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n-1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Stuff Count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sequence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Delimiter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ACK Slot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75221"/>
                  </a:ext>
                </a:extLst>
              </a:tr>
              <a:tr h="1100342">
                <a:tc vMerge="1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28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27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19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18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17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16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3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Parity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16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15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1666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BBEA7D5D-153C-4953-F04D-6D7E9FBAE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59346"/>
              </p:ext>
            </p:extLst>
          </p:nvPr>
        </p:nvGraphicFramePr>
        <p:xfrm>
          <a:off x="76200" y="1600200"/>
          <a:ext cx="10001397" cy="193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352">
                  <a:extLst>
                    <a:ext uri="{9D8B030D-6E8A-4147-A177-3AD203B41FA5}">
                      <a16:colId xmlns:a16="http://schemas.microsoft.com/office/drawing/2014/main" val="91104148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952915484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16073339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232607192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40050597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10598134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353668178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957459678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73303247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288277527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594185291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945374537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19686807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3290762498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152668202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2872964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97150221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61862243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3971306560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3203083766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342046667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3412862456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226458317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617140613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137074304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773351233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376779145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996553833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893581556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4245432814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495520394"/>
                    </a:ext>
                  </a:extLst>
                </a:gridCol>
                <a:gridCol w="263195">
                  <a:extLst>
                    <a:ext uri="{9D8B030D-6E8A-4147-A177-3AD203B41FA5}">
                      <a16:colId xmlns:a16="http://schemas.microsoft.com/office/drawing/2014/main" val="21082207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dirty="0">
                          <a:solidFill>
                            <a:schemeClr val="tx1"/>
                          </a:solidFill>
                        </a:rPr>
                        <a:t>CAN FD Message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649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Arbitration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Control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Data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field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13760"/>
                  </a:ext>
                </a:extLst>
              </a:tr>
              <a:tr h="283471">
                <a:tc rowSpan="2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SOF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 extension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SRR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FDF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BRS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ESI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DLC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0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n-1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Byte 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Stuff Count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sequence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CRC Delimiter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ACK Slot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75221"/>
                  </a:ext>
                </a:extLst>
              </a:tr>
              <a:tr h="1100342">
                <a:tc vMerge="1"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10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9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3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2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Parity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16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15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1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Bit 0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1666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6003E2-34FD-5B96-EB96-2E0BCADA5EB2}"/>
              </a:ext>
            </a:extLst>
          </p:cNvPr>
          <p:cNvCxnSpPr>
            <a:cxnSpLocks/>
          </p:cNvCxnSpPr>
          <p:nvPr/>
        </p:nvCxnSpPr>
        <p:spPr>
          <a:xfrm>
            <a:off x="2190053" y="3532653"/>
            <a:ext cx="0" cy="670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B94094-AB06-7543-7C16-E590CBBD0570}"/>
              </a:ext>
            </a:extLst>
          </p:cNvPr>
          <p:cNvCxnSpPr>
            <a:cxnSpLocks/>
          </p:cNvCxnSpPr>
          <p:nvPr/>
        </p:nvCxnSpPr>
        <p:spPr>
          <a:xfrm>
            <a:off x="3962400" y="3532651"/>
            <a:ext cx="1730065" cy="7036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A35F7F-7408-1E26-4230-5C0EE9BF693B}"/>
              </a:ext>
            </a:extLst>
          </p:cNvPr>
          <p:cNvSpPr txBox="1"/>
          <p:nvPr/>
        </p:nvSpPr>
        <p:spPr>
          <a:xfrm>
            <a:off x="10076042" y="2376252"/>
            <a:ext cx="185315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Standard frame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E129B-9906-64A4-8607-9D929DC025E6}"/>
              </a:ext>
            </a:extLst>
          </p:cNvPr>
          <p:cNvSpPr txBox="1"/>
          <p:nvPr/>
        </p:nvSpPr>
        <p:spPr>
          <a:xfrm>
            <a:off x="88383" y="4803884"/>
            <a:ext cx="182880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Extended frame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2D1EFD-487F-2936-3187-D196F51FAA8A}"/>
              </a:ext>
            </a:extLst>
          </p:cNvPr>
          <p:cNvCxnSpPr>
            <a:cxnSpLocks/>
          </p:cNvCxnSpPr>
          <p:nvPr/>
        </p:nvCxnSpPr>
        <p:spPr>
          <a:xfrm>
            <a:off x="1923353" y="3532652"/>
            <a:ext cx="0" cy="670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9A4748-1C80-1458-FDB2-82D9112AA895}"/>
              </a:ext>
            </a:extLst>
          </p:cNvPr>
          <p:cNvCxnSpPr>
            <a:cxnSpLocks/>
          </p:cNvCxnSpPr>
          <p:nvPr/>
        </p:nvCxnSpPr>
        <p:spPr>
          <a:xfrm>
            <a:off x="10077597" y="3532651"/>
            <a:ext cx="1934377" cy="670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AB718-02E0-E827-53E7-1E18EE51219F}"/>
              </a:ext>
            </a:extLst>
          </p:cNvPr>
          <p:cNvSpPr txBox="1"/>
          <p:nvPr/>
        </p:nvSpPr>
        <p:spPr>
          <a:xfrm>
            <a:off x="467999" y="6058886"/>
            <a:ext cx="952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hlinkClick r:id="rId3"/>
              </a:rPr>
              <a:t>CAN FD | Bosch semiconductors for Automotive (bosch-semiconductors.com)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482467188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8" id="{4A83D5E7-C3B3-48AB-B2EB-7BD42E184CAB}" vid="{DABD5669-80D7-41B1-90E6-28970C4F638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Props1.xml><?xml version="1.0" encoding="utf-8"?>
<ds:datastoreItem xmlns:ds="http://schemas.openxmlformats.org/officeDocument/2006/customXml" ds:itemID="{399A38D5-0953-47B5-B3D0-50A5891E0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24288ec-b664-4237-bfbf-b4d89727903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5496</Words>
  <Application>Microsoft Office PowerPoint</Application>
  <PresentationFormat>Widescreen</PresentationFormat>
  <Paragraphs>1275</Paragraphs>
  <Slides>52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-apple-system</vt:lpstr>
      <vt:lpstr>Arial</vt:lpstr>
      <vt:lpstr>Arial Narrow</vt:lpstr>
      <vt:lpstr>ArialMT</vt:lpstr>
      <vt:lpstr>Calibri</vt:lpstr>
      <vt:lpstr>Consolas</vt:lpstr>
      <vt:lpstr>Symbol</vt:lpstr>
      <vt:lpstr>Times New Roman</vt:lpstr>
      <vt:lpstr>Wingdings</vt:lpstr>
      <vt:lpstr>Renesas Template 2022 - EN</vt:lpstr>
      <vt:lpstr>PowerPoint Presentation</vt:lpstr>
      <vt:lpstr>Agenda</vt:lpstr>
      <vt:lpstr>PowerPoint Presentation</vt:lpstr>
      <vt:lpstr>Introduction what is can fd?</vt:lpstr>
      <vt:lpstr>Introduction CAN-FD module specifications</vt:lpstr>
      <vt:lpstr>Introduction Physical layer</vt:lpstr>
      <vt:lpstr>Introduction Physical layer</vt:lpstr>
      <vt:lpstr>Introduction CAN-FD module specifications</vt:lpstr>
      <vt:lpstr>Introduction Data frame</vt:lpstr>
      <vt:lpstr>Introduction frame speed</vt:lpstr>
      <vt:lpstr>PowerPoint Presentation</vt:lpstr>
      <vt:lpstr>Frame type data frame</vt:lpstr>
      <vt:lpstr>Frame type data length code</vt:lpstr>
      <vt:lpstr>Frame type bit stuffing: dynamic stuff bit</vt:lpstr>
      <vt:lpstr>Frame type bit stuffing: fixed stuff bit</vt:lpstr>
      <vt:lpstr>Frame type transmission of can fd frame</vt:lpstr>
      <vt:lpstr>Frame type cyclic redundancy check and acknowledgement</vt:lpstr>
      <vt:lpstr>Frame type error frame description</vt:lpstr>
      <vt:lpstr>Frame type realistic error frame</vt:lpstr>
      <vt:lpstr>Frame type overload frame description</vt:lpstr>
      <vt:lpstr>PowerPoint Presentation</vt:lpstr>
      <vt:lpstr>Comparing can vs can fd efficiency</vt:lpstr>
      <vt:lpstr>Comparing can vs can fd summary</vt:lpstr>
      <vt:lpstr>combining can vs can fd can FD</vt:lpstr>
      <vt:lpstr>PowerPoint Presentation</vt:lpstr>
      <vt:lpstr>Acceptance Filtering Function acceptance filtering list (afl)</vt:lpstr>
      <vt:lpstr>Acceptance Filtering Function easier understand rule</vt:lpstr>
      <vt:lpstr>Acceptance Filtering Function example</vt:lpstr>
      <vt:lpstr>PowerPoint Presentation</vt:lpstr>
      <vt:lpstr>Modes of operation overview</vt:lpstr>
      <vt:lpstr>Modes of operation global modes</vt:lpstr>
      <vt:lpstr>Modes of operation channel modes</vt:lpstr>
      <vt:lpstr>Modes of operation global mode and channel mode transition interactions</vt:lpstr>
      <vt:lpstr>PowerPoint Presentation</vt:lpstr>
      <vt:lpstr>Register SUMMARY CHANNEL N CONTROL REGISTERS</vt:lpstr>
      <vt:lpstr>Register SUMMARY CHANNEL N STATUS REGISTERS</vt:lpstr>
      <vt:lpstr>Register SUMMARY CHANNEL N ERROR FLAG REGISTERS</vt:lpstr>
      <vt:lpstr>PowerPoint Presentation</vt:lpstr>
      <vt:lpstr>Hardware requirement can fd on ek-ra6m5 board</vt:lpstr>
      <vt:lpstr>PowerPoint Presentation</vt:lpstr>
      <vt:lpstr>module configuration add new module can fd</vt:lpstr>
      <vt:lpstr>module configuration pin configuration</vt:lpstr>
      <vt:lpstr>module configuration Set clock for ra6m5</vt:lpstr>
      <vt:lpstr>module configuration bitrate</vt:lpstr>
      <vt:lpstr>PowerPoint Presentation</vt:lpstr>
      <vt:lpstr>api for can fd module Acceptance filter list (afl)</vt:lpstr>
      <vt:lpstr>api for can fd module using api</vt:lpstr>
      <vt:lpstr>api for can fd module can transmit frame</vt:lpstr>
      <vt:lpstr>PowerPoint Presentation</vt:lpstr>
      <vt:lpstr>Demonstrate operation introduction</vt:lpstr>
      <vt:lpstr>Demonstrate operation compatible  between can and can fd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</dc:creator>
  <cp:lastModifiedBy>Thinh Nguyen</cp:lastModifiedBy>
  <cp:revision>185</cp:revision>
  <dcterms:created xsi:type="dcterms:W3CDTF">2023-02-10T08:45:11Z</dcterms:created>
  <dcterms:modified xsi:type="dcterms:W3CDTF">2023-11-14T01:12:59Z</dcterms:modified>
</cp:coreProperties>
</file>