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57"/>
  </p:notesMasterIdLst>
  <p:sldIdLst>
    <p:sldId id="442" r:id="rId5"/>
    <p:sldId id="385" r:id="rId6"/>
    <p:sldId id="497" r:id="rId7"/>
    <p:sldId id="448" r:id="rId8"/>
    <p:sldId id="446" r:id="rId9"/>
    <p:sldId id="452" r:id="rId10"/>
    <p:sldId id="502" r:id="rId11"/>
    <p:sldId id="503" r:id="rId12"/>
    <p:sldId id="504" r:id="rId13"/>
    <p:sldId id="505" r:id="rId14"/>
    <p:sldId id="506" r:id="rId15"/>
    <p:sldId id="498" r:id="rId16"/>
    <p:sldId id="460" r:id="rId17"/>
    <p:sldId id="483" r:id="rId18"/>
    <p:sldId id="461" r:id="rId19"/>
    <p:sldId id="485" r:id="rId20"/>
    <p:sldId id="486" r:id="rId21"/>
    <p:sldId id="487" r:id="rId22"/>
    <p:sldId id="488" r:id="rId23"/>
    <p:sldId id="489" r:id="rId24"/>
    <p:sldId id="484" r:id="rId25"/>
    <p:sldId id="462" r:id="rId26"/>
    <p:sldId id="463" r:id="rId27"/>
    <p:sldId id="469" r:id="rId28"/>
    <p:sldId id="470" r:id="rId29"/>
    <p:sldId id="471" r:id="rId30"/>
    <p:sldId id="472" r:id="rId31"/>
    <p:sldId id="465" r:id="rId32"/>
    <p:sldId id="466" r:id="rId33"/>
    <p:sldId id="467" r:id="rId34"/>
    <p:sldId id="468" r:id="rId35"/>
    <p:sldId id="499" r:id="rId36"/>
    <p:sldId id="370" r:id="rId37"/>
    <p:sldId id="450" r:id="rId38"/>
    <p:sldId id="451" r:id="rId39"/>
    <p:sldId id="453" r:id="rId40"/>
    <p:sldId id="454" r:id="rId41"/>
    <p:sldId id="455" r:id="rId42"/>
    <p:sldId id="456" r:id="rId43"/>
    <p:sldId id="457" r:id="rId44"/>
    <p:sldId id="500" r:id="rId45"/>
    <p:sldId id="458" r:id="rId46"/>
    <p:sldId id="459" r:id="rId47"/>
    <p:sldId id="490" r:id="rId48"/>
    <p:sldId id="491" r:id="rId49"/>
    <p:sldId id="492" r:id="rId50"/>
    <p:sldId id="493" r:id="rId51"/>
    <p:sldId id="494" r:id="rId52"/>
    <p:sldId id="495" r:id="rId53"/>
    <p:sldId id="501" r:id="rId54"/>
    <p:sldId id="482" r:id="rId55"/>
    <p:sldId id="363"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B7882A7C-046B-4E89-86B6-336B00DE0B94}">
          <p14:sldIdLst>
            <p14:sldId id="442"/>
            <p14:sldId id="385"/>
          </p14:sldIdLst>
        </p14:section>
        <p14:section name="Overview" id="{0EC71D78-D2D3-4A21-88A4-3C40C0649F8D}">
          <p14:sldIdLst>
            <p14:sldId id="497"/>
            <p14:sldId id="448"/>
            <p14:sldId id="446"/>
            <p14:sldId id="452"/>
            <p14:sldId id="502"/>
            <p14:sldId id="503"/>
            <p14:sldId id="504"/>
            <p14:sldId id="505"/>
            <p14:sldId id="506"/>
          </p14:sldIdLst>
        </p14:section>
        <p14:section name="Basic Operation" id="{5B2C101B-BFD9-464C-8810-78AB8E29B94B}">
          <p14:sldIdLst>
            <p14:sldId id="498"/>
            <p14:sldId id="460"/>
            <p14:sldId id="483"/>
            <p14:sldId id="461"/>
            <p14:sldId id="485"/>
            <p14:sldId id="486"/>
            <p14:sldId id="487"/>
            <p14:sldId id="488"/>
            <p14:sldId id="489"/>
            <p14:sldId id="484"/>
            <p14:sldId id="462"/>
            <p14:sldId id="463"/>
            <p14:sldId id="469"/>
            <p14:sldId id="470"/>
            <p14:sldId id="471"/>
            <p14:sldId id="472"/>
            <p14:sldId id="465"/>
            <p14:sldId id="466"/>
            <p14:sldId id="467"/>
            <p14:sldId id="468"/>
          </p14:sldIdLst>
        </p14:section>
        <p14:section name="CAN in FSP" id="{D027F14F-7F0F-428C-9DDA-703461061B06}">
          <p14:sldIdLst>
            <p14:sldId id="499"/>
            <p14:sldId id="370"/>
            <p14:sldId id="450"/>
            <p14:sldId id="451"/>
            <p14:sldId id="453"/>
            <p14:sldId id="454"/>
            <p14:sldId id="455"/>
            <p14:sldId id="456"/>
            <p14:sldId id="457"/>
          </p14:sldIdLst>
        </p14:section>
        <p14:section name="Example Project" id="{F6D51BFA-C70A-40DA-9574-EF9F43065550}">
          <p14:sldIdLst>
            <p14:sldId id="500"/>
            <p14:sldId id="458"/>
            <p14:sldId id="459"/>
            <p14:sldId id="490"/>
            <p14:sldId id="491"/>
            <p14:sldId id="492"/>
            <p14:sldId id="493"/>
            <p14:sldId id="494"/>
            <p14:sldId id="495"/>
          </p14:sldIdLst>
        </p14:section>
        <p14:section name="Reference" id="{B07D33DE-D034-4F36-8777-FC7295A8E136}">
          <p14:sldIdLst>
            <p14:sldId id="501"/>
            <p14:sldId id="48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27" autoAdjust="0"/>
  </p:normalViewPr>
  <p:slideViewPr>
    <p:cSldViewPr showGuides="1">
      <p:cViewPr>
        <p:scale>
          <a:sx n="70" d="100"/>
          <a:sy n="70" d="100"/>
        </p:scale>
        <p:origin x="564" y="-108"/>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traceFormat>
        <inkml:channelProperties>
          <inkml:channelProperty channel="X" name="resolution" value="1000" units="1/dev"/>
          <inkml:channelProperty channel="Y" name="resolution" value="1000" units="1/dev"/>
        </inkml:channelProperties>
      </inkml:inkSource>
      <inkml:timestamp xml:id="ts0" timeString="2023-10-31T07:47:44.631"/>
    </inkml:context>
    <inkml:brush xml:id="br0">
      <inkml:brushProperty name="width" value="0.1" units="cm"/>
      <inkml:brushProperty name="height" value="0.1" units="cm"/>
      <inkml:brushProperty name="color" value="#E71225"/>
    </inkml:brush>
  </inkml:definitions>
  <inkml:trace contextRef="#ctx0" brushRef="#br0">8255 5271,'846'0,"-846"1900,-846-1900,846-1900</inkml:trace>
</inkml:ink>
</file>

<file path=ppt/ink/ink2.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traceFormat>
        <inkml:channelProperties>
          <inkml:channelProperty channel="X" name="resolution" value="1000" units="1/dev"/>
          <inkml:channelProperty channel="Y" name="resolution" value="1000" units="1/dev"/>
        </inkml:channelProperties>
      </inkml:inkSource>
      <inkml:timestamp xml:id="ts0" timeString="2023-10-31T07:48:44.055"/>
    </inkml:context>
    <inkml:brush xml:id="br0">
      <inkml:brushProperty name="width" value="0.1" units="cm"/>
      <inkml:brushProperty name="height" value="0.1" units="cm"/>
      <inkml:brushProperty name="color" value="#E71225"/>
    </inkml:brush>
  </inkml:definitions>
  <inkml:trace contextRef="#ctx0" brushRef="#br0">8255 5271,'1199'0,"-1199"1962,-1199-1962,1199-1962</inkml:trace>
</inkml:ink>
</file>

<file path=ppt/ink/ink3.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traceFormat>
        <inkml:channelProperties>
          <inkml:channelProperty channel="X" name="resolution" value="1000" units="1/dev"/>
          <inkml:channelProperty channel="Y" name="resolution" value="1000" units="1/dev"/>
        </inkml:channelProperties>
      </inkml:inkSource>
      <inkml:timestamp xml:id="ts0" timeString="2023-10-31T08:55:53.513"/>
    </inkml:context>
    <inkml:brush xml:id="br0">
      <inkml:brushProperty name="width" value="0.1" units="cm"/>
      <inkml:brushProperty name="height" value="0.1" units="cm"/>
      <inkml:brushProperty name="color" value="#E71225"/>
    </inkml:brush>
  </inkml:definitions>
  <inkml:trace contextRef="#ctx0" brushRef="#br0">8255 5271,'2406'0,"-2406"2753,-2406-2753,2406-2753</inkml:trace>
</inkml:ink>
</file>

<file path=ppt/ink/ink4.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traceFormat>
        <inkml:channelProperties>
          <inkml:channelProperty channel="X" name="resolution" value="1000" units="1/dev"/>
          <inkml:channelProperty channel="Y" name="resolution" value="1000" units="1/dev"/>
        </inkml:channelProperties>
      </inkml:inkSource>
      <inkml:timestamp xml:id="ts0" timeString="2023-10-31T07:55:07.011"/>
    </inkml:context>
    <inkml:brush xml:id="br0">
      <inkml:brushProperty name="width" value="0.1" units="cm"/>
      <inkml:brushProperty name="height" value="0.1" units="cm"/>
      <inkml:brushProperty name="color" value="#E71225"/>
    </inkml:brush>
  </inkml:definitions>
  <inkml:trace contextRef="#ctx0" brushRef="#br0">4991 5535,'2117'0,"-2117"1953,-2117-1953,2117-1953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11/13/2023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3467613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22</a:t>
            </a:fld>
            <a:endParaRPr lang="en-US" dirty="0"/>
          </a:p>
        </p:txBody>
      </p:sp>
    </p:spTree>
    <p:extLst>
      <p:ext uri="{BB962C8B-B14F-4D97-AF65-F5344CB8AC3E}">
        <p14:creationId xmlns:p14="http://schemas.microsoft.com/office/powerpoint/2010/main" val="1609989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23</a:t>
            </a:fld>
            <a:endParaRPr lang="en-US" dirty="0"/>
          </a:p>
        </p:txBody>
      </p:sp>
    </p:spTree>
    <p:extLst>
      <p:ext uri="{BB962C8B-B14F-4D97-AF65-F5344CB8AC3E}">
        <p14:creationId xmlns:p14="http://schemas.microsoft.com/office/powerpoint/2010/main" val="157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24</a:t>
            </a:fld>
            <a:endParaRPr lang="en-US" dirty="0"/>
          </a:p>
        </p:txBody>
      </p:sp>
    </p:spTree>
    <p:extLst>
      <p:ext uri="{BB962C8B-B14F-4D97-AF65-F5344CB8AC3E}">
        <p14:creationId xmlns:p14="http://schemas.microsoft.com/office/powerpoint/2010/main" val="1400599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25</a:t>
            </a:fld>
            <a:endParaRPr lang="en-US" dirty="0"/>
          </a:p>
        </p:txBody>
      </p:sp>
    </p:spTree>
    <p:extLst>
      <p:ext uri="{BB962C8B-B14F-4D97-AF65-F5344CB8AC3E}">
        <p14:creationId xmlns:p14="http://schemas.microsoft.com/office/powerpoint/2010/main" val="2497451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26</a:t>
            </a:fld>
            <a:endParaRPr lang="en-US" dirty="0"/>
          </a:p>
        </p:txBody>
      </p:sp>
    </p:spTree>
    <p:extLst>
      <p:ext uri="{BB962C8B-B14F-4D97-AF65-F5344CB8AC3E}">
        <p14:creationId xmlns:p14="http://schemas.microsoft.com/office/powerpoint/2010/main" val="1672271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248703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2961390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29</a:t>
            </a:fld>
            <a:endParaRPr lang="en-US" dirty="0"/>
          </a:p>
        </p:txBody>
      </p:sp>
    </p:spTree>
    <p:extLst>
      <p:ext uri="{BB962C8B-B14F-4D97-AF65-F5344CB8AC3E}">
        <p14:creationId xmlns:p14="http://schemas.microsoft.com/office/powerpoint/2010/main" val="239921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30</a:t>
            </a:fld>
            <a:endParaRPr lang="en-US" dirty="0"/>
          </a:p>
        </p:txBody>
      </p:sp>
    </p:spTree>
    <p:extLst>
      <p:ext uri="{BB962C8B-B14F-4D97-AF65-F5344CB8AC3E}">
        <p14:creationId xmlns:p14="http://schemas.microsoft.com/office/powerpoint/2010/main" val="146904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31</a:t>
            </a:fld>
            <a:endParaRPr lang="en-US" dirty="0"/>
          </a:p>
        </p:txBody>
      </p:sp>
    </p:spTree>
    <p:extLst>
      <p:ext uri="{BB962C8B-B14F-4D97-AF65-F5344CB8AC3E}">
        <p14:creationId xmlns:p14="http://schemas.microsoft.com/office/powerpoint/2010/main" val="8027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14</a:t>
            </a:fld>
            <a:endParaRPr lang="en-US" dirty="0"/>
          </a:p>
        </p:txBody>
      </p:sp>
    </p:spTree>
    <p:extLst>
      <p:ext uri="{BB962C8B-B14F-4D97-AF65-F5344CB8AC3E}">
        <p14:creationId xmlns:p14="http://schemas.microsoft.com/office/powerpoint/2010/main" val="2481294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34</a:t>
            </a:fld>
            <a:endParaRPr lang="en-US" dirty="0"/>
          </a:p>
        </p:txBody>
      </p:sp>
    </p:spTree>
    <p:extLst>
      <p:ext uri="{BB962C8B-B14F-4D97-AF65-F5344CB8AC3E}">
        <p14:creationId xmlns:p14="http://schemas.microsoft.com/office/powerpoint/2010/main" val="406277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35</a:t>
            </a:fld>
            <a:endParaRPr lang="en-US" dirty="0"/>
          </a:p>
        </p:txBody>
      </p:sp>
    </p:spTree>
    <p:extLst>
      <p:ext uri="{BB962C8B-B14F-4D97-AF65-F5344CB8AC3E}">
        <p14:creationId xmlns:p14="http://schemas.microsoft.com/office/powerpoint/2010/main" val="727865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36</a:t>
            </a:fld>
            <a:endParaRPr lang="en-US" dirty="0"/>
          </a:p>
        </p:txBody>
      </p:sp>
    </p:spTree>
    <p:extLst>
      <p:ext uri="{BB962C8B-B14F-4D97-AF65-F5344CB8AC3E}">
        <p14:creationId xmlns:p14="http://schemas.microsoft.com/office/powerpoint/2010/main" val="2609879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37</a:t>
            </a:fld>
            <a:endParaRPr lang="en-US" dirty="0"/>
          </a:p>
        </p:txBody>
      </p:sp>
    </p:spTree>
    <p:extLst>
      <p:ext uri="{BB962C8B-B14F-4D97-AF65-F5344CB8AC3E}">
        <p14:creationId xmlns:p14="http://schemas.microsoft.com/office/powerpoint/2010/main" val="306903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38</a:t>
            </a:fld>
            <a:endParaRPr lang="en-US" dirty="0"/>
          </a:p>
        </p:txBody>
      </p:sp>
    </p:spTree>
    <p:extLst>
      <p:ext uri="{BB962C8B-B14F-4D97-AF65-F5344CB8AC3E}">
        <p14:creationId xmlns:p14="http://schemas.microsoft.com/office/powerpoint/2010/main" val="440310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39</a:t>
            </a:fld>
            <a:endParaRPr lang="en-US" dirty="0"/>
          </a:p>
        </p:txBody>
      </p:sp>
    </p:spTree>
    <p:extLst>
      <p:ext uri="{BB962C8B-B14F-4D97-AF65-F5344CB8AC3E}">
        <p14:creationId xmlns:p14="http://schemas.microsoft.com/office/powerpoint/2010/main" val="3428881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40</a:t>
            </a:fld>
            <a:endParaRPr lang="en-US" dirty="0"/>
          </a:p>
        </p:txBody>
      </p:sp>
    </p:spTree>
    <p:extLst>
      <p:ext uri="{BB962C8B-B14F-4D97-AF65-F5344CB8AC3E}">
        <p14:creationId xmlns:p14="http://schemas.microsoft.com/office/powerpoint/2010/main" val="4223764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42</a:t>
            </a:fld>
            <a:endParaRPr lang="en-US" dirty="0"/>
          </a:p>
        </p:txBody>
      </p:sp>
    </p:spTree>
    <p:extLst>
      <p:ext uri="{BB962C8B-B14F-4D97-AF65-F5344CB8AC3E}">
        <p14:creationId xmlns:p14="http://schemas.microsoft.com/office/powerpoint/2010/main" val="237388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43</a:t>
            </a:fld>
            <a:endParaRPr lang="en-US" dirty="0"/>
          </a:p>
        </p:txBody>
      </p:sp>
    </p:spTree>
    <p:extLst>
      <p:ext uri="{BB962C8B-B14F-4D97-AF65-F5344CB8AC3E}">
        <p14:creationId xmlns:p14="http://schemas.microsoft.com/office/powerpoint/2010/main" val="1032926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44</a:t>
            </a:fld>
            <a:endParaRPr lang="en-US" dirty="0"/>
          </a:p>
        </p:txBody>
      </p:sp>
    </p:spTree>
    <p:extLst>
      <p:ext uri="{BB962C8B-B14F-4D97-AF65-F5344CB8AC3E}">
        <p14:creationId xmlns:p14="http://schemas.microsoft.com/office/powerpoint/2010/main" val="118508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15</a:t>
            </a:fld>
            <a:endParaRPr lang="en-US" dirty="0"/>
          </a:p>
        </p:txBody>
      </p:sp>
    </p:spTree>
    <p:extLst>
      <p:ext uri="{BB962C8B-B14F-4D97-AF65-F5344CB8AC3E}">
        <p14:creationId xmlns:p14="http://schemas.microsoft.com/office/powerpoint/2010/main" val="3487954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45</a:t>
            </a:fld>
            <a:endParaRPr lang="en-US" dirty="0"/>
          </a:p>
        </p:txBody>
      </p:sp>
    </p:spTree>
    <p:extLst>
      <p:ext uri="{BB962C8B-B14F-4D97-AF65-F5344CB8AC3E}">
        <p14:creationId xmlns:p14="http://schemas.microsoft.com/office/powerpoint/2010/main" val="2611159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46</a:t>
            </a:fld>
            <a:endParaRPr lang="en-US" dirty="0"/>
          </a:p>
        </p:txBody>
      </p:sp>
    </p:spTree>
    <p:extLst>
      <p:ext uri="{BB962C8B-B14F-4D97-AF65-F5344CB8AC3E}">
        <p14:creationId xmlns:p14="http://schemas.microsoft.com/office/powerpoint/2010/main" val="4208123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47</a:t>
            </a:fld>
            <a:endParaRPr lang="en-US" dirty="0"/>
          </a:p>
        </p:txBody>
      </p:sp>
    </p:spTree>
    <p:extLst>
      <p:ext uri="{BB962C8B-B14F-4D97-AF65-F5344CB8AC3E}">
        <p14:creationId xmlns:p14="http://schemas.microsoft.com/office/powerpoint/2010/main" val="2325035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48</a:t>
            </a:fld>
            <a:endParaRPr lang="en-US" dirty="0"/>
          </a:p>
        </p:txBody>
      </p:sp>
    </p:spTree>
    <p:extLst>
      <p:ext uri="{BB962C8B-B14F-4D97-AF65-F5344CB8AC3E}">
        <p14:creationId xmlns:p14="http://schemas.microsoft.com/office/powerpoint/2010/main" val="2837076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49</a:t>
            </a:fld>
            <a:endParaRPr lang="en-US" dirty="0"/>
          </a:p>
        </p:txBody>
      </p:sp>
    </p:spTree>
    <p:extLst>
      <p:ext uri="{BB962C8B-B14F-4D97-AF65-F5344CB8AC3E}">
        <p14:creationId xmlns:p14="http://schemas.microsoft.com/office/powerpoint/2010/main" val="249856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16</a:t>
            </a:fld>
            <a:endParaRPr lang="en-US" dirty="0"/>
          </a:p>
        </p:txBody>
      </p:sp>
    </p:spTree>
    <p:extLst>
      <p:ext uri="{BB962C8B-B14F-4D97-AF65-F5344CB8AC3E}">
        <p14:creationId xmlns:p14="http://schemas.microsoft.com/office/powerpoint/2010/main" val="1737314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17</a:t>
            </a:fld>
            <a:endParaRPr lang="en-US" dirty="0"/>
          </a:p>
        </p:txBody>
      </p:sp>
    </p:spTree>
    <p:extLst>
      <p:ext uri="{BB962C8B-B14F-4D97-AF65-F5344CB8AC3E}">
        <p14:creationId xmlns:p14="http://schemas.microsoft.com/office/powerpoint/2010/main" val="1489149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18</a:t>
            </a:fld>
            <a:endParaRPr lang="en-US" dirty="0"/>
          </a:p>
        </p:txBody>
      </p:sp>
    </p:spTree>
    <p:extLst>
      <p:ext uri="{BB962C8B-B14F-4D97-AF65-F5344CB8AC3E}">
        <p14:creationId xmlns:p14="http://schemas.microsoft.com/office/powerpoint/2010/main" val="1992165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19</a:t>
            </a:fld>
            <a:endParaRPr lang="en-US" dirty="0"/>
          </a:p>
        </p:txBody>
      </p:sp>
    </p:spTree>
    <p:extLst>
      <p:ext uri="{BB962C8B-B14F-4D97-AF65-F5344CB8AC3E}">
        <p14:creationId xmlns:p14="http://schemas.microsoft.com/office/powerpoint/2010/main" val="194762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20</a:t>
            </a:fld>
            <a:endParaRPr lang="en-US" dirty="0"/>
          </a:p>
        </p:txBody>
      </p:sp>
    </p:spTree>
    <p:extLst>
      <p:ext uri="{BB962C8B-B14F-4D97-AF65-F5344CB8AC3E}">
        <p14:creationId xmlns:p14="http://schemas.microsoft.com/office/powerpoint/2010/main" val="130752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21</a:t>
            </a:fld>
            <a:endParaRPr lang="en-US" dirty="0"/>
          </a:p>
        </p:txBody>
      </p:sp>
    </p:spTree>
    <p:extLst>
      <p:ext uri="{BB962C8B-B14F-4D97-AF65-F5344CB8AC3E}">
        <p14:creationId xmlns:p14="http://schemas.microsoft.com/office/powerpoint/2010/main" val="379826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3" descr="挿絵 が含まれている画像&#10;&#10;自動的に生成された説明">
            <a:extLst>
              <a:ext uri="{FF2B5EF4-FFF2-40B4-BE49-F238E27FC236}">
                <a16:creationId xmlns:a16="http://schemas.microsoft.com/office/drawing/2014/main" id="{B6F52389-0864-8040-1B81-41431B92237E}"/>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3.pn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90.png"/><Relationship Id="rId5" Type="http://schemas.openxmlformats.org/officeDocument/2006/relationships/customXml" Target="../ink/ink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10.png"/><Relationship Id="rId4" Type="http://schemas.openxmlformats.org/officeDocument/2006/relationships/customXml" Target="../ink/ink3.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nesas.com/us/en/document/man/ra4m3-group-users-manual-hardware?r=1400806"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www.renesas.com/sg/en/document/man/ra4m3-group-users-manual-hardware?r=140080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renesas.com/us/en/document/man/ra4m3-group-users-manual-hardware?r=1400806"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www.renesas.com/sg/en/document/man/ra4m3-group-users-manual-hardware?r=140080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renesas.com/us/en/document/man/ra4m3-group-users-manual-hardware?r=1400806"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www.renesas.com/sg/en/document/man/ra4m3-group-users-manual-hardware?r=140080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renesas.com/us/en/document/man/ra4m3-group-users-manual-hardware?r=1400806"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www.renesas.com/sg/en/document/man/ra4m3-group-users-manual-hardware?r=140080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nesas.com/us/en/document/man/ra4m3-group-users-manual-hardware?r=1400806"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www.renesas.com/sg/en/document/man/ra4m3-group-users-manual-hardware?r=140080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80.png"/><Relationship Id="rId5" Type="http://schemas.openxmlformats.org/officeDocument/2006/relationships/customXml" Target="../ink/ink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www.renesas.com/sg/en/document/dst/ra4m3-group-datasheet?r=1400806" TargetMode="External"/><Relationship Id="rId2" Type="http://schemas.openxmlformats.org/officeDocument/2006/relationships/hyperlink" Target="https://renesas.github.io/fsp/group___c_a_n.html" TargetMode="External"/><Relationship Id="rId1" Type="http://schemas.openxmlformats.org/officeDocument/2006/relationships/slideLayout" Target="../slideLayouts/slideLayout4.xml"/><Relationship Id="rId4" Type="http://schemas.openxmlformats.org/officeDocument/2006/relationships/hyperlink" Target="https://www.renesas.com/us/en/document/man/ra4m3-group-users-manual-hardware?r=1400806"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7" descr="草が生えている&#10;&#10;自動的に生成された説明">
            <a:extLst>
              <a:ext uri="{FF2B5EF4-FFF2-40B4-BE49-F238E27FC236}">
                <a16:creationId xmlns:a16="http://schemas.microsoft.com/office/drawing/2014/main" id="{9865FD56-E3ED-124D-DE26-53B370D6E2C0}"/>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8964" b="8964"/>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p:txBody>
          <a:bodyPr/>
          <a:lstStyle/>
          <a:p>
            <a:r>
              <a:rPr lang="en-US" altLang="ja-JP" dirty="0"/>
              <a:t>CONTROLLER AREA NETWORK (CAN) MODULE</a:t>
            </a:r>
          </a:p>
          <a:p>
            <a:pPr lvl="1"/>
            <a:r>
              <a:rPr lang="en-US" altLang="ja-JP" dirty="0"/>
              <a:t>RA FSP KNOWLEDGE SHARING REPORT</a:t>
            </a:r>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040000" cy="1594622"/>
          </a:xfrm>
        </p:spPr>
        <p:txBody>
          <a:bodyPr/>
          <a:lstStyle/>
          <a:p>
            <a:r>
              <a:rPr lang="vi-VN" altLang="ja-JP" dirty="0"/>
              <a:t>nov 14</a:t>
            </a:r>
            <a:r>
              <a:rPr lang="en-US" altLang="ja-JP" dirty="0"/>
              <a:t>, 2023</a:t>
            </a:r>
          </a:p>
          <a:p>
            <a:r>
              <a:rPr lang="vi-VN" altLang="ja-JP" dirty="0"/>
              <a:t>Quan tran</a:t>
            </a:r>
          </a:p>
          <a:p>
            <a:r>
              <a:rPr lang="en-US" altLang="ja-JP" dirty="0"/>
              <a:t>SOFTWARE DEVELOPMENT Department </a:t>
            </a:r>
          </a:p>
          <a:p>
            <a:r>
              <a:rPr lang="en-US" altLang="ja-JP" dirty="0"/>
              <a:t>RA FSP GROUP</a:t>
            </a:r>
          </a:p>
          <a:p>
            <a:r>
              <a:rPr lang="en-US" altLang="ja-JP" dirty="0"/>
              <a:t>Renesas Electronics Corporation</a:t>
            </a:r>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vi-VN" sz="2000" dirty="0"/>
              <a:t>ERROR</a:t>
            </a:r>
            <a:r>
              <a:rPr lang="vi-VN" sz="2000" cap="all" dirty="0"/>
              <a:t> FRAME</a:t>
            </a:r>
            <a:endParaRPr lang="en-US" sz="2000" cap="all" dirty="0"/>
          </a:p>
        </p:txBody>
      </p:sp>
      <p:pic>
        <p:nvPicPr>
          <p:cNvPr id="5" name="Picture 4">
            <a:extLst>
              <a:ext uri="{FF2B5EF4-FFF2-40B4-BE49-F238E27FC236}">
                <a16:creationId xmlns:a16="http://schemas.microsoft.com/office/drawing/2014/main" id="{6EB459F5-1E8D-CFDC-8B89-300BD3ED61A9}"/>
              </a:ext>
            </a:extLst>
          </p:cNvPr>
          <p:cNvPicPr>
            <a:picLocks noChangeAspect="1"/>
          </p:cNvPicPr>
          <p:nvPr/>
        </p:nvPicPr>
        <p:blipFill>
          <a:blip r:embed="rId2"/>
          <a:stretch>
            <a:fillRect/>
          </a:stretch>
        </p:blipFill>
        <p:spPr>
          <a:xfrm>
            <a:off x="1614290" y="1371600"/>
            <a:ext cx="8963420" cy="4662789"/>
          </a:xfrm>
          <a:prstGeom prst="rect">
            <a:avLst/>
          </a:prstGeom>
        </p:spPr>
      </p:pic>
    </p:spTree>
    <p:extLst>
      <p:ext uri="{BB962C8B-B14F-4D97-AF65-F5344CB8AC3E}">
        <p14:creationId xmlns:p14="http://schemas.microsoft.com/office/powerpoint/2010/main" val="259378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vi-VN" sz="2000" cap="all" dirty="0"/>
              <a:t>OVERLOAD FRAME</a:t>
            </a:r>
            <a:endParaRPr lang="en-US" sz="2000" cap="all" dirty="0"/>
          </a:p>
        </p:txBody>
      </p:sp>
      <p:pic>
        <p:nvPicPr>
          <p:cNvPr id="4" name="Picture 3">
            <a:extLst>
              <a:ext uri="{FF2B5EF4-FFF2-40B4-BE49-F238E27FC236}">
                <a16:creationId xmlns:a16="http://schemas.microsoft.com/office/drawing/2014/main" id="{72E592FB-85C5-B656-BB47-71EDED50BCC3}"/>
              </a:ext>
            </a:extLst>
          </p:cNvPr>
          <p:cNvPicPr>
            <a:picLocks noChangeAspect="1"/>
          </p:cNvPicPr>
          <p:nvPr/>
        </p:nvPicPr>
        <p:blipFill>
          <a:blip r:embed="rId2"/>
          <a:stretch>
            <a:fillRect/>
          </a:stretch>
        </p:blipFill>
        <p:spPr>
          <a:xfrm>
            <a:off x="1633138" y="1546578"/>
            <a:ext cx="8925724" cy="3764844"/>
          </a:xfrm>
          <a:prstGeom prst="rect">
            <a:avLst/>
          </a:prstGeom>
        </p:spPr>
      </p:pic>
    </p:spTree>
    <p:extLst>
      <p:ext uri="{BB962C8B-B14F-4D97-AF65-F5344CB8AC3E}">
        <p14:creationId xmlns:p14="http://schemas.microsoft.com/office/powerpoint/2010/main" val="381139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5" descr="屋外, ストリート, 交通, 光 が含まれている画像&#10;&#10;自動的に生成された説明">
            <a:extLst>
              <a:ext uri="{FF2B5EF4-FFF2-40B4-BE49-F238E27FC236}">
                <a16:creationId xmlns:a16="http://schemas.microsoft.com/office/drawing/2014/main" id="{C7616F53-CC64-A5EB-EE27-AD26F2CBD8D7}"/>
              </a:ext>
            </a:extLst>
          </p:cNvPr>
          <p:cNvPicPr>
            <a:picLocks noChangeAspect="1"/>
          </p:cNvPicPr>
          <p:nvPr/>
        </p:nvPicPr>
        <p:blipFill>
          <a:blip r:embed="rId2">
            <a:extLst>
              <a:ext uri="{28A0092B-C50C-407E-A947-70E740481C1C}">
                <a14:useLocalDpi xmlns:a14="http://schemas.microsoft.com/office/drawing/2010/main" val="0"/>
              </a:ext>
            </a:extLst>
          </a:blip>
          <a:srcRect t="4296" b="4296"/>
          <a:stretch>
            <a:fillRect/>
          </a:stretch>
        </p:blipFill>
        <p:spPr>
          <a:xfrm>
            <a:off x="-23117" y="0"/>
            <a:ext cx="12215117" cy="6095835"/>
          </a:xfrm>
          <a:prstGeom prst="rect">
            <a:avLst/>
          </a:prstGeom>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a:xfrm>
            <a:off x="-16268" y="762165"/>
            <a:ext cx="5578868" cy="914235"/>
          </a:xfrm>
        </p:spPr>
        <p:txBody>
          <a:bodyPr/>
          <a:lstStyle/>
          <a:p>
            <a:r>
              <a:rPr lang="vi-VN" altLang="ja-JP" dirty="0"/>
              <a:t>BASIC OPERATION</a:t>
            </a:r>
            <a:endParaRPr lang="en-US" altLang="ja-JP" dirty="0"/>
          </a:p>
        </p:txBody>
      </p:sp>
    </p:spTree>
    <p:extLst>
      <p:ext uri="{BB962C8B-B14F-4D97-AF65-F5344CB8AC3E}">
        <p14:creationId xmlns:p14="http://schemas.microsoft.com/office/powerpoint/2010/main" val="219148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CAN’S Operation mode</a:t>
            </a:r>
            <a:endParaRPr lang="en-US" sz="2000" dirty="0"/>
          </a:p>
        </p:txBody>
      </p:sp>
      <p:pic>
        <p:nvPicPr>
          <p:cNvPr id="7" name="Picture 6">
            <a:extLst>
              <a:ext uri="{FF2B5EF4-FFF2-40B4-BE49-F238E27FC236}">
                <a16:creationId xmlns:a16="http://schemas.microsoft.com/office/drawing/2014/main" id="{2AB55280-8CD2-41F4-BB0F-694465CBA84B}"/>
              </a:ext>
            </a:extLst>
          </p:cNvPr>
          <p:cNvPicPr>
            <a:picLocks noChangeAspect="1"/>
          </p:cNvPicPr>
          <p:nvPr/>
        </p:nvPicPr>
        <p:blipFill rotWithShape="1">
          <a:blip r:embed="rId3"/>
          <a:srcRect l="3836" r="2569"/>
          <a:stretch/>
        </p:blipFill>
        <p:spPr>
          <a:xfrm>
            <a:off x="4267200" y="1057549"/>
            <a:ext cx="7679114" cy="5145216"/>
          </a:xfrm>
          <a:prstGeom prst="rect">
            <a:avLst/>
          </a:prstGeom>
        </p:spPr>
      </p:pic>
      <p:sp>
        <p:nvSpPr>
          <p:cNvPr id="2" name="TextBox 1">
            <a:extLst>
              <a:ext uri="{FF2B5EF4-FFF2-40B4-BE49-F238E27FC236}">
                <a16:creationId xmlns:a16="http://schemas.microsoft.com/office/drawing/2014/main" id="{D24E4BA4-746F-0E03-A612-CBA298884B94}"/>
              </a:ext>
            </a:extLst>
          </p:cNvPr>
          <p:cNvSpPr txBox="1"/>
          <p:nvPr/>
        </p:nvSpPr>
        <p:spPr>
          <a:xfrm>
            <a:off x="366959" y="1447800"/>
            <a:ext cx="4433641" cy="1815882"/>
          </a:xfrm>
          <a:prstGeom prst="rect">
            <a:avLst/>
          </a:prstGeom>
          <a:noFill/>
        </p:spPr>
        <p:txBody>
          <a:bodyPr wrap="square" rtlCol="0">
            <a:spAutoFit/>
          </a:bodyPr>
          <a:lstStyle/>
          <a:p>
            <a:r>
              <a:rPr lang="vi-VN" sz="1600" dirty="0"/>
              <a:t>The CAN module operation includes the following modes:</a:t>
            </a:r>
          </a:p>
          <a:p>
            <a:endParaRPr lang="vi-VN" sz="1600" dirty="0"/>
          </a:p>
          <a:p>
            <a:pPr marL="285750" indent="-285750">
              <a:buFont typeface="Arial" panose="020B0604020202020204" pitchFamily="34" charset="0"/>
              <a:buChar char="•"/>
            </a:pPr>
            <a:r>
              <a:rPr lang="en-US" sz="1600" dirty="0"/>
              <a:t>CAN sleep mode</a:t>
            </a:r>
          </a:p>
          <a:p>
            <a:pPr marL="285750" indent="-285750">
              <a:buFont typeface="Arial" panose="020B0604020202020204" pitchFamily="34" charset="0"/>
              <a:buChar char="•"/>
            </a:pPr>
            <a:r>
              <a:rPr lang="vi-VN" sz="1600" dirty="0"/>
              <a:t>CAN reset mode</a:t>
            </a:r>
          </a:p>
          <a:p>
            <a:pPr marL="285750" indent="-285750">
              <a:buFont typeface="Arial" panose="020B0604020202020204" pitchFamily="34" charset="0"/>
              <a:buChar char="•"/>
            </a:pPr>
            <a:r>
              <a:rPr lang="en-US" sz="1600" dirty="0"/>
              <a:t>CAN halt mode</a:t>
            </a:r>
          </a:p>
          <a:p>
            <a:pPr marL="285750" indent="-285750">
              <a:buFont typeface="Arial" panose="020B0604020202020204" pitchFamily="34" charset="0"/>
              <a:buChar char="•"/>
            </a:pPr>
            <a:r>
              <a:rPr lang="en-US" sz="1600" dirty="0"/>
              <a:t>CAN operation mode</a:t>
            </a:r>
          </a:p>
        </p:txBody>
      </p:sp>
    </p:spTree>
    <p:extLst>
      <p:ext uri="{BB962C8B-B14F-4D97-AF65-F5344CB8AC3E}">
        <p14:creationId xmlns:p14="http://schemas.microsoft.com/office/powerpoint/2010/main" val="147071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a:t>
            </a:r>
            <a:r>
              <a:rPr lang="en-US" sz="2000" dirty="0"/>
              <a:t> sleep mode</a:t>
            </a:r>
          </a:p>
        </p:txBody>
      </p:sp>
      <p:sp>
        <p:nvSpPr>
          <p:cNvPr id="2" name="TextBox 1">
            <a:extLst>
              <a:ext uri="{FF2B5EF4-FFF2-40B4-BE49-F238E27FC236}">
                <a16:creationId xmlns:a16="http://schemas.microsoft.com/office/drawing/2014/main" id="{D24E4BA4-746F-0E03-A612-CBA298884B94}"/>
              </a:ext>
            </a:extLst>
          </p:cNvPr>
          <p:cNvSpPr txBox="1"/>
          <p:nvPr/>
        </p:nvSpPr>
        <p:spPr>
          <a:xfrm>
            <a:off x="366959" y="1447800"/>
            <a:ext cx="11571599" cy="584775"/>
          </a:xfrm>
          <a:prstGeom prst="rect">
            <a:avLst/>
          </a:prstGeom>
          <a:noFill/>
        </p:spPr>
        <p:txBody>
          <a:bodyPr wrap="square" rtlCol="0">
            <a:spAutoFit/>
          </a:bodyPr>
          <a:lstStyle/>
          <a:p>
            <a:pPr algn="just"/>
            <a:r>
              <a:rPr lang="en-US" sz="1600" b="0" i="0" u="none" strike="noStrike" baseline="0" dirty="0"/>
              <a:t>CAN sleep mode reduces power consumption by stopping the clock supply to the CAN module. After a reset from an MCU</a:t>
            </a:r>
          </a:p>
          <a:p>
            <a:pPr algn="just"/>
            <a:r>
              <a:rPr lang="en-US" sz="1600" b="0" i="0" u="none" strike="noStrike" baseline="0" dirty="0"/>
              <a:t>pin or a software reset, the CAN module starts from CAN sleep mode.</a:t>
            </a:r>
            <a:endParaRPr lang="en-US" sz="1600" dirty="0"/>
          </a:p>
        </p:txBody>
      </p:sp>
      <p:sp>
        <p:nvSpPr>
          <p:cNvPr id="5" name="TextBox 4">
            <a:extLst>
              <a:ext uri="{FF2B5EF4-FFF2-40B4-BE49-F238E27FC236}">
                <a16:creationId xmlns:a16="http://schemas.microsoft.com/office/drawing/2014/main" id="{408651EC-9BF3-28FC-8F46-33149C5DACA2}"/>
              </a:ext>
            </a:extLst>
          </p:cNvPr>
          <p:cNvSpPr txBox="1"/>
          <p:nvPr/>
        </p:nvSpPr>
        <p:spPr>
          <a:xfrm>
            <a:off x="366959" y="2057400"/>
            <a:ext cx="11571600" cy="338554"/>
          </a:xfrm>
          <a:prstGeom prst="rect">
            <a:avLst/>
          </a:prstGeom>
          <a:noFill/>
        </p:spPr>
        <p:txBody>
          <a:bodyPr wrap="square">
            <a:spAutoFit/>
          </a:bodyPr>
          <a:lstStyle/>
          <a:p>
            <a:pPr algn="just"/>
            <a:r>
              <a:rPr lang="en-US" sz="1600" b="0" i="0" u="none" strike="noStrike" baseline="0" dirty="0"/>
              <a:t>When the SLPM bit in CTLR is set to 1, the CAN module enters CAN sleep mode, and the SLPST bit in STR is set to 1.</a:t>
            </a:r>
            <a:endParaRPr lang="en-US" sz="1600" dirty="0"/>
          </a:p>
        </p:txBody>
      </p:sp>
      <p:sp>
        <p:nvSpPr>
          <p:cNvPr id="8" name="TextBox 7">
            <a:extLst>
              <a:ext uri="{FF2B5EF4-FFF2-40B4-BE49-F238E27FC236}">
                <a16:creationId xmlns:a16="http://schemas.microsoft.com/office/drawing/2014/main" id="{CE5F1690-DF00-2AFB-B715-27ED93229794}"/>
              </a:ext>
            </a:extLst>
          </p:cNvPr>
          <p:cNvSpPr txBox="1"/>
          <p:nvPr/>
        </p:nvSpPr>
        <p:spPr>
          <a:xfrm>
            <a:off x="366958" y="2590800"/>
            <a:ext cx="11571600" cy="584775"/>
          </a:xfrm>
          <a:prstGeom prst="rect">
            <a:avLst/>
          </a:prstGeom>
          <a:noFill/>
        </p:spPr>
        <p:txBody>
          <a:bodyPr wrap="square">
            <a:spAutoFit/>
          </a:bodyPr>
          <a:lstStyle/>
          <a:p>
            <a:pPr algn="just"/>
            <a:r>
              <a:rPr lang="en-US" sz="1600" b="0" i="0" u="none" strike="noStrike" baseline="0" dirty="0"/>
              <a:t>When the SLPM bit is set to 0, the CAN module is released from CAN sleep mode. When the CAN module exits CAN</a:t>
            </a:r>
          </a:p>
          <a:p>
            <a:pPr algn="l"/>
            <a:r>
              <a:rPr lang="en-US" sz="1600" b="0" i="0" u="none" strike="noStrike" baseline="0" dirty="0"/>
              <a:t>sleep mode, the other registers remain unchanged.</a:t>
            </a:r>
            <a:endParaRPr lang="en-US" sz="1600" dirty="0"/>
          </a:p>
        </p:txBody>
      </p:sp>
      <p:grpSp>
        <p:nvGrpSpPr>
          <p:cNvPr id="18" name="Group 17">
            <a:extLst>
              <a:ext uri="{FF2B5EF4-FFF2-40B4-BE49-F238E27FC236}">
                <a16:creationId xmlns:a16="http://schemas.microsoft.com/office/drawing/2014/main" id="{E7669BC3-265D-C58F-44FF-75984BF7132E}"/>
              </a:ext>
            </a:extLst>
          </p:cNvPr>
          <p:cNvGrpSpPr/>
          <p:nvPr/>
        </p:nvGrpSpPr>
        <p:grpSpPr>
          <a:xfrm>
            <a:off x="290758" y="3819683"/>
            <a:ext cx="11256599" cy="1361917"/>
            <a:chOff x="290758" y="3667283"/>
            <a:chExt cx="11256599" cy="1361917"/>
          </a:xfrm>
        </p:grpSpPr>
        <p:pic>
          <p:nvPicPr>
            <p:cNvPr id="12" name="Picture 11">
              <a:extLst>
                <a:ext uri="{FF2B5EF4-FFF2-40B4-BE49-F238E27FC236}">
                  <a16:creationId xmlns:a16="http://schemas.microsoft.com/office/drawing/2014/main" id="{D7E48CD1-AAD6-55BF-E195-A5209993ED26}"/>
                </a:ext>
              </a:extLst>
            </p:cNvPr>
            <p:cNvPicPr>
              <a:picLocks noChangeAspect="1"/>
            </p:cNvPicPr>
            <p:nvPr/>
          </p:nvPicPr>
          <p:blipFill>
            <a:blip r:embed="rId3"/>
            <a:stretch>
              <a:fillRect/>
            </a:stretch>
          </p:blipFill>
          <p:spPr>
            <a:xfrm>
              <a:off x="290758" y="3667283"/>
              <a:ext cx="5805242" cy="1306041"/>
            </a:xfrm>
            <a:prstGeom prst="rect">
              <a:avLst/>
            </a:prstGeom>
          </p:spPr>
        </p:pic>
        <p:pic>
          <p:nvPicPr>
            <p:cNvPr id="14" name="Picture 13">
              <a:extLst>
                <a:ext uri="{FF2B5EF4-FFF2-40B4-BE49-F238E27FC236}">
                  <a16:creationId xmlns:a16="http://schemas.microsoft.com/office/drawing/2014/main" id="{5DFA7614-09C1-6F1F-CCAB-C54238073DCA}"/>
                </a:ext>
              </a:extLst>
            </p:cNvPr>
            <p:cNvPicPr>
              <a:picLocks noChangeAspect="1"/>
            </p:cNvPicPr>
            <p:nvPr/>
          </p:nvPicPr>
          <p:blipFill>
            <a:blip r:embed="rId4"/>
            <a:stretch>
              <a:fillRect/>
            </a:stretch>
          </p:blipFill>
          <p:spPr>
            <a:xfrm>
              <a:off x="6324600" y="3731915"/>
              <a:ext cx="5222757" cy="1272472"/>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78110163-75BA-ADB7-2265-4D743030A265}"/>
                    </a:ext>
                  </a:extLst>
                </p14:cNvPr>
                <p14:cNvContentPartPr/>
                <p14:nvPr/>
              </p14:nvContentPartPr>
              <p14:xfrm>
                <a:off x="8382000" y="4308782"/>
                <a:ext cx="304800" cy="684084"/>
              </p14:xfrm>
            </p:contentPart>
          </mc:Choice>
          <mc:Fallback xmlns="">
            <p:pic>
              <p:nvPicPr>
                <p:cNvPr id="15" name="Ink 14">
                  <a:extLst>
                    <a:ext uri="{FF2B5EF4-FFF2-40B4-BE49-F238E27FC236}">
                      <a16:creationId xmlns:a16="http://schemas.microsoft.com/office/drawing/2014/main" id="{78110163-75BA-ADB7-2265-4D743030A265}"/>
                    </a:ext>
                  </a:extLst>
                </p:cNvPr>
                <p:cNvPicPr/>
                <p:nvPr/>
              </p:nvPicPr>
              <p:blipFill>
                <a:blip r:embed="rId6"/>
                <a:stretch>
                  <a:fillRect/>
                </a:stretch>
              </p:blipFill>
              <p:spPr>
                <a:xfrm>
                  <a:off x="8364007" y="4290789"/>
                  <a:ext cx="340426" cy="71971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E83DF7CD-5456-8C2E-F4D3-CE3282FE783B}"/>
                    </a:ext>
                  </a:extLst>
                </p14:cNvPr>
                <p14:cNvContentPartPr/>
                <p14:nvPr/>
              </p14:nvContentPartPr>
              <p14:xfrm>
                <a:off x="2514600" y="4322763"/>
                <a:ext cx="431800" cy="706437"/>
              </p14:xfrm>
            </p:contentPart>
          </mc:Choice>
          <mc:Fallback xmlns="">
            <p:pic>
              <p:nvPicPr>
                <p:cNvPr id="16" name="Ink 15">
                  <a:extLst>
                    <a:ext uri="{FF2B5EF4-FFF2-40B4-BE49-F238E27FC236}">
                      <a16:creationId xmlns:a16="http://schemas.microsoft.com/office/drawing/2014/main" id="{E83DF7CD-5456-8C2E-F4D3-CE3282FE783B}"/>
                    </a:ext>
                  </a:extLst>
                </p:cNvPr>
                <p:cNvPicPr/>
                <p:nvPr/>
              </p:nvPicPr>
              <p:blipFill>
                <a:blip r:embed="rId8"/>
                <a:stretch>
                  <a:fillRect/>
                </a:stretch>
              </p:blipFill>
              <p:spPr>
                <a:xfrm>
                  <a:off x="2496608" y="4304769"/>
                  <a:ext cx="467424" cy="742065"/>
                </a:xfrm>
                <a:prstGeom prst="rect">
                  <a:avLst/>
                </a:prstGeom>
              </p:spPr>
            </p:pic>
          </mc:Fallback>
        </mc:AlternateContent>
      </p:grpSp>
    </p:spTree>
    <p:extLst>
      <p:ext uri="{BB962C8B-B14F-4D97-AF65-F5344CB8AC3E}">
        <p14:creationId xmlns:p14="http://schemas.microsoft.com/office/powerpoint/2010/main" val="266530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sp>
        <p:nvSpPr>
          <p:cNvPr id="14" name="TextBox 13">
            <a:extLst>
              <a:ext uri="{FF2B5EF4-FFF2-40B4-BE49-F238E27FC236}">
                <a16:creationId xmlns:a16="http://schemas.microsoft.com/office/drawing/2014/main" id="{A981171F-FAA2-7FE8-097A-34896243D104}"/>
              </a:ext>
            </a:extLst>
          </p:cNvPr>
          <p:cNvSpPr txBox="1"/>
          <p:nvPr/>
        </p:nvSpPr>
        <p:spPr>
          <a:xfrm>
            <a:off x="314909" y="1447800"/>
            <a:ext cx="11562182" cy="584775"/>
          </a:xfrm>
          <a:prstGeom prst="rect">
            <a:avLst/>
          </a:prstGeom>
          <a:noFill/>
        </p:spPr>
        <p:txBody>
          <a:bodyPr wrap="square">
            <a:spAutoFit/>
          </a:bodyPr>
          <a:lstStyle/>
          <a:p>
            <a:pPr algn="just"/>
            <a:r>
              <a:rPr lang="en-US" sz="1600" b="0" i="0" u="none" strike="noStrike" baseline="0" dirty="0"/>
              <a:t>CAN reset mode is provided for CAN communication configuration. When the CTLR.CANM[1:0] bits are set to 01b or</a:t>
            </a:r>
          </a:p>
          <a:p>
            <a:pPr algn="just"/>
            <a:r>
              <a:rPr lang="en-US" sz="1600" b="0" i="0" u="none" strike="noStrike" baseline="0" dirty="0"/>
              <a:t>11b, the CAN module enters CAN reset mode.</a:t>
            </a:r>
            <a:endParaRPr lang="en-US" sz="1600" dirty="0"/>
          </a:p>
        </p:txBody>
      </p:sp>
      <p:sp>
        <p:nvSpPr>
          <p:cNvPr id="17" name="TextBox 16">
            <a:extLst>
              <a:ext uri="{FF2B5EF4-FFF2-40B4-BE49-F238E27FC236}">
                <a16:creationId xmlns:a16="http://schemas.microsoft.com/office/drawing/2014/main" id="{4BAB1F63-2F8C-4C17-80EB-97A7C1873828}"/>
              </a:ext>
            </a:extLst>
          </p:cNvPr>
          <p:cNvSpPr txBox="1"/>
          <p:nvPr/>
        </p:nvSpPr>
        <p:spPr>
          <a:xfrm>
            <a:off x="314909" y="2209800"/>
            <a:ext cx="11232000" cy="830997"/>
          </a:xfrm>
          <a:prstGeom prst="rect">
            <a:avLst/>
          </a:prstGeom>
          <a:noFill/>
        </p:spPr>
        <p:txBody>
          <a:bodyPr wrap="square">
            <a:spAutoFit/>
          </a:bodyPr>
          <a:lstStyle/>
          <a:p>
            <a:pPr algn="just"/>
            <a:r>
              <a:rPr lang="en-US" sz="1600" b="0" i="0" u="none" strike="noStrike" baseline="0" dirty="0"/>
              <a:t>CAN halt mode is used for mailbox configuration and test mode setting.</a:t>
            </a:r>
          </a:p>
          <a:p>
            <a:pPr algn="just"/>
            <a:r>
              <a:rPr lang="en-US" sz="1600" b="0" i="0" u="none" strike="noStrike" baseline="0" dirty="0"/>
              <a:t>When the CTLR.CANM[1:0] bits are set to 10b, CAN halt mode is selected, and the STR.HLTST bit is set to 1. Do not</a:t>
            </a:r>
          </a:p>
          <a:p>
            <a:pPr algn="just"/>
            <a:r>
              <a:rPr lang="en-US" sz="1600" b="0" i="0" u="none" strike="noStrike" baseline="0" dirty="0"/>
              <a:t>change the CTLR.CANM[1:0] bits until the HLTST bit is 1.</a:t>
            </a:r>
            <a:endParaRPr lang="en-US" sz="1600" dirty="0"/>
          </a:p>
        </p:txBody>
      </p:sp>
      <p:grpSp>
        <p:nvGrpSpPr>
          <p:cNvPr id="21" name="Group 20">
            <a:extLst>
              <a:ext uri="{FF2B5EF4-FFF2-40B4-BE49-F238E27FC236}">
                <a16:creationId xmlns:a16="http://schemas.microsoft.com/office/drawing/2014/main" id="{70FDAD2B-CCA0-C0F3-11DE-D2AE7B04499E}"/>
              </a:ext>
            </a:extLst>
          </p:cNvPr>
          <p:cNvGrpSpPr/>
          <p:nvPr/>
        </p:nvGrpSpPr>
        <p:grpSpPr>
          <a:xfrm>
            <a:off x="314909" y="3200400"/>
            <a:ext cx="7239000" cy="1804234"/>
            <a:chOff x="314909" y="3218022"/>
            <a:chExt cx="7239000" cy="1804234"/>
          </a:xfrm>
        </p:grpSpPr>
        <p:pic>
          <p:nvPicPr>
            <p:cNvPr id="18" name="Picture 17">
              <a:extLst>
                <a:ext uri="{FF2B5EF4-FFF2-40B4-BE49-F238E27FC236}">
                  <a16:creationId xmlns:a16="http://schemas.microsoft.com/office/drawing/2014/main" id="{595A783C-FE7F-13F0-16C3-7030A764BCA5}"/>
                </a:ext>
              </a:extLst>
            </p:cNvPr>
            <p:cNvPicPr>
              <a:picLocks noChangeAspect="1"/>
            </p:cNvPicPr>
            <p:nvPr/>
          </p:nvPicPr>
          <p:blipFill>
            <a:blip r:embed="rId3"/>
            <a:stretch>
              <a:fillRect/>
            </a:stretch>
          </p:blipFill>
          <p:spPr>
            <a:xfrm>
              <a:off x="314909" y="3218022"/>
              <a:ext cx="7239000" cy="1628602"/>
            </a:xfrm>
            <a:prstGeom prst="rect">
              <a:avLst/>
            </a:prstGeom>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1A93FB45-E99F-8500-6AB3-4909D2EC8DAE}"/>
                    </a:ext>
                  </a:extLst>
                </p14:cNvPr>
                <p14:cNvContentPartPr/>
                <p14:nvPr/>
              </p14:nvContentPartPr>
              <p14:xfrm flipH="1" flipV="1">
                <a:off x="3501313" y="4032323"/>
                <a:ext cx="866191" cy="989933"/>
              </p14:xfrm>
            </p:contentPart>
          </mc:Choice>
          <mc:Fallback xmlns="">
            <p:pic>
              <p:nvPicPr>
                <p:cNvPr id="20" name="Ink 19">
                  <a:extLst>
                    <a:ext uri="{FF2B5EF4-FFF2-40B4-BE49-F238E27FC236}">
                      <a16:creationId xmlns:a16="http://schemas.microsoft.com/office/drawing/2014/main" id="{1A93FB45-E99F-8500-6AB3-4909D2EC8DAE}"/>
                    </a:ext>
                  </a:extLst>
                </p:cNvPr>
                <p:cNvPicPr/>
                <p:nvPr/>
              </p:nvPicPr>
              <p:blipFill>
                <a:blip r:embed="rId5"/>
                <a:stretch>
                  <a:fillRect/>
                </a:stretch>
              </p:blipFill>
              <p:spPr>
                <a:xfrm flipH="1" flipV="1">
                  <a:off x="3483320" y="4014350"/>
                  <a:ext cx="901817" cy="1025519"/>
                </a:xfrm>
                <a:prstGeom prst="rect">
                  <a:avLst/>
                </a:prstGeom>
              </p:spPr>
            </p:pic>
          </mc:Fallback>
        </mc:AlternateContent>
      </p:grpSp>
    </p:spTree>
    <p:extLst>
      <p:ext uri="{BB962C8B-B14F-4D97-AF65-F5344CB8AC3E}">
        <p14:creationId xmlns:p14="http://schemas.microsoft.com/office/powerpoint/2010/main" val="83138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sp>
        <p:nvSpPr>
          <p:cNvPr id="14" name="TextBox 13">
            <a:extLst>
              <a:ext uri="{FF2B5EF4-FFF2-40B4-BE49-F238E27FC236}">
                <a16:creationId xmlns:a16="http://schemas.microsoft.com/office/drawing/2014/main" id="{A981171F-FAA2-7FE8-097A-34896243D104}"/>
              </a:ext>
            </a:extLst>
          </p:cNvPr>
          <p:cNvSpPr txBox="1"/>
          <p:nvPr/>
        </p:nvSpPr>
        <p:spPr>
          <a:xfrm>
            <a:off x="314908" y="1244025"/>
            <a:ext cx="11385091" cy="584775"/>
          </a:xfrm>
          <a:prstGeom prst="rect">
            <a:avLst/>
          </a:prstGeom>
          <a:noFill/>
        </p:spPr>
        <p:txBody>
          <a:bodyPr wrap="square">
            <a:spAutoFit/>
          </a:bodyPr>
          <a:lstStyle/>
          <a:p>
            <a:pPr algn="just"/>
            <a:r>
              <a:rPr lang="en-US" sz="1600" b="0" i="0" u="none" strike="noStrike" baseline="0" dirty="0"/>
              <a:t>The following registers are </a:t>
            </a:r>
            <a:r>
              <a:rPr lang="en-US" sz="1600" b="1" i="0" u="sng" strike="noStrike" baseline="0" dirty="0"/>
              <a:t>initialized</a:t>
            </a:r>
            <a:r>
              <a:rPr lang="en-US" sz="1600" b="0" i="0" u="none" strike="noStrike" baseline="0" dirty="0"/>
              <a:t> to their reset values after entering CAN reset mode, and their initial values are saved during CAN reset mode:</a:t>
            </a:r>
            <a:endParaRPr lang="en-US" sz="1600" dirty="0"/>
          </a:p>
        </p:txBody>
      </p:sp>
      <p:graphicFrame>
        <p:nvGraphicFramePr>
          <p:cNvPr id="2" name="Table 1">
            <a:extLst>
              <a:ext uri="{FF2B5EF4-FFF2-40B4-BE49-F238E27FC236}">
                <a16:creationId xmlns:a16="http://schemas.microsoft.com/office/drawing/2014/main" id="{F7D14CE0-D024-1B37-3566-B7B998083388}"/>
              </a:ext>
            </a:extLst>
          </p:cNvPr>
          <p:cNvGraphicFramePr>
            <a:graphicFrameLocks noGrp="1"/>
          </p:cNvGraphicFramePr>
          <p:nvPr>
            <p:extLst>
              <p:ext uri="{D42A27DB-BD31-4B8C-83A1-F6EECF244321}">
                <p14:modId xmlns:p14="http://schemas.microsoft.com/office/powerpoint/2010/main" val="2797878829"/>
              </p:ext>
            </p:extLst>
          </p:nvPr>
        </p:nvGraphicFramePr>
        <p:xfrm>
          <a:off x="121841" y="1828800"/>
          <a:ext cx="11924318" cy="4382571"/>
        </p:xfrm>
        <a:graphic>
          <a:graphicData uri="http://schemas.openxmlformats.org/drawingml/2006/table">
            <a:tbl>
              <a:tblPr/>
              <a:tblGrid>
                <a:gridCol w="1284602">
                  <a:extLst>
                    <a:ext uri="{9D8B030D-6E8A-4147-A177-3AD203B41FA5}">
                      <a16:colId xmlns:a16="http://schemas.microsoft.com/office/drawing/2014/main" val="730231289"/>
                    </a:ext>
                  </a:extLst>
                </a:gridCol>
                <a:gridCol w="1036205">
                  <a:extLst>
                    <a:ext uri="{9D8B030D-6E8A-4147-A177-3AD203B41FA5}">
                      <a16:colId xmlns:a16="http://schemas.microsoft.com/office/drawing/2014/main" val="80027988"/>
                    </a:ext>
                  </a:extLst>
                </a:gridCol>
                <a:gridCol w="631393">
                  <a:extLst>
                    <a:ext uri="{9D8B030D-6E8A-4147-A177-3AD203B41FA5}">
                      <a16:colId xmlns:a16="http://schemas.microsoft.com/office/drawing/2014/main" val="2352757813"/>
                    </a:ext>
                  </a:extLst>
                </a:gridCol>
                <a:gridCol w="666318">
                  <a:extLst>
                    <a:ext uri="{9D8B030D-6E8A-4147-A177-3AD203B41FA5}">
                      <a16:colId xmlns:a16="http://schemas.microsoft.com/office/drawing/2014/main" val="226058270"/>
                    </a:ext>
                  </a:extLst>
                </a:gridCol>
                <a:gridCol w="4425998">
                  <a:extLst>
                    <a:ext uri="{9D8B030D-6E8A-4147-A177-3AD203B41FA5}">
                      <a16:colId xmlns:a16="http://schemas.microsoft.com/office/drawing/2014/main" val="3948992778"/>
                    </a:ext>
                  </a:extLst>
                </a:gridCol>
                <a:gridCol w="3879802">
                  <a:extLst>
                    <a:ext uri="{9D8B030D-6E8A-4147-A177-3AD203B41FA5}">
                      <a16:colId xmlns:a16="http://schemas.microsoft.com/office/drawing/2014/main" val="167529112"/>
                    </a:ext>
                  </a:extLst>
                </a:gridCol>
              </a:tblGrid>
              <a:tr h="509081">
                <a:tc>
                  <a:txBody>
                    <a:bodyPr/>
                    <a:lstStyle/>
                    <a:p>
                      <a:pPr algn="ctr" fontAlgn="ctr"/>
                      <a:r>
                        <a:rPr lang="en-US" sz="1200" b="1" i="0" u="none" strike="noStrike" dirty="0">
                          <a:solidFill>
                            <a:srgbClr val="000000"/>
                          </a:solidFill>
                          <a:effectLst/>
                          <a:latin typeface="+mn-lt"/>
                        </a:rPr>
                        <a:t>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53248595"/>
                  </a:ext>
                </a:extLst>
              </a:tr>
              <a:tr h="509081">
                <a:tc>
                  <a:txBody>
                    <a:bodyPr/>
                    <a:lstStyle/>
                    <a:p>
                      <a:pPr algn="ctr" fontAlgn="ctr"/>
                      <a:r>
                        <a:rPr kumimoji="1" lang="en-US" sz="1200" b="0" i="0" u="none" strike="noStrike" kern="1200" baseline="0" dirty="0">
                          <a:solidFill>
                            <a:schemeClr val="tx1"/>
                          </a:solidFill>
                          <a:latin typeface="+mn-lt"/>
                          <a:ea typeface="+mn-ea"/>
                          <a:cs typeface="+mn-cs"/>
                        </a:rPr>
                        <a:t>MCTL_TX[j] </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pt-BR"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0x820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MCTL_TX[j] sets mailbox j to transmit mode or receive mode. In transmit mode, MCTL_TX[j] also controls and indicates the transmission status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29.2.9 MCTL_TX[j] : Message Control Register for Transmit</a:t>
                      </a:r>
                    </a:p>
                    <a:p>
                      <a:pPr algn="l" fontAlgn="ctr"/>
                      <a:r>
                        <a:rPr lang="en-US" sz="1200" b="0" i="0" u="none" strike="noStrike" dirty="0">
                          <a:solidFill>
                            <a:schemeClr val="tx1"/>
                          </a:solidFill>
                          <a:effectLst/>
                          <a:latin typeface="+mn-lt"/>
                        </a:rPr>
                        <a:t>(</a:t>
                      </a:r>
                      <a:r>
                        <a:rPr lang="en-US" sz="1200" dirty="0">
                          <a:hlinkClick r:id="rId3"/>
                        </a:rPr>
                        <a:t>RA4M3 Group User's Manual: Hardware (renesas.com)</a:t>
                      </a:r>
                      <a:r>
                        <a:rPr lang="en-US" sz="1200" b="0" i="0" u="sng" strike="noStrike" dirty="0">
                          <a:solidFill>
                            <a:srgbClr val="06418C"/>
                          </a:solidFill>
                          <a:effectLst/>
                          <a:latin typeface="+mn-lt"/>
                          <a:hlinkClick r:id="rId4">
                            <a:extLst>
                              <a:ext uri="{A12FA001-AC4F-418D-AE19-62706E023703}">
                                <ahyp:hlinkClr xmlns:ahyp="http://schemas.microsoft.com/office/drawing/2018/hyperlinkcolor" val="tx"/>
                              </a:ext>
                            </a:extLst>
                          </a:hlinkClick>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431227"/>
                  </a:ext>
                </a:extLst>
              </a:tr>
              <a:tr h="590039">
                <a:tc>
                  <a:txBody>
                    <a:bodyPr/>
                    <a:lstStyle/>
                    <a:p>
                      <a:pPr algn="ctr" fontAlgn="ctr"/>
                      <a:r>
                        <a:rPr kumimoji="1" lang="en-US" sz="1200" b="0" i="0" u="none" strike="noStrike" kern="1200" baseline="0" dirty="0">
                          <a:solidFill>
                            <a:schemeClr val="tx1"/>
                          </a:solidFill>
                          <a:latin typeface="+mn-lt"/>
                          <a:ea typeface="+mn-ea"/>
                          <a:cs typeface="+mn-cs"/>
                        </a:rPr>
                        <a:t>MCTL_RX[j]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0x820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MCTL_RX[j] sets mailbox j to transmit or receive mode. In receive mode, MCTL_RX[j] also controls and indicates the reception status.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29.2.10 MCTL_RX[j] : Message Control Register for Receive </a:t>
                      </a:r>
                    </a:p>
                    <a:p>
                      <a:pPr algn="l" fontAlgn="ct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2349362"/>
                  </a:ext>
                </a:extLst>
              </a:tr>
              <a:tr h="509081">
                <a:tc>
                  <a:txBody>
                    <a:bodyPr/>
                    <a:lstStyle/>
                    <a:p>
                      <a:pPr algn="ctr" fontAlgn="ctr"/>
                      <a:r>
                        <a:rPr lang="en-US" sz="1200" b="0" i="0" u="none" strike="noStrike" dirty="0">
                          <a:solidFill>
                            <a:srgbClr val="000000"/>
                          </a:solidFill>
                          <a:effectLst/>
                          <a:latin typeface="+mn-lt"/>
                        </a:rPr>
                        <a:t>STR</a:t>
                      </a:r>
                    </a:p>
                    <a:p>
                      <a:pPr algn="ctr" fontAlgn="ctr"/>
                      <a:r>
                        <a:rPr kumimoji="1" lang="en-US" sz="1200" b="0" i="0" u="none" strike="noStrike" kern="1200" baseline="0" dirty="0">
                          <a:solidFill>
                            <a:schemeClr val="tx1"/>
                          </a:solidFill>
                          <a:latin typeface="+mn-lt"/>
                          <a:ea typeface="+mn-ea"/>
                          <a:cs typeface="+mn-cs"/>
                        </a:rPr>
                        <a:t>(except for the SLPST and TFST bits)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0x842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STR register show the status of other 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29.2.15 STR: Status Register</a:t>
                      </a:r>
                    </a:p>
                    <a:p>
                      <a:pPr algn="l" fontAlgn="ct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0068666"/>
                  </a:ext>
                </a:extLst>
              </a:tr>
              <a:tr h="385094">
                <a:tc>
                  <a:txBody>
                    <a:bodyPr/>
                    <a:lstStyle/>
                    <a:p>
                      <a:pPr algn="ctr" fontAlgn="ctr"/>
                      <a:r>
                        <a:rPr lang="en-US" sz="1200" b="0" i="0" u="none" strike="noStrike" dirty="0">
                          <a:solidFill>
                            <a:srgbClr val="000000"/>
                          </a:solidFill>
                          <a:effectLst/>
                          <a:latin typeface="+mn-lt"/>
                        </a:rPr>
                        <a:t>EIFR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0x84D</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a:solidFill>
                            <a:schemeClr val="tx1"/>
                          </a:solidFill>
                          <a:latin typeface="+mn-lt"/>
                          <a:ea typeface="+mn-ea"/>
                          <a:cs typeface="+mn-cs"/>
                        </a:rPr>
                        <a:t>If an event associated with an EIFR flag occurs, the associated bit in EIFR is set to 1, regardless of the setting of EIER.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dirty="0"/>
                        <a:t>29.2.21 EIFR : Error Interrupt Factor Judge Register </a:t>
                      </a: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145453"/>
                  </a:ext>
                </a:extLst>
              </a:tr>
              <a:tr h="509081">
                <a:tc>
                  <a:txBody>
                    <a:bodyPr/>
                    <a:lstStyle/>
                    <a:p>
                      <a:pPr algn="ctr" fontAlgn="ctr"/>
                      <a:r>
                        <a:rPr lang="en-US" sz="1200" b="0" i="0" u="none" strike="noStrike" dirty="0">
                          <a:solidFill>
                            <a:srgbClr val="000000"/>
                          </a:solidFill>
                          <a:effectLst/>
                          <a:latin typeface="+mn-lt"/>
                        </a:rPr>
                        <a:t>RECR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0x84E</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RECR indicates the value of the receive error counter. See the CAN specification (ISO11898-1) for information on the increment and decrement conditions of the receive error counter.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dirty="0"/>
                        <a:t>29.2.22 RECR : Receive Error Count Register </a:t>
                      </a:r>
                    </a:p>
                    <a:p>
                      <a:pPr algn="l" fontAlgn="ct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26085"/>
                  </a:ext>
                </a:extLst>
              </a:tr>
              <a:tr h="343250">
                <a:tc>
                  <a:txBody>
                    <a:bodyPr/>
                    <a:lstStyle/>
                    <a:p>
                      <a:pPr algn="ctr" fontAlgn="ctr"/>
                      <a:r>
                        <a:rPr lang="en-US" sz="1200" b="0" i="0" u="none" strike="noStrike" dirty="0">
                          <a:solidFill>
                            <a:srgbClr val="000000"/>
                          </a:solidFill>
                          <a:effectLst/>
                          <a:latin typeface="+mn-lt"/>
                        </a:rPr>
                        <a:t>TECR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0x84F</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TECR indicates the value of the transmit error counter. See the CAN specification (ISO11898-1) for information on the</a:t>
                      </a:r>
                    </a:p>
                    <a:p>
                      <a:r>
                        <a:rPr kumimoji="1" lang="en-US" sz="1200" b="0" i="0" u="none" strike="noStrike" kern="1200" baseline="0" dirty="0">
                          <a:solidFill>
                            <a:schemeClr val="tx1"/>
                          </a:solidFill>
                          <a:latin typeface="+mn-lt"/>
                          <a:ea typeface="+mn-ea"/>
                          <a:cs typeface="+mn-cs"/>
                        </a:rPr>
                        <a:t>increment and decrement conditions of the transmit error counter.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dirty="0"/>
                        <a:t>29.2.22 TECR : Transmit Error Count Register</a:t>
                      </a:r>
                    </a:p>
                    <a:p>
                      <a:pPr algn="l" fontAlgn="ct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853650"/>
                  </a:ext>
                </a:extLst>
              </a:tr>
              <a:tr h="509081">
                <a:tc>
                  <a:txBody>
                    <a:bodyPr/>
                    <a:lstStyle/>
                    <a:p>
                      <a:pPr algn="ctr" fontAlgn="ctr"/>
                      <a:r>
                        <a:rPr lang="en-US" sz="1200" b="0" i="0" u="none" strike="noStrike" dirty="0">
                          <a:solidFill>
                            <a:srgbClr val="000000"/>
                          </a:solidFill>
                          <a:effectLst/>
                          <a:latin typeface="+mn-lt"/>
                        </a:rPr>
                        <a:t>TSR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0x854</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The TSR register returns the current value of the 16-bit free-running time stamp counter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29.2.25 TSR : Time Stamp Register</a:t>
                      </a:r>
                    </a:p>
                    <a:p>
                      <a:pPr algn="l" fontAlgn="ct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8866065"/>
                  </a:ext>
                </a:extLst>
              </a:tr>
            </a:tbl>
          </a:graphicData>
        </a:graphic>
      </p:graphicFrame>
    </p:spTree>
    <p:extLst>
      <p:ext uri="{BB962C8B-B14F-4D97-AF65-F5344CB8AC3E}">
        <p14:creationId xmlns:p14="http://schemas.microsoft.com/office/powerpoint/2010/main" val="235106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sp>
        <p:nvSpPr>
          <p:cNvPr id="14" name="TextBox 13">
            <a:extLst>
              <a:ext uri="{FF2B5EF4-FFF2-40B4-BE49-F238E27FC236}">
                <a16:creationId xmlns:a16="http://schemas.microsoft.com/office/drawing/2014/main" id="{A981171F-FAA2-7FE8-097A-34896243D104}"/>
              </a:ext>
            </a:extLst>
          </p:cNvPr>
          <p:cNvSpPr txBox="1"/>
          <p:nvPr/>
        </p:nvSpPr>
        <p:spPr>
          <a:xfrm>
            <a:off x="314908" y="1219200"/>
            <a:ext cx="11385091" cy="584775"/>
          </a:xfrm>
          <a:prstGeom prst="rect">
            <a:avLst/>
          </a:prstGeom>
          <a:noFill/>
        </p:spPr>
        <p:txBody>
          <a:bodyPr wrap="square">
            <a:spAutoFit/>
          </a:bodyPr>
          <a:lstStyle/>
          <a:p>
            <a:pPr algn="just"/>
            <a:r>
              <a:rPr lang="en-US" sz="1600" b="0" i="0" u="none" strike="noStrike" baseline="0" dirty="0"/>
              <a:t>The following registers are </a:t>
            </a:r>
            <a:r>
              <a:rPr lang="en-US" sz="1600" b="1" i="0" u="sng" strike="noStrike" baseline="0" dirty="0"/>
              <a:t>initialized</a:t>
            </a:r>
            <a:r>
              <a:rPr lang="en-US" sz="1600" b="0" i="0" u="none" strike="noStrike" baseline="0" dirty="0"/>
              <a:t> to their reset values after entering CAN reset mode, and their initial values are saved during CAN reset mode:</a:t>
            </a:r>
            <a:endParaRPr lang="en-US" sz="1600" dirty="0"/>
          </a:p>
        </p:txBody>
      </p:sp>
      <p:graphicFrame>
        <p:nvGraphicFramePr>
          <p:cNvPr id="2" name="Table 1">
            <a:extLst>
              <a:ext uri="{FF2B5EF4-FFF2-40B4-BE49-F238E27FC236}">
                <a16:creationId xmlns:a16="http://schemas.microsoft.com/office/drawing/2014/main" id="{F7D14CE0-D024-1B37-3566-B7B998083388}"/>
              </a:ext>
            </a:extLst>
          </p:cNvPr>
          <p:cNvGraphicFramePr>
            <a:graphicFrameLocks noGrp="1"/>
          </p:cNvGraphicFramePr>
          <p:nvPr>
            <p:extLst>
              <p:ext uri="{D42A27DB-BD31-4B8C-83A1-F6EECF244321}">
                <p14:modId xmlns:p14="http://schemas.microsoft.com/office/powerpoint/2010/main" val="3531191943"/>
              </p:ext>
            </p:extLst>
          </p:nvPr>
        </p:nvGraphicFramePr>
        <p:xfrm>
          <a:off x="414802" y="1981200"/>
          <a:ext cx="11472398" cy="3859904"/>
        </p:xfrm>
        <a:graphic>
          <a:graphicData uri="http://schemas.openxmlformats.org/drawingml/2006/table">
            <a:tbl>
              <a:tblPr/>
              <a:tblGrid>
                <a:gridCol w="903600">
                  <a:extLst>
                    <a:ext uri="{9D8B030D-6E8A-4147-A177-3AD203B41FA5}">
                      <a16:colId xmlns:a16="http://schemas.microsoft.com/office/drawing/2014/main" val="730231289"/>
                    </a:ext>
                  </a:extLst>
                </a:gridCol>
                <a:gridCol w="1036205">
                  <a:extLst>
                    <a:ext uri="{9D8B030D-6E8A-4147-A177-3AD203B41FA5}">
                      <a16:colId xmlns:a16="http://schemas.microsoft.com/office/drawing/2014/main" val="80027988"/>
                    </a:ext>
                  </a:extLst>
                </a:gridCol>
                <a:gridCol w="792595">
                  <a:extLst>
                    <a:ext uri="{9D8B030D-6E8A-4147-A177-3AD203B41FA5}">
                      <a16:colId xmlns:a16="http://schemas.microsoft.com/office/drawing/2014/main" val="2352757813"/>
                    </a:ext>
                  </a:extLst>
                </a:gridCol>
                <a:gridCol w="666318">
                  <a:extLst>
                    <a:ext uri="{9D8B030D-6E8A-4147-A177-3AD203B41FA5}">
                      <a16:colId xmlns:a16="http://schemas.microsoft.com/office/drawing/2014/main" val="226058270"/>
                    </a:ext>
                  </a:extLst>
                </a:gridCol>
                <a:gridCol w="4066884">
                  <a:extLst>
                    <a:ext uri="{9D8B030D-6E8A-4147-A177-3AD203B41FA5}">
                      <a16:colId xmlns:a16="http://schemas.microsoft.com/office/drawing/2014/main" val="3948992778"/>
                    </a:ext>
                  </a:extLst>
                </a:gridCol>
                <a:gridCol w="4006796">
                  <a:extLst>
                    <a:ext uri="{9D8B030D-6E8A-4147-A177-3AD203B41FA5}">
                      <a16:colId xmlns:a16="http://schemas.microsoft.com/office/drawing/2014/main" val="167529112"/>
                    </a:ext>
                  </a:extLst>
                </a:gridCol>
              </a:tblGrid>
              <a:tr h="509081">
                <a:tc>
                  <a:txBody>
                    <a:bodyPr/>
                    <a:lstStyle/>
                    <a:p>
                      <a:pPr algn="ctr" fontAlgn="ctr"/>
                      <a:r>
                        <a:rPr lang="en-US" sz="1200" b="1" i="0" u="none" strike="noStrike" dirty="0">
                          <a:solidFill>
                            <a:srgbClr val="000000"/>
                          </a:solidFill>
                          <a:effectLst/>
                          <a:latin typeface="+mn-lt"/>
                        </a:rPr>
                        <a:t>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53248595"/>
                  </a:ext>
                </a:extLst>
              </a:tr>
              <a:tr h="509081">
                <a:tc>
                  <a:txBody>
                    <a:bodyPr/>
                    <a:lstStyle/>
                    <a:p>
                      <a:pPr algn="ctr" fontAlgn="ctr"/>
                      <a:r>
                        <a:rPr kumimoji="1" lang="en-US" sz="1200" b="0" i="0" u="none" strike="noStrike" kern="1200" baseline="0" dirty="0">
                          <a:solidFill>
                            <a:schemeClr val="tx1"/>
                          </a:solidFill>
                          <a:effectLst/>
                          <a:latin typeface="+mn-lt"/>
                          <a:ea typeface="+mn-ea"/>
                          <a:cs typeface="+mn-cs"/>
                        </a:rPr>
                        <a:t>MSSR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pt-BR"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0x852</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MSSR is to search result mailbox number status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29.2.17 MSSR : Mailbox Search Status Register</a:t>
                      </a:r>
                    </a:p>
                    <a:p>
                      <a:pPr algn="l" fontAlgn="ct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431227"/>
                  </a:ext>
                </a:extLst>
              </a:tr>
              <a:tr h="677864">
                <a:tc>
                  <a:txBody>
                    <a:bodyPr/>
                    <a:lstStyle/>
                    <a:p>
                      <a:pPr algn="ctr" fontAlgn="ctr"/>
                      <a:r>
                        <a:rPr kumimoji="1" lang="en-US" sz="1200" b="0" i="0" u="none" strike="noStrike" kern="1200" baseline="0" dirty="0">
                          <a:solidFill>
                            <a:schemeClr val="tx1"/>
                          </a:solidFill>
                          <a:effectLst/>
                          <a:latin typeface="+mn-lt"/>
                          <a:ea typeface="+mn-ea"/>
                          <a:cs typeface="+mn-cs"/>
                        </a:rPr>
                        <a:t>MSMR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0x853</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The MSMR register select the search mode for the mailbox search function.</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29.2.16 MSMR : Mailbox Search Mode Register</a:t>
                      </a:r>
                      <a:br>
                        <a:rPr lang="en-US" sz="1200" b="0" i="0" u="sng" strike="noStrike" dirty="0">
                          <a:solidFill>
                            <a:srgbClr val="000000"/>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2349362"/>
                  </a:ext>
                </a:extLst>
              </a:tr>
              <a:tr h="509081">
                <a:tc>
                  <a:txBody>
                    <a:bodyPr/>
                    <a:lstStyle/>
                    <a:p>
                      <a:pPr algn="ctr" fontAlgn="ctr"/>
                      <a:r>
                        <a:rPr lang="en-US" sz="1200" b="0" i="0" u="none" strike="noStrike" dirty="0">
                          <a:solidFill>
                            <a:srgbClr val="000000"/>
                          </a:solidFill>
                          <a:effectLst/>
                          <a:latin typeface="+mn-lt"/>
                        </a:rPr>
                        <a:t>RFCR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0x848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RFCR register enable/disable the FIFO reception mailbox, read the status of unread mailboxes and FIFO flags.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29.2.11 RFCR : Receive FIFO Control Register</a:t>
                      </a:r>
                      <a:br>
                        <a:rPr lang="en-US" sz="1200" b="0" i="0" u="sng" strike="noStrike" dirty="0">
                          <a:solidFill>
                            <a:srgbClr val="0563C1"/>
                          </a:solidFill>
                          <a:effectLst/>
                          <a:latin typeface="+mn-lt"/>
                          <a:hlinkClick r:id="rId4"/>
                        </a:rPr>
                      </a:b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0068666"/>
                  </a:ext>
                </a:extLst>
              </a:tr>
              <a:tr h="378974">
                <a:tc>
                  <a:txBody>
                    <a:bodyPr/>
                    <a:lstStyle/>
                    <a:p>
                      <a:pPr algn="ctr" fontAlgn="ctr"/>
                      <a:r>
                        <a:rPr lang="en-US" sz="1200" b="0" i="0" u="none" strike="noStrike" dirty="0">
                          <a:solidFill>
                            <a:srgbClr val="000000"/>
                          </a:solidFill>
                          <a:effectLst/>
                          <a:latin typeface="+mn-lt"/>
                        </a:rPr>
                        <a:t>TFCR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a:ln>
                            <a:noFill/>
                          </a:ln>
                          <a:solidFill>
                            <a:srgbClr val="3C3C3B"/>
                          </a:solidFill>
                          <a:effectLst/>
                          <a:uLnTx/>
                          <a:uFillTx/>
                          <a:latin typeface="Arial"/>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Arial"/>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0x84A</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TFCR register enable/disable the FIFO transmit mailbox, read the status of full/empty mailboxes and FIFO sent messages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29.2.13 TFCR : Transmit FIFO Control Register</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145453"/>
                  </a:ext>
                </a:extLst>
              </a:tr>
              <a:tr h="509081">
                <a:tc>
                  <a:txBody>
                    <a:bodyPr/>
                    <a:lstStyle/>
                    <a:p>
                      <a:pPr algn="ctr" fontAlgn="ctr"/>
                      <a:r>
                        <a:rPr lang="en-US" sz="1200" b="0" i="0" u="none" strike="noStrike" dirty="0">
                          <a:solidFill>
                            <a:srgbClr val="000000"/>
                          </a:solidFill>
                          <a:effectLst/>
                          <a:latin typeface="+mn-lt"/>
                        </a:rPr>
                        <a:t>TCR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a:ln>
                            <a:noFill/>
                          </a:ln>
                          <a:solidFill>
                            <a:srgbClr val="3C3C3B"/>
                          </a:solidFill>
                          <a:effectLst/>
                          <a:uLnTx/>
                          <a:uFillTx/>
                          <a:latin typeface="Arial"/>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Arial"/>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0x858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TCR controls the CAN test mode.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29.2.26 TCR : Test Control Register</a:t>
                      </a:r>
                      <a:br>
                        <a:rPr lang="en-US" sz="1200" b="0" i="0" u="none" strike="noStrike" dirty="0">
                          <a:solidFill>
                            <a:srgbClr val="06418C"/>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26085"/>
                  </a:ext>
                </a:extLst>
              </a:tr>
              <a:tr h="343250">
                <a:tc>
                  <a:txBody>
                    <a:bodyPr/>
                    <a:lstStyle/>
                    <a:p>
                      <a:pPr algn="ctr" fontAlgn="ctr"/>
                      <a:r>
                        <a:rPr lang="en-US" sz="1200" b="0" i="0" u="none" strike="noStrike" dirty="0">
                          <a:solidFill>
                            <a:srgbClr val="000000"/>
                          </a:solidFill>
                          <a:effectLst/>
                          <a:latin typeface="+mn-lt"/>
                        </a:rPr>
                        <a:t>ECSR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Arial"/>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Arial"/>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0x850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ECSR indicates whether an error occurs on the CAN bus. See the CAN specification (ISO11898-1) for the conditions when each error occurs.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29.2.24 ECSR : Error Code Store Register</a:t>
                      </a:r>
                      <a:br>
                        <a:rPr lang="en-US" sz="1200" b="0" i="0" u="none" strike="noStrike" dirty="0">
                          <a:solidFill>
                            <a:srgbClr val="000000"/>
                          </a:solidFill>
                          <a:effectLst/>
                          <a:latin typeface="+mn-lt"/>
                          <a:hlinkClick r:id="rId4"/>
                        </a:rPr>
                      </a:br>
                      <a:r>
                        <a:rPr lang="en-US" sz="1200" b="0" i="0" u="none" strike="noStrike" dirty="0">
                          <a:solidFill>
                            <a:srgbClr val="000000"/>
                          </a:solidFill>
                          <a:effectLst/>
                          <a:latin typeface="+mn-lt"/>
                        </a:rPr>
                        <a:t>(</a:t>
                      </a:r>
                      <a:r>
                        <a:rPr lang="en-US" sz="1200" dirty="0">
                          <a:hlinkClick r:id="rId3"/>
                        </a:rPr>
                        <a:t>RA4M3 Group User's Manual: Hardware (renesas.com)</a:t>
                      </a:r>
                      <a:r>
                        <a:rPr lang="en-US" sz="1200" dirty="0"/>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853650"/>
                  </a:ext>
                </a:extLst>
              </a:tr>
            </a:tbl>
          </a:graphicData>
        </a:graphic>
      </p:graphicFrame>
    </p:spTree>
    <p:extLst>
      <p:ext uri="{BB962C8B-B14F-4D97-AF65-F5344CB8AC3E}">
        <p14:creationId xmlns:p14="http://schemas.microsoft.com/office/powerpoint/2010/main" val="360902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sp>
        <p:nvSpPr>
          <p:cNvPr id="14" name="TextBox 13">
            <a:extLst>
              <a:ext uri="{FF2B5EF4-FFF2-40B4-BE49-F238E27FC236}">
                <a16:creationId xmlns:a16="http://schemas.microsoft.com/office/drawing/2014/main" id="{A981171F-FAA2-7FE8-097A-34896243D104}"/>
              </a:ext>
            </a:extLst>
          </p:cNvPr>
          <p:cNvSpPr txBox="1"/>
          <p:nvPr/>
        </p:nvSpPr>
        <p:spPr>
          <a:xfrm>
            <a:off x="314908" y="1219200"/>
            <a:ext cx="11385091" cy="338554"/>
          </a:xfrm>
          <a:prstGeom prst="rect">
            <a:avLst/>
          </a:prstGeom>
          <a:noFill/>
        </p:spPr>
        <p:txBody>
          <a:bodyPr wrap="square">
            <a:spAutoFit/>
          </a:bodyPr>
          <a:lstStyle/>
          <a:p>
            <a:pPr algn="just"/>
            <a:r>
              <a:rPr lang="en-US" sz="1600" b="0" i="0" u="none" strike="noStrike" baseline="0" dirty="0"/>
              <a:t>The following registers </a:t>
            </a:r>
            <a:r>
              <a:rPr lang="en-US" sz="1600" b="1" i="0" u="sng" strike="noStrike" baseline="0" dirty="0"/>
              <a:t>retain</a:t>
            </a:r>
            <a:r>
              <a:rPr lang="en-US" sz="1600" b="0" i="0" u="none" strike="noStrike" baseline="0" dirty="0"/>
              <a:t> their previous values even after entering CAN reset mode:</a:t>
            </a:r>
            <a:endParaRPr lang="en-US" sz="1600" dirty="0"/>
          </a:p>
        </p:txBody>
      </p:sp>
      <p:graphicFrame>
        <p:nvGraphicFramePr>
          <p:cNvPr id="2" name="Table 1">
            <a:extLst>
              <a:ext uri="{FF2B5EF4-FFF2-40B4-BE49-F238E27FC236}">
                <a16:creationId xmlns:a16="http://schemas.microsoft.com/office/drawing/2014/main" id="{F7D14CE0-D024-1B37-3566-B7B998083388}"/>
              </a:ext>
            </a:extLst>
          </p:cNvPr>
          <p:cNvGraphicFramePr>
            <a:graphicFrameLocks noGrp="1"/>
          </p:cNvGraphicFramePr>
          <p:nvPr>
            <p:extLst>
              <p:ext uri="{D42A27DB-BD31-4B8C-83A1-F6EECF244321}">
                <p14:modId xmlns:p14="http://schemas.microsoft.com/office/powerpoint/2010/main" val="153603715"/>
              </p:ext>
            </p:extLst>
          </p:nvPr>
        </p:nvGraphicFramePr>
        <p:xfrm>
          <a:off x="392317" y="1752601"/>
          <a:ext cx="11571083" cy="4213317"/>
        </p:xfrm>
        <a:graphic>
          <a:graphicData uri="http://schemas.openxmlformats.org/drawingml/2006/table">
            <a:tbl>
              <a:tblPr/>
              <a:tblGrid>
                <a:gridCol w="915715">
                  <a:extLst>
                    <a:ext uri="{9D8B030D-6E8A-4147-A177-3AD203B41FA5}">
                      <a16:colId xmlns:a16="http://schemas.microsoft.com/office/drawing/2014/main" val="730231289"/>
                    </a:ext>
                  </a:extLst>
                </a:gridCol>
                <a:gridCol w="1158325">
                  <a:extLst>
                    <a:ext uri="{9D8B030D-6E8A-4147-A177-3AD203B41FA5}">
                      <a16:colId xmlns:a16="http://schemas.microsoft.com/office/drawing/2014/main" val="80027988"/>
                    </a:ext>
                  </a:extLst>
                </a:gridCol>
                <a:gridCol w="639859">
                  <a:extLst>
                    <a:ext uri="{9D8B030D-6E8A-4147-A177-3AD203B41FA5}">
                      <a16:colId xmlns:a16="http://schemas.microsoft.com/office/drawing/2014/main" val="2352757813"/>
                    </a:ext>
                  </a:extLst>
                </a:gridCol>
                <a:gridCol w="675252">
                  <a:extLst>
                    <a:ext uri="{9D8B030D-6E8A-4147-A177-3AD203B41FA5}">
                      <a16:colId xmlns:a16="http://schemas.microsoft.com/office/drawing/2014/main" val="226058270"/>
                    </a:ext>
                  </a:extLst>
                </a:gridCol>
                <a:gridCol w="4244851">
                  <a:extLst>
                    <a:ext uri="{9D8B030D-6E8A-4147-A177-3AD203B41FA5}">
                      <a16:colId xmlns:a16="http://schemas.microsoft.com/office/drawing/2014/main" val="3948992778"/>
                    </a:ext>
                  </a:extLst>
                </a:gridCol>
                <a:gridCol w="3937081">
                  <a:extLst>
                    <a:ext uri="{9D8B030D-6E8A-4147-A177-3AD203B41FA5}">
                      <a16:colId xmlns:a16="http://schemas.microsoft.com/office/drawing/2014/main" val="167529112"/>
                    </a:ext>
                  </a:extLst>
                </a:gridCol>
              </a:tblGrid>
              <a:tr h="541778">
                <a:tc>
                  <a:txBody>
                    <a:bodyPr/>
                    <a:lstStyle/>
                    <a:p>
                      <a:pPr algn="ctr" fontAlgn="ctr"/>
                      <a:r>
                        <a:rPr lang="en-US" sz="1200" b="1" i="0" u="none" strike="noStrike" dirty="0">
                          <a:solidFill>
                            <a:srgbClr val="000000"/>
                          </a:solidFill>
                          <a:effectLst/>
                          <a:latin typeface="+mn-lt"/>
                        </a:rPr>
                        <a:t>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53248595"/>
                  </a:ext>
                </a:extLst>
              </a:tr>
              <a:tr h="541778">
                <a:tc>
                  <a:txBody>
                    <a:bodyPr/>
                    <a:lstStyle/>
                    <a:p>
                      <a:pPr algn="ctr" fontAlgn="ctr"/>
                      <a:r>
                        <a:rPr kumimoji="1" lang="en-US" sz="1200" b="0" i="0" u="none" strike="noStrike" kern="1200" baseline="0" dirty="0">
                          <a:solidFill>
                            <a:schemeClr val="tx1"/>
                          </a:solidFill>
                          <a:effectLst/>
                          <a:latin typeface="+mn-lt"/>
                          <a:ea typeface="+mn-ea"/>
                          <a:cs typeface="+mn-cs"/>
                        </a:rPr>
                        <a:t>CTRL</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pt-BR"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0x840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effectLst/>
                          <a:latin typeface="+mn-lt"/>
                          <a:ea typeface="+mn-ea"/>
                          <a:cs typeface="+mn-cs"/>
                        </a:rPr>
                        <a:t>Control register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29.2.1 CTLR : Control Register</a:t>
                      </a:r>
                    </a:p>
                    <a:p>
                      <a:pPr algn="l" fontAlgn="ct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431227"/>
                  </a:ext>
                </a:extLst>
              </a:tr>
              <a:tr h="781653">
                <a:tc>
                  <a:txBody>
                    <a:bodyPr/>
                    <a:lstStyle/>
                    <a:p>
                      <a:pPr algn="ctr" fontAlgn="ctr"/>
                      <a:r>
                        <a:rPr kumimoji="1" lang="en-US" sz="1200" b="0" i="0" u="none" strike="noStrike" kern="1200" baseline="0" dirty="0">
                          <a:solidFill>
                            <a:schemeClr val="tx1"/>
                          </a:solidFill>
                          <a:latin typeface="+mn-lt"/>
                          <a:ea typeface="+mn-ea"/>
                          <a:cs typeface="+mn-cs"/>
                        </a:rPr>
                        <a:t>STR (only the SLPST and TFST bits)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0x853</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STR register show the status of other 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29.2.15 STR : Status Register</a:t>
                      </a:r>
                      <a:br>
                        <a:rPr lang="en-US" sz="1200" b="0" i="0" u="sng" strike="noStrike" dirty="0">
                          <a:solidFill>
                            <a:srgbClr val="000000"/>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2349362"/>
                  </a:ext>
                </a:extLst>
              </a:tr>
              <a:tr h="587027">
                <a:tc>
                  <a:txBody>
                    <a:bodyPr/>
                    <a:lstStyle/>
                    <a:p>
                      <a:pPr algn="ctr" fontAlgn="ctr"/>
                      <a:r>
                        <a:rPr kumimoji="1" lang="en-US" sz="1200" b="0" i="0" u="none" strike="noStrike" kern="1200" baseline="0" dirty="0">
                          <a:solidFill>
                            <a:schemeClr val="tx1"/>
                          </a:solidFill>
                          <a:latin typeface="+mn-lt"/>
                          <a:ea typeface="+mn-ea"/>
                          <a:cs typeface="+mn-cs"/>
                        </a:rPr>
                        <a:t>MIER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0x42C</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MIER can enable interrupts for each mailbox independently. This register is available in normal mailbox mode. Do not access this register in FIFO mailbox mode.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29.2.7 MIER : Mailbox Interrupt Enable Register</a:t>
                      </a:r>
                      <a:br>
                        <a:rPr lang="en-US" sz="1200" b="0" i="0" u="sng" strike="noStrike" dirty="0">
                          <a:solidFill>
                            <a:srgbClr val="0563C1"/>
                          </a:solidFill>
                          <a:effectLst/>
                          <a:latin typeface="+mn-lt"/>
                          <a:hlinkClick r:id="rId4"/>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0068666"/>
                  </a:ext>
                </a:extLst>
              </a:tr>
              <a:tr h="587027">
                <a:tc>
                  <a:txBody>
                    <a:bodyPr/>
                    <a:lstStyle/>
                    <a:p>
                      <a:pPr algn="ctr" fontAlgn="ctr"/>
                      <a:r>
                        <a:rPr kumimoji="1" lang="en-US" sz="1200" b="0" i="0" u="none" strike="noStrike" kern="1200" baseline="0" dirty="0">
                          <a:solidFill>
                            <a:schemeClr val="tx1"/>
                          </a:solidFill>
                          <a:latin typeface="+mn-lt"/>
                          <a:ea typeface="+mn-ea"/>
                          <a:cs typeface="+mn-cs"/>
                        </a:rPr>
                        <a:t>MIER_FIFO</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0x42C</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MIER_FIFO can independently enable interrupts for each mailbox and FIFO. This register is available in FIFO mailbox mode. Do not access it in normal mailbox mode.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29.2.8 MIER_FIFO : Mailbox Interrupt Enable Register for FIFO Mailbox Mode</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145453"/>
                  </a:ext>
                </a:extLst>
              </a:tr>
              <a:tr h="587027">
                <a:tc>
                  <a:txBody>
                    <a:bodyPr/>
                    <a:lstStyle/>
                    <a:p>
                      <a:pPr algn="ctr" fontAlgn="ctr"/>
                      <a:r>
                        <a:rPr kumimoji="1" lang="en-US" sz="1200" b="0" i="0" u="none" strike="noStrike" kern="1200" baseline="0" dirty="0">
                          <a:solidFill>
                            <a:schemeClr val="tx1"/>
                          </a:solidFill>
                          <a:latin typeface="+mn-lt"/>
                          <a:ea typeface="+mn-ea"/>
                          <a:cs typeface="+mn-cs"/>
                        </a:rPr>
                        <a:t>EIER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0x84C</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The EIER register enables or disables each error interrupt source independently in EIFR. Write to EIER in CAN reset mode..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29.2.20 EIER : Error Interrupt Enable Register</a:t>
                      </a:r>
                      <a:br>
                        <a:rPr lang="en-US" sz="1200" b="0" i="0" u="none" strike="noStrike" dirty="0">
                          <a:solidFill>
                            <a:srgbClr val="06418C"/>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26085"/>
                  </a:ext>
                </a:extLst>
              </a:tr>
              <a:tr h="587027">
                <a:tc>
                  <a:txBody>
                    <a:bodyPr/>
                    <a:lstStyle/>
                    <a:p>
                      <a:pPr algn="ctr" fontAlgn="ctr"/>
                      <a:r>
                        <a:rPr kumimoji="1" lang="en-US" sz="1200" b="0" i="0" u="none" strike="noStrike" kern="1200" baseline="0" dirty="0">
                          <a:solidFill>
                            <a:schemeClr val="tx1"/>
                          </a:solidFill>
                          <a:latin typeface="+mn-lt"/>
                          <a:ea typeface="+mn-ea"/>
                          <a:cs typeface="+mn-cs"/>
                        </a:rPr>
                        <a:t>BCR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0x844</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For details about setting the bit timing, see section 29.4. Data Transfer Rate Configuration. Set BCR before entering CAN halt or CAN operation mode from CAN reset mode.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29.2.2 BCR : Bit Configuration Register</a:t>
                      </a:r>
                      <a:br>
                        <a:rPr lang="en-US" sz="1200" b="0" i="0" u="none" strike="noStrike" dirty="0">
                          <a:solidFill>
                            <a:srgbClr val="000000"/>
                          </a:solidFill>
                          <a:effectLst/>
                          <a:latin typeface="+mn-lt"/>
                          <a:hlinkClick r:id="rId4"/>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853650"/>
                  </a:ext>
                </a:extLst>
              </a:tr>
            </a:tbl>
          </a:graphicData>
        </a:graphic>
      </p:graphicFrame>
    </p:spTree>
    <p:extLst>
      <p:ext uri="{BB962C8B-B14F-4D97-AF65-F5344CB8AC3E}">
        <p14:creationId xmlns:p14="http://schemas.microsoft.com/office/powerpoint/2010/main" val="19306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sp>
        <p:nvSpPr>
          <p:cNvPr id="14" name="TextBox 13">
            <a:extLst>
              <a:ext uri="{FF2B5EF4-FFF2-40B4-BE49-F238E27FC236}">
                <a16:creationId xmlns:a16="http://schemas.microsoft.com/office/drawing/2014/main" id="{A981171F-FAA2-7FE8-097A-34896243D104}"/>
              </a:ext>
            </a:extLst>
          </p:cNvPr>
          <p:cNvSpPr txBox="1"/>
          <p:nvPr/>
        </p:nvSpPr>
        <p:spPr>
          <a:xfrm>
            <a:off x="314908" y="1219200"/>
            <a:ext cx="11385091" cy="338554"/>
          </a:xfrm>
          <a:prstGeom prst="rect">
            <a:avLst/>
          </a:prstGeom>
          <a:noFill/>
        </p:spPr>
        <p:txBody>
          <a:bodyPr wrap="square">
            <a:spAutoFit/>
          </a:bodyPr>
          <a:lstStyle/>
          <a:p>
            <a:pPr algn="just"/>
            <a:r>
              <a:rPr lang="en-US" sz="1600" b="0" i="0" u="none" strike="noStrike" baseline="0" dirty="0"/>
              <a:t>The following registers </a:t>
            </a:r>
            <a:r>
              <a:rPr lang="en-US" sz="1600" b="1" i="0" u="sng" strike="noStrike" baseline="0" dirty="0"/>
              <a:t>retain</a:t>
            </a:r>
            <a:r>
              <a:rPr lang="en-US" sz="1600" b="0" i="0" u="none" strike="noStrike" baseline="0" dirty="0"/>
              <a:t> their previous values even after entering CAN reset mode:</a:t>
            </a:r>
            <a:endParaRPr lang="en-US" sz="1600" dirty="0"/>
          </a:p>
        </p:txBody>
      </p:sp>
      <p:graphicFrame>
        <p:nvGraphicFramePr>
          <p:cNvPr id="2" name="Table 1">
            <a:extLst>
              <a:ext uri="{FF2B5EF4-FFF2-40B4-BE49-F238E27FC236}">
                <a16:creationId xmlns:a16="http://schemas.microsoft.com/office/drawing/2014/main" id="{F7D14CE0-D024-1B37-3566-B7B998083388}"/>
              </a:ext>
            </a:extLst>
          </p:cNvPr>
          <p:cNvGraphicFramePr>
            <a:graphicFrameLocks noGrp="1"/>
          </p:cNvGraphicFramePr>
          <p:nvPr>
            <p:extLst>
              <p:ext uri="{D42A27DB-BD31-4B8C-83A1-F6EECF244321}">
                <p14:modId xmlns:p14="http://schemas.microsoft.com/office/powerpoint/2010/main" val="2121747876"/>
              </p:ext>
            </p:extLst>
          </p:nvPr>
        </p:nvGraphicFramePr>
        <p:xfrm>
          <a:off x="381000" y="1752600"/>
          <a:ext cx="11417991" cy="3859904"/>
        </p:xfrm>
        <a:graphic>
          <a:graphicData uri="http://schemas.openxmlformats.org/drawingml/2006/table">
            <a:tbl>
              <a:tblPr/>
              <a:tblGrid>
                <a:gridCol w="903600">
                  <a:extLst>
                    <a:ext uri="{9D8B030D-6E8A-4147-A177-3AD203B41FA5}">
                      <a16:colId xmlns:a16="http://schemas.microsoft.com/office/drawing/2014/main" val="730231289"/>
                    </a:ext>
                  </a:extLst>
                </a:gridCol>
                <a:gridCol w="1143000">
                  <a:extLst>
                    <a:ext uri="{9D8B030D-6E8A-4147-A177-3AD203B41FA5}">
                      <a16:colId xmlns:a16="http://schemas.microsoft.com/office/drawing/2014/main" val="80027988"/>
                    </a:ext>
                  </a:extLst>
                </a:gridCol>
                <a:gridCol w="631393">
                  <a:extLst>
                    <a:ext uri="{9D8B030D-6E8A-4147-A177-3AD203B41FA5}">
                      <a16:colId xmlns:a16="http://schemas.microsoft.com/office/drawing/2014/main" val="2352757813"/>
                    </a:ext>
                  </a:extLst>
                </a:gridCol>
                <a:gridCol w="664007">
                  <a:extLst>
                    <a:ext uri="{9D8B030D-6E8A-4147-A177-3AD203B41FA5}">
                      <a16:colId xmlns:a16="http://schemas.microsoft.com/office/drawing/2014/main" val="226058270"/>
                    </a:ext>
                  </a:extLst>
                </a:gridCol>
                <a:gridCol w="4191000">
                  <a:extLst>
                    <a:ext uri="{9D8B030D-6E8A-4147-A177-3AD203B41FA5}">
                      <a16:colId xmlns:a16="http://schemas.microsoft.com/office/drawing/2014/main" val="3948992778"/>
                    </a:ext>
                  </a:extLst>
                </a:gridCol>
                <a:gridCol w="3884991">
                  <a:extLst>
                    <a:ext uri="{9D8B030D-6E8A-4147-A177-3AD203B41FA5}">
                      <a16:colId xmlns:a16="http://schemas.microsoft.com/office/drawing/2014/main" val="167529112"/>
                    </a:ext>
                  </a:extLst>
                </a:gridCol>
              </a:tblGrid>
              <a:tr h="509081">
                <a:tc>
                  <a:txBody>
                    <a:bodyPr/>
                    <a:lstStyle/>
                    <a:p>
                      <a:pPr algn="ctr" fontAlgn="ctr"/>
                      <a:r>
                        <a:rPr lang="en-US" sz="1200" b="1" i="0" u="none" strike="noStrike" dirty="0">
                          <a:solidFill>
                            <a:srgbClr val="000000"/>
                          </a:solidFill>
                          <a:effectLst/>
                          <a:latin typeface="+mn-lt"/>
                        </a:rPr>
                        <a:t>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53248595"/>
                  </a:ext>
                </a:extLst>
              </a:tr>
              <a:tr h="509081">
                <a:tc>
                  <a:txBody>
                    <a:bodyPr/>
                    <a:lstStyle/>
                    <a:p>
                      <a:pPr algn="ctr" fontAlgn="ctr"/>
                      <a:r>
                        <a:rPr kumimoji="1" lang="en-US" sz="1200" b="0" i="0" u="none" strike="noStrike" kern="1200" baseline="0" dirty="0">
                          <a:solidFill>
                            <a:schemeClr val="tx1"/>
                          </a:solidFill>
                          <a:effectLst/>
                          <a:latin typeface="+mn-lt"/>
                          <a:ea typeface="+mn-ea"/>
                          <a:cs typeface="+mn-cs"/>
                        </a:rPr>
                        <a:t>CSSR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pt-BR"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0x851</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effectLst/>
                          <a:latin typeface="+mn-lt"/>
                          <a:ea typeface="+mn-ea"/>
                          <a:cs typeface="+mn-cs"/>
                        </a:rPr>
                        <a:t>Control register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en-US" sz="1200" b="0" i="0" u="none" strike="noStrike" kern="1200" baseline="0" dirty="0">
                          <a:solidFill>
                            <a:schemeClr val="tx1"/>
                          </a:solidFill>
                          <a:latin typeface="+mn-lt"/>
                          <a:ea typeface="+mn-ea"/>
                          <a:cs typeface="+mn-cs"/>
                        </a:rPr>
                        <a:t>29.2.18 CSSR : Channel Search Support Register</a:t>
                      </a:r>
                    </a:p>
                    <a:p>
                      <a:pPr algn="l" fontAlgn="ct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431227"/>
                  </a:ext>
                </a:extLst>
              </a:tr>
              <a:tr h="677864">
                <a:tc>
                  <a:txBody>
                    <a:bodyPr/>
                    <a:lstStyle/>
                    <a:p>
                      <a:pPr algn="ctr" fontAlgn="ctr"/>
                      <a:r>
                        <a:rPr kumimoji="1" lang="en-US" sz="1200" b="0" i="0" u="none" strike="noStrike" kern="1200" baseline="0" dirty="0">
                          <a:solidFill>
                            <a:schemeClr val="tx1"/>
                          </a:solidFill>
                          <a:latin typeface="+mn-lt"/>
                          <a:ea typeface="+mn-ea"/>
                          <a:cs typeface="+mn-cs"/>
                        </a:rPr>
                        <a:t>ECSR</a:t>
                      </a:r>
                    </a:p>
                    <a:p>
                      <a:pPr algn="ctr" fontAlgn="ctr"/>
                      <a:r>
                        <a:rPr kumimoji="1" lang="en-US" sz="1200" b="0" i="0" u="none" strike="noStrike" kern="1200" baseline="0" dirty="0">
                          <a:solidFill>
                            <a:schemeClr val="tx1"/>
                          </a:solidFill>
                          <a:latin typeface="+mn-lt"/>
                          <a:ea typeface="+mn-ea"/>
                          <a:cs typeface="+mn-cs"/>
                        </a:rPr>
                        <a:t>(only the EDPM bit)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0x850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ECSR indicates whether an error occurs on the CAN bus. See the CAN specification (ISO11898-1) for the conditions when</a:t>
                      </a:r>
                    </a:p>
                    <a:p>
                      <a:r>
                        <a:rPr kumimoji="1" lang="en-US" sz="1200" b="0" i="0" u="none" strike="noStrike" kern="1200" baseline="0" dirty="0">
                          <a:solidFill>
                            <a:schemeClr val="tx1"/>
                          </a:solidFill>
                          <a:latin typeface="+mn-lt"/>
                          <a:ea typeface="+mn-ea"/>
                          <a:cs typeface="+mn-cs"/>
                        </a:rPr>
                        <a:t>each error occurs.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29.2.24 ECSR : Error Code Store Register</a:t>
                      </a:r>
                      <a:br>
                        <a:rPr lang="en-US" sz="1200" b="0" i="0" u="sng" strike="noStrike" dirty="0">
                          <a:solidFill>
                            <a:srgbClr val="000000"/>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2349362"/>
                  </a:ext>
                </a:extLst>
              </a:tr>
              <a:tr h="509081">
                <a:tc>
                  <a:txBody>
                    <a:bodyPr/>
                    <a:lstStyle/>
                    <a:p>
                      <a:pPr algn="ctr" fontAlgn="ctr"/>
                      <a:r>
                        <a:rPr kumimoji="1" lang="en-US" sz="1200" b="0" i="0" u="none" strike="noStrike" kern="1200" baseline="0" dirty="0" err="1">
                          <a:solidFill>
                            <a:schemeClr val="tx1"/>
                          </a:solidFill>
                          <a:latin typeface="+mn-lt"/>
                          <a:ea typeface="+mn-ea"/>
                          <a:cs typeface="+mn-cs"/>
                        </a:rPr>
                        <a:t>MBj_ID</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0x200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err="1">
                          <a:solidFill>
                            <a:schemeClr val="tx1"/>
                          </a:solidFill>
                          <a:effectLst/>
                          <a:latin typeface="+mn-lt"/>
                          <a:ea typeface="+mn-ea"/>
                          <a:cs typeface="+mn-cs"/>
                        </a:rPr>
                        <a:t>MBj_ID</a:t>
                      </a:r>
                      <a:r>
                        <a:rPr kumimoji="1" lang="en-US" sz="1200" b="0" i="0" u="none" strike="noStrike" kern="1200" baseline="0" dirty="0">
                          <a:solidFill>
                            <a:schemeClr val="tx1"/>
                          </a:solidFill>
                          <a:effectLst/>
                          <a:latin typeface="+mn-lt"/>
                          <a:ea typeface="+mn-ea"/>
                          <a:cs typeface="+mn-cs"/>
                        </a:rPr>
                        <a:t> register contain information of the frame’s ID and the RTR bit with IDE bit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29.2.6.1 </a:t>
                      </a:r>
                      <a:r>
                        <a:rPr kumimoji="1" lang="en-US" sz="1200" b="0" i="0" u="none" strike="noStrike" kern="1200" baseline="0" dirty="0" err="1">
                          <a:solidFill>
                            <a:schemeClr val="tx1"/>
                          </a:solidFill>
                          <a:latin typeface="+mn-lt"/>
                          <a:ea typeface="+mn-ea"/>
                          <a:cs typeface="+mn-cs"/>
                        </a:rPr>
                        <a:t>MBj_ID</a:t>
                      </a:r>
                      <a:r>
                        <a:rPr kumimoji="1" lang="en-US" sz="1200" b="0" i="0" u="none" strike="noStrike" kern="1200" baseline="0" dirty="0">
                          <a:solidFill>
                            <a:schemeClr val="tx1"/>
                          </a:solidFill>
                          <a:latin typeface="+mn-lt"/>
                          <a:ea typeface="+mn-ea"/>
                          <a:cs typeface="+mn-cs"/>
                        </a:rPr>
                        <a:t> : Mailbox ID Register j (j = 0 to 31)</a:t>
                      </a:r>
                      <a:br>
                        <a:rPr lang="en-US" sz="1200" b="0" i="0" u="sng" strike="noStrike" dirty="0">
                          <a:solidFill>
                            <a:srgbClr val="0563C1"/>
                          </a:solidFill>
                          <a:effectLst/>
                          <a:latin typeface="+mn-lt"/>
                          <a:hlinkClick r:id="rId4"/>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0068666"/>
                  </a:ext>
                </a:extLst>
              </a:tr>
              <a:tr h="378974">
                <a:tc>
                  <a:txBody>
                    <a:bodyPr/>
                    <a:lstStyle/>
                    <a:p>
                      <a:pPr algn="ctr" fontAlgn="ctr"/>
                      <a:r>
                        <a:rPr kumimoji="1" lang="en-US" sz="1200" b="0" i="0" u="none" strike="noStrike" kern="1200" baseline="0" dirty="0" err="1">
                          <a:solidFill>
                            <a:schemeClr val="tx1"/>
                          </a:solidFill>
                          <a:latin typeface="+mn-lt"/>
                          <a:ea typeface="+mn-ea"/>
                          <a:cs typeface="+mn-cs"/>
                        </a:rPr>
                        <a:t>MBj_DL</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0x204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err="1">
                          <a:solidFill>
                            <a:schemeClr val="tx1"/>
                          </a:solidFill>
                          <a:effectLst/>
                          <a:latin typeface="+mn-lt"/>
                          <a:ea typeface="+mn-ea"/>
                          <a:cs typeface="+mn-cs"/>
                        </a:rPr>
                        <a:t>MBj_DL</a:t>
                      </a:r>
                      <a:r>
                        <a:rPr kumimoji="1" lang="en-US" sz="1200" b="0" i="0" u="none" strike="noStrike" kern="1200" baseline="0" dirty="0">
                          <a:solidFill>
                            <a:schemeClr val="tx1"/>
                          </a:solidFill>
                          <a:effectLst/>
                          <a:latin typeface="+mn-lt"/>
                          <a:ea typeface="+mn-ea"/>
                          <a:cs typeface="+mn-cs"/>
                        </a:rPr>
                        <a:t> register contain information of the frame’s DLC</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29.2.6.2 </a:t>
                      </a:r>
                      <a:r>
                        <a:rPr kumimoji="1" lang="en-US" sz="1200" b="0" i="0" u="none" strike="noStrike" kern="1200" baseline="0" dirty="0" err="1">
                          <a:solidFill>
                            <a:schemeClr val="tx1"/>
                          </a:solidFill>
                          <a:latin typeface="+mn-lt"/>
                          <a:ea typeface="+mn-ea"/>
                          <a:cs typeface="+mn-cs"/>
                        </a:rPr>
                        <a:t>MBj_DL</a:t>
                      </a:r>
                      <a:r>
                        <a:rPr kumimoji="1" lang="en-US" sz="1200" b="0" i="0" u="none" strike="noStrike" kern="1200" baseline="0" dirty="0">
                          <a:solidFill>
                            <a:schemeClr val="tx1"/>
                          </a:solidFill>
                          <a:latin typeface="+mn-lt"/>
                          <a:ea typeface="+mn-ea"/>
                          <a:cs typeface="+mn-cs"/>
                        </a:rPr>
                        <a:t> : Mailbox Data Length Register j (j = 0 to 31)</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145453"/>
                  </a:ext>
                </a:extLst>
              </a:tr>
              <a:tr h="509081">
                <a:tc>
                  <a:txBody>
                    <a:bodyPr/>
                    <a:lstStyle/>
                    <a:p>
                      <a:pPr algn="ctr" fontAlgn="ctr"/>
                      <a:r>
                        <a:rPr kumimoji="1" lang="en-US" sz="1200" b="0" i="0" u="none" strike="noStrike" kern="1200" baseline="0" dirty="0" err="1">
                          <a:solidFill>
                            <a:schemeClr val="tx1"/>
                          </a:solidFill>
                          <a:latin typeface="+mn-lt"/>
                          <a:ea typeface="+mn-ea"/>
                          <a:cs typeface="+mn-cs"/>
                        </a:rPr>
                        <a:t>MBj_Dm</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(0x206 + m)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err="1">
                          <a:solidFill>
                            <a:schemeClr val="tx1"/>
                          </a:solidFill>
                          <a:effectLst/>
                          <a:latin typeface="+mn-lt"/>
                          <a:ea typeface="+mn-ea"/>
                          <a:cs typeface="+mn-cs"/>
                        </a:rPr>
                        <a:t>MBj_Dm</a:t>
                      </a:r>
                      <a:r>
                        <a:rPr kumimoji="1" lang="en-US" sz="1200" b="0" i="0" u="none" strike="noStrike" kern="1200" baseline="0" dirty="0">
                          <a:solidFill>
                            <a:schemeClr val="tx1"/>
                          </a:solidFill>
                          <a:effectLst/>
                          <a:latin typeface="+mn-lt"/>
                          <a:ea typeface="+mn-ea"/>
                          <a:cs typeface="+mn-cs"/>
                        </a:rPr>
                        <a:t> register contain information of the frame’s data field</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29.2.6.3 </a:t>
                      </a:r>
                      <a:r>
                        <a:rPr kumimoji="1" lang="en-US" sz="1200" b="0" i="0" u="none" strike="noStrike" kern="1200" baseline="0" dirty="0" err="1">
                          <a:solidFill>
                            <a:schemeClr val="tx1"/>
                          </a:solidFill>
                          <a:latin typeface="+mn-lt"/>
                          <a:ea typeface="+mn-ea"/>
                          <a:cs typeface="+mn-cs"/>
                        </a:rPr>
                        <a:t>MBj_Dm</a:t>
                      </a:r>
                      <a:r>
                        <a:rPr kumimoji="1" lang="en-US" sz="1200" b="0" i="0" u="none" strike="noStrike" kern="1200" baseline="0" dirty="0">
                          <a:solidFill>
                            <a:schemeClr val="tx1"/>
                          </a:solidFill>
                          <a:latin typeface="+mn-lt"/>
                          <a:ea typeface="+mn-ea"/>
                          <a:cs typeface="+mn-cs"/>
                        </a:rPr>
                        <a:t> : Mailbox Data Register j (j = 0 to 31, m = 0 to 7)</a:t>
                      </a:r>
                      <a:br>
                        <a:rPr lang="en-US" sz="1200" b="0" i="0" u="none" strike="noStrike" dirty="0">
                          <a:solidFill>
                            <a:srgbClr val="06418C"/>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26085"/>
                  </a:ext>
                </a:extLst>
              </a:tr>
              <a:tr h="381892">
                <a:tc>
                  <a:txBody>
                    <a:bodyPr/>
                    <a:lstStyle/>
                    <a:p>
                      <a:pPr algn="ctr" fontAlgn="ctr"/>
                      <a:r>
                        <a:rPr kumimoji="1" lang="en-US" sz="1200" b="0" i="0" u="none" strike="noStrike" kern="1200" baseline="0" dirty="0" err="1">
                          <a:solidFill>
                            <a:schemeClr val="tx1"/>
                          </a:solidFill>
                          <a:latin typeface="+mn-lt"/>
                          <a:ea typeface="+mn-ea"/>
                          <a:cs typeface="+mn-cs"/>
                        </a:rPr>
                        <a:t>MBj_TS</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0x20E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sz="1200" b="0" i="0" u="none" strike="noStrike" kern="1200" baseline="0" dirty="0">
                          <a:solidFill>
                            <a:schemeClr val="tx1"/>
                          </a:solidFill>
                          <a:latin typeface="+mn-lt"/>
                          <a:ea typeface="+mn-ea"/>
                          <a:cs typeface="+mn-cs"/>
                        </a:rPr>
                        <a:t>The </a:t>
                      </a:r>
                      <a:r>
                        <a:rPr kumimoji="1" lang="en-US" sz="1200" b="0" i="0" u="none" strike="noStrike" kern="1200" baseline="0" dirty="0" err="1">
                          <a:solidFill>
                            <a:schemeClr val="tx1"/>
                          </a:solidFill>
                          <a:latin typeface="+mn-lt"/>
                          <a:ea typeface="+mn-ea"/>
                          <a:cs typeface="+mn-cs"/>
                        </a:rPr>
                        <a:t>MBj_TS</a:t>
                      </a:r>
                      <a:r>
                        <a:rPr kumimoji="1" lang="en-US" sz="1200" b="0" i="0" u="none" strike="noStrike" kern="1200" baseline="0" dirty="0">
                          <a:solidFill>
                            <a:schemeClr val="tx1"/>
                          </a:solidFill>
                          <a:latin typeface="+mn-lt"/>
                          <a:ea typeface="+mn-ea"/>
                          <a:cs typeface="+mn-cs"/>
                        </a:rPr>
                        <a:t> store the counter value of the time stamp when received messages are stored in the mailbox.</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29.2.6.4 </a:t>
                      </a:r>
                      <a:r>
                        <a:rPr kumimoji="1" lang="en-US" sz="1200" b="0" i="0" u="none" strike="noStrike" kern="1200" baseline="0" dirty="0" err="1">
                          <a:solidFill>
                            <a:schemeClr val="tx1"/>
                          </a:solidFill>
                          <a:latin typeface="+mn-lt"/>
                          <a:ea typeface="+mn-ea"/>
                          <a:cs typeface="+mn-cs"/>
                        </a:rPr>
                        <a:t>MBj_TS</a:t>
                      </a:r>
                      <a:r>
                        <a:rPr kumimoji="1" lang="en-US" sz="1200" b="0" i="0" u="none" strike="noStrike" kern="1200" baseline="0" dirty="0">
                          <a:solidFill>
                            <a:schemeClr val="tx1"/>
                          </a:solidFill>
                          <a:latin typeface="+mn-lt"/>
                          <a:ea typeface="+mn-ea"/>
                          <a:cs typeface="+mn-cs"/>
                        </a:rPr>
                        <a:t> : Mailbox Time Stamp Register j (j = 0 to 31)</a:t>
                      </a:r>
                      <a:br>
                        <a:rPr lang="en-US" sz="1200" b="0" i="0" u="none" strike="noStrike" dirty="0">
                          <a:solidFill>
                            <a:srgbClr val="000000"/>
                          </a:solidFill>
                          <a:effectLst/>
                          <a:latin typeface="+mn-lt"/>
                          <a:hlinkClick r:id="rId4"/>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853650"/>
                  </a:ext>
                </a:extLst>
              </a:tr>
            </a:tbl>
          </a:graphicData>
        </a:graphic>
      </p:graphicFrame>
    </p:spTree>
    <p:extLst>
      <p:ext uri="{BB962C8B-B14F-4D97-AF65-F5344CB8AC3E}">
        <p14:creationId xmlns:p14="http://schemas.microsoft.com/office/powerpoint/2010/main" val="7264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2373470"/>
          </a:xfrm>
        </p:spPr>
        <p:txBody>
          <a:bodyPr/>
          <a:lstStyle/>
          <a:p>
            <a:r>
              <a:rPr lang="en-US" dirty="0"/>
              <a:t>OVERVIEW	</a:t>
            </a:r>
            <a:r>
              <a:rPr lang="en-US" b="1" dirty="0"/>
              <a:t>Page 03</a:t>
            </a:r>
          </a:p>
          <a:p>
            <a:r>
              <a:rPr lang="vi-VN" dirty="0"/>
              <a:t>BASIC OPERATION</a:t>
            </a:r>
            <a:r>
              <a:rPr lang="en-US" dirty="0"/>
              <a:t>	</a:t>
            </a:r>
            <a:r>
              <a:rPr lang="en-US" b="1" dirty="0"/>
              <a:t>Page </a:t>
            </a:r>
            <a:r>
              <a:rPr lang="vi-VN" b="1" dirty="0"/>
              <a:t>12</a:t>
            </a:r>
          </a:p>
          <a:p>
            <a:r>
              <a:rPr lang="vi-VN" dirty="0"/>
              <a:t>CAN IN FSP</a:t>
            </a:r>
            <a:r>
              <a:rPr lang="en-US" dirty="0"/>
              <a:t>	</a:t>
            </a:r>
            <a:r>
              <a:rPr lang="en-US" b="1" dirty="0"/>
              <a:t>Page </a:t>
            </a:r>
            <a:r>
              <a:rPr lang="vi-VN" b="1" dirty="0"/>
              <a:t>32</a:t>
            </a:r>
            <a:endParaRPr lang="en-US" b="1" dirty="0"/>
          </a:p>
          <a:p>
            <a:r>
              <a:rPr lang="vi-VN" cap="all" dirty="0"/>
              <a:t>Example project</a:t>
            </a:r>
            <a:r>
              <a:rPr lang="en-US" cap="all" dirty="0"/>
              <a:t> </a:t>
            </a:r>
            <a:r>
              <a:rPr lang="en-US" dirty="0"/>
              <a:t>	</a:t>
            </a:r>
            <a:r>
              <a:rPr lang="en-US" b="1" dirty="0"/>
              <a:t>Page </a:t>
            </a:r>
            <a:r>
              <a:rPr lang="vi-VN" b="1" dirty="0"/>
              <a:t>41</a:t>
            </a:r>
          </a:p>
          <a:p>
            <a:r>
              <a:rPr lang="en-US" cap="all" dirty="0"/>
              <a:t>REFERENCE</a:t>
            </a:r>
            <a:r>
              <a:rPr lang="en-US" dirty="0"/>
              <a:t>	</a:t>
            </a:r>
            <a:r>
              <a:rPr lang="en-US" b="1" dirty="0"/>
              <a:t>Page </a:t>
            </a:r>
            <a:r>
              <a:rPr lang="vi-VN" b="1" dirty="0"/>
              <a:t>50</a:t>
            </a:r>
          </a:p>
        </p:txBody>
      </p:sp>
      <p:sp>
        <p:nvSpPr>
          <p:cNvPr id="5" name="TextBox 4">
            <a:extLst>
              <a:ext uri="{FF2B5EF4-FFF2-40B4-BE49-F238E27FC236}">
                <a16:creationId xmlns:a16="http://schemas.microsoft.com/office/drawing/2014/main" id="{35CBD1B3-A777-0BC4-A94D-A5A1644B5F15}"/>
              </a:ext>
            </a:extLst>
          </p:cNvPr>
          <p:cNvSpPr txBox="1"/>
          <p:nvPr/>
        </p:nvSpPr>
        <p:spPr>
          <a:xfrm>
            <a:off x="3048856" y="3246902"/>
            <a:ext cx="6097712" cy="369332"/>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sp>
        <p:nvSpPr>
          <p:cNvPr id="14" name="TextBox 13">
            <a:extLst>
              <a:ext uri="{FF2B5EF4-FFF2-40B4-BE49-F238E27FC236}">
                <a16:creationId xmlns:a16="http://schemas.microsoft.com/office/drawing/2014/main" id="{A981171F-FAA2-7FE8-097A-34896243D104}"/>
              </a:ext>
            </a:extLst>
          </p:cNvPr>
          <p:cNvSpPr txBox="1"/>
          <p:nvPr/>
        </p:nvSpPr>
        <p:spPr>
          <a:xfrm>
            <a:off x="314908" y="1219200"/>
            <a:ext cx="11385091" cy="338554"/>
          </a:xfrm>
          <a:prstGeom prst="rect">
            <a:avLst/>
          </a:prstGeom>
          <a:noFill/>
        </p:spPr>
        <p:txBody>
          <a:bodyPr wrap="square">
            <a:spAutoFit/>
          </a:bodyPr>
          <a:lstStyle/>
          <a:p>
            <a:pPr algn="just"/>
            <a:r>
              <a:rPr lang="en-US" sz="1600" b="0" i="0" u="none" strike="noStrike" baseline="0" dirty="0"/>
              <a:t>The following registers </a:t>
            </a:r>
            <a:r>
              <a:rPr lang="en-US" sz="1600" b="1" i="0" u="sng" strike="noStrike" baseline="0" dirty="0"/>
              <a:t>retain</a:t>
            </a:r>
            <a:r>
              <a:rPr lang="en-US" sz="1600" b="0" i="0" u="none" strike="noStrike" baseline="0" dirty="0"/>
              <a:t> their previous values even after entering CAN reset mode:</a:t>
            </a:r>
            <a:endParaRPr lang="en-US" sz="1600" dirty="0"/>
          </a:p>
        </p:txBody>
      </p:sp>
      <p:graphicFrame>
        <p:nvGraphicFramePr>
          <p:cNvPr id="2" name="Table 1">
            <a:extLst>
              <a:ext uri="{FF2B5EF4-FFF2-40B4-BE49-F238E27FC236}">
                <a16:creationId xmlns:a16="http://schemas.microsoft.com/office/drawing/2014/main" id="{F7D14CE0-D024-1B37-3566-B7B998083388}"/>
              </a:ext>
            </a:extLst>
          </p:cNvPr>
          <p:cNvGraphicFramePr>
            <a:graphicFrameLocks noGrp="1"/>
          </p:cNvGraphicFramePr>
          <p:nvPr>
            <p:extLst>
              <p:ext uri="{D42A27DB-BD31-4B8C-83A1-F6EECF244321}">
                <p14:modId xmlns:p14="http://schemas.microsoft.com/office/powerpoint/2010/main" val="4178899174"/>
              </p:ext>
            </p:extLst>
          </p:nvPr>
        </p:nvGraphicFramePr>
        <p:xfrm>
          <a:off x="304800" y="1673192"/>
          <a:ext cx="11734799" cy="4499008"/>
        </p:xfrm>
        <a:graphic>
          <a:graphicData uri="http://schemas.openxmlformats.org/drawingml/2006/table">
            <a:tbl>
              <a:tblPr/>
              <a:tblGrid>
                <a:gridCol w="853912">
                  <a:extLst>
                    <a:ext uri="{9D8B030D-6E8A-4147-A177-3AD203B41FA5}">
                      <a16:colId xmlns:a16="http://schemas.microsoft.com/office/drawing/2014/main" val="730231289"/>
                    </a:ext>
                  </a:extLst>
                </a:gridCol>
                <a:gridCol w="1055629">
                  <a:extLst>
                    <a:ext uri="{9D8B030D-6E8A-4147-A177-3AD203B41FA5}">
                      <a16:colId xmlns:a16="http://schemas.microsoft.com/office/drawing/2014/main" val="80027988"/>
                    </a:ext>
                  </a:extLst>
                </a:gridCol>
                <a:gridCol w="807453">
                  <a:extLst>
                    <a:ext uri="{9D8B030D-6E8A-4147-A177-3AD203B41FA5}">
                      <a16:colId xmlns:a16="http://schemas.microsoft.com/office/drawing/2014/main" val="2352757813"/>
                    </a:ext>
                  </a:extLst>
                </a:gridCol>
                <a:gridCol w="678808">
                  <a:extLst>
                    <a:ext uri="{9D8B030D-6E8A-4147-A177-3AD203B41FA5}">
                      <a16:colId xmlns:a16="http://schemas.microsoft.com/office/drawing/2014/main" val="226058270"/>
                    </a:ext>
                  </a:extLst>
                </a:gridCol>
                <a:gridCol w="4376598">
                  <a:extLst>
                    <a:ext uri="{9D8B030D-6E8A-4147-A177-3AD203B41FA5}">
                      <a16:colId xmlns:a16="http://schemas.microsoft.com/office/drawing/2014/main" val="3948992778"/>
                    </a:ext>
                  </a:extLst>
                </a:gridCol>
                <a:gridCol w="3962399">
                  <a:extLst>
                    <a:ext uri="{9D8B030D-6E8A-4147-A177-3AD203B41FA5}">
                      <a16:colId xmlns:a16="http://schemas.microsoft.com/office/drawing/2014/main" val="167529112"/>
                    </a:ext>
                  </a:extLst>
                </a:gridCol>
              </a:tblGrid>
              <a:tr h="463049">
                <a:tc>
                  <a:txBody>
                    <a:bodyPr/>
                    <a:lstStyle/>
                    <a:p>
                      <a:pPr algn="ctr" fontAlgn="ctr"/>
                      <a:r>
                        <a:rPr lang="en-US" sz="1200" b="1" i="0" u="none" strike="noStrike" dirty="0">
                          <a:solidFill>
                            <a:srgbClr val="000000"/>
                          </a:solidFill>
                          <a:effectLst/>
                          <a:latin typeface="+mn-lt"/>
                        </a:rPr>
                        <a:t>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53248595"/>
                  </a:ext>
                </a:extLst>
              </a:tr>
              <a:tr h="463049">
                <a:tc>
                  <a:txBody>
                    <a:bodyPr/>
                    <a:lstStyle/>
                    <a:p>
                      <a:pPr algn="ctr" fontAlgn="ctr"/>
                      <a:r>
                        <a:rPr kumimoji="1" lang="en-US" sz="1200" b="0" i="0" u="none" strike="noStrike" kern="1200" baseline="0" dirty="0">
                          <a:solidFill>
                            <a:schemeClr val="tx1"/>
                          </a:solidFill>
                          <a:effectLst/>
                          <a:latin typeface="+mn-lt"/>
                          <a:ea typeface="+mn-ea"/>
                          <a:cs typeface="+mn-cs"/>
                        </a:rPr>
                        <a:t>MKR[k]</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pt-BR"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 + 0x04 × k</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effectLst/>
                          <a:latin typeface="+mn-lt"/>
                          <a:ea typeface="+mn-ea"/>
                          <a:cs typeface="+mn-cs"/>
                        </a:rPr>
                        <a:t>Enabling to compare with EID or SID </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kumimoji="1" lang="nb-NO" sz="1200" b="0" i="0" u="none" strike="noStrike" kern="1200" baseline="0" dirty="0">
                          <a:solidFill>
                            <a:schemeClr val="tx1"/>
                          </a:solidFill>
                          <a:latin typeface="+mn-lt"/>
                          <a:ea typeface="+mn-ea"/>
                          <a:cs typeface="+mn-cs"/>
                        </a:rPr>
                        <a:t>29.2.3 MKR[k] : Mask Register k (k = 0 to 7)</a:t>
                      </a:r>
                    </a:p>
                    <a:p>
                      <a:pPr algn="l" fontAlgn="ct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431227"/>
                  </a:ext>
                </a:extLst>
              </a:tr>
              <a:tr h="1000754">
                <a:tc>
                  <a:txBody>
                    <a:bodyPr/>
                    <a:lstStyle/>
                    <a:p>
                      <a:pPr algn="ctr" fontAlgn="ctr"/>
                      <a:r>
                        <a:rPr kumimoji="1" lang="en-US" sz="1200" b="0" i="0" u="none" strike="noStrike" kern="1200" baseline="0" dirty="0">
                          <a:solidFill>
                            <a:schemeClr val="tx1"/>
                          </a:solidFill>
                          <a:latin typeface="+mn-lt"/>
                          <a:ea typeface="+mn-ea"/>
                          <a:cs typeface="+mn-cs"/>
                        </a:rPr>
                        <a:t>FIDCR0 and FIDCR1</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0x420 + 0x04 × k</a:t>
                      </a:r>
                      <a:endParaRPr lang="en-US" sz="10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FIDCR0 and FIDCR1 are enabled when the MBM bit in CTLR is set to 1 (FIFO mailbox mode). In this mode, the EID[17:0], SID[10:0], RTR, and IDE bits in mailboxes 28 to 31 are disabled. For information on using FIDCR0 and FIDCR1, see section 29.6. Acceptance Filtering and Masking Functions.</a:t>
                      </a:r>
                      <a:endParaRPr lang="en-US" sz="10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29.2.4 </a:t>
                      </a:r>
                      <a:r>
                        <a:rPr kumimoji="1" lang="en-US" sz="1200" b="0" i="0" u="none" strike="noStrike" kern="1200" baseline="0" dirty="0" err="1">
                          <a:solidFill>
                            <a:schemeClr val="tx1"/>
                          </a:solidFill>
                          <a:latin typeface="+mn-lt"/>
                          <a:ea typeface="+mn-ea"/>
                          <a:cs typeface="+mn-cs"/>
                        </a:rPr>
                        <a:t>FIDCRk</a:t>
                      </a:r>
                      <a:r>
                        <a:rPr kumimoji="1" lang="en-US" sz="1200" b="0" i="0" u="none" strike="noStrike" kern="1200" baseline="0" dirty="0">
                          <a:solidFill>
                            <a:schemeClr val="tx1"/>
                          </a:solidFill>
                          <a:latin typeface="+mn-lt"/>
                          <a:ea typeface="+mn-ea"/>
                          <a:cs typeface="+mn-cs"/>
                        </a:rPr>
                        <a:t> : FIFO Received ID Compare Register k (k = 0, 1)</a:t>
                      </a:r>
                      <a:br>
                        <a:rPr lang="en-US" sz="1200" b="0" i="0" u="sng" strike="noStrike" dirty="0">
                          <a:solidFill>
                            <a:srgbClr val="000000"/>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2349362"/>
                  </a:ext>
                </a:extLst>
              </a:tr>
              <a:tr h="501723">
                <a:tc>
                  <a:txBody>
                    <a:bodyPr/>
                    <a:lstStyle/>
                    <a:p>
                      <a:pPr algn="ctr" fontAlgn="ctr"/>
                      <a:r>
                        <a:rPr kumimoji="1" lang="en-US" sz="1200" b="0" i="0" u="none" strike="noStrike" kern="1200" baseline="0" dirty="0">
                          <a:solidFill>
                            <a:schemeClr val="tx1"/>
                          </a:solidFill>
                          <a:latin typeface="+mn-lt"/>
                          <a:ea typeface="+mn-ea"/>
                          <a:cs typeface="+mn-cs"/>
                        </a:rPr>
                        <a:t>MKILVR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0x400A_8000</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0x200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When a mask invalid bit is set to 1, a message is received by the associated mailbox only if the receive message ID matches the mailbox ID exactly.</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29.2.5 MKIVLR : Mask Invalid Register</a:t>
                      </a:r>
                      <a:br>
                        <a:rPr lang="en-US" sz="1200" b="0" i="0" u="sng" strike="noStrike" dirty="0">
                          <a:solidFill>
                            <a:srgbClr val="0563C1"/>
                          </a:solidFill>
                          <a:effectLst/>
                          <a:latin typeface="+mn-lt"/>
                          <a:hlinkClick r:id="rId4"/>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0068666"/>
                  </a:ext>
                </a:extLst>
              </a:tr>
              <a:tr h="914914">
                <a:tc>
                  <a:txBody>
                    <a:bodyPr/>
                    <a:lstStyle/>
                    <a:p>
                      <a:pPr algn="ctr" fontAlgn="ctr"/>
                      <a:r>
                        <a:rPr kumimoji="1" lang="en-US" sz="1200" b="0" i="0" u="none" strike="noStrike" kern="1200" baseline="0" dirty="0">
                          <a:solidFill>
                            <a:schemeClr val="tx1"/>
                          </a:solidFill>
                          <a:effectLst/>
                          <a:latin typeface="+mn-lt"/>
                          <a:ea typeface="+mn-ea"/>
                          <a:cs typeface="+mn-cs"/>
                        </a:rPr>
                        <a:t>AFSR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0x204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In the data table, all standard IDs that are created are set as valid or invalid in bit units. When AFSR is written with data in 16-bit units a decoded row (byte offset) position and column (bit) position for data table search can be read. The ASU can be used for standard (11-bit) IDs only.</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29.2.19 AFSR : Acceptance Filter Support Register</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145453"/>
                  </a:ext>
                </a:extLst>
              </a:tr>
              <a:tr h="189606">
                <a:tc>
                  <a:txBody>
                    <a:bodyPr/>
                    <a:lstStyle/>
                    <a:p>
                      <a:pPr algn="ctr" fontAlgn="ctr"/>
                      <a:r>
                        <a:rPr kumimoji="1" lang="en-US" sz="1200" b="0" i="0" u="none" strike="noStrike" kern="1200" baseline="0" dirty="0">
                          <a:solidFill>
                            <a:schemeClr val="tx1"/>
                          </a:solidFill>
                          <a:effectLst/>
                          <a:latin typeface="+mn-lt"/>
                          <a:ea typeface="+mn-ea"/>
                          <a:cs typeface="+mn-cs"/>
                        </a:rPr>
                        <a:t>RFPCR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(0x206 + m)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When the receive FIFO is not empty, write 0xFF to RFPCR through software to increment the CPU pointer to the next mailbox location. </a:t>
                      </a:r>
                      <a:endParaRPr lang="en-US" sz="10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29.2.12 RFPCR : Receive FIFO Pointer Control Register</a:t>
                      </a:r>
                      <a:br>
                        <a:rPr lang="en-US" sz="1200" b="0" i="0" u="none" strike="noStrike" dirty="0">
                          <a:solidFill>
                            <a:srgbClr val="06418C"/>
                          </a:solidFill>
                          <a:effectLst/>
                          <a:latin typeface="+mn-lt"/>
                          <a:hlinkClick r:id="rId4">
                            <a:extLst>
                              <a:ext uri="{A12FA001-AC4F-418D-AE19-62706E023703}">
                                <ahyp:hlinkClr xmlns:ahyp="http://schemas.microsoft.com/office/drawing/2018/hyperlinkcolor" val="tx"/>
                              </a:ext>
                            </a:extLst>
                          </a:hlinkClick>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26085"/>
                  </a:ext>
                </a:extLst>
              </a:tr>
              <a:tr h="501723">
                <a:tc>
                  <a:txBody>
                    <a:bodyPr/>
                    <a:lstStyle/>
                    <a:p>
                      <a:pPr algn="ctr" fontAlgn="ctr"/>
                      <a:r>
                        <a:rPr kumimoji="1" lang="en-US" sz="1200" b="0" i="0" u="none" strike="noStrike" kern="1200" baseline="0" dirty="0">
                          <a:solidFill>
                            <a:schemeClr val="tx1"/>
                          </a:solidFill>
                          <a:effectLst/>
                          <a:latin typeface="+mn-lt"/>
                          <a:ea typeface="+mn-ea"/>
                          <a:cs typeface="+mn-cs"/>
                        </a:rPr>
                        <a:t>TFPCR</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a:ln>
                            <a:noFill/>
                          </a:ln>
                          <a:solidFill>
                            <a:srgbClr val="3C3C3B"/>
                          </a:solidFill>
                          <a:effectLst/>
                          <a:uLnTx/>
                          <a:uFillTx/>
                          <a:latin typeface="+mn-lt"/>
                          <a:ea typeface="メイリオ"/>
                          <a:cs typeface="+mn-cs"/>
                        </a:rPr>
                        <a:t>0x400A_8000</a:t>
                      </a:r>
                      <a:endParaRPr kumimoji="1" lang="en-US" sz="1200" b="0" i="0" u="none" strike="noStrike" kern="1200" cap="none" spc="0" normalizeH="0" baseline="0" noProof="0" dirty="0">
                        <a:ln>
                          <a:noFill/>
                        </a:ln>
                        <a:solidFill>
                          <a:srgbClr val="000000"/>
                        </a:solidFill>
                        <a:effectLst/>
                        <a:uLnTx/>
                        <a:uFillTx/>
                        <a:latin typeface="+mn-lt"/>
                        <a:ea typeface="メイリオ"/>
                        <a:cs typeface="+mn-cs"/>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kumimoji="1" lang="en-US" sz="1200" b="0" i="0" u="none" strike="noStrike" kern="1200" baseline="0" dirty="0">
                          <a:solidFill>
                            <a:schemeClr val="tx1"/>
                          </a:solidFill>
                          <a:latin typeface="+mn-lt"/>
                          <a:ea typeface="+mn-ea"/>
                          <a:cs typeface="+mn-cs"/>
                        </a:rPr>
                        <a:t>0x20E + 0x10 × j</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1" lang="en-US" sz="1200" b="0" i="0" u="none" strike="noStrike" kern="1200" baseline="0" dirty="0">
                          <a:solidFill>
                            <a:schemeClr val="tx1"/>
                          </a:solidFill>
                          <a:latin typeface="+mn-lt"/>
                          <a:ea typeface="+mn-ea"/>
                          <a:cs typeface="+mn-cs"/>
                        </a:rPr>
                        <a:t>When the transmit FIFO is not full, write 0xFF to TFPCR through software to increment the CPU pointer for the transmit FIFO to the next mailbox location.</a:t>
                      </a:r>
                      <a:endParaRPr lang="en-US" sz="10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1200" b="0" i="0" u="none" strike="noStrike" kern="1200" baseline="0" dirty="0">
                          <a:solidFill>
                            <a:schemeClr val="tx1"/>
                          </a:solidFill>
                          <a:latin typeface="+mn-lt"/>
                          <a:ea typeface="+mn-ea"/>
                          <a:cs typeface="+mn-cs"/>
                        </a:rPr>
                        <a:t>29.2.14 TFPCR : Transmit FIFO Pointer Control Register</a:t>
                      </a:r>
                      <a:br>
                        <a:rPr lang="en-US" sz="1200" b="0" i="0" u="none" strike="noStrike" dirty="0">
                          <a:solidFill>
                            <a:srgbClr val="000000"/>
                          </a:solidFill>
                          <a:effectLst/>
                          <a:latin typeface="+mn-lt"/>
                          <a:hlinkClick r:id="rId4"/>
                        </a:rPr>
                      </a:br>
                      <a:r>
                        <a:rPr lang="en-US" sz="1200" b="0" i="0" u="none" strike="noStrike" dirty="0">
                          <a:solidFill>
                            <a:srgbClr val="000000"/>
                          </a:solidFill>
                          <a:effectLst/>
                          <a:latin typeface="+mn-lt"/>
                        </a:rPr>
                        <a:t>(</a:t>
                      </a:r>
                      <a:r>
                        <a:rPr lang="en-US" sz="1200" dirty="0">
                          <a:latin typeface="+mn-lt"/>
                          <a:hlinkClick r:id="rId3"/>
                        </a:rPr>
                        <a:t>RA4M3 Group User's Manual: Hardware (renesas.com)</a:t>
                      </a:r>
                      <a:r>
                        <a:rPr lang="en-US" sz="1200" dirty="0">
                          <a:latin typeface="+mn-lt"/>
                        </a:rPr>
                        <a:t>)</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853650"/>
                  </a:ext>
                </a:extLst>
              </a:tr>
            </a:tbl>
          </a:graphicData>
        </a:graphic>
      </p:graphicFrame>
    </p:spTree>
    <p:extLst>
      <p:ext uri="{BB962C8B-B14F-4D97-AF65-F5344CB8AC3E}">
        <p14:creationId xmlns:p14="http://schemas.microsoft.com/office/powerpoint/2010/main" val="130758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HALT MODE AND CAN RESET MODE</a:t>
            </a:r>
            <a:endParaRPr lang="en-US" sz="2000" dirty="0"/>
          </a:p>
        </p:txBody>
      </p:sp>
      <p:pic>
        <p:nvPicPr>
          <p:cNvPr id="3" name="Picture 2">
            <a:extLst>
              <a:ext uri="{FF2B5EF4-FFF2-40B4-BE49-F238E27FC236}">
                <a16:creationId xmlns:a16="http://schemas.microsoft.com/office/drawing/2014/main" id="{A7EAF93E-B7D7-C8AC-60B1-F218C4D1A49C}"/>
              </a:ext>
            </a:extLst>
          </p:cNvPr>
          <p:cNvPicPr>
            <a:picLocks noChangeAspect="1"/>
          </p:cNvPicPr>
          <p:nvPr/>
        </p:nvPicPr>
        <p:blipFill>
          <a:blip r:embed="rId3"/>
          <a:stretch>
            <a:fillRect/>
          </a:stretch>
        </p:blipFill>
        <p:spPr>
          <a:xfrm>
            <a:off x="446642" y="1224145"/>
            <a:ext cx="6337773" cy="3781799"/>
          </a:xfrm>
          <a:prstGeom prst="rect">
            <a:avLst/>
          </a:prstGeom>
        </p:spPr>
      </p:pic>
      <p:grpSp>
        <p:nvGrpSpPr>
          <p:cNvPr id="10" name="Group 9">
            <a:extLst>
              <a:ext uri="{FF2B5EF4-FFF2-40B4-BE49-F238E27FC236}">
                <a16:creationId xmlns:a16="http://schemas.microsoft.com/office/drawing/2014/main" id="{84E558F4-2503-7B93-6330-01530C7063B8}"/>
              </a:ext>
            </a:extLst>
          </p:cNvPr>
          <p:cNvGrpSpPr/>
          <p:nvPr/>
        </p:nvGrpSpPr>
        <p:grpSpPr>
          <a:xfrm>
            <a:off x="446642" y="5005944"/>
            <a:ext cx="7401958" cy="1324160"/>
            <a:chOff x="446642" y="5005944"/>
            <a:chExt cx="7401958" cy="1324160"/>
          </a:xfrm>
        </p:grpSpPr>
        <p:pic>
          <p:nvPicPr>
            <p:cNvPr id="5" name="Picture 4">
              <a:extLst>
                <a:ext uri="{FF2B5EF4-FFF2-40B4-BE49-F238E27FC236}">
                  <a16:creationId xmlns:a16="http://schemas.microsoft.com/office/drawing/2014/main" id="{8729BEE7-3A85-8F18-7720-CB84687C596B}"/>
                </a:ext>
              </a:extLst>
            </p:cNvPr>
            <p:cNvPicPr>
              <a:picLocks noChangeAspect="1"/>
            </p:cNvPicPr>
            <p:nvPr/>
          </p:nvPicPr>
          <p:blipFill>
            <a:blip r:embed="rId4"/>
            <a:stretch>
              <a:fillRect/>
            </a:stretch>
          </p:blipFill>
          <p:spPr>
            <a:xfrm>
              <a:off x="446642" y="5005944"/>
              <a:ext cx="7401958" cy="933580"/>
            </a:xfrm>
            <a:prstGeom prst="rect">
              <a:avLst/>
            </a:prstGeom>
          </p:spPr>
        </p:pic>
        <p:pic>
          <p:nvPicPr>
            <p:cNvPr id="7" name="Picture 6">
              <a:extLst>
                <a:ext uri="{FF2B5EF4-FFF2-40B4-BE49-F238E27FC236}">
                  <a16:creationId xmlns:a16="http://schemas.microsoft.com/office/drawing/2014/main" id="{DBADF3A1-2849-24A7-D210-E667B8004836}"/>
                </a:ext>
              </a:extLst>
            </p:cNvPr>
            <p:cNvPicPr>
              <a:picLocks noChangeAspect="1"/>
            </p:cNvPicPr>
            <p:nvPr/>
          </p:nvPicPr>
          <p:blipFill>
            <a:blip r:embed="rId5"/>
            <a:stretch>
              <a:fillRect/>
            </a:stretch>
          </p:blipFill>
          <p:spPr>
            <a:xfrm>
              <a:off x="470615" y="5939524"/>
              <a:ext cx="7192379" cy="390580"/>
            </a:xfrm>
            <a:prstGeom prst="rect">
              <a:avLst/>
            </a:prstGeom>
          </p:spPr>
        </p:pic>
      </p:grpSp>
      <p:pic>
        <p:nvPicPr>
          <p:cNvPr id="9" name="Picture 8">
            <a:extLst>
              <a:ext uri="{FF2B5EF4-FFF2-40B4-BE49-F238E27FC236}">
                <a16:creationId xmlns:a16="http://schemas.microsoft.com/office/drawing/2014/main" id="{C999AC21-849A-BF2A-FE03-1B6B628BEBCF}"/>
              </a:ext>
            </a:extLst>
          </p:cNvPr>
          <p:cNvPicPr>
            <a:picLocks noChangeAspect="1"/>
          </p:cNvPicPr>
          <p:nvPr/>
        </p:nvPicPr>
        <p:blipFill>
          <a:blip r:embed="rId6"/>
          <a:stretch>
            <a:fillRect/>
          </a:stretch>
        </p:blipFill>
        <p:spPr>
          <a:xfrm>
            <a:off x="7467600" y="1933945"/>
            <a:ext cx="4647203" cy="2362200"/>
          </a:xfrm>
          <a:prstGeom prst="rect">
            <a:avLst/>
          </a:prstGeom>
        </p:spPr>
      </p:pic>
    </p:spTree>
    <p:extLst>
      <p:ext uri="{BB962C8B-B14F-4D97-AF65-F5344CB8AC3E}">
        <p14:creationId xmlns:p14="http://schemas.microsoft.com/office/powerpoint/2010/main" val="310379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DE5AA2-EA0D-2A88-C64D-A835EC160EF3}"/>
              </a:ext>
            </a:extLst>
          </p:cNvPr>
          <p:cNvPicPr>
            <a:picLocks noChangeAspect="1"/>
          </p:cNvPicPr>
          <p:nvPr/>
        </p:nvPicPr>
        <p:blipFill>
          <a:blip r:embed="rId3"/>
          <a:stretch>
            <a:fillRect/>
          </a:stretch>
        </p:blipFill>
        <p:spPr>
          <a:xfrm>
            <a:off x="5105400" y="1267405"/>
            <a:ext cx="6405946" cy="2708927"/>
          </a:xfrm>
          <a:prstGeom prst="rect">
            <a:avLst/>
          </a:prstGeom>
        </p:spPr>
      </p:pic>
      <p:sp>
        <p:nvSpPr>
          <p:cNvPr id="4" name="Titel 3"/>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Operation mode</a:t>
            </a:r>
            <a:endParaRPr lang="en-US" sz="2000" dirty="0"/>
          </a:p>
        </p:txBody>
      </p:sp>
      <p:grpSp>
        <p:nvGrpSpPr>
          <p:cNvPr id="9" name="Group 8">
            <a:extLst>
              <a:ext uri="{FF2B5EF4-FFF2-40B4-BE49-F238E27FC236}">
                <a16:creationId xmlns:a16="http://schemas.microsoft.com/office/drawing/2014/main" id="{E8ABFE53-E4E8-4A5A-48FE-4953C37DF131}"/>
              </a:ext>
            </a:extLst>
          </p:cNvPr>
          <p:cNvGrpSpPr/>
          <p:nvPr/>
        </p:nvGrpSpPr>
        <p:grpSpPr>
          <a:xfrm>
            <a:off x="5410200" y="4267200"/>
            <a:ext cx="6559887" cy="1473276"/>
            <a:chOff x="5943600" y="3943314"/>
            <a:chExt cx="6559887" cy="1473276"/>
          </a:xfrm>
        </p:grpSpPr>
        <p:pic>
          <p:nvPicPr>
            <p:cNvPr id="6" name="Picture 5">
              <a:extLst>
                <a:ext uri="{FF2B5EF4-FFF2-40B4-BE49-F238E27FC236}">
                  <a16:creationId xmlns:a16="http://schemas.microsoft.com/office/drawing/2014/main" id="{291EEC68-EE5E-0E72-5CFA-8E32BF744BB4}"/>
                </a:ext>
              </a:extLst>
            </p:cNvPr>
            <p:cNvPicPr>
              <a:picLocks noChangeAspect="1"/>
            </p:cNvPicPr>
            <p:nvPr/>
          </p:nvPicPr>
          <p:blipFill>
            <a:blip r:embed="rId4"/>
            <a:stretch>
              <a:fillRect/>
            </a:stretch>
          </p:blipFill>
          <p:spPr>
            <a:xfrm>
              <a:off x="5943600" y="3943314"/>
              <a:ext cx="6559887" cy="1473276"/>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D2F4EAC-D838-9534-3968-4516F622F190}"/>
                    </a:ext>
                  </a:extLst>
                </p14:cNvPr>
                <p14:cNvContentPartPr/>
                <p14:nvPr/>
              </p14:nvContentPartPr>
              <p14:xfrm>
                <a:off x="7086600" y="4643178"/>
                <a:ext cx="762000" cy="703102"/>
              </p14:xfrm>
            </p:contentPart>
          </mc:Choice>
          <mc:Fallback xmlns="">
            <p:pic>
              <p:nvPicPr>
                <p:cNvPr id="2" name="Ink 1">
                  <a:extLst>
                    <a:ext uri="{FF2B5EF4-FFF2-40B4-BE49-F238E27FC236}">
                      <a16:creationId xmlns:a16="http://schemas.microsoft.com/office/drawing/2014/main" id="{5D2F4EAC-D838-9534-3968-4516F622F190}"/>
                    </a:ext>
                  </a:extLst>
                </p:cNvPr>
                <p:cNvPicPr/>
                <p:nvPr/>
              </p:nvPicPr>
              <p:blipFill>
                <a:blip r:embed="rId6"/>
                <a:stretch>
                  <a:fillRect/>
                </a:stretch>
              </p:blipFill>
              <p:spPr>
                <a:xfrm>
                  <a:off x="7068611" y="4625187"/>
                  <a:ext cx="797618" cy="738725"/>
                </a:xfrm>
                <a:prstGeom prst="rect">
                  <a:avLst/>
                </a:prstGeom>
              </p:spPr>
            </p:pic>
          </mc:Fallback>
        </mc:AlternateContent>
      </p:grpSp>
      <p:sp>
        <p:nvSpPr>
          <p:cNvPr id="11" name="TextBox 10">
            <a:extLst>
              <a:ext uri="{FF2B5EF4-FFF2-40B4-BE49-F238E27FC236}">
                <a16:creationId xmlns:a16="http://schemas.microsoft.com/office/drawing/2014/main" id="{1C605AF8-1643-58A5-098D-6EF063D2684D}"/>
              </a:ext>
            </a:extLst>
          </p:cNvPr>
          <p:cNvSpPr txBox="1"/>
          <p:nvPr/>
        </p:nvSpPr>
        <p:spPr>
          <a:xfrm>
            <a:off x="120313" y="1267405"/>
            <a:ext cx="5029200" cy="3539430"/>
          </a:xfrm>
          <a:prstGeom prst="rect">
            <a:avLst/>
          </a:prstGeom>
          <a:noFill/>
        </p:spPr>
        <p:txBody>
          <a:bodyPr wrap="square">
            <a:spAutoFit/>
          </a:bodyPr>
          <a:lstStyle/>
          <a:p>
            <a:pPr algn="just"/>
            <a:r>
              <a:rPr lang="en-US" sz="1600" b="0" i="0" u="none" strike="noStrike" baseline="0" dirty="0">
                <a:latin typeface="TimesNewRomanPSMT"/>
              </a:rPr>
              <a:t>During CAN operation mode, the CAN module might be in one of the following three sub-modes, depending on the status of the CAN bus:</a:t>
            </a:r>
          </a:p>
          <a:p>
            <a:pPr algn="just"/>
            <a:endParaRPr lang="en-US" sz="1600" b="0" i="0" u="none" strike="noStrike" baseline="0" dirty="0">
              <a:latin typeface="TimesNewRomanPSMT"/>
            </a:endParaRPr>
          </a:p>
          <a:p>
            <a:pPr marL="285750" indent="-285750" algn="just">
              <a:buFont typeface="Arial" panose="020B0604020202020204" pitchFamily="34" charset="0"/>
              <a:buChar char="•"/>
            </a:pPr>
            <a:r>
              <a:rPr lang="en-US" sz="1600" b="1" i="0" u="none" strike="noStrike" baseline="0" dirty="0">
                <a:latin typeface="TimesNewRomanPSMT"/>
              </a:rPr>
              <a:t>Idle mode: </a:t>
            </a:r>
            <a:r>
              <a:rPr lang="en-US" sz="1600" b="0" i="0" u="none" strike="noStrike" baseline="0" dirty="0">
                <a:latin typeface="TimesNewRomanPSMT"/>
              </a:rPr>
              <a:t>No transmission or reception occurs.</a:t>
            </a:r>
          </a:p>
          <a:p>
            <a:pPr marL="285750" indent="-285750" algn="just">
              <a:buFont typeface="Arial" panose="020B0604020202020204" pitchFamily="34" charset="0"/>
              <a:buChar char="•"/>
            </a:pPr>
            <a:endParaRPr lang="en-US" sz="1600" b="0" i="0" u="none" strike="noStrike" baseline="0" dirty="0">
              <a:latin typeface="TimesNewRomanPSMT"/>
            </a:endParaRPr>
          </a:p>
          <a:p>
            <a:pPr marL="285750" indent="-285750" algn="just">
              <a:buFont typeface="Arial" panose="020B0604020202020204" pitchFamily="34" charset="0"/>
              <a:buChar char="•"/>
            </a:pPr>
            <a:r>
              <a:rPr lang="en-US" sz="1600" b="1" i="0" u="none" strike="noStrike" baseline="0" dirty="0">
                <a:latin typeface="TimesNewRomanPSMT"/>
              </a:rPr>
              <a:t>Receive mode: </a:t>
            </a:r>
            <a:r>
              <a:rPr lang="en-US" sz="1600" b="0" i="0" u="none" strike="noStrike" baseline="0" dirty="0">
                <a:latin typeface="TimesNewRomanPSMT"/>
              </a:rPr>
              <a:t>A CAN message sent by another node is being received.</a:t>
            </a:r>
          </a:p>
          <a:p>
            <a:pPr marL="285750" indent="-285750" algn="just">
              <a:buFont typeface="Arial" panose="020B0604020202020204" pitchFamily="34" charset="0"/>
              <a:buChar char="•"/>
            </a:pPr>
            <a:endParaRPr lang="en-US" sz="1600" b="0" i="0" u="none" strike="noStrike" baseline="0" dirty="0">
              <a:latin typeface="TimesNewRomanPSMT"/>
            </a:endParaRPr>
          </a:p>
          <a:p>
            <a:pPr marL="285750" indent="-285750" algn="just">
              <a:buFont typeface="Arial" panose="020B0604020202020204" pitchFamily="34" charset="0"/>
              <a:buChar char="•"/>
            </a:pPr>
            <a:r>
              <a:rPr lang="en-US" sz="1600" b="1" i="0" u="none" strike="noStrike" baseline="0" dirty="0">
                <a:latin typeface="TimesNewRomanPSMT"/>
              </a:rPr>
              <a:t>Transmit mode: </a:t>
            </a:r>
            <a:r>
              <a:rPr lang="en-US" sz="1600" b="0" i="0" u="none" strike="noStrike" baseline="0" dirty="0">
                <a:latin typeface="TimesNewRomanPSMT"/>
              </a:rPr>
              <a:t>A CAN message is being transmitted. The CAN module receives a message transmitted by the local</a:t>
            </a:r>
            <a:r>
              <a:rPr lang="en-US" sz="1600" dirty="0">
                <a:latin typeface="TimesNewRomanPSMT"/>
              </a:rPr>
              <a:t> </a:t>
            </a:r>
            <a:r>
              <a:rPr lang="en-US" sz="1600" b="0" i="0" u="none" strike="noStrike" baseline="0" dirty="0">
                <a:latin typeface="TimesNewRomanPSMT"/>
              </a:rPr>
              <a:t>node simultaneously when self-test mode 0 (TSTM[1:0] bits in TCR = 10b) or self-test mode 1 (TSTM[1:0] bits = 11b) is selected.</a:t>
            </a:r>
            <a:endParaRPr lang="en-US" sz="1600" dirty="0"/>
          </a:p>
        </p:txBody>
      </p:sp>
    </p:spTree>
    <p:extLst>
      <p:ext uri="{BB962C8B-B14F-4D97-AF65-F5344CB8AC3E}">
        <p14:creationId xmlns:p14="http://schemas.microsoft.com/office/powerpoint/2010/main" val="367191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4B9DEA-F3FD-95EA-531F-D9DCD13C3BDB}"/>
              </a:ext>
            </a:extLst>
          </p:cNvPr>
          <p:cNvPicPr>
            <a:picLocks noChangeAspect="1"/>
          </p:cNvPicPr>
          <p:nvPr/>
        </p:nvPicPr>
        <p:blipFill>
          <a:blip r:embed="rId3"/>
          <a:stretch>
            <a:fillRect/>
          </a:stretch>
        </p:blipFill>
        <p:spPr>
          <a:xfrm>
            <a:off x="0" y="2182895"/>
            <a:ext cx="6410325" cy="3105150"/>
          </a:xfrm>
          <a:prstGeom prst="rect">
            <a:avLst/>
          </a:prstGeom>
        </p:spPr>
      </p:pic>
      <p:sp>
        <p:nvSpPr>
          <p:cNvPr id="20" name="Titel 3">
            <a:extLst>
              <a:ext uri="{FF2B5EF4-FFF2-40B4-BE49-F238E27FC236}">
                <a16:creationId xmlns:a16="http://schemas.microsoft.com/office/drawing/2014/main" id="{5F3429FD-339E-93E6-A52C-C5211F6D1B85}"/>
              </a:ext>
            </a:extLst>
          </p:cNvPr>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Operation mode</a:t>
            </a:r>
            <a:r>
              <a:rPr lang="vi-VN" sz="2000" cap="all" dirty="0"/>
              <a:t> (BUS OFF STATE)</a:t>
            </a:r>
            <a:endParaRPr lang="en-US" sz="2000" dirty="0"/>
          </a:p>
        </p:txBody>
      </p:sp>
      <p:pic>
        <p:nvPicPr>
          <p:cNvPr id="2" name="Picture 1">
            <a:extLst>
              <a:ext uri="{FF2B5EF4-FFF2-40B4-BE49-F238E27FC236}">
                <a16:creationId xmlns:a16="http://schemas.microsoft.com/office/drawing/2014/main" id="{5EAAC2F6-260E-8404-8B69-7B45FC029D6E}"/>
              </a:ext>
            </a:extLst>
          </p:cNvPr>
          <p:cNvPicPr>
            <a:picLocks noChangeAspect="1"/>
          </p:cNvPicPr>
          <p:nvPr/>
        </p:nvPicPr>
        <p:blipFill rotWithShape="1">
          <a:blip r:embed="rId4"/>
          <a:srcRect l="968" r="-1"/>
          <a:stretch/>
        </p:blipFill>
        <p:spPr>
          <a:xfrm>
            <a:off x="6410325" y="2533254"/>
            <a:ext cx="5695292" cy="2404432"/>
          </a:xfrm>
          <a:prstGeom prst="rect">
            <a:avLst/>
          </a:prstGeom>
        </p:spPr>
      </p:pic>
      <p:sp>
        <p:nvSpPr>
          <p:cNvPr id="4" name="TextBox 3">
            <a:extLst>
              <a:ext uri="{FF2B5EF4-FFF2-40B4-BE49-F238E27FC236}">
                <a16:creationId xmlns:a16="http://schemas.microsoft.com/office/drawing/2014/main" id="{E76D5C27-1B02-546D-48A6-9C6C84AED7D6}"/>
              </a:ext>
            </a:extLst>
          </p:cNvPr>
          <p:cNvSpPr txBox="1"/>
          <p:nvPr/>
        </p:nvSpPr>
        <p:spPr>
          <a:xfrm>
            <a:off x="228601" y="1447800"/>
            <a:ext cx="10744200" cy="584775"/>
          </a:xfrm>
          <a:prstGeom prst="rect">
            <a:avLst/>
          </a:prstGeom>
          <a:noFill/>
        </p:spPr>
        <p:txBody>
          <a:bodyPr wrap="square" rtlCol="0">
            <a:spAutoFit/>
          </a:bodyPr>
          <a:lstStyle/>
          <a:p>
            <a:r>
              <a:rPr lang="en-US" sz="1600" dirty="0"/>
              <a:t>The CAN module enter the bus-off state based on the incrementing or decrementing rules for the transmit and error counters defined in the CAN specifications.</a:t>
            </a:r>
          </a:p>
        </p:txBody>
      </p:sp>
    </p:spTree>
    <p:extLst>
      <p:ext uri="{BB962C8B-B14F-4D97-AF65-F5344CB8AC3E}">
        <p14:creationId xmlns:p14="http://schemas.microsoft.com/office/powerpoint/2010/main" val="3245384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3">
            <a:extLst>
              <a:ext uri="{FF2B5EF4-FFF2-40B4-BE49-F238E27FC236}">
                <a16:creationId xmlns:a16="http://schemas.microsoft.com/office/drawing/2014/main" id="{5F3429FD-339E-93E6-A52C-C5211F6D1B85}"/>
              </a:ext>
            </a:extLst>
          </p:cNvPr>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TEST MODE</a:t>
            </a:r>
            <a:endParaRPr lang="en-US" sz="2000" dirty="0"/>
          </a:p>
        </p:txBody>
      </p:sp>
      <p:pic>
        <p:nvPicPr>
          <p:cNvPr id="4" name="Picture 3">
            <a:extLst>
              <a:ext uri="{FF2B5EF4-FFF2-40B4-BE49-F238E27FC236}">
                <a16:creationId xmlns:a16="http://schemas.microsoft.com/office/drawing/2014/main" id="{EA8366EB-2F59-5977-A5E0-A7F2F2ED1542}"/>
              </a:ext>
            </a:extLst>
          </p:cNvPr>
          <p:cNvPicPr>
            <a:picLocks noChangeAspect="1"/>
          </p:cNvPicPr>
          <p:nvPr/>
        </p:nvPicPr>
        <p:blipFill rotWithShape="1">
          <a:blip r:embed="rId3"/>
          <a:srcRect b="8398"/>
          <a:stretch/>
        </p:blipFill>
        <p:spPr>
          <a:xfrm>
            <a:off x="152400" y="1414181"/>
            <a:ext cx="8211696" cy="3691219"/>
          </a:xfrm>
          <a:prstGeom prst="rect">
            <a:avLst/>
          </a:prstGeom>
        </p:spPr>
      </p:pic>
      <p:pic>
        <p:nvPicPr>
          <p:cNvPr id="6" name="Picture 5">
            <a:extLst>
              <a:ext uri="{FF2B5EF4-FFF2-40B4-BE49-F238E27FC236}">
                <a16:creationId xmlns:a16="http://schemas.microsoft.com/office/drawing/2014/main" id="{47FD45C9-0E2C-C335-0DD8-529F2AD0A8BC}"/>
              </a:ext>
            </a:extLst>
          </p:cNvPr>
          <p:cNvPicPr>
            <a:picLocks noChangeAspect="1"/>
          </p:cNvPicPr>
          <p:nvPr/>
        </p:nvPicPr>
        <p:blipFill rotWithShape="1">
          <a:blip r:embed="rId4"/>
          <a:srcRect l="1974"/>
          <a:stretch/>
        </p:blipFill>
        <p:spPr>
          <a:xfrm>
            <a:off x="468000" y="5287442"/>
            <a:ext cx="7245519" cy="358805"/>
          </a:xfrm>
          <a:prstGeom prst="rect">
            <a:avLst/>
          </a:prstGeom>
        </p:spPr>
      </p:pic>
    </p:spTree>
    <p:extLst>
      <p:ext uri="{BB962C8B-B14F-4D97-AF65-F5344CB8AC3E}">
        <p14:creationId xmlns:p14="http://schemas.microsoft.com/office/powerpoint/2010/main" val="55517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3">
            <a:extLst>
              <a:ext uri="{FF2B5EF4-FFF2-40B4-BE49-F238E27FC236}">
                <a16:creationId xmlns:a16="http://schemas.microsoft.com/office/drawing/2014/main" id="{5F3429FD-339E-93E6-A52C-C5211F6D1B85}"/>
              </a:ext>
            </a:extLst>
          </p:cNvPr>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TEST MODE</a:t>
            </a:r>
            <a:endParaRPr lang="en-US" sz="2000" dirty="0"/>
          </a:p>
        </p:txBody>
      </p:sp>
      <p:pic>
        <p:nvPicPr>
          <p:cNvPr id="7" name="Picture 6">
            <a:extLst>
              <a:ext uri="{FF2B5EF4-FFF2-40B4-BE49-F238E27FC236}">
                <a16:creationId xmlns:a16="http://schemas.microsoft.com/office/drawing/2014/main" id="{5E24E863-4111-D4AB-CE7F-ADA5D75425F5}"/>
              </a:ext>
            </a:extLst>
          </p:cNvPr>
          <p:cNvPicPr>
            <a:picLocks noChangeAspect="1"/>
          </p:cNvPicPr>
          <p:nvPr/>
        </p:nvPicPr>
        <p:blipFill rotWithShape="1">
          <a:blip r:embed="rId3"/>
          <a:srcRect t="4115"/>
          <a:stretch/>
        </p:blipFill>
        <p:spPr>
          <a:xfrm>
            <a:off x="2356915" y="3048000"/>
            <a:ext cx="7478169" cy="2749422"/>
          </a:xfrm>
          <a:prstGeom prst="rect">
            <a:avLst/>
          </a:prstGeom>
        </p:spPr>
      </p:pic>
      <p:sp>
        <p:nvSpPr>
          <p:cNvPr id="2" name="TextBox 1">
            <a:extLst>
              <a:ext uri="{FF2B5EF4-FFF2-40B4-BE49-F238E27FC236}">
                <a16:creationId xmlns:a16="http://schemas.microsoft.com/office/drawing/2014/main" id="{6D31383F-E955-4616-5C2E-438B9D4A2B35}"/>
              </a:ext>
            </a:extLst>
          </p:cNvPr>
          <p:cNvSpPr txBox="1"/>
          <p:nvPr/>
        </p:nvSpPr>
        <p:spPr>
          <a:xfrm>
            <a:off x="395305" y="1416747"/>
            <a:ext cx="2351926" cy="369332"/>
          </a:xfrm>
          <a:prstGeom prst="rect">
            <a:avLst/>
          </a:prstGeom>
          <a:noFill/>
        </p:spPr>
        <p:txBody>
          <a:bodyPr wrap="none" rtlCol="0">
            <a:spAutoFit/>
          </a:bodyPr>
          <a:lstStyle/>
          <a:p>
            <a:r>
              <a:rPr lang="en-US" b="1" dirty="0"/>
              <a:t>1. Listen-only mode</a:t>
            </a:r>
            <a:endParaRPr lang="en-US" sz="2000" b="1" dirty="0"/>
          </a:p>
        </p:txBody>
      </p:sp>
      <p:sp>
        <p:nvSpPr>
          <p:cNvPr id="4" name="TextBox 3">
            <a:extLst>
              <a:ext uri="{FF2B5EF4-FFF2-40B4-BE49-F238E27FC236}">
                <a16:creationId xmlns:a16="http://schemas.microsoft.com/office/drawing/2014/main" id="{BCA7D911-2F66-8B93-B1E3-408A6C55D320}"/>
              </a:ext>
            </a:extLst>
          </p:cNvPr>
          <p:cNvSpPr txBox="1"/>
          <p:nvPr/>
        </p:nvSpPr>
        <p:spPr>
          <a:xfrm>
            <a:off x="395305" y="1887241"/>
            <a:ext cx="11324767" cy="830997"/>
          </a:xfrm>
          <a:prstGeom prst="rect">
            <a:avLst/>
          </a:prstGeom>
          <a:noFill/>
        </p:spPr>
        <p:txBody>
          <a:bodyPr wrap="none" rtlCol="0">
            <a:spAutoFit/>
          </a:bodyPr>
          <a:lstStyle/>
          <a:p>
            <a:pPr algn="l"/>
            <a:r>
              <a:rPr lang="en-US" sz="1600" b="0" i="0" u="none" strike="noStrike" baseline="0" dirty="0"/>
              <a:t>The CAN specification (ISO11898-1) recommends an optional bus monitoring mode. In listen-only mode, valid data frames</a:t>
            </a:r>
          </a:p>
          <a:p>
            <a:pPr algn="l"/>
            <a:r>
              <a:rPr lang="en-US" sz="1600" b="0" i="0" u="none" strike="noStrike" baseline="0" dirty="0"/>
              <a:t>and valid remote frames can be received. However, only recessive bits can be sent on the CAN bus. The ACK bit, overload</a:t>
            </a:r>
          </a:p>
          <a:p>
            <a:pPr algn="l"/>
            <a:r>
              <a:rPr lang="en-US" sz="1600" b="0" i="0" u="none" strike="noStrike" baseline="0" dirty="0"/>
              <a:t>flag, and active error flag cannot be sent.</a:t>
            </a:r>
            <a:endParaRPr lang="en-US" sz="1600" dirty="0"/>
          </a:p>
        </p:txBody>
      </p:sp>
    </p:spTree>
    <p:extLst>
      <p:ext uri="{BB962C8B-B14F-4D97-AF65-F5344CB8AC3E}">
        <p14:creationId xmlns:p14="http://schemas.microsoft.com/office/powerpoint/2010/main" val="235851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3">
            <a:extLst>
              <a:ext uri="{FF2B5EF4-FFF2-40B4-BE49-F238E27FC236}">
                <a16:creationId xmlns:a16="http://schemas.microsoft.com/office/drawing/2014/main" id="{5F3429FD-339E-93E6-A52C-C5211F6D1B85}"/>
              </a:ext>
            </a:extLst>
          </p:cNvPr>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TEST MODE</a:t>
            </a:r>
            <a:endParaRPr lang="en-US" sz="2000" dirty="0"/>
          </a:p>
        </p:txBody>
      </p:sp>
      <p:pic>
        <p:nvPicPr>
          <p:cNvPr id="6" name="Picture 5">
            <a:extLst>
              <a:ext uri="{FF2B5EF4-FFF2-40B4-BE49-F238E27FC236}">
                <a16:creationId xmlns:a16="http://schemas.microsoft.com/office/drawing/2014/main" id="{728BA4CC-03C9-9954-6E08-23576CA25617}"/>
              </a:ext>
            </a:extLst>
          </p:cNvPr>
          <p:cNvPicPr>
            <a:picLocks noChangeAspect="1"/>
          </p:cNvPicPr>
          <p:nvPr/>
        </p:nvPicPr>
        <p:blipFill>
          <a:blip r:embed="rId3"/>
          <a:stretch>
            <a:fillRect/>
          </a:stretch>
        </p:blipFill>
        <p:spPr>
          <a:xfrm>
            <a:off x="2273468" y="3048000"/>
            <a:ext cx="7621064" cy="2819794"/>
          </a:xfrm>
          <a:prstGeom prst="rect">
            <a:avLst/>
          </a:prstGeom>
        </p:spPr>
      </p:pic>
      <p:sp>
        <p:nvSpPr>
          <p:cNvPr id="3" name="TextBox 2">
            <a:extLst>
              <a:ext uri="{FF2B5EF4-FFF2-40B4-BE49-F238E27FC236}">
                <a16:creationId xmlns:a16="http://schemas.microsoft.com/office/drawing/2014/main" id="{8B10E11A-4E02-E406-9B05-67B800AAF938}"/>
              </a:ext>
            </a:extLst>
          </p:cNvPr>
          <p:cNvSpPr txBox="1"/>
          <p:nvPr/>
        </p:nvSpPr>
        <p:spPr>
          <a:xfrm>
            <a:off x="436500" y="1896070"/>
            <a:ext cx="11374500" cy="830997"/>
          </a:xfrm>
          <a:prstGeom prst="rect">
            <a:avLst/>
          </a:prstGeom>
          <a:noFill/>
        </p:spPr>
        <p:txBody>
          <a:bodyPr wrap="square">
            <a:spAutoFit/>
          </a:bodyPr>
          <a:lstStyle/>
          <a:p>
            <a:pPr algn="just"/>
            <a:r>
              <a:rPr lang="en-US" sz="1600" b="0" i="0" u="none" strike="noStrike" baseline="0" dirty="0"/>
              <a:t>Self-test mode 0 is provided for CAN transceiver tests. In this mode, the protocol module treats its own transmitted messages as those received by the CAN transceiver and stores them into the receive mailbox. To be independent from external stimulation, the protocol module generates the ACK bit. Connect the </a:t>
            </a:r>
            <a:r>
              <a:rPr lang="en-US" sz="1600" b="0" i="0" u="none" strike="noStrike" baseline="0" dirty="0" err="1"/>
              <a:t>CTXi</a:t>
            </a:r>
            <a:r>
              <a:rPr lang="en-US" sz="1600" b="0" i="0" u="none" strike="noStrike" baseline="0" dirty="0"/>
              <a:t> and </a:t>
            </a:r>
            <a:r>
              <a:rPr lang="en-US" sz="1600" b="0" i="0" u="none" strike="noStrike" baseline="0" dirty="0" err="1"/>
              <a:t>CRXi</a:t>
            </a:r>
            <a:r>
              <a:rPr lang="en-US" sz="1600" b="0" i="0" u="none" strike="noStrike" baseline="0" dirty="0"/>
              <a:t> pins to the transceiver.</a:t>
            </a:r>
            <a:endParaRPr lang="en-US" sz="1600" dirty="0"/>
          </a:p>
        </p:txBody>
      </p:sp>
      <p:sp>
        <p:nvSpPr>
          <p:cNvPr id="7" name="TextBox 6">
            <a:extLst>
              <a:ext uri="{FF2B5EF4-FFF2-40B4-BE49-F238E27FC236}">
                <a16:creationId xmlns:a16="http://schemas.microsoft.com/office/drawing/2014/main" id="{CA7E2D4A-A0F3-802A-A190-645A870B1D7B}"/>
              </a:ext>
            </a:extLst>
          </p:cNvPr>
          <p:cNvSpPr txBox="1"/>
          <p:nvPr/>
        </p:nvSpPr>
        <p:spPr>
          <a:xfrm>
            <a:off x="395305" y="1416747"/>
            <a:ext cx="4403770" cy="369332"/>
          </a:xfrm>
          <a:prstGeom prst="rect">
            <a:avLst/>
          </a:prstGeom>
          <a:noFill/>
        </p:spPr>
        <p:txBody>
          <a:bodyPr wrap="none" rtlCol="0">
            <a:spAutoFit/>
          </a:bodyPr>
          <a:lstStyle/>
          <a:p>
            <a:r>
              <a:rPr lang="vi-VN" b="1" dirty="0"/>
              <a:t>2. Self-test mode 0 (external loopback)</a:t>
            </a:r>
            <a:endParaRPr lang="en-US" b="1" dirty="0"/>
          </a:p>
        </p:txBody>
      </p:sp>
    </p:spTree>
    <p:extLst>
      <p:ext uri="{BB962C8B-B14F-4D97-AF65-F5344CB8AC3E}">
        <p14:creationId xmlns:p14="http://schemas.microsoft.com/office/powerpoint/2010/main" val="333661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3">
            <a:extLst>
              <a:ext uri="{FF2B5EF4-FFF2-40B4-BE49-F238E27FC236}">
                <a16:creationId xmlns:a16="http://schemas.microsoft.com/office/drawing/2014/main" id="{5F3429FD-339E-93E6-A52C-C5211F6D1B85}"/>
              </a:ext>
            </a:extLst>
          </p:cNvPr>
          <p:cNvSpPr>
            <a:spLocks noGrp="1"/>
          </p:cNvSpPr>
          <p:nvPr>
            <p:ph type="title"/>
          </p:nvPr>
        </p:nvSpPr>
        <p:spPr>
          <a:xfrm>
            <a:off x="468000" y="332539"/>
            <a:ext cx="11232000" cy="720197"/>
          </a:xfrm>
        </p:spPr>
        <p:txBody>
          <a:bodyPr/>
          <a:lstStyle/>
          <a:p>
            <a:r>
              <a:rPr lang="vi-VN" cap="all" dirty="0"/>
              <a:t>BASIC OPERATION</a:t>
            </a:r>
            <a:br>
              <a:rPr lang="en-US" cap="all" dirty="0"/>
            </a:br>
            <a:r>
              <a:rPr lang="en-US" sz="2000" cap="all" dirty="0"/>
              <a:t>CAN </a:t>
            </a:r>
            <a:r>
              <a:rPr lang="vi-VN" sz="2000" cap="all" dirty="0"/>
              <a:t>TEST MODE</a:t>
            </a:r>
            <a:endParaRPr lang="en-US" sz="2000" dirty="0"/>
          </a:p>
        </p:txBody>
      </p:sp>
      <p:pic>
        <p:nvPicPr>
          <p:cNvPr id="6" name="Picture 5">
            <a:extLst>
              <a:ext uri="{FF2B5EF4-FFF2-40B4-BE49-F238E27FC236}">
                <a16:creationId xmlns:a16="http://schemas.microsoft.com/office/drawing/2014/main" id="{A4DFEAB3-1F4D-B2A9-D9B3-DFD0FE1F1721}"/>
              </a:ext>
            </a:extLst>
          </p:cNvPr>
          <p:cNvPicPr>
            <a:picLocks noChangeAspect="1"/>
          </p:cNvPicPr>
          <p:nvPr/>
        </p:nvPicPr>
        <p:blipFill>
          <a:blip r:embed="rId3"/>
          <a:stretch>
            <a:fillRect/>
          </a:stretch>
        </p:blipFill>
        <p:spPr>
          <a:xfrm>
            <a:off x="2333100" y="3352800"/>
            <a:ext cx="7525800" cy="2848373"/>
          </a:xfrm>
          <a:prstGeom prst="rect">
            <a:avLst/>
          </a:prstGeom>
        </p:spPr>
      </p:pic>
      <p:sp>
        <p:nvSpPr>
          <p:cNvPr id="2" name="TextBox 1">
            <a:extLst>
              <a:ext uri="{FF2B5EF4-FFF2-40B4-BE49-F238E27FC236}">
                <a16:creationId xmlns:a16="http://schemas.microsoft.com/office/drawing/2014/main" id="{AEA3A6D7-F754-BBC4-AB59-2C833DF0C741}"/>
              </a:ext>
            </a:extLst>
          </p:cNvPr>
          <p:cNvSpPr txBox="1"/>
          <p:nvPr/>
        </p:nvSpPr>
        <p:spPr>
          <a:xfrm>
            <a:off x="395305" y="1416747"/>
            <a:ext cx="4352474" cy="369332"/>
          </a:xfrm>
          <a:prstGeom prst="rect">
            <a:avLst/>
          </a:prstGeom>
          <a:noFill/>
        </p:spPr>
        <p:txBody>
          <a:bodyPr wrap="none" rtlCol="0">
            <a:spAutoFit/>
          </a:bodyPr>
          <a:lstStyle/>
          <a:p>
            <a:r>
              <a:rPr lang="vi-VN" b="1" dirty="0"/>
              <a:t>3. Self-test mode 1 (internal loopback)</a:t>
            </a:r>
            <a:endParaRPr lang="en-US" b="1" dirty="0"/>
          </a:p>
        </p:txBody>
      </p:sp>
      <p:sp>
        <p:nvSpPr>
          <p:cNvPr id="5" name="TextBox 4">
            <a:extLst>
              <a:ext uri="{FF2B5EF4-FFF2-40B4-BE49-F238E27FC236}">
                <a16:creationId xmlns:a16="http://schemas.microsoft.com/office/drawing/2014/main" id="{C18F2E58-E42B-43CD-12D1-D3C39DD63775}"/>
              </a:ext>
            </a:extLst>
          </p:cNvPr>
          <p:cNvSpPr txBox="1"/>
          <p:nvPr/>
        </p:nvSpPr>
        <p:spPr>
          <a:xfrm>
            <a:off x="394503" y="1783140"/>
            <a:ext cx="11796695" cy="1569660"/>
          </a:xfrm>
          <a:prstGeom prst="rect">
            <a:avLst/>
          </a:prstGeom>
          <a:noFill/>
        </p:spPr>
        <p:txBody>
          <a:bodyPr wrap="square">
            <a:spAutoFit/>
          </a:bodyPr>
          <a:lstStyle/>
          <a:p>
            <a:pPr algn="l"/>
            <a:r>
              <a:rPr lang="en-US" sz="1600" b="0" i="0" u="none" strike="noStrike" baseline="0" dirty="0"/>
              <a:t>Self-test mode 1 is provided for self-test functions. In this mode, the protocol controller treats its transmitted messages as</a:t>
            </a:r>
            <a:r>
              <a:rPr lang="vi-VN" sz="1600" b="0" i="0" u="none" strike="noStrike" baseline="0" dirty="0"/>
              <a:t> </a:t>
            </a:r>
            <a:r>
              <a:rPr lang="en-US" sz="1600" b="0" i="0" u="none" strike="noStrike" baseline="0" dirty="0"/>
              <a:t>received messages and stores them into the receive mailbox. To be independent from external stimulation, the protocol</a:t>
            </a:r>
          </a:p>
          <a:p>
            <a:pPr algn="l"/>
            <a:r>
              <a:rPr lang="en-US" sz="1600" b="0" i="0" u="none" strike="noStrike" baseline="0" dirty="0"/>
              <a:t>controller generates the ACK bit.</a:t>
            </a:r>
          </a:p>
          <a:p>
            <a:pPr algn="l"/>
            <a:r>
              <a:rPr lang="en-US" sz="1600" b="0" i="0" u="none" strike="noStrike" baseline="0" dirty="0"/>
              <a:t>In self-test mode 1, the protocol controller performs an internal feedback from the internal </a:t>
            </a:r>
            <a:r>
              <a:rPr lang="en-US" sz="1600" b="0" i="0" u="none" strike="noStrike" baseline="0" dirty="0" err="1"/>
              <a:t>CTXi</a:t>
            </a:r>
            <a:r>
              <a:rPr lang="en-US" sz="1600" b="0" i="0" u="none" strike="noStrike" baseline="0" dirty="0"/>
              <a:t> pin to the internal </a:t>
            </a:r>
            <a:r>
              <a:rPr lang="en-US" sz="1600" b="0" i="0" u="none" strike="noStrike" baseline="0" dirty="0" err="1"/>
              <a:t>CRXi</a:t>
            </a:r>
            <a:endParaRPr lang="en-US" sz="1600" b="0" i="0" u="none" strike="noStrike" baseline="0" dirty="0"/>
          </a:p>
          <a:p>
            <a:pPr algn="l"/>
            <a:r>
              <a:rPr lang="en-US" sz="1600" b="0" i="0" u="none" strike="noStrike" baseline="0" dirty="0"/>
              <a:t>pin. The input value of the external </a:t>
            </a:r>
            <a:r>
              <a:rPr lang="en-US" sz="1600" b="0" i="0" u="none" strike="noStrike" baseline="0" dirty="0" err="1"/>
              <a:t>CRXi</a:t>
            </a:r>
            <a:r>
              <a:rPr lang="en-US" sz="1600" b="0" i="0" u="none" strike="noStrike" baseline="0" dirty="0"/>
              <a:t> pin is ignored. The external </a:t>
            </a:r>
            <a:r>
              <a:rPr lang="en-US" sz="1600" b="0" i="0" u="none" strike="noStrike" baseline="0" dirty="0" err="1"/>
              <a:t>CTXi</a:t>
            </a:r>
            <a:r>
              <a:rPr lang="en-US" sz="1600" b="0" i="0" u="none" strike="noStrike" baseline="0" dirty="0"/>
              <a:t> pin outputs only recessive bits. The </a:t>
            </a:r>
            <a:r>
              <a:rPr lang="en-US" sz="1600" b="0" i="0" u="none" strike="noStrike" baseline="0" dirty="0" err="1"/>
              <a:t>CTXi</a:t>
            </a:r>
            <a:r>
              <a:rPr lang="en-US" sz="1600" b="0" i="0" u="none" strike="noStrike" baseline="0" dirty="0"/>
              <a:t> and</a:t>
            </a:r>
          </a:p>
          <a:p>
            <a:pPr algn="l"/>
            <a:r>
              <a:rPr lang="en-US" sz="1600" b="0" i="0" u="none" strike="noStrike" baseline="0" dirty="0" err="1"/>
              <a:t>CRXi</a:t>
            </a:r>
            <a:r>
              <a:rPr lang="en-US" sz="1600" b="0" i="0" u="none" strike="noStrike" baseline="0" dirty="0"/>
              <a:t> pins are not required to be connected to the CAN bus or any external device.</a:t>
            </a:r>
            <a:endParaRPr lang="en-US" sz="1600" dirty="0"/>
          </a:p>
        </p:txBody>
      </p:sp>
    </p:spTree>
    <p:extLst>
      <p:ext uri="{BB962C8B-B14F-4D97-AF65-F5344CB8AC3E}">
        <p14:creationId xmlns:p14="http://schemas.microsoft.com/office/powerpoint/2010/main" val="2398238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651C9-95BD-B30B-9096-C99B431DA8FB}"/>
              </a:ext>
            </a:extLst>
          </p:cNvPr>
          <p:cNvPicPr>
            <a:picLocks noChangeAspect="1"/>
          </p:cNvPicPr>
          <p:nvPr/>
        </p:nvPicPr>
        <p:blipFill>
          <a:blip r:embed="rId3"/>
          <a:stretch>
            <a:fillRect/>
          </a:stretch>
        </p:blipFill>
        <p:spPr>
          <a:xfrm>
            <a:off x="304800" y="1317851"/>
            <a:ext cx="5791200" cy="555955"/>
          </a:xfrm>
          <a:prstGeom prst="rect">
            <a:avLst/>
          </a:prstGeom>
        </p:spPr>
      </p:pic>
      <p:pic>
        <p:nvPicPr>
          <p:cNvPr id="7" name="Picture 6">
            <a:extLst>
              <a:ext uri="{FF2B5EF4-FFF2-40B4-BE49-F238E27FC236}">
                <a16:creationId xmlns:a16="http://schemas.microsoft.com/office/drawing/2014/main" id="{4AF9B482-AFC3-67F6-1426-0204412FBD76}"/>
              </a:ext>
            </a:extLst>
          </p:cNvPr>
          <p:cNvPicPr>
            <a:picLocks noChangeAspect="1"/>
          </p:cNvPicPr>
          <p:nvPr/>
        </p:nvPicPr>
        <p:blipFill rotWithShape="1">
          <a:blip r:embed="rId4"/>
          <a:srcRect t="19991"/>
          <a:stretch/>
        </p:blipFill>
        <p:spPr>
          <a:xfrm>
            <a:off x="1907672" y="2429761"/>
            <a:ext cx="8376656" cy="3517146"/>
          </a:xfrm>
          <a:prstGeom prst="rect">
            <a:avLst/>
          </a:prstGeom>
        </p:spPr>
      </p:pic>
      <p:pic>
        <p:nvPicPr>
          <p:cNvPr id="10" name="Picture 9">
            <a:extLst>
              <a:ext uri="{FF2B5EF4-FFF2-40B4-BE49-F238E27FC236}">
                <a16:creationId xmlns:a16="http://schemas.microsoft.com/office/drawing/2014/main" id="{6D9636D7-0884-A551-F7EF-7CA75C8E3B34}"/>
              </a:ext>
            </a:extLst>
          </p:cNvPr>
          <p:cNvPicPr>
            <a:picLocks noChangeAspect="1"/>
          </p:cNvPicPr>
          <p:nvPr/>
        </p:nvPicPr>
        <p:blipFill>
          <a:blip r:embed="rId5"/>
          <a:stretch>
            <a:fillRect/>
          </a:stretch>
        </p:blipFill>
        <p:spPr>
          <a:xfrm>
            <a:off x="468000" y="1873806"/>
            <a:ext cx="5811061" cy="466790"/>
          </a:xfrm>
          <a:prstGeom prst="rect">
            <a:avLst/>
          </a:prstGeom>
        </p:spPr>
      </p:pic>
      <p:sp>
        <p:nvSpPr>
          <p:cNvPr id="16" name="Titel 3">
            <a:extLst>
              <a:ext uri="{FF2B5EF4-FFF2-40B4-BE49-F238E27FC236}">
                <a16:creationId xmlns:a16="http://schemas.microsoft.com/office/drawing/2014/main" id="{FDF676E6-873F-7A1D-6893-8DA9ABB390BC}"/>
              </a:ext>
            </a:extLst>
          </p:cNvPr>
          <p:cNvSpPr>
            <a:spLocks noGrp="1"/>
          </p:cNvSpPr>
          <p:nvPr>
            <p:ph type="title"/>
          </p:nvPr>
        </p:nvSpPr>
        <p:spPr>
          <a:xfrm>
            <a:off x="468000" y="332539"/>
            <a:ext cx="11232000" cy="720197"/>
          </a:xfrm>
        </p:spPr>
        <p:txBody>
          <a:bodyPr/>
          <a:lstStyle/>
          <a:p>
            <a:r>
              <a:rPr lang="vi-VN" cap="all" dirty="0"/>
              <a:t>BASIC OPERATION</a:t>
            </a:r>
            <a:br>
              <a:rPr lang="en-US" cap="all" dirty="0"/>
            </a:br>
            <a:r>
              <a:rPr lang="vi-VN" sz="2000" cap="all" dirty="0"/>
              <a:t>Configure data transfer rate</a:t>
            </a:r>
            <a:endParaRPr lang="en-US" sz="2000" dirty="0"/>
          </a:p>
        </p:txBody>
      </p:sp>
    </p:spTree>
    <p:extLst>
      <p:ext uri="{BB962C8B-B14F-4D97-AF65-F5344CB8AC3E}">
        <p14:creationId xmlns:p14="http://schemas.microsoft.com/office/powerpoint/2010/main" val="368024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DB96502-7B6E-E376-18E8-F42102257F37}"/>
              </a:ext>
            </a:extLst>
          </p:cNvPr>
          <p:cNvPicPr>
            <a:picLocks noChangeAspect="1"/>
          </p:cNvPicPr>
          <p:nvPr/>
        </p:nvPicPr>
        <p:blipFill>
          <a:blip r:embed="rId3"/>
          <a:stretch>
            <a:fillRect/>
          </a:stretch>
        </p:blipFill>
        <p:spPr>
          <a:xfrm>
            <a:off x="6079719" y="1883046"/>
            <a:ext cx="5881920" cy="3091908"/>
          </a:xfrm>
          <a:prstGeom prst="rect">
            <a:avLst/>
          </a:prstGeom>
        </p:spPr>
      </p:pic>
      <p:pic>
        <p:nvPicPr>
          <p:cNvPr id="12" name="Picture 11">
            <a:extLst>
              <a:ext uri="{FF2B5EF4-FFF2-40B4-BE49-F238E27FC236}">
                <a16:creationId xmlns:a16="http://schemas.microsoft.com/office/drawing/2014/main" id="{F5CFDE55-28BB-C882-D0A4-900F6F59599A}"/>
              </a:ext>
            </a:extLst>
          </p:cNvPr>
          <p:cNvPicPr>
            <a:picLocks noChangeAspect="1"/>
          </p:cNvPicPr>
          <p:nvPr/>
        </p:nvPicPr>
        <p:blipFill>
          <a:blip r:embed="rId4"/>
          <a:stretch>
            <a:fillRect/>
          </a:stretch>
        </p:blipFill>
        <p:spPr>
          <a:xfrm>
            <a:off x="381001" y="1453784"/>
            <a:ext cx="3200400" cy="481361"/>
          </a:xfrm>
          <a:prstGeom prst="rect">
            <a:avLst/>
          </a:prstGeom>
        </p:spPr>
      </p:pic>
      <p:pic>
        <p:nvPicPr>
          <p:cNvPr id="14" name="Picture 13">
            <a:extLst>
              <a:ext uri="{FF2B5EF4-FFF2-40B4-BE49-F238E27FC236}">
                <a16:creationId xmlns:a16="http://schemas.microsoft.com/office/drawing/2014/main" id="{DE857902-9954-4422-D0C9-1988B4DE23BE}"/>
              </a:ext>
            </a:extLst>
          </p:cNvPr>
          <p:cNvPicPr>
            <a:picLocks noChangeAspect="1"/>
          </p:cNvPicPr>
          <p:nvPr/>
        </p:nvPicPr>
        <p:blipFill>
          <a:blip r:embed="rId5"/>
          <a:stretch>
            <a:fillRect/>
          </a:stretch>
        </p:blipFill>
        <p:spPr>
          <a:xfrm>
            <a:off x="152400" y="1935145"/>
            <a:ext cx="5239481" cy="2410161"/>
          </a:xfrm>
          <a:prstGeom prst="rect">
            <a:avLst/>
          </a:prstGeom>
        </p:spPr>
      </p:pic>
      <p:pic>
        <p:nvPicPr>
          <p:cNvPr id="15" name="Picture 14">
            <a:extLst>
              <a:ext uri="{FF2B5EF4-FFF2-40B4-BE49-F238E27FC236}">
                <a16:creationId xmlns:a16="http://schemas.microsoft.com/office/drawing/2014/main" id="{775EA04E-3926-9784-FBB4-12ED87955D57}"/>
              </a:ext>
            </a:extLst>
          </p:cNvPr>
          <p:cNvPicPr>
            <a:picLocks noChangeAspect="1"/>
          </p:cNvPicPr>
          <p:nvPr/>
        </p:nvPicPr>
        <p:blipFill>
          <a:blip r:embed="rId6"/>
          <a:stretch>
            <a:fillRect/>
          </a:stretch>
        </p:blipFill>
        <p:spPr>
          <a:xfrm>
            <a:off x="4495800" y="5307234"/>
            <a:ext cx="6199967" cy="498030"/>
          </a:xfrm>
          <a:prstGeom prst="rect">
            <a:avLst/>
          </a:prstGeom>
        </p:spPr>
      </p:pic>
      <p:sp>
        <p:nvSpPr>
          <p:cNvPr id="18" name="Titel 3">
            <a:extLst>
              <a:ext uri="{FF2B5EF4-FFF2-40B4-BE49-F238E27FC236}">
                <a16:creationId xmlns:a16="http://schemas.microsoft.com/office/drawing/2014/main" id="{6F58B1DD-7639-2943-B45F-50867C6E7BCA}"/>
              </a:ext>
            </a:extLst>
          </p:cNvPr>
          <p:cNvSpPr txBox="1">
            <a:spLocks/>
          </p:cNvSpPr>
          <p:nvPr/>
        </p:nvSpPr>
        <p:spPr>
          <a:xfrm>
            <a:off x="468000" y="332539"/>
            <a:ext cx="11232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vi-VN"/>
              <a:t>BASIC OPERATION</a:t>
            </a:r>
            <a:br>
              <a:rPr lang="en-US"/>
            </a:br>
            <a:r>
              <a:rPr lang="vi-VN" sz="2000"/>
              <a:t>Configure data transfer rate</a:t>
            </a:r>
            <a:endParaRPr lang="en-US" sz="2000" dirty="0"/>
          </a:p>
        </p:txBody>
      </p:sp>
      <p:sp>
        <p:nvSpPr>
          <p:cNvPr id="2" name="TextBox 1">
            <a:extLst>
              <a:ext uri="{FF2B5EF4-FFF2-40B4-BE49-F238E27FC236}">
                <a16:creationId xmlns:a16="http://schemas.microsoft.com/office/drawing/2014/main" id="{ED33525C-8A35-79BE-4B43-02DD55348C6B}"/>
              </a:ext>
            </a:extLst>
          </p:cNvPr>
          <p:cNvSpPr txBox="1"/>
          <p:nvPr/>
        </p:nvSpPr>
        <p:spPr>
          <a:xfrm>
            <a:off x="381001" y="5396204"/>
            <a:ext cx="4222631" cy="338554"/>
          </a:xfrm>
          <a:prstGeom prst="rect">
            <a:avLst/>
          </a:prstGeom>
          <a:noFill/>
        </p:spPr>
        <p:txBody>
          <a:bodyPr wrap="none" rtlCol="0">
            <a:spAutoFit/>
          </a:bodyPr>
          <a:lstStyle/>
          <a:p>
            <a:r>
              <a:rPr lang="vi-VN" sz="1600" dirty="0"/>
              <a:t>Calculate bitrate to config using this formula:</a:t>
            </a:r>
            <a:endParaRPr lang="en-US" sz="1600" dirty="0"/>
          </a:p>
        </p:txBody>
      </p:sp>
    </p:spTree>
    <p:extLst>
      <p:ext uri="{BB962C8B-B14F-4D97-AF65-F5344CB8AC3E}">
        <p14:creationId xmlns:p14="http://schemas.microsoft.com/office/powerpoint/2010/main" val="302957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5" descr="屋外, ストリート, 交通, 光 が含まれている画像&#10;&#10;自動的に生成された説明">
            <a:extLst>
              <a:ext uri="{FF2B5EF4-FFF2-40B4-BE49-F238E27FC236}">
                <a16:creationId xmlns:a16="http://schemas.microsoft.com/office/drawing/2014/main" id="{C7616F53-CC64-A5EB-EE27-AD26F2CBD8D7}"/>
              </a:ext>
            </a:extLst>
          </p:cNvPr>
          <p:cNvPicPr>
            <a:picLocks noChangeAspect="1"/>
          </p:cNvPicPr>
          <p:nvPr/>
        </p:nvPicPr>
        <p:blipFill>
          <a:blip r:embed="rId2">
            <a:extLst>
              <a:ext uri="{28A0092B-C50C-407E-A947-70E740481C1C}">
                <a14:useLocalDpi xmlns:a14="http://schemas.microsoft.com/office/drawing/2010/main" val="0"/>
              </a:ext>
            </a:extLst>
          </a:blip>
          <a:srcRect t="4296" b="4296"/>
          <a:stretch>
            <a:fillRect/>
          </a:stretch>
        </p:blipFill>
        <p:spPr>
          <a:xfrm>
            <a:off x="-23117" y="0"/>
            <a:ext cx="12215117" cy="6095835"/>
          </a:xfrm>
          <a:prstGeom prst="rect">
            <a:avLst/>
          </a:prstGeom>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a:xfrm>
            <a:off x="-16268" y="762165"/>
            <a:ext cx="5578868" cy="914235"/>
          </a:xfrm>
        </p:spPr>
        <p:txBody>
          <a:bodyPr/>
          <a:lstStyle/>
          <a:p>
            <a:r>
              <a:rPr lang="vi-VN" altLang="ja-JP"/>
              <a:t>Overview</a:t>
            </a:r>
            <a:endParaRPr lang="en-US" altLang="ja-JP" dirty="0"/>
          </a:p>
        </p:txBody>
      </p:sp>
    </p:spTree>
    <p:extLst>
      <p:ext uri="{BB962C8B-B14F-4D97-AF65-F5344CB8AC3E}">
        <p14:creationId xmlns:p14="http://schemas.microsoft.com/office/powerpoint/2010/main" val="387561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AB9C85F-6721-DE60-E637-E2F9DD4A2CEC}"/>
              </a:ext>
            </a:extLst>
          </p:cNvPr>
          <p:cNvPicPr>
            <a:picLocks noChangeAspect="1"/>
          </p:cNvPicPr>
          <p:nvPr/>
        </p:nvPicPr>
        <p:blipFill rotWithShape="1">
          <a:blip r:embed="rId3"/>
          <a:srcRect r="1359"/>
          <a:stretch/>
        </p:blipFill>
        <p:spPr>
          <a:xfrm>
            <a:off x="5862721" y="3178197"/>
            <a:ext cx="6298457" cy="2276458"/>
          </a:xfrm>
          <a:prstGeom prst="rect">
            <a:avLst/>
          </a:prstGeom>
        </p:spPr>
      </p:pic>
      <p:pic>
        <p:nvPicPr>
          <p:cNvPr id="6" name="Picture 5">
            <a:extLst>
              <a:ext uri="{FF2B5EF4-FFF2-40B4-BE49-F238E27FC236}">
                <a16:creationId xmlns:a16="http://schemas.microsoft.com/office/drawing/2014/main" id="{01CA3746-74DE-209F-6004-E7030222FB64}"/>
              </a:ext>
            </a:extLst>
          </p:cNvPr>
          <p:cNvPicPr>
            <a:picLocks noChangeAspect="1"/>
          </p:cNvPicPr>
          <p:nvPr/>
        </p:nvPicPr>
        <p:blipFill>
          <a:blip r:embed="rId4"/>
          <a:stretch>
            <a:fillRect/>
          </a:stretch>
        </p:blipFill>
        <p:spPr>
          <a:xfrm>
            <a:off x="250005" y="1218759"/>
            <a:ext cx="5845995" cy="457641"/>
          </a:xfrm>
          <a:prstGeom prst="rect">
            <a:avLst/>
          </a:prstGeom>
        </p:spPr>
      </p:pic>
      <p:pic>
        <p:nvPicPr>
          <p:cNvPr id="8" name="Picture 7">
            <a:extLst>
              <a:ext uri="{FF2B5EF4-FFF2-40B4-BE49-F238E27FC236}">
                <a16:creationId xmlns:a16="http://schemas.microsoft.com/office/drawing/2014/main" id="{192B8BF7-620E-3E5E-48E8-4C05DBD53A6F}"/>
              </a:ext>
            </a:extLst>
          </p:cNvPr>
          <p:cNvPicPr>
            <a:picLocks noChangeAspect="1"/>
          </p:cNvPicPr>
          <p:nvPr/>
        </p:nvPicPr>
        <p:blipFill rotWithShape="1">
          <a:blip r:embed="rId5"/>
          <a:srcRect r="2166"/>
          <a:stretch/>
        </p:blipFill>
        <p:spPr>
          <a:xfrm>
            <a:off x="116898" y="2133600"/>
            <a:ext cx="5578835" cy="3321055"/>
          </a:xfrm>
          <a:prstGeom prst="rect">
            <a:avLst/>
          </a:prstGeom>
        </p:spPr>
      </p:pic>
      <p:sp>
        <p:nvSpPr>
          <p:cNvPr id="19" name="Titel 3">
            <a:extLst>
              <a:ext uri="{FF2B5EF4-FFF2-40B4-BE49-F238E27FC236}">
                <a16:creationId xmlns:a16="http://schemas.microsoft.com/office/drawing/2014/main" id="{298A0AD5-E7EE-152B-CABE-02F5B3C57287}"/>
              </a:ext>
            </a:extLst>
          </p:cNvPr>
          <p:cNvSpPr txBox="1">
            <a:spLocks/>
          </p:cNvSpPr>
          <p:nvPr/>
        </p:nvSpPr>
        <p:spPr>
          <a:xfrm>
            <a:off x="468000" y="332539"/>
            <a:ext cx="11232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vi-VN" dirty="0"/>
              <a:t>BASIC OPERATION</a:t>
            </a:r>
            <a:br>
              <a:rPr lang="en-US" dirty="0"/>
            </a:br>
            <a:r>
              <a:rPr lang="vi-VN" sz="2000" dirty="0"/>
              <a:t>mailbox and mask register structure</a:t>
            </a:r>
            <a:endParaRPr lang="en-US" sz="2000" dirty="0"/>
          </a:p>
        </p:txBody>
      </p:sp>
    </p:spTree>
    <p:extLst>
      <p:ext uri="{BB962C8B-B14F-4D97-AF65-F5344CB8AC3E}">
        <p14:creationId xmlns:p14="http://schemas.microsoft.com/office/powerpoint/2010/main" val="815192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A3746-74DE-209F-6004-E7030222FB64}"/>
              </a:ext>
            </a:extLst>
          </p:cNvPr>
          <p:cNvPicPr>
            <a:picLocks noChangeAspect="1"/>
          </p:cNvPicPr>
          <p:nvPr/>
        </p:nvPicPr>
        <p:blipFill>
          <a:blip r:embed="rId3"/>
          <a:stretch>
            <a:fillRect/>
          </a:stretch>
        </p:blipFill>
        <p:spPr>
          <a:xfrm>
            <a:off x="250005" y="1218759"/>
            <a:ext cx="5845995" cy="457641"/>
          </a:xfrm>
          <a:prstGeom prst="rect">
            <a:avLst/>
          </a:prstGeom>
        </p:spPr>
      </p:pic>
      <p:pic>
        <p:nvPicPr>
          <p:cNvPr id="2" name="Picture 1">
            <a:extLst>
              <a:ext uri="{FF2B5EF4-FFF2-40B4-BE49-F238E27FC236}">
                <a16:creationId xmlns:a16="http://schemas.microsoft.com/office/drawing/2014/main" id="{34BBE611-55EA-574D-0243-FA835331894F}"/>
              </a:ext>
            </a:extLst>
          </p:cNvPr>
          <p:cNvPicPr>
            <a:picLocks noChangeAspect="1"/>
          </p:cNvPicPr>
          <p:nvPr/>
        </p:nvPicPr>
        <p:blipFill>
          <a:blip r:embed="rId4"/>
          <a:stretch>
            <a:fillRect/>
          </a:stretch>
        </p:blipFill>
        <p:spPr>
          <a:xfrm>
            <a:off x="152400" y="2514600"/>
            <a:ext cx="6201577" cy="2195736"/>
          </a:xfrm>
          <a:prstGeom prst="rect">
            <a:avLst/>
          </a:prstGeom>
        </p:spPr>
      </p:pic>
      <p:pic>
        <p:nvPicPr>
          <p:cNvPr id="5" name="Picture 4">
            <a:extLst>
              <a:ext uri="{FF2B5EF4-FFF2-40B4-BE49-F238E27FC236}">
                <a16:creationId xmlns:a16="http://schemas.microsoft.com/office/drawing/2014/main" id="{9B40E17C-4E9B-6733-C922-CE5D8B84D0DD}"/>
              </a:ext>
            </a:extLst>
          </p:cNvPr>
          <p:cNvPicPr>
            <a:picLocks noChangeAspect="1"/>
          </p:cNvPicPr>
          <p:nvPr/>
        </p:nvPicPr>
        <p:blipFill>
          <a:blip r:embed="rId5"/>
          <a:stretch>
            <a:fillRect/>
          </a:stretch>
        </p:blipFill>
        <p:spPr>
          <a:xfrm>
            <a:off x="7772400" y="914400"/>
            <a:ext cx="2895600" cy="5305226"/>
          </a:xfrm>
          <a:prstGeom prst="rect">
            <a:avLst/>
          </a:prstGeom>
        </p:spPr>
      </p:pic>
      <p:pic>
        <p:nvPicPr>
          <p:cNvPr id="9" name="Picture 8">
            <a:extLst>
              <a:ext uri="{FF2B5EF4-FFF2-40B4-BE49-F238E27FC236}">
                <a16:creationId xmlns:a16="http://schemas.microsoft.com/office/drawing/2014/main" id="{CAD8DA7B-0DA4-4170-DD28-D56EEAEC95F6}"/>
              </a:ext>
            </a:extLst>
          </p:cNvPr>
          <p:cNvPicPr>
            <a:picLocks noChangeAspect="1"/>
          </p:cNvPicPr>
          <p:nvPr/>
        </p:nvPicPr>
        <p:blipFill>
          <a:blip r:embed="rId6"/>
          <a:stretch>
            <a:fillRect/>
          </a:stretch>
        </p:blipFill>
        <p:spPr>
          <a:xfrm>
            <a:off x="258567" y="1804675"/>
            <a:ext cx="6836595" cy="426732"/>
          </a:xfrm>
          <a:prstGeom prst="rect">
            <a:avLst/>
          </a:prstGeom>
        </p:spPr>
      </p:pic>
      <p:sp>
        <p:nvSpPr>
          <p:cNvPr id="12" name="Titel 3">
            <a:extLst>
              <a:ext uri="{FF2B5EF4-FFF2-40B4-BE49-F238E27FC236}">
                <a16:creationId xmlns:a16="http://schemas.microsoft.com/office/drawing/2014/main" id="{C48E108A-187C-6D12-3E03-AEB6B4AEC514}"/>
              </a:ext>
            </a:extLst>
          </p:cNvPr>
          <p:cNvSpPr txBox="1">
            <a:spLocks/>
          </p:cNvSpPr>
          <p:nvPr/>
        </p:nvSpPr>
        <p:spPr>
          <a:xfrm>
            <a:off x="468000" y="332539"/>
            <a:ext cx="11232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vi-VN" dirty="0"/>
              <a:t>BASIC OPERATION</a:t>
            </a:r>
            <a:br>
              <a:rPr lang="en-US" dirty="0"/>
            </a:br>
            <a:r>
              <a:rPr lang="vi-VN" sz="2000" dirty="0"/>
              <a:t>mailbox and mask register structure</a:t>
            </a:r>
            <a:endParaRPr lang="en-US" sz="2000" dirty="0"/>
          </a:p>
        </p:txBody>
      </p:sp>
    </p:spTree>
    <p:extLst>
      <p:ext uri="{BB962C8B-B14F-4D97-AF65-F5344CB8AC3E}">
        <p14:creationId xmlns:p14="http://schemas.microsoft.com/office/powerpoint/2010/main" val="59643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5" descr="屋外, ストリート, 交通, 光 が含まれている画像&#10;&#10;自動的に生成された説明">
            <a:extLst>
              <a:ext uri="{FF2B5EF4-FFF2-40B4-BE49-F238E27FC236}">
                <a16:creationId xmlns:a16="http://schemas.microsoft.com/office/drawing/2014/main" id="{C7616F53-CC64-A5EB-EE27-AD26F2CBD8D7}"/>
              </a:ext>
            </a:extLst>
          </p:cNvPr>
          <p:cNvPicPr>
            <a:picLocks noChangeAspect="1"/>
          </p:cNvPicPr>
          <p:nvPr/>
        </p:nvPicPr>
        <p:blipFill>
          <a:blip r:embed="rId2">
            <a:extLst>
              <a:ext uri="{28A0092B-C50C-407E-A947-70E740481C1C}">
                <a14:useLocalDpi xmlns:a14="http://schemas.microsoft.com/office/drawing/2010/main" val="0"/>
              </a:ext>
            </a:extLst>
          </a:blip>
          <a:srcRect t="4296" b="4296"/>
          <a:stretch>
            <a:fillRect/>
          </a:stretch>
        </p:blipFill>
        <p:spPr>
          <a:xfrm>
            <a:off x="-23117" y="0"/>
            <a:ext cx="12215117" cy="6095835"/>
          </a:xfrm>
          <a:prstGeom prst="rect">
            <a:avLst/>
          </a:prstGeom>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a:xfrm>
            <a:off x="-16268" y="762165"/>
            <a:ext cx="5578868" cy="914235"/>
          </a:xfrm>
        </p:spPr>
        <p:txBody>
          <a:bodyPr/>
          <a:lstStyle/>
          <a:p>
            <a:r>
              <a:rPr lang="vi-VN" altLang="ja-JP" dirty="0"/>
              <a:t>CAN IN FSP</a:t>
            </a:r>
            <a:endParaRPr lang="en-US" altLang="ja-JP" dirty="0"/>
          </a:p>
        </p:txBody>
      </p:sp>
    </p:spTree>
    <p:extLst>
      <p:ext uri="{BB962C8B-B14F-4D97-AF65-F5344CB8AC3E}">
        <p14:creationId xmlns:p14="http://schemas.microsoft.com/office/powerpoint/2010/main" val="364470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API</a:t>
            </a:r>
            <a:endParaRPr lang="en-US" sz="2000" dirty="0"/>
          </a:p>
        </p:txBody>
      </p:sp>
      <p:pic>
        <p:nvPicPr>
          <p:cNvPr id="9" name="Picture 8">
            <a:extLst>
              <a:ext uri="{FF2B5EF4-FFF2-40B4-BE49-F238E27FC236}">
                <a16:creationId xmlns:a16="http://schemas.microsoft.com/office/drawing/2014/main" id="{B2EB090C-8E81-40DE-A62D-D08C2FBCCD7D}"/>
              </a:ext>
            </a:extLst>
          </p:cNvPr>
          <p:cNvPicPr>
            <a:picLocks noChangeAspect="1"/>
          </p:cNvPicPr>
          <p:nvPr/>
        </p:nvPicPr>
        <p:blipFill>
          <a:blip r:embed="rId2"/>
          <a:stretch>
            <a:fillRect/>
          </a:stretch>
        </p:blipFill>
        <p:spPr>
          <a:xfrm>
            <a:off x="198664" y="1524000"/>
            <a:ext cx="11794671" cy="4027449"/>
          </a:xfrm>
          <a:prstGeom prst="rect">
            <a:avLst/>
          </a:prstGeom>
        </p:spPr>
      </p:pic>
    </p:spTree>
    <p:extLst>
      <p:ext uri="{BB962C8B-B14F-4D97-AF65-F5344CB8AC3E}">
        <p14:creationId xmlns:p14="http://schemas.microsoft.com/office/powerpoint/2010/main" val="3565124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5" name="Picture 4">
            <a:extLst>
              <a:ext uri="{FF2B5EF4-FFF2-40B4-BE49-F238E27FC236}">
                <a16:creationId xmlns:a16="http://schemas.microsoft.com/office/drawing/2014/main" id="{6507B59B-58C6-4215-8536-70EE3A2942B0}"/>
              </a:ext>
            </a:extLst>
          </p:cNvPr>
          <p:cNvPicPr>
            <a:picLocks noChangeAspect="1"/>
          </p:cNvPicPr>
          <p:nvPr/>
        </p:nvPicPr>
        <p:blipFill>
          <a:blip r:embed="rId3"/>
          <a:stretch>
            <a:fillRect/>
          </a:stretch>
        </p:blipFill>
        <p:spPr>
          <a:xfrm>
            <a:off x="1143000" y="1219200"/>
            <a:ext cx="9525000" cy="50587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12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7" name="Picture 6">
            <a:extLst>
              <a:ext uri="{FF2B5EF4-FFF2-40B4-BE49-F238E27FC236}">
                <a16:creationId xmlns:a16="http://schemas.microsoft.com/office/drawing/2014/main" id="{694CD321-AB10-4390-93C8-8CA55CE9DEDE}"/>
              </a:ext>
            </a:extLst>
          </p:cNvPr>
          <p:cNvPicPr>
            <a:picLocks noChangeAspect="1"/>
          </p:cNvPicPr>
          <p:nvPr/>
        </p:nvPicPr>
        <p:blipFill>
          <a:blip r:embed="rId3"/>
          <a:stretch>
            <a:fillRect/>
          </a:stretch>
        </p:blipFill>
        <p:spPr>
          <a:xfrm>
            <a:off x="655547" y="1295400"/>
            <a:ext cx="4602254" cy="48768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F6E804E-4291-4C0E-B7C3-3304BB86FCE0}"/>
              </a:ext>
            </a:extLst>
          </p:cNvPr>
          <p:cNvPicPr>
            <a:picLocks noChangeAspect="1"/>
          </p:cNvPicPr>
          <p:nvPr/>
        </p:nvPicPr>
        <p:blipFill>
          <a:blip r:embed="rId4"/>
          <a:stretch>
            <a:fillRect/>
          </a:stretch>
        </p:blipFill>
        <p:spPr>
          <a:xfrm>
            <a:off x="5943600" y="1676400"/>
            <a:ext cx="6019800" cy="3774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0363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14" name="Picture 13">
            <a:extLst>
              <a:ext uri="{FF2B5EF4-FFF2-40B4-BE49-F238E27FC236}">
                <a16:creationId xmlns:a16="http://schemas.microsoft.com/office/drawing/2014/main" id="{EDAC8A03-B7BB-5CE6-5F33-8701E4E0734E}"/>
              </a:ext>
            </a:extLst>
          </p:cNvPr>
          <p:cNvPicPr>
            <a:picLocks noChangeAspect="1"/>
          </p:cNvPicPr>
          <p:nvPr/>
        </p:nvPicPr>
        <p:blipFill rotWithShape="1">
          <a:blip r:embed="rId3"/>
          <a:srcRect l="949" t="3039" r="691" b="6518"/>
          <a:stretch/>
        </p:blipFill>
        <p:spPr>
          <a:xfrm>
            <a:off x="1512000" y="1447800"/>
            <a:ext cx="9144000" cy="3962400"/>
          </a:xfrm>
          <a:prstGeom prst="rect">
            <a:avLst/>
          </a:prstGeom>
        </p:spPr>
      </p:pic>
    </p:spTree>
    <p:extLst>
      <p:ext uri="{BB962C8B-B14F-4D97-AF65-F5344CB8AC3E}">
        <p14:creationId xmlns:p14="http://schemas.microsoft.com/office/powerpoint/2010/main" val="343403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10" name="Picture 9">
            <a:extLst>
              <a:ext uri="{FF2B5EF4-FFF2-40B4-BE49-F238E27FC236}">
                <a16:creationId xmlns:a16="http://schemas.microsoft.com/office/drawing/2014/main" id="{1A2B1FC8-D512-0528-ADB7-19014E868F6D}"/>
              </a:ext>
            </a:extLst>
          </p:cNvPr>
          <p:cNvPicPr>
            <a:picLocks noChangeAspect="1"/>
          </p:cNvPicPr>
          <p:nvPr/>
        </p:nvPicPr>
        <p:blipFill rotWithShape="1">
          <a:blip r:embed="rId3"/>
          <a:srcRect t="7407" b="18519"/>
          <a:stretch/>
        </p:blipFill>
        <p:spPr>
          <a:xfrm>
            <a:off x="1293812" y="1752600"/>
            <a:ext cx="9604375" cy="3352800"/>
          </a:xfrm>
          <a:prstGeom prst="rect">
            <a:avLst/>
          </a:prstGeom>
        </p:spPr>
      </p:pic>
    </p:spTree>
    <p:extLst>
      <p:ext uri="{BB962C8B-B14F-4D97-AF65-F5344CB8AC3E}">
        <p14:creationId xmlns:p14="http://schemas.microsoft.com/office/powerpoint/2010/main" val="1167301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6" name="Picture 5">
            <a:extLst>
              <a:ext uri="{FF2B5EF4-FFF2-40B4-BE49-F238E27FC236}">
                <a16:creationId xmlns:a16="http://schemas.microsoft.com/office/drawing/2014/main" id="{E88115B4-81E1-0CFB-E674-E8DF914D4808}"/>
              </a:ext>
            </a:extLst>
          </p:cNvPr>
          <p:cNvPicPr>
            <a:picLocks noChangeAspect="1"/>
          </p:cNvPicPr>
          <p:nvPr/>
        </p:nvPicPr>
        <p:blipFill rotWithShape="1">
          <a:blip r:embed="rId3"/>
          <a:srcRect l="4600" t="8597" r="5970" b="15497"/>
          <a:stretch/>
        </p:blipFill>
        <p:spPr>
          <a:xfrm>
            <a:off x="1619250" y="1638300"/>
            <a:ext cx="8953500" cy="3581400"/>
          </a:xfrm>
          <a:prstGeom prst="rect">
            <a:avLst/>
          </a:prstGeom>
        </p:spPr>
      </p:pic>
    </p:spTree>
    <p:extLst>
      <p:ext uri="{BB962C8B-B14F-4D97-AF65-F5344CB8AC3E}">
        <p14:creationId xmlns:p14="http://schemas.microsoft.com/office/powerpoint/2010/main" val="1756220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7" name="Picture 6">
            <a:extLst>
              <a:ext uri="{FF2B5EF4-FFF2-40B4-BE49-F238E27FC236}">
                <a16:creationId xmlns:a16="http://schemas.microsoft.com/office/drawing/2014/main" id="{1B006CA0-BDB1-7FFA-9E9C-B0209B5970BB}"/>
              </a:ext>
            </a:extLst>
          </p:cNvPr>
          <p:cNvPicPr>
            <a:picLocks noChangeAspect="1"/>
          </p:cNvPicPr>
          <p:nvPr/>
        </p:nvPicPr>
        <p:blipFill rotWithShape="1">
          <a:blip r:embed="rId3"/>
          <a:srcRect l="7501" t="4908" r="15625" b="6236"/>
          <a:stretch/>
        </p:blipFill>
        <p:spPr>
          <a:xfrm>
            <a:off x="2348694" y="1387784"/>
            <a:ext cx="7494612" cy="4082431"/>
          </a:xfrm>
          <a:prstGeom prst="rect">
            <a:avLst/>
          </a:prstGeom>
        </p:spPr>
      </p:pic>
    </p:spTree>
    <p:extLst>
      <p:ext uri="{BB962C8B-B14F-4D97-AF65-F5344CB8AC3E}">
        <p14:creationId xmlns:p14="http://schemas.microsoft.com/office/powerpoint/2010/main" val="256169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894" y="609600"/>
            <a:ext cx="11232000" cy="455509"/>
          </a:xfrm>
        </p:spPr>
        <p:txBody>
          <a:bodyPr wrap="square" anchor="b">
            <a:normAutofit fontScale="90000"/>
          </a:bodyPr>
          <a:lstStyle/>
          <a:p>
            <a:r>
              <a:rPr lang="en-US" sz="3600" dirty="0"/>
              <a:t>OVERVIEW</a:t>
            </a:r>
            <a:br>
              <a:rPr lang="en-US" dirty="0"/>
            </a:br>
            <a:r>
              <a:rPr lang="en-US" sz="2200" dirty="0"/>
              <a:t>CAN BUS SYSTEM</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type="body" sz="quarter" idx="17"/>
          </p:nvPr>
        </p:nvSpPr>
        <p:spPr>
          <a:xfrm>
            <a:off x="9972000" y="1964991"/>
            <a:ext cx="1991400" cy="1239314"/>
          </a:xfrm>
        </p:spPr>
        <p:txBody>
          <a:bodyPr>
            <a:normAutofit/>
          </a:bodyPr>
          <a:lstStyle/>
          <a:p>
            <a:r>
              <a:rPr lang="en-US" dirty="0"/>
              <a:t>CAN Bus uses 2 wires to transmit data.</a:t>
            </a:r>
            <a:endParaRPr lang="ja-JP" altLang="en-US" dirty="0"/>
          </a:p>
        </p:txBody>
      </p:sp>
      <p:pic>
        <p:nvPicPr>
          <p:cNvPr id="4" name="Picture 3">
            <a:extLst>
              <a:ext uri="{FF2B5EF4-FFF2-40B4-BE49-F238E27FC236}">
                <a16:creationId xmlns:a16="http://schemas.microsoft.com/office/drawing/2014/main" id="{64DDFFD8-F32C-432F-937E-6ED682D4CDE6}"/>
              </a:ext>
            </a:extLst>
          </p:cNvPr>
          <p:cNvPicPr>
            <a:picLocks noChangeAspect="1"/>
          </p:cNvPicPr>
          <p:nvPr/>
        </p:nvPicPr>
        <p:blipFill>
          <a:blip r:embed="rId2"/>
          <a:stretch>
            <a:fillRect/>
          </a:stretch>
        </p:blipFill>
        <p:spPr>
          <a:xfrm>
            <a:off x="468000" y="1708581"/>
            <a:ext cx="8712000" cy="3680820"/>
          </a:xfrm>
          <a:prstGeom prst="rect">
            <a:avLst/>
          </a:prstGeom>
          <a:noFill/>
        </p:spPr>
      </p:pic>
    </p:spTree>
    <p:extLst>
      <p:ext uri="{BB962C8B-B14F-4D97-AF65-F5344CB8AC3E}">
        <p14:creationId xmlns:p14="http://schemas.microsoft.com/office/powerpoint/2010/main" val="2179164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 in FSP</a:t>
            </a:r>
            <a:br>
              <a:rPr lang="en-US" cap="all" dirty="0"/>
            </a:br>
            <a:r>
              <a:rPr lang="en-US" sz="2000" cap="all" dirty="0"/>
              <a:t>CAN on e2studio</a:t>
            </a:r>
            <a:endParaRPr lang="en-US" sz="2000" dirty="0"/>
          </a:p>
        </p:txBody>
      </p:sp>
      <p:pic>
        <p:nvPicPr>
          <p:cNvPr id="3" name="Picture 2">
            <a:extLst>
              <a:ext uri="{FF2B5EF4-FFF2-40B4-BE49-F238E27FC236}">
                <a16:creationId xmlns:a16="http://schemas.microsoft.com/office/drawing/2014/main" id="{1B1293F8-365E-727F-D260-082182EB621A}"/>
              </a:ext>
            </a:extLst>
          </p:cNvPr>
          <p:cNvPicPr>
            <a:picLocks noChangeAspect="1"/>
          </p:cNvPicPr>
          <p:nvPr/>
        </p:nvPicPr>
        <p:blipFill rotWithShape="1">
          <a:blip r:embed="rId3"/>
          <a:srcRect l="6875" t="4908" r="15625" b="6236"/>
          <a:stretch/>
        </p:blipFill>
        <p:spPr>
          <a:xfrm>
            <a:off x="2334960" y="1403309"/>
            <a:ext cx="7498080" cy="4051382"/>
          </a:xfrm>
          <a:prstGeom prst="rect">
            <a:avLst/>
          </a:prstGeom>
        </p:spPr>
      </p:pic>
    </p:spTree>
    <p:extLst>
      <p:ext uri="{BB962C8B-B14F-4D97-AF65-F5344CB8AC3E}">
        <p14:creationId xmlns:p14="http://schemas.microsoft.com/office/powerpoint/2010/main" val="2949882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5" descr="屋外, ストリート, 交通, 光 が含まれている画像&#10;&#10;自動的に生成された説明">
            <a:extLst>
              <a:ext uri="{FF2B5EF4-FFF2-40B4-BE49-F238E27FC236}">
                <a16:creationId xmlns:a16="http://schemas.microsoft.com/office/drawing/2014/main" id="{C7616F53-CC64-A5EB-EE27-AD26F2CBD8D7}"/>
              </a:ext>
            </a:extLst>
          </p:cNvPr>
          <p:cNvPicPr>
            <a:picLocks noChangeAspect="1"/>
          </p:cNvPicPr>
          <p:nvPr/>
        </p:nvPicPr>
        <p:blipFill>
          <a:blip r:embed="rId2">
            <a:extLst>
              <a:ext uri="{28A0092B-C50C-407E-A947-70E740481C1C}">
                <a14:useLocalDpi xmlns:a14="http://schemas.microsoft.com/office/drawing/2010/main" val="0"/>
              </a:ext>
            </a:extLst>
          </a:blip>
          <a:srcRect t="4296" b="4296"/>
          <a:stretch>
            <a:fillRect/>
          </a:stretch>
        </p:blipFill>
        <p:spPr>
          <a:xfrm>
            <a:off x="-23117" y="0"/>
            <a:ext cx="12215117" cy="6095835"/>
          </a:xfrm>
          <a:prstGeom prst="rect">
            <a:avLst/>
          </a:prstGeom>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a:xfrm>
            <a:off x="-16268" y="762165"/>
            <a:ext cx="5578868" cy="914235"/>
          </a:xfrm>
        </p:spPr>
        <p:txBody>
          <a:bodyPr/>
          <a:lstStyle/>
          <a:p>
            <a:r>
              <a:rPr lang="vi-VN" altLang="ja-JP" dirty="0"/>
              <a:t>Example project</a:t>
            </a:r>
            <a:endParaRPr lang="en-US" altLang="ja-JP" dirty="0"/>
          </a:p>
        </p:txBody>
      </p:sp>
    </p:spTree>
    <p:extLst>
      <p:ext uri="{BB962C8B-B14F-4D97-AF65-F5344CB8AC3E}">
        <p14:creationId xmlns:p14="http://schemas.microsoft.com/office/powerpoint/2010/main" val="3916159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9999" y="304800"/>
            <a:ext cx="11232000" cy="720197"/>
          </a:xfrm>
        </p:spPr>
        <p:txBody>
          <a:bodyPr/>
          <a:lstStyle/>
          <a:p>
            <a:r>
              <a:rPr lang="en-US" cap="all" dirty="0"/>
              <a:t>Example project</a:t>
            </a:r>
            <a:br>
              <a:rPr lang="en-US" cap="all" dirty="0"/>
            </a:br>
            <a:r>
              <a:rPr lang="en-US" sz="2000" cap="all" dirty="0"/>
              <a:t>Flow chart</a:t>
            </a:r>
            <a:endParaRPr lang="en-US" sz="2000" dirty="0"/>
          </a:p>
        </p:txBody>
      </p:sp>
      <p:pic>
        <p:nvPicPr>
          <p:cNvPr id="3" name="Picture 2">
            <a:extLst>
              <a:ext uri="{FF2B5EF4-FFF2-40B4-BE49-F238E27FC236}">
                <a16:creationId xmlns:a16="http://schemas.microsoft.com/office/drawing/2014/main" id="{8DCF3185-B81E-5E15-0C33-F07B50B4BBB1}"/>
              </a:ext>
            </a:extLst>
          </p:cNvPr>
          <p:cNvPicPr>
            <a:picLocks noChangeAspect="1"/>
          </p:cNvPicPr>
          <p:nvPr/>
        </p:nvPicPr>
        <p:blipFill>
          <a:blip r:embed="rId3"/>
          <a:stretch>
            <a:fillRect/>
          </a:stretch>
        </p:blipFill>
        <p:spPr>
          <a:xfrm>
            <a:off x="3025848" y="1371600"/>
            <a:ext cx="6140302" cy="4572000"/>
          </a:xfrm>
          <a:prstGeom prst="rect">
            <a:avLst/>
          </a:prstGeom>
        </p:spPr>
      </p:pic>
    </p:spTree>
    <p:extLst>
      <p:ext uri="{BB962C8B-B14F-4D97-AF65-F5344CB8AC3E}">
        <p14:creationId xmlns:p14="http://schemas.microsoft.com/office/powerpoint/2010/main" val="3443295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9999" y="304800"/>
            <a:ext cx="11232000" cy="720197"/>
          </a:xfrm>
        </p:spPr>
        <p:txBody>
          <a:bodyPr/>
          <a:lstStyle/>
          <a:p>
            <a:r>
              <a:rPr lang="vi-VN" cap="all" dirty="0"/>
              <a:t>Example project</a:t>
            </a:r>
            <a:br>
              <a:rPr lang="en-US" cap="all" dirty="0"/>
            </a:br>
            <a:r>
              <a:rPr lang="en-US" sz="2000" cap="all" dirty="0"/>
              <a:t>HARDWARE CONFIGURATION</a:t>
            </a:r>
            <a:endParaRPr lang="en-US" sz="2000" dirty="0"/>
          </a:p>
        </p:txBody>
      </p:sp>
      <p:pic>
        <p:nvPicPr>
          <p:cNvPr id="6" name="Picture 5">
            <a:extLst>
              <a:ext uri="{FF2B5EF4-FFF2-40B4-BE49-F238E27FC236}">
                <a16:creationId xmlns:a16="http://schemas.microsoft.com/office/drawing/2014/main" id="{BC82544E-243F-71E4-56FF-C7D00E174A4E}"/>
              </a:ext>
            </a:extLst>
          </p:cNvPr>
          <p:cNvPicPr>
            <a:picLocks noChangeAspect="1"/>
          </p:cNvPicPr>
          <p:nvPr/>
        </p:nvPicPr>
        <p:blipFill>
          <a:blip r:embed="rId3"/>
          <a:stretch>
            <a:fillRect/>
          </a:stretch>
        </p:blipFill>
        <p:spPr>
          <a:xfrm>
            <a:off x="2743200" y="1447800"/>
            <a:ext cx="5822366" cy="4572000"/>
          </a:xfrm>
          <a:prstGeom prst="rect">
            <a:avLst/>
          </a:prstGeom>
        </p:spPr>
      </p:pic>
    </p:spTree>
    <p:extLst>
      <p:ext uri="{BB962C8B-B14F-4D97-AF65-F5344CB8AC3E}">
        <p14:creationId xmlns:p14="http://schemas.microsoft.com/office/powerpoint/2010/main" val="432512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9999" y="304800"/>
            <a:ext cx="11232000" cy="720197"/>
          </a:xfrm>
        </p:spPr>
        <p:txBody>
          <a:bodyPr/>
          <a:lstStyle/>
          <a:p>
            <a:r>
              <a:rPr lang="vi-VN" cap="all" dirty="0"/>
              <a:t>Example project</a:t>
            </a:r>
            <a:br>
              <a:rPr lang="en-US" cap="all" dirty="0"/>
            </a:br>
            <a:r>
              <a:rPr lang="vi-VN" sz="2000" cap="all" dirty="0"/>
              <a:t>real-time data</a:t>
            </a:r>
            <a:endParaRPr lang="en-US" sz="2000" dirty="0"/>
          </a:p>
        </p:txBody>
      </p:sp>
      <p:grpSp>
        <p:nvGrpSpPr>
          <p:cNvPr id="13" name="Group 12">
            <a:extLst>
              <a:ext uri="{FF2B5EF4-FFF2-40B4-BE49-F238E27FC236}">
                <a16:creationId xmlns:a16="http://schemas.microsoft.com/office/drawing/2014/main" id="{70762BA9-542F-85DD-789C-4733BEE1AF23}"/>
              </a:ext>
            </a:extLst>
          </p:cNvPr>
          <p:cNvGrpSpPr/>
          <p:nvPr/>
        </p:nvGrpSpPr>
        <p:grpSpPr>
          <a:xfrm>
            <a:off x="1751856" y="1524000"/>
            <a:ext cx="8688286" cy="4224754"/>
            <a:chOff x="1751856" y="1600200"/>
            <a:chExt cx="8688286" cy="4224754"/>
          </a:xfrm>
        </p:grpSpPr>
        <p:grpSp>
          <p:nvGrpSpPr>
            <p:cNvPr id="11" name="Group 10">
              <a:extLst>
                <a:ext uri="{FF2B5EF4-FFF2-40B4-BE49-F238E27FC236}">
                  <a16:creationId xmlns:a16="http://schemas.microsoft.com/office/drawing/2014/main" id="{2ED51146-5B0F-83D4-9000-582EC5614C70}"/>
                </a:ext>
              </a:extLst>
            </p:cNvPr>
            <p:cNvGrpSpPr/>
            <p:nvPr/>
          </p:nvGrpSpPr>
          <p:grpSpPr>
            <a:xfrm>
              <a:off x="1751856" y="1600200"/>
              <a:ext cx="8688286" cy="3657600"/>
              <a:chOff x="1065312" y="1295400"/>
              <a:chExt cx="8688286" cy="3657600"/>
            </a:xfrm>
          </p:grpSpPr>
          <p:pic>
            <p:nvPicPr>
              <p:cNvPr id="5" name="Picture 4">
                <a:extLst>
                  <a:ext uri="{FF2B5EF4-FFF2-40B4-BE49-F238E27FC236}">
                    <a16:creationId xmlns:a16="http://schemas.microsoft.com/office/drawing/2014/main" id="{C9F33A1E-2154-981F-F4FF-99F22B99F4B9}"/>
                  </a:ext>
                </a:extLst>
              </p:cNvPr>
              <p:cNvPicPr>
                <a:picLocks noChangeAspect="1"/>
              </p:cNvPicPr>
              <p:nvPr/>
            </p:nvPicPr>
            <p:blipFill>
              <a:blip r:embed="rId3"/>
              <a:stretch>
                <a:fillRect/>
              </a:stretch>
            </p:blipFill>
            <p:spPr>
              <a:xfrm>
                <a:off x="2438399" y="1295400"/>
                <a:ext cx="7315199" cy="3657600"/>
              </a:xfrm>
              <a:prstGeom prst="rect">
                <a:avLst/>
              </a:prstGeom>
            </p:spPr>
          </p:pic>
          <p:sp>
            <p:nvSpPr>
              <p:cNvPr id="6" name="TextBox 5">
                <a:extLst>
                  <a:ext uri="{FF2B5EF4-FFF2-40B4-BE49-F238E27FC236}">
                    <a16:creationId xmlns:a16="http://schemas.microsoft.com/office/drawing/2014/main" id="{5C31E16A-F911-AF3E-39EC-53CD943CBFED}"/>
                  </a:ext>
                </a:extLst>
              </p:cNvPr>
              <p:cNvSpPr txBox="1"/>
              <p:nvPr/>
            </p:nvSpPr>
            <p:spPr>
              <a:xfrm>
                <a:off x="1065312" y="1542936"/>
                <a:ext cx="990977" cy="338554"/>
              </a:xfrm>
              <a:prstGeom prst="rect">
                <a:avLst/>
              </a:prstGeom>
              <a:noFill/>
            </p:spPr>
            <p:txBody>
              <a:bodyPr wrap="none" rtlCol="0">
                <a:spAutoFit/>
              </a:bodyPr>
              <a:lstStyle/>
              <a:p>
                <a:r>
                  <a:rPr lang="vi-VN" sz="1600" dirty="0"/>
                  <a:t>CAN_TX</a:t>
                </a:r>
                <a:endParaRPr lang="en-US" sz="1600" dirty="0"/>
              </a:p>
            </p:txBody>
          </p:sp>
          <p:sp>
            <p:nvSpPr>
              <p:cNvPr id="9" name="TextBox 8">
                <a:extLst>
                  <a:ext uri="{FF2B5EF4-FFF2-40B4-BE49-F238E27FC236}">
                    <a16:creationId xmlns:a16="http://schemas.microsoft.com/office/drawing/2014/main" id="{B7EB3836-2FEE-AE79-B122-2DE6683E79A5}"/>
                  </a:ext>
                </a:extLst>
              </p:cNvPr>
              <p:cNvSpPr txBox="1"/>
              <p:nvPr/>
            </p:nvSpPr>
            <p:spPr>
              <a:xfrm>
                <a:off x="1065312" y="2595937"/>
                <a:ext cx="1071127" cy="338554"/>
              </a:xfrm>
              <a:prstGeom prst="rect">
                <a:avLst/>
              </a:prstGeom>
              <a:noFill/>
            </p:spPr>
            <p:txBody>
              <a:bodyPr wrap="none" rtlCol="0">
                <a:spAutoFit/>
              </a:bodyPr>
              <a:lstStyle/>
              <a:p>
                <a:r>
                  <a:rPr lang="vi-VN" sz="1600" dirty="0"/>
                  <a:t>CAN_RX </a:t>
                </a:r>
                <a:endParaRPr lang="en-US" sz="1600" dirty="0"/>
              </a:p>
            </p:txBody>
          </p:sp>
          <p:sp>
            <p:nvSpPr>
              <p:cNvPr id="10" name="TextBox 9">
                <a:extLst>
                  <a:ext uri="{FF2B5EF4-FFF2-40B4-BE49-F238E27FC236}">
                    <a16:creationId xmlns:a16="http://schemas.microsoft.com/office/drawing/2014/main" id="{01E28920-0738-916E-59D0-94BA4817905A}"/>
                  </a:ext>
                </a:extLst>
              </p:cNvPr>
              <p:cNvSpPr txBox="1"/>
              <p:nvPr/>
            </p:nvSpPr>
            <p:spPr>
              <a:xfrm>
                <a:off x="1065312" y="3667874"/>
                <a:ext cx="1149674" cy="338554"/>
              </a:xfrm>
              <a:prstGeom prst="rect">
                <a:avLst/>
              </a:prstGeom>
              <a:noFill/>
            </p:spPr>
            <p:txBody>
              <a:bodyPr wrap="none" rtlCol="0">
                <a:spAutoFit/>
              </a:bodyPr>
              <a:lstStyle/>
              <a:p>
                <a:r>
                  <a:rPr lang="vi-VN" sz="1600" dirty="0"/>
                  <a:t>CAN_BUS</a:t>
                </a:r>
                <a:endParaRPr lang="en-US" sz="1600" dirty="0"/>
              </a:p>
            </p:txBody>
          </p:sp>
        </p:grpSp>
        <p:sp>
          <p:nvSpPr>
            <p:cNvPr id="12" name="TextBox 11">
              <a:extLst>
                <a:ext uri="{FF2B5EF4-FFF2-40B4-BE49-F238E27FC236}">
                  <a16:creationId xmlns:a16="http://schemas.microsoft.com/office/drawing/2014/main" id="{FA76F17D-09C6-719C-BBA9-7CFBEF3EEDED}"/>
                </a:ext>
              </a:extLst>
            </p:cNvPr>
            <p:cNvSpPr txBox="1"/>
            <p:nvPr/>
          </p:nvSpPr>
          <p:spPr>
            <a:xfrm>
              <a:off x="4053612" y="5486400"/>
              <a:ext cx="4084773" cy="338554"/>
            </a:xfrm>
            <a:prstGeom prst="rect">
              <a:avLst/>
            </a:prstGeom>
            <a:noFill/>
          </p:spPr>
          <p:txBody>
            <a:bodyPr wrap="none" rtlCol="0">
              <a:spAutoFit/>
            </a:bodyPr>
            <a:lstStyle/>
            <a:p>
              <a:r>
                <a:rPr lang="vi-VN" sz="1600" dirty="0"/>
                <a:t>Data transmitted and received successfully</a:t>
              </a:r>
              <a:endParaRPr lang="en-US" sz="1600" dirty="0"/>
            </a:p>
          </p:txBody>
        </p:sp>
      </p:grpSp>
    </p:spTree>
    <p:extLst>
      <p:ext uri="{BB962C8B-B14F-4D97-AF65-F5344CB8AC3E}">
        <p14:creationId xmlns:p14="http://schemas.microsoft.com/office/powerpoint/2010/main" val="2878613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ED51146-5B0F-83D4-9000-582EC5614C70}"/>
              </a:ext>
            </a:extLst>
          </p:cNvPr>
          <p:cNvGrpSpPr/>
          <p:nvPr/>
        </p:nvGrpSpPr>
        <p:grpSpPr>
          <a:xfrm>
            <a:off x="10427" y="1494780"/>
            <a:ext cx="12042010" cy="1811040"/>
            <a:chOff x="1292707" y="3680994"/>
            <a:chExt cx="12042010" cy="1811040"/>
          </a:xfrm>
        </p:grpSpPr>
        <p:pic>
          <p:nvPicPr>
            <p:cNvPr id="5" name="Picture 4">
              <a:extLst>
                <a:ext uri="{FF2B5EF4-FFF2-40B4-BE49-F238E27FC236}">
                  <a16:creationId xmlns:a16="http://schemas.microsoft.com/office/drawing/2014/main" id="{C9F33A1E-2154-981F-F4FF-99F22B99F4B9}"/>
                </a:ext>
              </a:extLst>
            </p:cNvPr>
            <p:cNvPicPr>
              <a:picLocks noChangeAspect="1"/>
            </p:cNvPicPr>
            <p:nvPr/>
          </p:nvPicPr>
          <p:blipFill rotWithShape="1">
            <a:blip r:embed="rId3"/>
            <a:srcRect t="66667"/>
            <a:stretch/>
          </p:blipFill>
          <p:spPr>
            <a:xfrm>
              <a:off x="2468478" y="3680994"/>
              <a:ext cx="10866239" cy="1811040"/>
            </a:xfrm>
            <a:prstGeom prst="rect">
              <a:avLst/>
            </a:prstGeom>
          </p:spPr>
        </p:pic>
        <p:sp>
          <p:nvSpPr>
            <p:cNvPr id="10" name="TextBox 9">
              <a:extLst>
                <a:ext uri="{FF2B5EF4-FFF2-40B4-BE49-F238E27FC236}">
                  <a16:creationId xmlns:a16="http://schemas.microsoft.com/office/drawing/2014/main" id="{01E28920-0738-916E-59D0-94BA4817905A}"/>
                </a:ext>
              </a:extLst>
            </p:cNvPr>
            <p:cNvSpPr txBox="1"/>
            <p:nvPr/>
          </p:nvSpPr>
          <p:spPr>
            <a:xfrm>
              <a:off x="1292707" y="4417237"/>
              <a:ext cx="1149674" cy="338554"/>
            </a:xfrm>
            <a:prstGeom prst="rect">
              <a:avLst/>
            </a:prstGeom>
            <a:noFill/>
          </p:spPr>
          <p:txBody>
            <a:bodyPr wrap="none" rtlCol="0">
              <a:spAutoFit/>
            </a:bodyPr>
            <a:lstStyle/>
            <a:p>
              <a:r>
                <a:rPr lang="vi-VN" sz="1600" dirty="0"/>
                <a:t>CAN_BUS</a:t>
              </a:r>
              <a:endParaRPr lang="en-US" sz="1600" dirty="0"/>
            </a:p>
          </p:txBody>
        </p:sp>
      </p:grpSp>
      <p:sp>
        <p:nvSpPr>
          <p:cNvPr id="14" name="Rectangle 13">
            <a:extLst>
              <a:ext uri="{FF2B5EF4-FFF2-40B4-BE49-F238E27FC236}">
                <a16:creationId xmlns:a16="http://schemas.microsoft.com/office/drawing/2014/main" id="{8FE6484B-5E2C-3457-FD4A-C486A924C5FB}"/>
              </a:ext>
            </a:extLst>
          </p:cNvPr>
          <p:cNvSpPr/>
          <p:nvPr/>
        </p:nvSpPr>
        <p:spPr>
          <a:xfrm>
            <a:off x="1160101" y="1295400"/>
            <a:ext cx="1583099" cy="22098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9F60A826-2C64-ED3C-0DBE-48EC6E33220E}"/>
              </a:ext>
            </a:extLst>
          </p:cNvPr>
          <p:cNvSpPr/>
          <p:nvPr/>
        </p:nvSpPr>
        <p:spPr>
          <a:xfrm>
            <a:off x="1676400" y="3686820"/>
            <a:ext cx="457200" cy="91440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TextBox 16">
            <a:extLst>
              <a:ext uri="{FF2B5EF4-FFF2-40B4-BE49-F238E27FC236}">
                <a16:creationId xmlns:a16="http://schemas.microsoft.com/office/drawing/2014/main" id="{5CB75CCD-9F90-8E44-5F9C-DF440E8B0928}"/>
              </a:ext>
            </a:extLst>
          </p:cNvPr>
          <p:cNvSpPr txBox="1"/>
          <p:nvPr/>
        </p:nvSpPr>
        <p:spPr>
          <a:xfrm>
            <a:off x="609600" y="4782840"/>
            <a:ext cx="2501519"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vi-VN" b="1" dirty="0"/>
              <a:t>ARBITRATION FIELD</a:t>
            </a:r>
          </a:p>
          <a:p>
            <a:endParaRPr lang="vi-VN" dirty="0"/>
          </a:p>
          <a:p>
            <a:r>
              <a:rPr lang="vi-VN" dirty="0"/>
              <a:t>SOF (1 bit)  : 0</a:t>
            </a:r>
          </a:p>
          <a:p>
            <a:r>
              <a:rPr lang="vi-VN" dirty="0"/>
              <a:t>SID (11 bits): 0x003</a:t>
            </a:r>
          </a:p>
        </p:txBody>
      </p:sp>
      <p:sp>
        <p:nvSpPr>
          <p:cNvPr id="20" name="Titel 3">
            <a:extLst>
              <a:ext uri="{FF2B5EF4-FFF2-40B4-BE49-F238E27FC236}">
                <a16:creationId xmlns:a16="http://schemas.microsoft.com/office/drawing/2014/main" id="{99D3723F-6A26-1EA4-4793-571B9F234C82}"/>
              </a:ext>
            </a:extLst>
          </p:cNvPr>
          <p:cNvSpPr txBox="1">
            <a:spLocks/>
          </p:cNvSpPr>
          <p:nvPr/>
        </p:nvSpPr>
        <p:spPr>
          <a:xfrm>
            <a:off x="479999" y="304800"/>
            <a:ext cx="11232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vi-VN"/>
              <a:t>Example project</a:t>
            </a:r>
            <a:br>
              <a:rPr lang="en-US"/>
            </a:br>
            <a:r>
              <a:rPr lang="vi-VN" sz="2000"/>
              <a:t>real-time data</a:t>
            </a:r>
            <a:endParaRPr lang="en-US" sz="2000" dirty="0"/>
          </a:p>
        </p:txBody>
      </p:sp>
      <p:sp>
        <p:nvSpPr>
          <p:cNvPr id="21" name="Oval 20">
            <a:extLst>
              <a:ext uri="{FF2B5EF4-FFF2-40B4-BE49-F238E27FC236}">
                <a16:creationId xmlns:a16="http://schemas.microsoft.com/office/drawing/2014/main" id="{DE000AB0-0E6E-36A6-EDA2-A1186C945779}"/>
              </a:ext>
            </a:extLst>
          </p:cNvPr>
          <p:cNvSpPr/>
          <p:nvPr/>
        </p:nvSpPr>
        <p:spPr>
          <a:xfrm>
            <a:off x="1676400" y="1494780"/>
            <a:ext cx="533400" cy="48642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1A2A35BE-02C6-44B1-E7F2-99294867CB12}"/>
              </a:ext>
            </a:extLst>
          </p:cNvPr>
          <p:cNvCxnSpPr>
            <a:cxnSpLocks/>
          </p:cNvCxnSpPr>
          <p:nvPr/>
        </p:nvCxnSpPr>
        <p:spPr>
          <a:xfrm>
            <a:off x="2133600" y="1981200"/>
            <a:ext cx="2590800" cy="19937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512DF7F-0F42-76BE-BEBA-30B2790E3FA4}"/>
              </a:ext>
            </a:extLst>
          </p:cNvPr>
          <p:cNvSpPr txBox="1"/>
          <p:nvPr/>
        </p:nvSpPr>
        <p:spPr>
          <a:xfrm>
            <a:off x="4724400" y="4144020"/>
            <a:ext cx="548640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vi-VN" sz="1600" b="1" dirty="0"/>
              <a:t>Bit stuffing: </a:t>
            </a:r>
            <a:r>
              <a:rPr lang="en-US" sz="1600" b="0" i="0" dirty="0">
                <a:solidFill>
                  <a:srgbClr val="202124"/>
                </a:solidFill>
                <a:effectLst/>
              </a:rPr>
              <a:t>In the CAN bus protocol, bit stuffing </a:t>
            </a:r>
            <a:r>
              <a:rPr lang="en-US" sz="1600" b="0" i="0" dirty="0">
                <a:solidFill>
                  <a:srgbClr val="040C28"/>
                </a:solidFill>
                <a:effectLst/>
              </a:rPr>
              <a:t>occurs after five consecutive bits of the same value</a:t>
            </a:r>
            <a:r>
              <a:rPr lang="en-US" sz="1600" b="0" i="0" dirty="0">
                <a:solidFill>
                  <a:srgbClr val="202124"/>
                </a:solidFill>
                <a:effectLst/>
              </a:rPr>
              <a:t>. If these bits are all 1s or 0s, an additional bit of the opposite value is inserted into the data stream. This additional bit, known as the 'stuff bit,' is inserted regardless of the data's content.</a:t>
            </a:r>
            <a:endParaRPr lang="vi-VN" sz="1600" dirty="0"/>
          </a:p>
        </p:txBody>
      </p:sp>
    </p:spTree>
    <p:extLst>
      <p:ext uri="{BB962C8B-B14F-4D97-AF65-F5344CB8AC3E}">
        <p14:creationId xmlns:p14="http://schemas.microsoft.com/office/powerpoint/2010/main" val="506090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ED51146-5B0F-83D4-9000-582EC5614C70}"/>
              </a:ext>
            </a:extLst>
          </p:cNvPr>
          <p:cNvGrpSpPr/>
          <p:nvPr/>
        </p:nvGrpSpPr>
        <p:grpSpPr>
          <a:xfrm>
            <a:off x="10427" y="1494780"/>
            <a:ext cx="12042010" cy="1811040"/>
            <a:chOff x="1292707" y="3680994"/>
            <a:chExt cx="12042010" cy="1811040"/>
          </a:xfrm>
        </p:grpSpPr>
        <p:pic>
          <p:nvPicPr>
            <p:cNvPr id="5" name="Picture 4">
              <a:extLst>
                <a:ext uri="{FF2B5EF4-FFF2-40B4-BE49-F238E27FC236}">
                  <a16:creationId xmlns:a16="http://schemas.microsoft.com/office/drawing/2014/main" id="{C9F33A1E-2154-981F-F4FF-99F22B99F4B9}"/>
                </a:ext>
              </a:extLst>
            </p:cNvPr>
            <p:cNvPicPr>
              <a:picLocks noChangeAspect="1"/>
            </p:cNvPicPr>
            <p:nvPr/>
          </p:nvPicPr>
          <p:blipFill rotWithShape="1">
            <a:blip r:embed="rId3"/>
            <a:srcRect t="66667"/>
            <a:stretch/>
          </p:blipFill>
          <p:spPr>
            <a:xfrm>
              <a:off x="2468478" y="3680994"/>
              <a:ext cx="10866239" cy="1811040"/>
            </a:xfrm>
            <a:prstGeom prst="rect">
              <a:avLst/>
            </a:prstGeom>
          </p:spPr>
        </p:pic>
        <p:sp>
          <p:nvSpPr>
            <p:cNvPr id="10" name="TextBox 9">
              <a:extLst>
                <a:ext uri="{FF2B5EF4-FFF2-40B4-BE49-F238E27FC236}">
                  <a16:creationId xmlns:a16="http://schemas.microsoft.com/office/drawing/2014/main" id="{01E28920-0738-916E-59D0-94BA4817905A}"/>
                </a:ext>
              </a:extLst>
            </p:cNvPr>
            <p:cNvSpPr txBox="1"/>
            <p:nvPr/>
          </p:nvSpPr>
          <p:spPr>
            <a:xfrm>
              <a:off x="1292707" y="4417237"/>
              <a:ext cx="1149674" cy="338554"/>
            </a:xfrm>
            <a:prstGeom prst="rect">
              <a:avLst/>
            </a:prstGeom>
            <a:noFill/>
          </p:spPr>
          <p:txBody>
            <a:bodyPr wrap="none" rtlCol="0">
              <a:spAutoFit/>
            </a:bodyPr>
            <a:lstStyle/>
            <a:p>
              <a:r>
                <a:rPr lang="vi-VN" sz="1600" dirty="0"/>
                <a:t>CAN_BUS</a:t>
              </a:r>
              <a:endParaRPr lang="en-US" sz="1600" dirty="0"/>
            </a:p>
          </p:txBody>
        </p:sp>
      </p:grpSp>
      <p:sp>
        <p:nvSpPr>
          <p:cNvPr id="15" name="Arrow: Down 14">
            <a:extLst>
              <a:ext uri="{FF2B5EF4-FFF2-40B4-BE49-F238E27FC236}">
                <a16:creationId xmlns:a16="http://schemas.microsoft.com/office/drawing/2014/main" id="{9F60A826-2C64-ED3C-0DBE-48EC6E33220E}"/>
              </a:ext>
            </a:extLst>
          </p:cNvPr>
          <p:cNvSpPr/>
          <p:nvPr/>
        </p:nvSpPr>
        <p:spPr>
          <a:xfrm>
            <a:off x="2895600" y="3686820"/>
            <a:ext cx="457200" cy="914400"/>
          </a:xfrm>
          <a:prstGeom prst="downArrow">
            <a:avLst/>
          </a:prstGeom>
          <a:solidFill>
            <a:schemeClr val="tx2">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12EF69DD-4E8C-C129-C069-BB19259317DF}"/>
              </a:ext>
            </a:extLst>
          </p:cNvPr>
          <p:cNvSpPr/>
          <p:nvPr/>
        </p:nvSpPr>
        <p:spPr>
          <a:xfrm>
            <a:off x="2769297" y="1295400"/>
            <a:ext cx="659703" cy="220980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2" name="TextBox 1">
            <a:extLst>
              <a:ext uri="{FF2B5EF4-FFF2-40B4-BE49-F238E27FC236}">
                <a16:creationId xmlns:a16="http://schemas.microsoft.com/office/drawing/2014/main" id="{353FCE08-ABF0-99FE-7B4E-BA9D5CD5670B}"/>
              </a:ext>
            </a:extLst>
          </p:cNvPr>
          <p:cNvSpPr txBox="1"/>
          <p:nvPr/>
        </p:nvSpPr>
        <p:spPr>
          <a:xfrm>
            <a:off x="1294034" y="4782840"/>
            <a:ext cx="3660332" cy="1200329"/>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vi-VN" b="1" dirty="0"/>
              <a:t>CONTROL FIELD</a:t>
            </a:r>
          </a:p>
          <a:p>
            <a:endParaRPr lang="vi-VN" dirty="0"/>
          </a:p>
          <a:p>
            <a:r>
              <a:rPr lang="vi-VN" dirty="0"/>
              <a:t>RTR (1 bit) : 0	r0     (1 bit)   : 0</a:t>
            </a:r>
          </a:p>
          <a:p>
            <a:r>
              <a:rPr lang="vi-VN" dirty="0"/>
              <a:t>IDE  (1 bit) : 0	DLC (4 bits) : 0</a:t>
            </a:r>
          </a:p>
        </p:txBody>
      </p:sp>
      <p:sp>
        <p:nvSpPr>
          <p:cNvPr id="7" name="Titel 3">
            <a:extLst>
              <a:ext uri="{FF2B5EF4-FFF2-40B4-BE49-F238E27FC236}">
                <a16:creationId xmlns:a16="http://schemas.microsoft.com/office/drawing/2014/main" id="{4684597F-DD8F-9EC2-1223-D589DA9F7602}"/>
              </a:ext>
            </a:extLst>
          </p:cNvPr>
          <p:cNvSpPr>
            <a:spLocks noGrp="1"/>
          </p:cNvSpPr>
          <p:nvPr>
            <p:ph type="title"/>
          </p:nvPr>
        </p:nvSpPr>
        <p:spPr>
          <a:xfrm>
            <a:off x="479999" y="304800"/>
            <a:ext cx="11232000" cy="720197"/>
          </a:xfrm>
        </p:spPr>
        <p:txBody>
          <a:bodyPr/>
          <a:lstStyle/>
          <a:p>
            <a:r>
              <a:rPr lang="vi-VN" cap="all" dirty="0"/>
              <a:t>Example project</a:t>
            </a:r>
            <a:br>
              <a:rPr lang="en-US" cap="all" dirty="0"/>
            </a:br>
            <a:r>
              <a:rPr lang="vi-VN" sz="2000" cap="all" dirty="0"/>
              <a:t>real-time data</a:t>
            </a:r>
            <a:endParaRPr lang="en-US" sz="2000" dirty="0"/>
          </a:p>
        </p:txBody>
      </p:sp>
    </p:spTree>
    <p:extLst>
      <p:ext uri="{BB962C8B-B14F-4D97-AF65-F5344CB8AC3E}">
        <p14:creationId xmlns:p14="http://schemas.microsoft.com/office/powerpoint/2010/main" val="130672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ED51146-5B0F-83D4-9000-582EC5614C70}"/>
              </a:ext>
            </a:extLst>
          </p:cNvPr>
          <p:cNvGrpSpPr/>
          <p:nvPr/>
        </p:nvGrpSpPr>
        <p:grpSpPr>
          <a:xfrm>
            <a:off x="10427" y="1494780"/>
            <a:ext cx="12042010" cy="1811040"/>
            <a:chOff x="1292707" y="3680994"/>
            <a:chExt cx="12042010" cy="1811040"/>
          </a:xfrm>
        </p:grpSpPr>
        <p:pic>
          <p:nvPicPr>
            <p:cNvPr id="5" name="Picture 4">
              <a:extLst>
                <a:ext uri="{FF2B5EF4-FFF2-40B4-BE49-F238E27FC236}">
                  <a16:creationId xmlns:a16="http://schemas.microsoft.com/office/drawing/2014/main" id="{C9F33A1E-2154-981F-F4FF-99F22B99F4B9}"/>
                </a:ext>
              </a:extLst>
            </p:cNvPr>
            <p:cNvPicPr>
              <a:picLocks noChangeAspect="1"/>
            </p:cNvPicPr>
            <p:nvPr/>
          </p:nvPicPr>
          <p:blipFill rotWithShape="1">
            <a:blip r:embed="rId3"/>
            <a:srcRect t="66667"/>
            <a:stretch/>
          </p:blipFill>
          <p:spPr>
            <a:xfrm>
              <a:off x="2468478" y="3680994"/>
              <a:ext cx="10866239" cy="1811040"/>
            </a:xfrm>
            <a:prstGeom prst="rect">
              <a:avLst/>
            </a:prstGeom>
          </p:spPr>
        </p:pic>
        <p:sp>
          <p:nvSpPr>
            <p:cNvPr id="10" name="TextBox 9">
              <a:extLst>
                <a:ext uri="{FF2B5EF4-FFF2-40B4-BE49-F238E27FC236}">
                  <a16:creationId xmlns:a16="http://schemas.microsoft.com/office/drawing/2014/main" id="{01E28920-0738-916E-59D0-94BA4817905A}"/>
                </a:ext>
              </a:extLst>
            </p:cNvPr>
            <p:cNvSpPr txBox="1"/>
            <p:nvPr/>
          </p:nvSpPr>
          <p:spPr>
            <a:xfrm>
              <a:off x="1292707" y="4417237"/>
              <a:ext cx="1149674" cy="338554"/>
            </a:xfrm>
            <a:prstGeom prst="rect">
              <a:avLst/>
            </a:prstGeom>
            <a:noFill/>
          </p:spPr>
          <p:txBody>
            <a:bodyPr wrap="none" rtlCol="0">
              <a:spAutoFit/>
            </a:bodyPr>
            <a:lstStyle/>
            <a:p>
              <a:r>
                <a:rPr lang="vi-VN" sz="1600" dirty="0"/>
                <a:t>CAN_BUS</a:t>
              </a:r>
              <a:endParaRPr lang="en-US" sz="1600" dirty="0"/>
            </a:p>
          </p:txBody>
        </p:sp>
      </p:grpSp>
      <p:sp>
        <p:nvSpPr>
          <p:cNvPr id="14" name="Rectangle 13">
            <a:extLst>
              <a:ext uri="{FF2B5EF4-FFF2-40B4-BE49-F238E27FC236}">
                <a16:creationId xmlns:a16="http://schemas.microsoft.com/office/drawing/2014/main" id="{8FE6484B-5E2C-3457-FD4A-C486A924C5FB}"/>
              </a:ext>
            </a:extLst>
          </p:cNvPr>
          <p:cNvSpPr/>
          <p:nvPr/>
        </p:nvSpPr>
        <p:spPr>
          <a:xfrm>
            <a:off x="3429001" y="1295400"/>
            <a:ext cx="762000"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9F60A826-2C64-ED3C-0DBE-48EC6E33220E}"/>
              </a:ext>
            </a:extLst>
          </p:cNvPr>
          <p:cNvSpPr/>
          <p:nvPr/>
        </p:nvSpPr>
        <p:spPr>
          <a:xfrm>
            <a:off x="6477000" y="3686820"/>
            <a:ext cx="457200" cy="914400"/>
          </a:xfrm>
          <a:prstGeom prst="downArrow">
            <a:avLst/>
          </a:prstGeom>
          <a:solidFill>
            <a:schemeClr val="accent5"/>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Rectangle 1">
            <a:extLst>
              <a:ext uri="{FF2B5EF4-FFF2-40B4-BE49-F238E27FC236}">
                <a16:creationId xmlns:a16="http://schemas.microsoft.com/office/drawing/2014/main" id="{8B8C8E4A-AEF0-EBDE-5D39-E42662C1FC94}"/>
              </a:ext>
            </a:extLst>
          </p:cNvPr>
          <p:cNvSpPr/>
          <p:nvPr/>
        </p:nvSpPr>
        <p:spPr>
          <a:xfrm>
            <a:off x="4191001" y="1295400"/>
            <a:ext cx="762000"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3" name="Rectangle 2">
            <a:extLst>
              <a:ext uri="{FF2B5EF4-FFF2-40B4-BE49-F238E27FC236}">
                <a16:creationId xmlns:a16="http://schemas.microsoft.com/office/drawing/2014/main" id="{53869B90-2157-6DC1-268D-5B776CB3F2CE}"/>
              </a:ext>
            </a:extLst>
          </p:cNvPr>
          <p:cNvSpPr/>
          <p:nvPr/>
        </p:nvSpPr>
        <p:spPr>
          <a:xfrm>
            <a:off x="4953001" y="1299220"/>
            <a:ext cx="762000"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6" name="Rectangle 5">
            <a:extLst>
              <a:ext uri="{FF2B5EF4-FFF2-40B4-BE49-F238E27FC236}">
                <a16:creationId xmlns:a16="http://schemas.microsoft.com/office/drawing/2014/main" id="{C496B8A0-BEEA-A418-DFB4-0F3D33C661C6}"/>
              </a:ext>
            </a:extLst>
          </p:cNvPr>
          <p:cNvSpPr/>
          <p:nvPr/>
        </p:nvSpPr>
        <p:spPr>
          <a:xfrm>
            <a:off x="5722048" y="1303040"/>
            <a:ext cx="818454"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7" name="Rectangle 6">
            <a:extLst>
              <a:ext uri="{FF2B5EF4-FFF2-40B4-BE49-F238E27FC236}">
                <a16:creationId xmlns:a16="http://schemas.microsoft.com/office/drawing/2014/main" id="{7582BD3A-9B39-18B2-191E-4AA28F01E2F6}"/>
              </a:ext>
            </a:extLst>
          </p:cNvPr>
          <p:cNvSpPr/>
          <p:nvPr/>
        </p:nvSpPr>
        <p:spPr>
          <a:xfrm>
            <a:off x="6559553" y="1303040"/>
            <a:ext cx="908047"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8" name="Rectangle 7">
            <a:extLst>
              <a:ext uri="{FF2B5EF4-FFF2-40B4-BE49-F238E27FC236}">
                <a16:creationId xmlns:a16="http://schemas.microsoft.com/office/drawing/2014/main" id="{89B8C6B6-F98B-DE38-1B64-4ACFD2AA91FD}"/>
              </a:ext>
            </a:extLst>
          </p:cNvPr>
          <p:cNvSpPr/>
          <p:nvPr/>
        </p:nvSpPr>
        <p:spPr>
          <a:xfrm>
            <a:off x="7467599" y="1303040"/>
            <a:ext cx="762001"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9" name="Rectangle 8">
            <a:extLst>
              <a:ext uri="{FF2B5EF4-FFF2-40B4-BE49-F238E27FC236}">
                <a16:creationId xmlns:a16="http://schemas.microsoft.com/office/drawing/2014/main" id="{105933E4-1B90-A3E2-6594-A79C33010ABE}"/>
              </a:ext>
            </a:extLst>
          </p:cNvPr>
          <p:cNvSpPr/>
          <p:nvPr/>
        </p:nvSpPr>
        <p:spPr>
          <a:xfrm>
            <a:off x="8239123" y="1295400"/>
            <a:ext cx="818453" cy="221782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A792AEE-283A-8B5E-8432-B8288629C2F1}"/>
              </a:ext>
            </a:extLst>
          </p:cNvPr>
          <p:cNvSpPr/>
          <p:nvPr/>
        </p:nvSpPr>
        <p:spPr>
          <a:xfrm>
            <a:off x="9078486" y="1303040"/>
            <a:ext cx="818453" cy="220980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7" name="TextBox 16">
            <a:extLst>
              <a:ext uri="{FF2B5EF4-FFF2-40B4-BE49-F238E27FC236}">
                <a16:creationId xmlns:a16="http://schemas.microsoft.com/office/drawing/2014/main" id="{583BE51E-2FFE-A6A7-7DC5-58CCAADDA9A0}"/>
              </a:ext>
            </a:extLst>
          </p:cNvPr>
          <p:cNvSpPr txBox="1"/>
          <p:nvPr/>
        </p:nvSpPr>
        <p:spPr>
          <a:xfrm>
            <a:off x="3429001" y="4775200"/>
            <a:ext cx="6554566" cy="1426031"/>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vi-VN" b="1" dirty="0"/>
              <a:t>DATA FIELD</a:t>
            </a:r>
          </a:p>
          <a:p>
            <a:pPr algn="ctr"/>
            <a:endParaRPr lang="vi-VN" b="1" dirty="0"/>
          </a:p>
          <a:p>
            <a:pPr>
              <a:lnSpc>
                <a:spcPct val="150000"/>
              </a:lnSpc>
            </a:pPr>
            <a:r>
              <a:rPr lang="vi-VN" dirty="0"/>
              <a:t>Data sent: “RED  5  ”</a:t>
            </a:r>
          </a:p>
          <a:p>
            <a:pPr>
              <a:lnSpc>
                <a:spcPct val="150000"/>
              </a:lnSpc>
            </a:pPr>
            <a:r>
              <a:rPr lang="vi-VN" dirty="0"/>
              <a:t>Data[0...7] = {0x52, 0x45, 0x44, 0x20, 0x20, 0x35, 0x20, 0x20}</a:t>
            </a:r>
          </a:p>
        </p:txBody>
      </p:sp>
      <p:sp>
        <p:nvSpPr>
          <p:cNvPr id="20" name="Titel 3">
            <a:extLst>
              <a:ext uri="{FF2B5EF4-FFF2-40B4-BE49-F238E27FC236}">
                <a16:creationId xmlns:a16="http://schemas.microsoft.com/office/drawing/2014/main" id="{5D45B35F-135E-F75F-AE8F-62CE0003838E}"/>
              </a:ext>
            </a:extLst>
          </p:cNvPr>
          <p:cNvSpPr>
            <a:spLocks noGrp="1"/>
          </p:cNvSpPr>
          <p:nvPr>
            <p:ph type="title"/>
          </p:nvPr>
        </p:nvSpPr>
        <p:spPr>
          <a:xfrm>
            <a:off x="479999" y="304800"/>
            <a:ext cx="11232000" cy="720197"/>
          </a:xfrm>
        </p:spPr>
        <p:txBody>
          <a:bodyPr/>
          <a:lstStyle/>
          <a:p>
            <a:r>
              <a:rPr lang="vi-VN" cap="all" dirty="0"/>
              <a:t>Example project</a:t>
            </a:r>
            <a:br>
              <a:rPr lang="en-US" cap="all" dirty="0"/>
            </a:br>
            <a:r>
              <a:rPr lang="vi-VN" sz="2000" cap="all" dirty="0"/>
              <a:t>real-time data</a:t>
            </a:r>
            <a:endParaRPr lang="en-US" sz="2000" dirty="0"/>
          </a:p>
        </p:txBody>
      </p:sp>
    </p:spTree>
    <p:extLst>
      <p:ext uri="{BB962C8B-B14F-4D97-AF65-F5344CB8AC3E}">
        <p14:creationId xmlns:p14="http://schemas.microsoft.com/office/powerpoint/2010/main" val="3890656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ED51146-5B0F-83D4-9000-582EC5614C70}"/>
              </a:ext>
            </a:extLst>
          </p:cNvPr>
          <p:cNvGrpSpPr/>
          <p:nvPr/>
        </p:nvGrpSpPr>
        <p:grpSpPr>
          <a:xfrm>
            <a:off x="10427" y="1494780"/>
            <a:ext cx="12042010" cy="1811040"/>
            <a:chOff x="1292707" y="3680994"/>
            <a:chExt cx="12042010" cy="1811040"/>
          </a:xfrm>
        </p:grpSpPr>
        <p:pic>
          <p:nvPicPr>
            <p:cNvPr id="5" name="Picture 4">
              <a:extLst>
                <a:ext uri="{FF2B5EF4-FFF2-40B4-BE49-F238E27FC236}">
                  <a16:creationId xmlns:a16="http://schemas.microsoft.com/office/drawing/2014/main" id="{C9F33A1E-2154-981F-F4FF-99F22B99F4B9}"/>
                </a:ext>
              </a:extLst>
            </p:cNvPr>
            <p:cNvPicPr>
              <a:picLocks noChangeAspect="1"/>
            </p:cNvPicPr>
            <p:nvPr/>
          </p:nvPicPr>
          <p:blipFill rotWithShape="1">
            <a:blip r:embed="rId3"/>
            <a:srcRect t="66667"/>
            <a:stretch/>
          </p:blipFill>
          <p:spPr>
            <a:xfrm>
              <a:off x="2468478" y="3680994"/>
              <a:ext cx="10866239" cy="1811040"/>
            </a:xfrm>
            <a:prstGeom prst="rect">
              <a:avLst/>
            </a:prstGeom>
          </p:spPr>
        </p:pic>
        <p:sp>
          <p:nvSpPr>
            <p:cNvPr id="10" name="TextBox 9">
              <a:extLst>
                <a:ext uri="{FF2B5EF4-FFF2-40B4-BE49-F238E27FC236}">
                  <a16:creationId xmlns:a16="http://schemas.microsoft.com/office/drawing/2014/main" id="{01E28920-0738-916E-59D0-94BA4817905A}"/>
                </a:ext>
              </a:extLst>
            </p:cNvPr>
            <p:cNvSpPr txBox="1"/>
            <p:nvPr/>
          </p:nvSpPr>
          <p:spPr>
            <a:xfrm>
              <a:off x="1292707" y="4417237"/>
              <a:ext cx="1149674" cy="338554"/>
            </a:xfrm>
            <a:prstGeom prst="rect">
              <a:avLst/>
            </a:prstGeom>
            <a:noFill/>
          </p:spPr>
          <p:txBody>
            <a:bodyPr wrap="none" rtlCol="0">
              <a:spAutoFit/>
            </a:bodyPr>
            <a:lstStyle/>
            <a:p>
              <a:r>
                <a:rPr lang="vi-VN" sz="1600" dirty="0"/>
                <a:t>CAN_BUS</a:t>
              </a:r>
              <a:endParaRPr lang="en-US" sz="1600" dirty="0"/>
            </a:p>
          </p:txBody>
        </p:sp>
      </p:grpSp>
      <p:sp>
        <p:nvSpPr>
          <p:cNvPr id="15" name="Arrow: Down 14">
            <a:extLst>
              <a:ext uri="{FF2B5EF4-FFF2-40B4-BE49-F238E27FC236}">
                <a16:creationId xmlns:a16="http://schemas.microsoft.com/office/drawing/2014/main" id="{9F60A826-2C64-ED3C-0DBE-48EC6E33220E}"/>
              </a:ext>
            </a:extLst>
          </p:cNvPr>
          <p:cNvSpPr/>
          <p:nvPr/>
        </p:nvSpPr>
        <p:spPr>
          <a:xfrm>
            <a:off x="10363200" y="3686820"/>
            <a:ext cx="457200" cy="914400"/>
          </a:xfrm>
          <a:prstGeom prst="downArrow">
            <a:avLst/>
          </a:prstGeom>
          <a:solidFill>
            <a:schemeClr val="accent4"/>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12EF69DD-4E8C-C129-C069-BB19259317DF}"/>
              </a:ext>
            </a:extLst>
          </p:cNvPr>
          <p:cNvSpPr/>
          <p:nvPr/>
        </p:nvSpPr>
        <p:spPr>
          <a:xfrm>
            <a:off x="9885553" y="1295400"/>
            <a:ext cx="1392047" cy="2209800"/>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3" name="TextBox 2">
            <a:extLst>
              <a:ext uri="{FF2B5EF4-FFF2-40B4-BE49-F238E27FC236}">
                <a16:creationId xmlns:a16="http://schemas.microsoft.com/office/drawing/2014/main" id="{F99770D8-4677-5684-35B3-F452F2D72411}"/>
              </a:ext>
            </a:extLst>
          </p:cNvPr>
          <p:cNvSpPr txBox="1"/>
          <p:nvPr/>
        </p:nvSpPr>
        <p:spPr>
          <a:xfrm>
            <a:off x="9736437" y="4782840"/>
            <a:ext cx="1710725" cy="923330"/>
          </a:xfrm>
          <a:prstGeom prst="rect">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vi-VN" b="1" dirty="0"/>
              <a:t>CRC FIELD</a:t>
            </a:r>
          </a:p>
          <a:p>
            <a:endParaRPr lang="vi-VN" dirty="0"/>
          </a:p>
          <a:p>
            <a:pPr algn="ctr"/>
            <a:r>
              <a:rPr lang="vi-VN" dirty="0"/>
              <a:t>CRC (15 bits)</a:t>
            </a:r>
          </a:p>
        </p:txBody>
      </p:sp>
      <p:sp>
        <p:nvSpPr>
          <p:cNvPr id="8" name="Titel 3">
            <a:extLst>
              <a:ext uri="{FF2B5EF4-FFF2-40B4-BE49-F238E27FC236}">
                <a16:creationId xmlns:a16="http://schemas.microsoft.com/office/drawing/2014/main" id="{DF1780BF-2993-6AB6-847C-928D8CF84B7B}"/>
              </a:ext>
            </a:extLst>
          </p:cNvPr>
          <p:cNvSpPr>
            <a:spLocks noGrp="1"/>
          </p:cNvSpPr>
          <p:nvPr>
            <p:ph type="title"/>
          </p:nvPr>
        </p:nvSpPr>
        <p:spPr>
          <a:xfrm>
            <a:off x="479999" y="304800"/>
            <a:ext cx="11232000" cy="720197"/>
          </a:xfrm>
        </p:spPr>
        <p:txBody>
          <a:bodyPr/>
          <a:lstStyle/>
          <a:p>
            <a:r>
              <a:rPr lang="vi-VN" cap="all" dirty="0"/>
              <a:t>Example project</a:t>
            </a:r>
            <a:br>
              <a:rPr lang="en-US" cap="all" dirty="0"/>
            </a:br>
            <a:r>
              <a:rPr lang="vi-VN" sz="2000" cap="all" dirty="0"/>
              <a:t>real-time data</a:t>
            </a:r>
            <a:endParaRPr lang="en-US" sz="2000" dirty="0"/>
          </a:p>
        </p:txBody>
      </p:sp>
    </p:spTree>
    <p:extLst>
      <p:ext uri="{BB962C8B-B14F-4D97-AF65-F5344CB8AC3E}">
        <p14:creationId xmlns:p14="http://schemas.microsoft.com/office/powerpoint/2010/main" val="3901759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ED51146-5B0F-83D4-9000-582EC5614C70}"/>
              </a:ext>
            </a:extLst>
          </p:cNvPr>
          <p:cNvGrpSpPr/>
          <p:nvPr/>
        </p:nvGrpSpPr>
        <p:grpSpPr>
          <a:xfrm>
            <a:off x="10427" y="1494780"/>
            <a:ext cx="12042010" cy="1811040"/>
            <a:chOff x="1292707" y="3680994"/>
            <a:chExt cx="12042010" cy="1811040"/>
          </a:xfrm>
        </p:grpSpPr>
        <p:pic>
          <p:nvPicPr>
            <p:cNvPr id="5" name="Picture 4">
              <a:extLst>
                <a:ext uri="{FF2B5EF4-FFF2-40B4-BE49-F238E27FC236}">
                  <a16:creationId xmlns:a16="http://schemas.microsoft.com/office/drawing/2014/main" id="{C9F33A1E-2154-981F-F4FF-99F22B99F4B9}"/>
                </a:ext>
              </a:extLst>
            </p:cNvPr>
            <p:cNvPicPr>
              <a:picLocks noChangeAspect="1"/>
            </p:cNvPicPr>
            <p:nvPr/>
          </p:nvPicPr>
          <p:blipFill rotWithShape="1">
            <a:blip r:embed="rId3"/>
            <a:srcRect t="66667"/>
            <a:stretch/>
          </p:blipFill>
          <p:spPr>
            <a:xfrm>
              <a:off x="2468478" y="3680994"/>
              <a:ext cx="10866239" cy="1811040"/>
            </a:xfrm>
            <a:prstGeom prst="rect">
              <a:avLst/>
            </a:prstGeom>
          </p:spPr>
        </p:pic>
        <p:sp>
          <p:nvSpPr>
            <p:cNvPr id="10" name="TextBox 9">
              <a:extLst>
                <a:ext uri="{FF2B5EF4-FFF2-40B4-BE49-F238E27FC236}">
                  <a16:creationId xmlns:a16="http://schemas.microsoft.com/office/drawing/2014/main" id="{01E28920-0738-916E-59D0-94BA4817905A}"/>
                </a:ext>
              </a:extLst>
            </p:cNvPr>
            <p:cNvSpPr txBox="1"/>
            <p:nvPr/>
          </p:nvSpPr>
          <p:spPr>
            <a:xfrm>
              <a:off x="1292707" y="4417237"/>
              <a:ext cx="1149674" cy="338554"/>
            </a:xfrm>
            <a:prstGeom prst="rect">
              <a:avLst/>
            </a:prstGeom>
            <a:noFill/>
          </p:spPr>
          <p:txBody>
            <a:bodyPr wrap="none" rtlCol="0">
              <a:spAutoFit/>
            </a:bodyPr>
            <a:lstStyle/>
            <a:p>
              <a:r>
                <a:rPr lang="vi-VN" sz="1600" dirty="0"/>
                <a:t>CAN_BUS</a:t>
              </a:r>
              <a:endParaRPr lang="en-US" sz="1600" dirty="0"/>
            </a:p>
          </p:txBody>
        </p:sp>
      </p:grpSp>
      <p:sp>
        <p:nvSpPr>
          <p:cNvPr id="15" name="Arrow: Down 14">
            <a:extLst>
              <a:ext uri="{FF2B5EF4-FFF2-40B4-BE49-F238E27FC236}">
                <a16:creationId xmlns:a16="http://schemas.microsoft.com/office/drawing/2014/main" id="{9F60A826-2C64-ED3C-0DBE-48EC6E33220E}"/>
              </a:ext>
            </a:extLst>
          </p:cNvPr>
          <p:cNvSpPr/>
          <p:nvPr/>
        </p:nvSpPr>
        <p:spPr>
          <a:xfrm>
            <a:off x="11163300" y="3718216"/>
            <a:ext cx="457200" cy="914400"/>
          </a:xfrm>
          <a:prstGeom prst="downArrow">
            <a:avLst/>
          </a:prstGeom>
          <a:solidFill>
            <a:schemeClr val="accent3"/>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12EF69DD-4E8C-C129-C069-BB19259317DF}"/>
              </a:ext>
            </a:extLst>
          </p:cNvPr>
          <p:cNvSpPr/>
          <p:nvPr/>
        </p:nvSpPr>
        <p:spPr>
          <a:xfrm flipH="1">
            <a:off x="11201400" y="1295400"/>
            <a:ext cx="381000" cy="2209800"/>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dirty="0"/>
          </a:p>
        </p:txBody>
      </p:sp>
      <p:sp>
        <p:nvSpPr>
          <p:cNvPr id="2" name="TextBox 1">
            <a:extLst>
              <a:ext uri="{FF2B5EF4-FFF2-40B4-BE49-F238E27FC236}">
                <a16:creationId xmlns:a16="http://schemas.microsoft.com/office/drawing/2014/main" id="{65F91615-7FA6-C3E6-FB2E-B2DB2B88E164}"/>
              </a:ext>
            </a:extLst>
          </p:cNvPr>
          <p:cNvSpPr txBox="1"/>
          <p:nvPr/>
        </p:nvSpPr>
        <p:spPr>
          <a:xfrm>
            <a:off x="10602268" y="4845632"/>
            <a:ext cx="1579263" cy="892552"/>
          </a:xfrm>
          <a:prstGeom prst="rect">
            <a:avLst/>
          </a:prstGeom>
          <a:ln>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vi-VN" b="1" dirty="0"/>
              <a:t>ACK FIELD</a:t>
            </a:r>
          </a:p>
          <a:p>
            <a:endParaRPr lang="vi-VN" dirty="0"/>
          </a:p>
          <a:p>
            <a:r>
              <a:rPr lang="vi-VN" sz="1600" dirty="0"/>
              <a:t>ACK slot (1 bit)</a:t>
            </a:r>
          </a:p>
        </p:txBody>
      </p:sp>
      <p:sp>
        <p:nvSpPr>
          <p:cNvPr id="12" name="Titel 3">
            <a:extLst>
              <a:ext uri="{FF2B5EF4-FFF2-40B4-BE49-F238E27FC236}">
                <a16:creationId xmlns:a16="http://schemas.microsoft.com/office/drawing/2014/main" id="{3387D458-3A14-30AF-16A8-6D54A6C39C41}"/>
              </a:ext>
            </a:extLst>
          </p:cNvPr>
          <p:cNvSpPr>
            <a:spLocks noGrp="1"/>
          </p:cNvSpPr>
          <p:nvPr>
            <p:ph type="title"/>
          </p:nvPr>
        </p:nvSpPr>
        <p:spPr>
          <a:xfrm>
            <a:off x="479999" y="304800"/>
            <a:ext cx="11232000" cy="720197"/>
          </a:xfrm>
        </p:spPr>
        <p:txBody>
          <a:bodyPr/>
          <a:lstStyle/>
          <a:p>
            <a:r>
              <a:rPr lang="vi-VN" cap="all" dirty="0"/>
              <a:t>Example project</a:t>
            </a:r>
            <a:br>
              <a:rPr lang="en-US" cap="all" dirty="0"/>
            </a:br>
            <a:r>
              <a:rPr lang="vi-VN" sz="2000" cap="all" dirty="0"/>
              <a:t>real-time data</a:t>
            </a:r>
            <a:endParaRPr lang="en-US" sz="2000" dirty="0"/>
          </a:p>
        </p:txBody>
      </p:sp>
    </p:spTree>
    <p:extLst>
      <p:ext uri="{BB962C8B-B14F-4D97-AF65-F5344CB8AC3E}">
        <p14:creationId xmlns:p14="http://schemas.microsoft.com/office/powerpoint/2010/main" val="154389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err="1"/>
              <a:t>ConCept</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2884800" cy="563744"/>
          </a:xfrm>
        </p:spPr>
        <p:txBody>
          <a:bodyPr/>
          <a:lstStyle/>
          <a:p>
            <a:r>
              <a:rPr lang="en-US" dirty="0">
                <a:solidFill>
                  <a:srgbClr val="000000"/>
                </a:solidFill>
              </a:rPr>
              <a:t>Communication over the CAN bus is done via CAN frames.</a:t>
            </a:r>
            <a:endParaRPr lang="ja-JP" altLang="en-US" dirty="0">
              <a:solidFill>
                <a:srgbClr val="000000"/>
              </a:solidFill>
            </a:endParaRPr>
          </a:p>
        </p:txBody>
      </p:sp>
      <p:pic>
        <p:nvPicPr>
          <p:cNvPr id="6" name="Picture 5">
            <a:extLst>
              <a:ext uri="{FF2B5EF4-FFF2-40B4-BE49-F238E27FC236}">
                <a16:creationId xmlns:a16="http://schemas.microsoft.com/office/drawing/2014/main" id="{1A9AB84D-81D0-4E2A-99CF-12794861325A}"/>
              </a:ext>
            </a:extLst>
          </p:cNvPr>
          <p:cNvPicPr>
            <a:picLocks noChangeAspect="1"/>
          </p:cNvPicPr>
          <p:nvPr/>
        </p:nvPicPr>
        <p:blipFill>
          <a:blip r:embed="rId2"/>
          <a:stretch>
            <a:fillRect/>
          </a:stretch>
        </p:blipFill>
        <p:spPr>
          <a:xfrm>
            <a:off x="3657600" y="824125"/>
            <a:ext cx="7781925" cy="2147675"/>
          </a:xfrm>
          <a:prstGeom prst="rect">
            <a:avLst/>
          </a:prstGeom>
        </p:spPr>
      </p:pic>
      <p:sp>
        <p:nvSpPr>
          <p:cNvPr id="7" name="コンテンツ プレースホルダー 4">
            <a:extLst>
              <a:ext uri="{FF2B5EF4-FFF2-40B4-BE49-F238E27FC236}">
                <a16:creationId xmlns:a16="http://schemas.microsoft.com/office/drawing/2014/main" id="{041E8373-F4B9-4429-94D6-DCAB1E4D6DBD}"/>
              </a:ext>
            </a:extLst>
          </p:cNvPr>
          <p:cNvSpPr txBox="1">
            <a:spLocks/>
          </p:cNvSpPr>
          <p:nvPr/>
        </p:nvSpPr>
        <p:spPr>
          <a:xfrm>
            <a:off x="152400" y="2971800"/>
            <a:ext cx="11952600" cy="374820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buFont typeface="Arial" panose="020B0604020202020204" pitchFamily="34" charset="0"/>
              <a:buChar char="•"/>
            </a:pPr>
            <a:r>
              <a:rPr lang="en-US" dirty="0">
                <a:solidFill>
                  <a:srgbClr val="000000"/>
                </a:solidFill>
              </a:rPr>
              <a:t> SOF: The Start of Frame is a 'dominant 0' to tell the other nodes that a CAN node intends to talk</a:t>
            </a:r>
          </a:p>
          <a:p>
            <a:pPr algn="l">
              <a:buFont typeface="Arial" panose="020B0604020202020204" pitchFamily="34" charset="0"/>
              <a:buChar char="•"/>
            </a:pPr>
            <a:r>
              <a:rPr lang="en-US" dirty="0">
                <a:solidFill>
                  <a:srgbClr val="000000"/>
                </a:solidFill>
              </a:rPr>
              <a:t> ID: The ID is the frame identifier - lower values have higher priority</a:t>
            </a:r>
          </a:p>
          <a:p>
            <a:pPr algn="l">
              <a:buFont typeface="Arial" panose="020B0604020202020204" pitchFamily="34" charset="0"/>
              <a:buChar char="•"/>
            </a:pPr>
            <a:r>
              <a:rPr lang="en-US" dirty="0">
                <a:solidFill>
                  <a:srgbClr val="000000"/>
                </a:solidFill>
              </a:rPr>
              <a:t> RTR: The Remote Transmission Request indicates whether a node sends data or requests dedicated data from another node</a:t>
            </a:r>
          </a:p>
          <a:p>
            <a:pPr algn="l">
              <a:buFont typeface="Arial" panose="020B0604020202020204" pitchFamily="34" charset="0"/>
              <a:buChar char="•"/>
            </a:pPr>
            <a:r>
              <a:rPr lang="en-US" dirty="0">
                <a:solidFill>
                  <a:srgbClr val="000000"/>
                </a:solidFill>
              </a:rPr>
              <a:t> Control: The Control contains the Identifier Extension Bit (IDE) which is a 'dominant 0' for 11-bit. It also contains the 4 bits Data Length Code (DLC) that specifies the length of the data bytes to be transmitted (0 to 8 bytes)</a:t>
            </a:r>
          </a:p>
          <a:p>
            <a:pPr algn="l">
              <a:buFont typeface="Arial" panose="020B0604020202020204" pitchFamily="34" charset="0"/>
              <a:buChar char="•"/>
            </a:pPr>
            <a:r>
              <a:rPr lang="en-US" dirty="0">
                <a:solidFill>
                  <a:srgbClr val="000000"/>
                </a:solidFill>
              </a:rPr>
              <a:t> Data: The Data contains the data bytes aka payload, which includes CAN signals that can be extracted and decoded for information</a:t>
            </a:r>
          </a:p>
          <a:p>
            <a:pPr algn="l">
              <a:buFont typeface="Arial" panose="020B0604020202020204" pitchFamily="34" charset="0"/>
              <a:buChar char="•"/>
            </a:pPr>
            <a:r>
              <a:rPr lang="en-US" dirty="0">
                <a:solidFill>
                  <a:srgbClr val="000000"/>
                </a:solidFill>
              </a:rPr>
              <a:t> CRC: The Cyclic Redundancy Check is used to ensure data integrity</a:t>
            </a:r>
          </a:p>
          <a:p>
            <a:pPr algn="l">
              <a:buFont typeface="Arial" panose="020B0604020202020204" pitchFamily="34" charset="0"/>
              <a:buChar char="•"/>
            </a:pPr>
            <a:r>
              <a:rPr lang="en-US" dirty="0">
                <a:solidFill>
                  <a:srgbClr val="000000"/>
                </a:solidFill>
              </a:rPr>
              <a:t> ACK: The ACK slot indicates if the node has acknowledged and received the data correctly</a:t>
            </a:r>
          </a:p>
          <a:p>
            <a:pPr algn="l">
              <a:buFont typeface="Arial" panose="020B0604020202020204" pitchFamily="34" charset="0"/>
              <a:buChar char="•"/>
            </a:pPr>
            <a:r>
              <a:rPr lang="en-US" dirty="0">
                <a:solidFill>
                  <a:srgbClr val="000000"/>
                </a:solidFill>
              </a:rPr>
              <a:t> EOF: The EOF marks the end of the CAN frame</a:t>
            </a:r>
          </a:p>
          <a:p>
            <a:r>
              <a:rPr lang="en-US" dirty="0">
                <a:solidFill>
                  <a:srgbClr val="000000"/>
                </a:solidFill>
              </a:rPr>
              <a:t>  </a:t>
            </a:r>
            <a:endParaRPr lang="ja-JP" altLang="en-US" dirty="0">
              <a:solidFill>
                <a:srgbClr val="000000"/>
              </a:solidFill>
            </a:endParaRPr>
          </a:p>
        </p:txBody>
      </p:sp>
    </p:spTree>
    <p:extLst>
      <p:ext uri="{BB962C8B-B14F-4D97-AF65-F5344CB8AC3E}">
        <p14:creationId xmlns:p14="http://schemas.microsoft.com/office/powerpoint/2010/main" val="1189009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5" descr="屋外, ストリート, 交通, 光 が含まれている画像&#10;&#10;自動的に生成された説明">
            <a:extLst>
              <a:ext uri="{FF2B5EF4-FFF2-40B4-BE49-F238E27FC236}">
                <a16:creationId xmlns:a16="http://schemas.microsoft.com/office/drawing/2014/main" id="{C7616F53-CC64-A5EB-EE27-AD26F2CBD8D7}"/>
              </a:ext>
            </a:extLst>
          </p:cNvPr>
          <p:cNvPicPr>
            <a:picLocks noChangeAspect="1"/>
          </p:cNvPicPr>
          <p:nvPr/>
        </p:nvPicPr>
        <p:blipFill>
          <a:blip r:embed="rId2">
            <a:extLst>
              <a:ext uri="{28A0092B-C50C-407E-A947-70E740481C1C}">
                <a14:useLocalDpi xmlns:a14="http://schemas.microsoft.com/office/drawing/2010/main" val="0"/>
              </a:ext>
            </a:extLst>
          </a:blip>
          <a:srcRect t="4296" b="4296"/>
          <a:stretch>
            <a:fillRect/>
          </a:stretch>
        </p:blipFill>
        <p:spPr>
          <a:xfrm>
            <a:off x="-23117" y="0"/>
            <a:ext cx="12215117" cy="6095835"/>
          </a:xfrm>
          <a:prstGeom prst="rect">
            <a:avLst/>
          </a:prstGeom>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a:xfrm>
            <a:off x="-16268" y="762165"/>
            <a:ext cx="5578868" cy="914235"/>
          </a:xfrm>
        </p:spPr>
        <p:txBody>
          <a:bodyPr/>
          <a:lstStyle/>
          <a:p>
            <a:r>
              <a:rPr lang="vi-VN" altLang="ja-JP" dirty="0"/>
              <a:t>reference</a:t>
            </a:r>
            <a:endParaRPr lang="en-US" altLang="ja-JP" dirty="0"/>
          </a:p>
        </p:txBody>
      </p:sp>
    </p:spTree>
    <p:extLst>
      <p:ext uri="{BB962C8B-B14F-4D97-AF65-F5344CB8AC3E}">
        <p14:creationId xmlns:p14="http://schemas.microsoft.com/office/powerpoint/2010/main" val="2437508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0C0E-3A31-47D3-AAA7-FACB0A0D514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89E8BC-576F-4ED4-8493-2383E479C838}"/>
              </a:ext>
            </a:extLst>
          </p:cNvPr>
          <p:cNvSpPr>
            <a:spLocks noGrp="1"/>
          </p:cNvSpPr>
          <p:nvPr>
            <p:ph idx="1"/>
          </p:nvPr>
        </p:nvSpPr>
        <p:spPr>
          <a:xfrm>
            <a:off x="468000" y="1424991"/>
            <a:ext cx="11244574" cy="1064394"/>
          </a:xfrm>
        </p:spPr>
        <p:txBody>
          <a:bodyPr/>
          <a:lstStyle/>
          <a:p>
            <a:r>
              <a:rPr lang="en-US" dirty="0">
                <a:hlinkClick r:id="rId2"/>
              </a:rPr>
              <a:t>RA Flexible Software Package Documentation: CAN (</a:t>
            </a:r>
            <a:r>
              <a:rPr lang="en-US" dirty="0" err="1">
                <a:hlinkClick r:id="rId2"/>
              </a:rPr>
              <a:t>r_can</a:t>
            </a:r>
            <a:r>
              <a:rPr lang="en-US" dirty="0">
                <a:hlinkClick r:id="rId2"/>
              </a:rPr>
              <a:t>) (renesas.github.io)</a:t>
            </a:r>
            <a:endParaRPr lang="vi-VN" dirty="0">
              <a:hlinkClick r:id="rId3"/>
            </a:endParaRPr>
          </a:p>
          <a:p>
            <a:r>
              <a:rPr lang="en-US" dirty="0">
                <a:hlinkClick r:id="rId3"/>
              </a:rPr>
              <a:t>RA4M3 Group Datasheet (renesas.com)</a:t>
            </a:r>
            <a:endParaRPr lang="en-US" dirty="0"/>
          </a:p>
          <a:p>
            <a:r>
              <a:rPr lang="en-US" dirty="0">
                <a:hlinkClick r:id="rId4"/>
              </a:rPr>
              <a:t>RA4M3 Group User's Manual: Hardware (renesas.com)</a:t>
            </a:r>
            <a:endParaRPr lang="en-US" dirty="0"/>
          </a:p>
        </p:txBody>
      </p:sp>
    </p:spTree>
    <p:extLst>
      <p:ext uri="{BB962C8B-B14F-4D97-AF65-F5344CB8AC3E}">
        <p14:creationId xmlns:p14="http://schemas.microsoft.com/office/powerpoint/2010/main" val="714629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vi-VN" sz="2000" cap="all" dirty="0"/>
              <a:t>can’s frame type</a:t>
            </a:r>
            <a:endParaRPr lang="en-US" sz="2000" cap="all" dirty="0"/>
          </a:p>
        </p:txBody>
      </p:sp>
      <p:sp>
        <p:nvSpPr>
          <p:cNvPr id="7" name="コンテンツ プレースホルダー 4">
            <a:extLst>
              <a:ext uri="{FF2B5EF4-FFF2-40B4-BE49-F238E27FC236}">
                <a16:creationId xmlns:a16="http://schemas.microsoft.com/office/drawing/2014/main" id="{041E8373-F4B9-4429-94D6-DCAB1E4D6DBD}"/>
              </a:ext>
            </a:extLst>
          </p:cNvPr>
          <p:cNvSpPr txBox="1">
            <a:spLocks/>
          </p:cNvSpPr>
          <p:nvPr/>
        </p:nvSpPr>
        <p:spPr>
          <a:xfrm>
            <a:off x="467999" y="1447800"/>
            <a:ext cx="11244574" cy="274690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b="0" i="0" dirty="0">
                <a:solidFill>
                  <a:srgbClr val="000000"/>
                </a:solidFill>
                <a:effectLst/>
              </a:rPr>
              <a:t>CAN allows for 04 different message types:</a:t>
            </a:r>
            <a:endParaRPr lang="en-US" dirty="0">
              <a:solidFill>
                <a:srgbClr val="000000"/>
              </a:solidFill>
            </a:endParaRPr>
          </a:p>
          <a:p>
            <a:pPr marL="285750" indent="-285750" algn="l">
              <a:buFont typeface="Arial" panose="020B0604020202020204" pitchFamily="34" charset="0"/>
              <a:buChar char="•"/>
            </a:pPr>
            <a:r>
              <a:rPr lang="en-US" dirty="0">
                <a:solidFill>
                  <a:srgbClr val="000000"/>
                </a:solidFill>
              </a:rPr>
              <a:t>Data Frame: The frame carries data from the data transmitter to the data receivers. This frame has an area to carry bytes of data.</a:t>
            </a:r>
          </a:p>
          <a:p>
            <a:pPr marL="285750" indent="-285750" algn="l">
              <a:buFont typeface="Arial" panose="020B0604020202020204" pitchFamily="34" charset="0"/>
              <a:buChar char="•"/>
            </a:pPr>
            <a:r>
              <a:rPr lang="en-US" dirty="0">
                <a:solidFill>
                  <a:srgbClr val="000000"/>
                </a:solidFill>
              </a:rPr>
              <a:t>Remote Frame: The framework is transmitted from any one node to request data from another node. When that node receives the request, it will retransmit the data whose ID matches the sent ID.</a:t>
            </a:r>
          </a:p>
          <a:p>
            <a:pPr marL="285750" indent="-285750" algn="l">
              <a:buFont typeface="Arial" panose="020B0604020202020204" pitchFamily="34" charset="0"/>
              <a:buChar char="•"/>
            </a:pPr>
            <a:r>
              <a:rPr lang="en-US" dirty="0">
                <a:solidFill>
                  <a:srgbClr val="000000"/>
                </a:solidFill>
              </a:rPr>
              <a:t>Error Frame: The frame is transmitted from any node when that node detects an error from the bus.</a:t>
            </a:r>
          </a:p>
          <a:p>
            <a:pPr marL="285750" indent="-285750" algn="l">
              <a:buFont typeface="Arial" panose="020B0604020202020204" pitchFamily="34" charset="0"/>
              <a:buChar char="•"/>
            </a:pPr>
            <a:r>
              <a:rPr lang="en-US" dirty="0">
                <a:solidFill>
                  <a:srgbClr val="000000"/>
                </a:solidFill>
              </a:rPr>
              <a:t>Overflow Frame: When a node receives too much data and does not process it in time, it sends this framework so that other nodes do not transmit more data to it.</a:t>
            </a:r>
            <a:endParaRPr lang="ja-JP" altLang="en-US" dirty="0">
              <a:solidFill>
                <a:srgbClr val="000000"/>
              </a:solidFill>
            </a:endParaRPr>
          </a:p>
        </p:txBody>
      </p:sp>
    </p:spTree>
    <p:extLst>
      <p:ext uri="{BB962C8B-B14F-4D97-AF65-F5344CB8AC3E}">
        <p14:creationId xmlns:p14="http://schemas.microsoft.com/office/powerpoint/2010/main" val="316679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vi-VN" sz="2000" cap="all" dirty="0"/>
              <a:t>STANDARD DATA FRAME (CAN2.0A)</a:t>
            </a:r>
            <a:endParaRPr lang="en-US" sz="2000" cap="all" dirty="0"/>
          </a:p>
        </p:txBody>
      </p:sp>
      <p:pic>
        <p:nvPicPr>
          <p:cNvPr id="4" name="Picture 3">
            <a:extLst>
              <a:ext uri="{FF2B5EF4-FFF2-40B4-BE49-F238E27FC236}">
                <a16:creationId xmlns:a16="http://schemas.microsoft.com/office/drawing/2014/main" id="{4131BD29-8B74-FF26-9806-33847120DF8C}"/>
              </a:ext>
            </a:extLst>
          </p:cNvPr>
          <p:cNvPicPr>
            <a:picLocks noChangeAspect="1"/>
          </p:cNvPicPr>
          <p:nvPr/>
        </p:nvPicPr>
        <p:blipFill rotWithShape="1">
          <a:blip r:embed="rId2"/>
          <a:srcRect t="11067" b="3989"/>
          <a:stretch/>
        </p:blipFill>
        <p:spPr>
          <a:xfrm>
            <a:off x="685800" y="1752600"/>
            <a:ext cx="11193437" cy="3657600"/>
          </a:xfrm>
          <a:prstGeom prst="rect">
            <a:avLst/>
          </a:prstGeom>
        </p:spPr>
      </p:pic>
    </p:spTree>
    <p:extLst>
      <p:ext uri="{BB962C8B-B14F-4D97-AF65-F5344CB8AC3E}">
        <p14:creationId xmlns:p14="http://schemas.microsoft.com/office/powerpoint/2010/main" val="172580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vi-VN" sz="2000" cap="all" dirty="0"/>
              <a:t>EXTENDED DATA FRAME (CAN2.0B)</a:t>
            </a:r>
            <a:endParaRPr lang="en-US" sz="2000" cap="all" dirty="0"/>
          </a:p>
        </p:txBody>
      </p:sp>
      <p:pic>
        <p:nvPicPr>
          <p:cNvPr id="5" name="Picture 4">
            <a:extLst>
              <a:ext uri="{FF2B5EF4-FFF2-40B4-BE49-F238E27FC236}">
                <a16:creationId xmlns:a16="http://schemas.microsoft.com/office/drawing/2014/main" id="{7F739B38-67A0-023F-55AD-890A4844148F}"/>
              </a:ext>
            </a:extLst>
          </p:cNvPr>
          <p:cNvPicPr>
            <a:picLocks noChangeAspect="1"/>
          </p:cNvPicPr>
          <p:nvPr/>
        </p:nvPicPr>
        <p:blipFill>
          <a:blip r:embed="rId2"/>
          <a:stretch>
            <a:fillRect/>
          </a:stretch>
        </p:blipFill>
        <p:spPr>
          <a:xfrm>
            <a:off x="217708" y="1681320"/>
            <a:ext cx="11745156" cy="3495359"/>
          </a:xfrm>
          <a:prstGeom prst="rect">
            <a:avLst/>
          </a:prstGeom>
        </p:spPr>
      </p:pic>
    </p:spTree>
    <p:extLst>
      <p:ext uri="{BB962C8B-B14F-4D97-AF65-F5344CB8AC3E}">
        <p14:creationId xmlns:p14="http://schemas.microsoft.com/office/powerpoint/2010/main" val="31401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vi-VN" sz="2000" cap="all" dirty="0"/>
              <a:t>REMOTE FRAME</a:t>
            </a:r>
            <a:endParaRPr lang="en-US" sz="2000" cap="all" dirty="0"/>
          </a:p>
        </p:txBody>
      </p:sp>
      <p:pic>
        <p:nvPicPr>
          <p:cNvPr id="4" name="Picture 3">
            <a:extLst>
              <a:ext uri="{FF2B5EF4-FFF2-40B4-BE49-F238E27FC236}">
                <a16:creationId xmlns:a16="http://schemas.microsoft.com/office/drawing/2014/main" id="{5AFF1564-6165-88D6-306F-106FBDCC8C94}"/>
              </a:ext>
            </a:extLst>
          </p:cNvPr>
          <p:cNvPicPr>
            <a:picLocks noChangeAspect="1"/>
          </p:cNvPicPr>
          <p:nvPr/>
        </p:nvPicPr>
        <p:blipFill>
          <a:blip r:embed="rId2"/>
          <a:stretch>
            <a:fillRect/>
          </a:stretch>
        </p:blipFill>
        <p:spPr>
          <a:xfrm>
            <a:off x="1007989" y="1524000"/>
            <a:ext cx="10164594" cy="4105848"/>
          </a:xfrm>
          <a:prstGeom prst="rect">
            <a:avLst/>
          </a:prstGeom>
        </p:spPr>
      </p:pic>
    </p:spTree>
    <p:extLst>
      <p:ext uri="{BB962C8B-B14F-4D97-AF65-F5344CB8AC3E}">
        <p14:creationId xmlns:p14="http://schemas.microsoft.com/office/powerpoint/2010/main" val="1042966899"/>
      </p:ext>
    </p:extLst>
  </p:cSld>
  <p:clrMapOvr>
    <a:masterClrMapping/>
  </p:clrMapOvr>
</p:sld>
</file>

<file path=ppt/theme/theme1.xml><?xml version="1.0" encoding="utf-8"?>
<a:theme xmlns:a="http://schemas.openxmlformats.org/drawingml/2006/main" name="Renesas Template 2022 - 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8" id="{4A83D5E7-C3B3-48AB-B2EB-7BD42E184CAB}" vid="{DABD5669-80D7-41B1-90E6-28970C4F638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EE71853E-0EF3-4973-AB23-17AA5798BB66}">
  <ds:schemaRef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e45712e8-6429-47e4-bf94-5d5d0cff5b2d"/>
    <ds:schemaRef ds:uri="http://purl.org/dc/terms/"/>
    <ds:schemaRef ds:uri="http://schemas.openxmlformats.org/package/2006/metadata/core-properties"/>
    <ds:schemaRef ds:uri="http://schemas.microsoft.com/office/2006/documentManagement/types"/>
    <ds:schemaRef ds:uri="http://www.w3.org/XML/1998/namespace"/>
    <ds:schemaRef ds:uri="c24288ec-b664-4237-bfbf-b4d897279037"/>
  </ds:schemaRefs>
</ds:datastoreItem>
</file>

<file path=customXml/itemProps3.xml><?xml version="1.0" encoding="utf-8"?>
<ds:datastoreItem xmlns:ds="http://schemas.openxmlformats.org/officeDocument/2006/customXml" ds:itemID="{399A38D5-0953-47B5-B3D0-50A5891E0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4101</TotalTime>
  <Words>3701</Words>
  <Application>Microsoft Office PowerPoint</Application>
  <PresentationFormat>Widescreen</PresentationFormat>
  <Paragraphs>455</Paragraphs>
  <Slides>52</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Arial Narrow</vt:lpstr>
      <vt:lpstr>ArialMT</vt:lpstr>
      <vt:lpstr>Calibri</vt:lpstr>
      <vt:lpstr>Symbol</vt:lpstr>
      <vt:lpstr>TimesNewRomanPSMT</vt:lpstr>
      <vt:lpstr>Wingdings</vt:lpstr>
      <vt:lpstr>Renesas Template 2022 - EN</vt:lpstr>
      <vt:lpstr>PowerPoint Presentation</vt:lpstr>
      <vt:lpstr>Agenda</vt:lpstr>
      <vt:lpstr>PowerPoint Presentation</vt:lpstr>
      <vt:lpstr>OVERVIEW CAN BUS SYSTEM</vt:lpstr>
      <vt:lpstr>OVERVIEW ConCept</vt:lpstr>
      <vt:lpstr>OVERVIEW can’s frame type</vt:lpstr>
      <vt:lpstr>OVERVIEW STANDARD DATA FRAME (CAN2.0A)</vt:lpstr>
      <vt:lpstr>OVERVIEW EXTENDED DATA FRAME (CAN2.0B)</vt:lpstr>
      <vt:lpstr>OVERVIEW REMOTE FRAME</vt:lpstr>
      <vt:lpstr>OVERVIEW ERROR FRAME</vt:lpstr>
      <vt:lpstr>OVERVIEW OVERLOAD FRAME</vt:lpstr>
      <vt:lpstr>PowerPoint Presentation</vt:lpstr>
      <vt:lpstr>BASIC OPERATION CAN’S Operation mode</vt:lpstr>
      <vt:lpstr>BASIC OPERATION CAN sleep mode</vt:lpstr>
      <vt:lpstr>BASIC OPERATION CAN HALT MODE AND CAN RESET MODE</vt:lpstr>
      <vt:lpstr>BASIC OPERATION CAN HALT MODE AND CAN RESET MODE</vt:lpstr>
      <vt:lpstr>BASIC OPERATION CAN HALT MODE AND CAN RESET MODE</vt:lpstr>
      <vt:lpstr>BASIC OPERATION CAN HALT MODE AND CAN RESET MODE</vt:lpstr>
      <vt:lpstr>BASIC OPERATION CAN HALT MODE AND CAN RESET MODE</vt:lpstr>
      <vt:lpstr>BASIC OPERATION CAN HALT MODE AND CAN RESET MODE</vt:lpstr>
      <vt:lpstr>BASIC OPERATION CAN HALT MODE AND CAN RESET MODE</vt:lpstr>
      <vt:lpstr>BASIC OPERATION CAN Operation mode</vt:lpstr>
      <vt:lpstr>BASIC OPERATION CAN Operation mode (BUS OFF STATE)</vt:lpstr>
      <vt:lpstr>BASIC OPERATION CAN TEST MODE</vt:lpstr>
      <vt:lpstr>BASIC OPERATION CAN TEST MODE</vt:lpstr>
      <vt:lpstr>BASIC OPERATION CAN TEST MODE</vt:lpstr>
      <vt:lpstr>BASIC OPERATION CAN TEST MODE</vt:lpstr>
      <vt:lpstr>BASIC OPERATION Configure data transfer rate</vt:lpstr>
      <vt:lpstr>PowerPoint Presentation</vt:lpstr>
      <vt:lpstr>PowerPoint Presentation</vt:lpstr>
      <vt:lpstr>PowerPoint Presentation</vt:lpstr>
      <vt:lpstr>PowerPoint Presentation</vt:lpstr>
      <vt:lpstr>CAN in FSP CAN API</vt:lpstr>
      <vt:lpstr>CAN in FSP CAN on e2studio</vt:lpstr>
      <vt:lpstr>CAN in FSP CAN on e2studio</vt:lpstr>
      <vt:lpstr>CAN in FSP CAN on e2studio</vt:lpstr>
      <vt:lpstr>CAN in FSP CAN on e2studio</vt:lpstr>
      <vt:lpstr>CAN in FSP CAN on e2studio</vt:lpstr>
      <vt:lpstr>CAN in FSP CAN on e2studio</vt:lpstr>
      <vt:lpstr>CAN in FSP CAN on e2studio</vt:lpstr>
      <vt:lpstr>PowerPoint Presentation</vt:lpstr>
      <vt:lpstr>Example project Flow chart</vt:lpstr>
      <vt:lpstr>Example project HARDWARE CONFIGURATION</vt:lpstr>
      <vt:lpstr>Example project real-time data</vt:lpstr>
      <vt:lpstr>PowerPoint Presentation</vt:lpstr>
      <vt:lpstr>Example project real-time data</vt:lpstr>
      <vt:lpstr>Example project real-time data</vt:lpstr>
      <vt:lpstr>Example project real-time data</vt:lpstr>
      <vt:lpstr>Example project real-time data</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 Nguyen</dc:creator>
  <cp:lastModifiedBy>Quan Tran</cp:lastModifiedBy>
  <cp:revision>15</cp:revision>
  <dcterms:created xsi:type="dcterms:W3CDTF">2023-02-10T08:45:11Z</dcterms:created>
  <dcterms:modified xsi:type="dcterms:W3CDTF">2023-11-13T10:19:11Z</dcterms:modified>
</cp:coreProperties>
</file>