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17"/>
  </p:notesMasterIdLst>
  <p:sldIdLst>
    <p:sldId id="442" r:id="rId5"/>
    <p:sldId id="385" r:id="rId6"/>
    <p:sldId id="386" r:id="rId7"/>
    <p:sldId id="448" r:id="rId8"/>
    <p:sldId id="446" r:id="rId9"/>
    <p:sldId id="452" r:id="rId10"/>
    <p:sldId id="447" r:id="rId11"/>
    <p:sldId id="370" r:id="rId12"/>
    <p:sldId id="449" r:id="rId13"/>
    <p:sldId id="450" r:id="rId14"/>
    <p:sldId id="451" r:id="rId15"/>
    <p:sldId id="363"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7" autoAdjust="0"/>
  </p:normalViewPr>
  <p:slideViewPr>
    <p:cSldViewPr showGuides="1">
      <p:cViewPr varScale="1">
        <p:scale>
          <a:sx n="108" d="100"/>
          <a:sy n="108" d="100"/>
        </p:scale>
        <p:origin x="654" y="9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2/15/2023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3D85C6"/>
                </a:solidFill>
                <a:effectLst/>
                <a:latin typeface="Open Sans" panose="020B0606030504020204" pitchFamily="34" charset="0"/>
              </a:rPr>
              <a:t>The first cars using CAN FD will appear in 2019/2020 and CAN FD will replace step-by-step Classical CAN</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a:t>
            </a:fld>
            <a:endParaRPr lang="en-US" dirty="0"/>
          </a:p>
        </p:txBody>
      </p:sp>
    </p:spTree>
    <p:extLst>
      <p:ext uri="{BB962C8B-B14F-4D97-AF65-F5344CB8AC3E}">
        <p14:creationId xmlns:p14="http://schemas.microsoft.com/office/powerpoint/2010/main" val="366512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10</a:t>
            </a:fld>
            <a:endParaRPr lang="en-US" dirty="0"/>
          </a:p>
        </p:txBody>
      </p:sp>
    </p:spTree>
    <p:extLst>
      <p:ext uri="{BB962C8B-B14F-4D97-AF65-F5344CB8AC3E}">
        <p14:creationId xmlns:p14="http://schemas.microsoft.com/office/powerpoint/2010/main" val="3182899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CAN module requires an additional external CAN transceiver.</a:t>
            </a:r>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11</a:t>
            </a:fld>
            <a:endParaRPr lang="en-US" dirty="0"/>
          </a:p>
        </p:txBody>
      </p:sp>
    </p:spTree>
    <p:extLst>
      <p:ext uri="{BB962C8B-B14F-4D97-AF65-F5344CB8AC3E}">
        <p14:creationId xmlns:p14="http://schemas.microsoft.com/office/powerpoint/2010/main" val="3437805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図 3" descr="挿絵 が含まれている画像&#10;&#10;自動的に生成された説明">
            <a:extLst>
              <a:ext uri="{FF2B5EF4-FFF2-40B4-BE49-F238E27FC236}">
                <a16:creationId xmlns:a16="http://schemas.microsoft.com/office/drawing/2014/main" id="{B6F52389-0864-8040-1B81-41431B92237E}"/>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https://www.youtube.com/embed/KqV5nIkGKFs?feature=oembed" TargetMode="External"/><Relationship Id="rId1" Type="http://schemas.openxmlformats.org/officeDocument/2006/relationships/video" Target="https://www.youtube.com/embed/oYps7vT708E?feature=oembed" TargetMode="Externa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7" descr="草が生えている&#10;&#10;自動的に生成された説明">
            <a:extLst>
              <a:ext uri="{FF2B5EF4-FFF2-40B4-BE49-F238E27FC236}">
                <a16:creationId xmlns:a16="http://schemas.microsoft.com/office/drawing/2014/main" id="{9865FD56-E3ED-124D-DE26-53B370D6E2C0}"/>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8925" b="8925"/>
          <a:stretch>
            <a:fillRect/>
          </a:stretch>
        </p:blipFill>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p:txBody>
          <a:bodyPr/>
          <a:lstStyle/>
          <a:p>
            <a:r>
              <a:rPr lang="en-US" altLang="ja-JP" dirty="0"/>
              <a:t>CONTROLLER AREA NETWORK FLEXIBLE DATA (CAN-FD) MODULE</a:t>
            </a:r>
          </a:p>
          <a:p>
            <a:pPr lvl="1"/>
            <a:r>
              <a:rPr lang="en-US" altLang="ja-JP" dirty="0"/>
              <a:t>RA FSP KNOWLEDGE SHARING REPORT</a:t>
            </a:r>
          </a:p>
        </p:txBody>
      </p:sp>
      <p:sp>
        <p:nvSpPr>
          <p:cNvPr id="5" name="テキスト プレースホルダー 4">
            <a:extLst>
              <a:ext uri="{FF2B5EF4-FFF2-40B4-BE49-F238E27FC236}">
                <a16:creationId xmlns:a16="http://schemas.microsoft.com/office/drawing/2014/main" id="{0F39D8C0-9CEA-4B8A-ADF1-004E1B89C357}"/>
              </a:ext>
            </a:extLst>
          </p:cNvPr>
          <p:cNvSpPr>
            <a:spLocks noGrp="1"/>
          </p:cNvSpPr>
          <p:nvPr>
            <p:ph type="body" sz="quarter" idx="13"/>
          </p:nvPr>
        </p:nvSpPr>
        <p:spPr>
          <a:xfrm>
            <a:off x="1080000" y="2700000"/>
            <a:ext cx="5040000" cy="1594622"/>
          </a:xfrm>
        </p:spPr>
        <p:txBody>
          <a:bodyPr/>
          <a:lstStyle/>
          <a:p>
            <a:r>
              <a:rPr lang="en-US" altLang="ja-JP"/>
              <a:t>FEB 15, </a:t>
            </a:r>
            <a:r>
              <a:rPr lang="en-US" altLang="ja-JP" dirty="0"/>
              <a:t>2023</a:t>
            </a:r>
          </a:p>
          <a:p>
            <a:r>
              <a:rPr lang="en-US" altLang="ja-JP" dirty="0"/>
              <a:t>NAM NGUYEN</a:t>
            </a:r>
          </a:p>
          <a:p>
            <a:r>
              <a:rPr lang="en-US" altLang="ja-JP" dirty="0"/>
              <a:t>SOFTWARE DEVELOPMENT Department </a:t>
            </a:r>
          </a:p>
          <a:p>
            <a:r>
              <a:rPr lang="en-US" altLang="ja-JP" dirty="0"/>
              <a:t>RA FSP GROUP</a:t>
            </a:r>
          </a:p>
          <a:p>
            <a:r>
              <a:rPr lang="en-US" altLang="ja-JP" dirty="0"/>
              <a:t>Renesas Electronics Corporation</a:t>
            </a:r>
          </a:p>
        </p:txBody>
      </p:sp>
    </p:spTree>
    <p:extLst>
      <p:ext uri="{BB962C8B-B14F-4D97-AF65-F5344CB8AC3E}">
        <p14:creationId xmlns:p14="http://schemas.microsoft.com/office/powerpoint/2010/main" val="27053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CAN/CAN-FD in FSP</a:t>
            </a:r>
            <a:br>
              <a:rPr lang="en-US" cap="all" dirty="0"/>
            </a:br>
            <a:r>
              <a:rPr lang="en-US" sz="2000" cap="all" dirty="0"/>
              <a:t>CAN on e2studio</a:t>
            </a:r>
            <a:endParaRPr lang="en-US" sz="2000" dirty="0"/>
          </a:p>
        </p:txBody>
      </p:sp>
      <p:pic>
        <p:nvPicPr>
          <p:cNvPr id="5" name="Picture 4">
            <a:extLst>
              <a:ext uri="{FF2B5EF4-FFF2-40B4-BE49-F238E27FC236}">
                <a16:creationId xmlns:a16="http://schemas.microsoft.com/office/drawing/2014/main" id="{6507B59B-58C6-4215-8536-70EE3A2942B0}"/>
              </a:ext>
            </a:extLst>
          </p:cNvPr>
          <p:cNvPicPr>
            <a:picLocks noChangeAspect="1"/>
          </p:cNvPicPr>
          <p:nvPr/>
        </p:nvPicPr>
        <p:blipFill>
          <a:blip r:embed="rId3"/>
          <a:stretch>
            <a:fillRect/>
          </a:stretch>
        </p:blipFill>
        <p:spPr>
          <a:xfrm>
            <a:off x="1143000" y="1219200"/>
            <a:ext cx="9525000" cy="50587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256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CAN/CAN-FD in FSP</a:t>
            </a:r>
            <a:br>
              <a:rPr lang="en-US" cap="all" dirty="0"/>
            </a:br>
            <a:r>
              <a:rPr lang="en-US" sz="2000" cap="all" dirty="0"/>
              <a:t>CAN on e2studio</a:t>
            </a:r>
            <a:endParaRPr lang="en-US" sz="2000" dirty="0"/>
          </a:p>
        </p:txBody>
      </p:sp>
      <p:pic>
        <p:nvPicPr>
          <p:cNvPr id="7" name="Picture 6">
            <a:extLst>
              <a:ext uri="{FF2B5EF4-FFF2-40B4-BE49-F238E27FC236}">
                <a16:creationId xmlns:a16="http://schemas.microsoft.com/office/drawing/2014/main" id="{694CD321-AB10-4390-93C8-8CA55CE9DEDE}"/>
              </a:ext>
            </a:extLst>
          </p:cNvPr>
          <p:cNvPicPr>
            <a:picLocks noChangeAspect="1"/>
          </p:cNvPicPr>
          <p:nvPr/>
        </p:nvPicPr>
        <p:blipFill>
          <a:blip r:embed="rId3"/>
          <a:stretch>
            <a:fillRect/>
          </a:stretch>
        </p:blipFill>
        <p:spPr>
          <a:xfrm>
            <a:off x="655547" y="1295400"/>
            <a:ext cx="4602254" cy="48768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F6E804E-4291-4C0E-B7C3-3304BB86FCE0}"/>
              </a:ext>
            </a:extLst>
          </p:cNvPr>
          <p:cNvPicPr>
            <a:picLocks noChangeAspect="1"/>
          </p:cNvPicPr>
          <p:nvPr/>
        </p:nvPicPr>
        <p:blipFill>
          <a:blip r:embed="rId4"/>
          <a:stretch>
            <a:fillRect/>
          </a:stretch>
        </p:blipFill>
        <p:spPr>
          <a:xfrm>
            <a:off x="5943600" y="1676400"/>
            <a:ext cx="6019800" cy="3774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025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794576"/>
          </a:xfrm>
        </p:spPr>
        <p:txBody>
          <a:bodyPr/>
          <a:lstStyle/>
          <a:p>
            <a:r>
              <a:rPr lang="en-US" dirty="0"/>
              <a:t>OVERVIEW	</a:t>
            </a:r>
            <a:r>
              <a:rPr lang="en-US" b="1" dirty="0"/>
              <a:t>Page 03</a:t>
            </a:r>
          </a:p>
          <a:p>
            <a:r>
              <a:rPr lang="en-US" cap="all" dirty="0"/>
              <a:t>CAN/CAN-FD in FSP </a:t>
            </a:r>
            <a:r>
              <a:rPr lang="en-US" dirty="0"/>
              <a:t>	</a:t>
            </a:r>
            <a:r>
              <a:rPr lang="en-US" b="1" dirty="0"/>
              <a:t>Page 07</a:t>
            </a:r>
            <a:endParaRPr lang="en-US" dirty="0"/>
          </a:p>
        </p:txBody>
      </p:sp>
    </p:spTree>
    <p:extLst>
      <p:ext uri="{BB962C8B-B14F-4D97-AF65-F5344CB8AC3E}">
        <p14:creationId xmlns:p14="http://schemas.microsoft.com/office/powerpoint/2010/main" val="229250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a:t>WHAT CAN, CAN-FD ARE AND THEIR BENEFITS</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569580"/>
          </a:xfrm>
        </p:spPr>
        <p:txBody>
          <a:bodyPr/>
          <a:lstStyle/>
          <a:p>
            <a:r>
              <a:rPr lang="en-US" b="0" i="0" dirty="0">
                <a:solidFill>
                  <a:srgbClr val="000000"/>
                </a:solidFill>
                <a:effectLst/>
                <a:latin typeface="-apple-system"/>
              </a:rPr>
              <a:t>The Controller Area Network (CAN) is a serial communication bus designed for robust and flexible performance in harsh environments, and particularly for industrial and automotive applications. CAN-FD is stand for CAN with Flexible Data-rate.</a:t>
            </a:r>
            <a:endParaRPr kumimoji="1" lang="ja-JP" altLang="en-US" dirty="0"/>
          </a:p>
        </p:txBody>
      </p:sp>
      <p:pic>
        <p:nvPicPr>
          <p:cNvPr id="4" name="Picture 3">
            <a:extLst>
              <a:ext uri="{FF2B5EF4-FFF2-40B4-BE49-F238E27FC236}">
                <a16:creationId xmlns:a16="http://schemas.microsoft.com/office/drawing/2014/main" id="{4D09F67D-1EFD-45A2-999E-77DE225FCCAF}"/>
              </a:ext>
            </a:extLst>
          </p:cNvPr>
          <p:cNvPicPr>
            <a:picLocks noChangeAspect="1"/>
          </p:cNvPicPr>
          <p:nvPr/>
        </p:nvPicPr>
        <p:blipFill>
          <a:blip r:embed="rId3"/>
          <a:stretch>
            <a:fillRect/>
          </a:stretch>
        </p:blipFill>
        <p:spPr>
          <a:xfrm>
            <a:off x="479426" y="1994571"/>
            <a:ext cx="10972800" cy="4208016"/>
          </a:xfrm>
          <a:prstGeom prst="rect">
            <a:avLst/>
          </a:prstGeom>
        </p:spPr>
      </p:pic>
    </p:spTree>
    <p:extLst>
      <p:ext uri="{BB962C8B-B14F-4D97-AF65-F5344CB8AC3E}">
        <p14:creationId xmlns:p14="http://schemas.microsoft.com/office/powerpoint/2010/main" val="34379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894" y="609600"/>
            <a:ext cx="11232000" cy="455509"/>
          </a:xfrm>
        </p:spPr>
        <p:txBody>
          <a:bodyPr wrap="square" anchor="b">
            <a:normAutofit fontScale="90000"/>
          </a:bodyPr>
          <a:lstStyle/>
          <a:p>
            <a:r>
              <a:rPr lang="en-US" sz="3600" dirty="0"/>
              <a:t>OVERVIEW</a:t>
            </a:r>
            <a:br>
              <a:rPr lang="en-US" dirty="0"/>
            </a:br>
            <a:r>
              <a:rPr lang="en-US" sz="2200" dirty="0"/>
              <a:t>CAN BUS SYSTEM</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type="body" sz="quarter" idx="17"/>
          </p:nvPr>
        </p:nvSpPr>
        <p:spPr>
          <a:xfrm>
            <a:off x="9972000" y="1964991"/>
            <a:ext cx="1728000" cy="1239314"/>
          </a:xfrm>
        </p:spPr>
        <p:txBody>
          <a:bodyPr>
            <a:normAutofit/>
          </a:bodyPr>
          <a:lstStyle/>
          <a:p>
            <a:r>
              <a:rPr lang="en-US" dirty="0"/>
              <a:t>CAN Bus uses 2 wires to transmit data.</a:t>
            </a:r>
            <a:endParaRPr lang="ja-JP" altLang="en-US" dirty="0"/>
          </a:p>
        </p:txBody>
      </p:sp>
      <p:pic>
        <p:nvPicPr>
          <p:cNvPr id="4" name="Picture 3">
            <a:extLst>
              <a:ext uri="{FF2B5EF4-FFF2-40B4-BE49-F238E27FC236}">
                <a16:creationId xmlns:a16="http://schemas.microsoft.com/office/drawing/2014/main" id="{64DDFFD8-F32C-432F-937E-6ED682D4CDE6}"/>
              </a:ext>
            </a:extLst>
          </p:cNvPr>
          <p:cNvPicPr>
            <a:picLocks noChangeAspect="1"/>
          </p:cNvPicPr>
          <p:nvPr/>
        </p:nvPicPr>
        <p:blipFill>
          <a:blip r:embed="rId2"/>
          <a:stretch>
            <a:fillRect/>
          </a:stretch>
        </p:blipFill>
        <p:spPr>
          <a:xfrm>
            <a:off x="468000" y="1708581"/>
            <a:ext cx="8712000" cy="3680820"/>
          </a:xfrm>
          <a:prstGeom prst="rect">
            <a:avLst/>
          </a:prstGeom>
          <a:noFill/>
        </p:spPr>
      </p:pic>
    </p:spTree>
    <p:extLst>
      <p:ext uri="{BB962C8B-B14F-4D97-AF65-F5344CB8AC3E}">
        <p14:creationId xmlns:p14="http://schemas.microsoft.com/office/powerpoint/2010/main" val="217916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err="1"/>
              <a:t>ConCept</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2884800" cy="273280"/>
          </a:xfrm>
        </p:spPr>
        <p:txBody>
          <a:bodyPr/>
          <a:lstStyle/>
          <a:p>
            <a:r>
              <a:rPr lang="en-US" dirty="0">
                <a:solidFill>
                  <a:srgbClr val="000000"/>
                </a:solidFill>
                <a:latin typeface="-apple-system"/>
              </a:rPr>
              <a:t>Communication over the CAN bus is done via CAN frames.</a:t>
            </a:r>
            <a:endParaRPr lang="ja-JP" altLang="en-US" dirty="0">
              <a:solidFill>
                <a:srgbClr val="000000"/>
              </a:solidFill>
              <a:latin typeface="-apple-system"/>
            </a:endParaRPr>
          </a:p>
        </p:txBody>
      </p:sp>
      <p:pic>
        <p:nvPicPr>
          <p:cNvPr id="6" name="Picture 5">
            <a:extLst>
              <a:ext uri="{FF2B5EF4-FFF2-40B4-BE49-F238E27FC236}">
                <a16:creationId xmlns:a16="http://schemas.microsoft.com/office/drawing/2014/main" id="{1A9AB84D-81D0-4E2A-99CF-12794861325A}"/>
              </a:ext>
            </a:extLst>
          </p:cNvPr>
          <p:cNvPicPr>
            <a:picLocks noChangeAspect="1"/>
          </p:cNvPicPr>
          <p:nvPr/>
        </p:nvPicPr>
        <p:blipFill>
          <a:blip r:embed="rId2"/>
          <a:stretch>
            <a:fillRect/>
          </a:stretch>
        </p:blipFill>
        <p:spPr>
          <a:xfrm>
            <a:off x="3657600" y="824125"/>
            <a:ext cx="7781925" cy="2147675"/>
          </a:xfrm>
          <a:prstGeom prst="rect">
            <a:avLst/>
          </a:prstGeom>
        </p:spPr>
      </p:pic>
      <p:sp>
        <p:nvSpPr>
          <p:cNvPr id="7" name="コンテンツ プレースホルダー 4">
            <a:extLst>
              <a:ext uri="{FF2B5EF4-FFF2-40B4-BE49-F238E27FC236}">
                <a16:creationId xmlns:a16="http://schemas.microsoft.com/office/drawing/2014/main" id="{041E8373-F4B9-4429-94D6-DCAB1E4D6DBD}"/>
              </a:ext>
            </a:extLst>
          </p:cNvPr>
          <p:cNvSpPr txBox="1">
            <a:spLocks/>
          </p:cNvSpPr>
          <p:nvPr/>
        </p:nvSpPr>
        <p:spPr>
          <a:xfrm>
            <a:off x="468000" y="2971800"/>
            <a:ext cx="11244574" cy="3755644"/>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buFont typeface="Arial" panose="020B0604020202020204" pitchFamily="34" charset="0"/>
              <a:buChar char="•"/>
            </a:pPr>
            <a:r>
              <a:rPr lang="en-US" dirty="0">
                <a:solidFill>
                  <a:srgbClr val="000000"/>
                </a:solidFill>
                <a:latin typeface="-apple-system"/>
              </a:rPr>
              <a:t> SOF: The Start of Frame is a 'dominant 0' to tell the other nodes that a CAN node intends to talk</a:t>
            </a:r>
          </a:p>
          <a:p>
            <a:pPr algn="l">
              <a:buFont typeface="Arial" panose="020B0604020202020204" pitchFamily="34" charset="0"/>
              <a:buChar char="•"/>
            </a:pPr>
            <a:r>
              <a:rPr lang="en-US" dirty="0">
                <a:solidFill>
                  <a:srgbClr val="000000"/>
                </a:solidFill>
                <a:latin typeface="-apple-system"/>
              </a:rPr>
              <a:t> ID: The ID is the frame identifier - lower values have higher priority</a:t>
            </a:r>
          </a:p>
          <a:p>
            <a:pPr algn="l">
              <a:buFont typeface="Arial" panose="020B0604020202020204" pitchFamily="34" charset="0"/>
              <a:buChar char="•"/>
            </a:pPr>
            <a:r>
              <a:rPr lang="en-US" dirty="0">
                <a:solidFill>
                  <a:srgbClr val="000000"/>
                </a:solidFill>
                <a:latin typeface="-apple-system"/>
              </a:rPr>
              <a:t> RTR: The Remote Transmission Request indicates whether a node sends data or requests dedicated data from another node</a:t>
            </a:r>
          </a:p>
          <a:p>
            <a:pPr algn="l">
              <a:buFont typeface="Arial" panose="020B0604020202020204" pitchFamily="34" charset="0"/>
              <a:buChar char="•"/>
            </a:pPr>
            <a:r>
              <a:rPr lang="en-US" dirty="0">
                <a:solidFill>
                  <a:srgbClr val="000000"/>
                </a:solidFill>
                <a:latin typeface="-apple-system"/>
              </a:rPr>
              <a:t> Control: The Control contains the Identifier Extension Bit (IDE) which is a 'dominant 0' for 11-bit. It also contains the 4 bit Data Length Code (DLC) that specifies the length of the data bytes to be transmitted (0 to 8 bytes)</a:t>
            </a:r>
          </a:p>
          <a:p>
            <a:pPr algn="l">
              <a:buFont typeface="Arial" panose="020B0604020202020204" pitchFamily="34" charset="0"/>
              <a:buChar char="•"/>
            </a:pPr>
            <a:r>
              <a:rPr lang="en-US" dirty="0">
                <a:solidFill>
                  <a:srgbClr val="000000"/>
                </a:solidFill>
                <a:latin typeface="-apple-system"/>
              </a:rPr>
              <a:t> Data: The Data contains the data bytes aka payload, which includes CAN signals that can be extracted and decoded for information</a:t>
            </a:r>
          </a:p>
          <a:p>
            <a:pPr algn="l">
              <a:buFont typeface="Arial" panose="020B0604020202020204" pitchFamily="34" charset="0"/>
              <a:buChar char="•"/>
            </a:pPr>
            <a:r>
              <a:rPr lang="en-US" dirty="0">
                <a:solidFill>
                  <a:srgbClr val="000000"/>
                </a:solidFill>
                <a:latin typeface="-apple-system"/>
              </a:rPr>
              <a:t> CRC: The Cyclic Redundancy Check is used to ensure data integrity</a:t>
            </a:r>
          </a:p>
          <a:p>
            <a:pPr algn="l">
              <a:buFont typeface="Arial" panose="020B0604020202020204" pitchFamily="34" charset="0"/>
              <a:buChar char="•"/>
            </a:pPr>
            <a:r>
              <a:rPr lang="en-US" dirty="0">
                <a:solidFill>
                  <a:srgbClr val="000000"/>
                </a:solidFill>
                <a:latin typeface="-apple-system"/>
              </a:rPr>
              <a:t> ACK: The ACK slot indicates if the node has acknowledged and received the data correctly</a:t>
            </a:r>
          </a:p>
          <a:p>
            <a:pPr algn="l">
              <a:buFont typeface="Arial" panose="020B0604020202020204" pitchFamily="34" charset="0"/>
              <a:buChar char="•"/>
            </a:pPr>
            <a:r>
              <a:rPr lang="en-US" dirty="0">
                <a:solidFill>
                  <a:srgbClr val="000000"/>
                </a:solidFill>
                <a:latin typeface="-apple-system"/>
              </a:rPr>
              <a:t> EOF: The EOF marks the end of the CAN frame</a:t>
            </a:r>
          </a:p>
          <a:p>
            <a:r>
              <a:rPr lang="en-US" dirty="0">
                <a:solidFill>
                  <a:srgbClr val="000000"/>
                </a:solidFill>
                <a:latin typeface="-apple-system"/>
              </a:rPr>
              <a:t>  </a:t>
            </a:r>
            <a:endParaRPr lang="ja-JP" altLang="en-US" dirty="0">
              <a:solidFill>
                <a:srgbClr val="000000"/>
              </a:solidFill>
              <a:latin typeface="-apple-system"/>
            </a:endParaRPr>
          </a:p>
        </p:txBody>
      </p:sp>
    </p:spTree>
    <p:extLst>
      <p:ext uri="{BB962C8B-B14F-4D97-AF65-F5344CB8AC3E}">
        <p14:creationId xmlns:p14="http://schemas.microsoft.com/office/powerpoint/2010/main" val="118900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err="1"/>
              <a:t>ConCept</a:t>
            </a:r>
            <a:endParaRPr lang="en-US" sz="2000" cap="all" dirty="0"/>
          </a:p>
        </p:txBody>
      </p:sp>
      <p:sp>
        <p:nvSpPr>
          <p:cNvPr id="7" name="コンテンツ プレースホルダー 4">
            <a:extLst>
              <a:ext uri="{FF2B5EF4-FFF2-40B4-BE49-F238E27FC236}">
                <a16:creationId xmlns:a16="http://schemas.microsoft.com/office/drawing/2014/main" id="{041E8373-F4B9-4429-94D6-DCAB1E4D6DBD}"/>
              </a:ext>
            </a:extLst>
          </p:cNvPr>
          <p:cNvSpPr txBox="1">
            <a:spLocks/>
          </p:cNvSpPr>
          <p:nvPr/>
        </p:nvSpPr>
        <p:spPr>
          <a:xfrm>
            <a:off x="467999" y="1828800"/>
            <a:ext cx="11244574" cy="2458878"/>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b="0" i="0" dirty="0">
                <a:solidFill>
                  <a:srgbClr val="000000"/>
                </a:solidFill>
                <a:effectLst/>
                <a:latin typeface="-apple-system"/>
              </a:rPr>
              <a:t>CAN allows for 04 different message types:</a:t>
            </a:r>
            <a:endParaRPr lang="en-US" dirty="0">
              <a:solidFill>
                <a:srgbClr val="000000"/>
              </a:solidFill>
              <a:latin typeface="-apple-system"/>
            </a:endParaRPr>
          </a:p>
          <a:p>
            <a:pPr algn="l">
              <a:buFont typeface="Arial" panose="020B0604020202020204" pitchFamily="34" charset="0"/>
              <a:buChar char="•"/>
            </a:pPr>
            <a:r>
              <a:rPr lang="en-US" dirty="0">
                <a:solidFill>
                  <a:srgbClr val="000000"/>
                </a:solidFill>
                <a:latin typeface="-apple-system"/>
              </a:rPr>
              <a:t>Data Frame: The frame carries data from the data transmitter to the data receivers. This frame has an area to carry bytes of data.</a:t>
            </a:r>
          </a:p>
          <a:p>
            <a:pPr algn="l">
              <a:buFont typeface="Arial" panose="020B0604020202020204" pitchFamily="34" charset="0"/>
              <a:buChar char="•"/>
            </a:pPr>
            <a:r>
              <a:rPr lang="en-US" dirty="0">
                <a:solidFill>
                  <a:srgbClr val="000000"/>
                </a:solidFill>
                <a:latin typeface="-apple-system"/>
              </a:rPr>
              <a:t>Remote Frame: The framework is transmitted from any one node to request data from another node. When that node receives the request, it will retransmit the data whose ID matches the sent ID.</a:t>
            </a:r>
          </a:p>
          <a:p>
            <a:pPr algn="l">
              <a:buFont typeface="Arial" panose="020B0604020202020204" pitchFamily="34" charset="0"/>
              <a:buChar char="•"/>
            </a:pPr>
            <a:r>
              <a:rPr lang="en-US" dirty="0">
                <a:solidFill>
                  <a:srgbClr val="000000"/>
                </a:solidFill>
                <a:latin typeface="-apple-system"/>
              </a:rPr>
              <a:t>Error Frame: The frame is transmitted from any node when that node detects an error from the bus.</a:t>
            </a:r>
          </a:p>
          <a:p>
            <a:pPr algn="l">
              <a:buFont typeface="Arial" panose="020B0604020202020204" pitchFamily="34" charset="0"/>
              <a:buChar char="•"/>
            </a:pPr>
            <a:r>
              <a:rPr lang="en-US" dirty="0">
                <a:solidFill>
                  <a:srgbClr val="000000"/>
                </a:solidFill>
                <a:latin typeface="-apple-system"/>
              </a:rPr>
              <a:t>Overflow Frame: When a node receives too much data and does not process it in time, it sends this framework so that other nodes do not transmit more data to it.</a:t>
            </a:r>
            <a:endParaRPr lang="ja-JP" altLang="en-US" dirty="0">
              <a:solidFill>
                <a:srgbClr val="000000"/>
              </a:solidFill>
              <a:latin typeface="-apple-system"/>
            </a:endParaRPr>
          </a:p>
        </p:txBody>
      </p:sp>
    </p:spTree>
    <p:extLst>
      <p:ext uri="{BB962C8B-B14F-4D97-AF65-F5344CB8AC3E}">
        <p14:creationId xmlns:p14="http://schemas.microsoft.com/office/powerpoint/2010/main" val="316679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a:t>More details</a:t>
            </a:r>
          </a:p>
        </p:txBody>
      </p:sp>
      <p:pic>
        <p:nvPicPr>
          <p:cNvPr id="3" name="Online Media 2" title="CAN Bus Explained - A Simple Intro [v2.0 | 2021] 🌟">
            <a:hlinkClick r:id="" action="ppaction://media"/>
            <a:extLst>
              <a:ext uri="{FF2B5EF4-FFF2-40B4-BE49-F238E27FC236}">
                <a16:creationId xmlns:a16="http://schemas.microsoft.com/office/drawing/2014/main" id="{51CBC3DA-7B2F-48C3-AC35-8F6894904017}"/>
              </a:ext>
            </a:extLst>
          </p:cNvPr>
          <p:cNvPicPr>
            <a:picLocks noGrp="1" noRot="1" noChangeAspect="1"/>
          </p:cNvPicPr>
          <p:nvPr>
            <p:ph idx="1"/>
            <a:videoFile r:link="rId1"/>
          </p:nvPr>
        </p:nvPicPr>
        <p:blipFill>
          <a:blip r:embed="rId4"/>
          <a:stretch>
            <a:fillRect/>
          </a:stretch>
        </p:blipFill>
        <p:spPr>
          <a:xfrm>
            <a:off x="609600" y="1637297"/>
            <a:ext cx="4648200" cy="2629903"/>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929A8C84-2F69-448D-937F-3A71E94104B6}"/>
              </a:ext>
            </a:extLst>
          </p:cNvPr>
          <p:cNvSpPr txBox="1"/>
          <p:nvPr/>
        </p:nvSpPr>
        <p:spPr>
          <a:xfrm>
            <a:off x="1562100" y="4441169"/>
            <a:ext cx="2743200" cy="381000"/>
          </a:xfrm>
          <a:prstGeom prst="rect">
            <a:avLst/>
          </a:prstGeom>
          <a:noFill/>
        </p:spPr>
        <p:txBody>
          <a:bodyPr wrap="square" rtlCol="0">
            <a:spAutoFit/>
          </a:bodyPr>
          <a:lstStyle/>
          <a:p>
            <a:r>
              <a:rPr lang="en-US" dirty="0"/>
              <a:t>CAN Bus Explained</a:t>
            </a:r>
          </a:p>
        </p:txBody>
      </p:sp>
      <p:pic>
        <p:nvPicPr>
          <p:cNvPr id="9" name="Online Media 8" title="CAN FD Explained - A Simple Intro (2020)">
            <a:hlinkClick r:id="" action="ppaction://media"/>
            <a:extLst>
              <a:ext uri="{FF2B5EF4-FFF2-40B4-BE49-F238E27FC236}">
                <a16:creationId xmlns:a16="http://schemas.microsoft.com/office/drawing/2014/main" id="{9AA9BB3B-86F1-4514-95F2-05A93418632A}"/>
              </a:ext>
            </a:extLst>
          </p:cNvPr>
          <p:cNvPicPr>
            <a:picLocks noRot="1" noChangeAspect="1"/>
          </p:cNvPicPr>
          <p:nvPr>
            <a:videoFile r:link="rId2"/>
          </p:nvPr>
        </p:nvPicPr>
        <p:blipFill>
          <a:blip r:embed="rId5"/>
          <a:stretch>
            <a:fillRect/>
          </a:stretch>
        </p:blipFill>
        <p:spPr>
          <a:xfrm>
            <a:off x="6699104" y="1637297"/>
            <a:ext cx="4654696" cy="2629903"/>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99F8DE40-CA05-4D17-8D3E-A3D860577F2B}"/>
              </a:ext>
            </a:extLst>
          </p:cNvPr>
          <p:cNvSpPr txBox="1"/>
          <p:nvPr/>
        </p:nvSpPr>
        <p:spPr>
          <a:xfrm>
            <a:off x="7886702" y="4441169"/>
            <a:ext cx="2743200" cy="381000"/>
          </a:xfrm>
          <a:prstGeom prst="rect">
            <a:avLst/>
          </a:prstGeom>
          <a:noFill/>
        </p:spPr>
        <p:txBody>
          <a:bodyPr wrap="square" rtlCol="0">
            <a:spAutoFit/>
          </a:bodyPr>
          <a:lstStyle/>
          <a:p>
            <a:r>
              <a:rPr lang="en-US" dirty="0"/>
              <a:t>CAN FD Explained</a:t>
            </a:r>
          </a:p>
        </p:txBody>
      </p:sp>
    </p:spTree>
    <p:extLst>
      <p:ext uri="{BB962C8B-B14F-4D97-AF65-F5344CB8AC3E}">
        <p14:creationId xmlns:p14="http://schemas.microsoft.com/office/powerpoint/2010/main" val="81638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3"/>
                </p:tgtEl>
              </p:cMediaNode>
            </p:video>
            <p:seq concurrent="1" nextAc="seek">
              <p:cTn id="12" restart="whenNotActive" fill="hold" evtFilter="cancelBubble" nodeType="interactiveSeq">
                <p:stCondLst>
                  <p:cond evt="onClick" delay="0">
                    <p:tgtEl>
                      <p:spTgt spid="3"/>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3"/>
                                        </p:tgtEl>
                                      </p:cBhvr>
                                    </p:cmd>
                                  </p:childTnLst>
                                </p:cTn>
                              </p:par>
                            </p:childTnLst>
                          </p:cTn>
                        </p:par>
                      </p:childTnLst>
                    </p:cTn>
                  </p:par>
                </p:childTnLst>
              </p:cTn>
              <p:nextCondLst>
                <p:cond evt="onClick" delay="0">
                  <p:tgtEl>
                    <p:spTgt spid="3"/>
                  </p:tgtEl>
                </p:cond>
              </p:nextCondLst>
            </p:seq>
            <p:video>
              <p:cMediaNode vol="80000">
                <p:cTn id="17" fill="hold" display="0">
                  <p:stCondLst>
                    <p:cond delay="indefinite"/>
                  </p:stCondLst>
                </p:cTn>
                <p:tgtEl>
                  <p:spTgt spid="9"/>
                </p:tgtEl>
              </p:cMediaNode>
            </p:video>
            <p:seq concurrent="1" nextAc="seek">
              <p:cTn id="18" restart="whenNotActive" fill="hold" evtFilter="cancelBubble" nodeType="interactiveSeq">
                <p:stCondLst>
                  <p:cond evt="onClick" delay="0">
                    <p:tgtEl>
                      <p:spTgt spid="9"/>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CAN/CAN-FD in FSP</a:t>
            </a:r>
            <a:br>
              <a:rPr lang="en-US" cap="all" dirty="0"/>
            </a:br>
            <a:r>
              <a:rPr lang="en-US" sz="2000" cap="all" dirty="0"/>
              <a:t>CAN API</a:t>
            </a:r>
            <a:endParaRPr lang="en-US" sz="2000" dirty="0"/>
          </a:p>
        </p:txBody>
      </p:sp>
      <p:pic>
        <p:nvPicPr>
          <p:cNvPr id="9" name="Picture 8">
            <a:extLst>
              <a:ext uri="{FF2B5EF4-FFF2-40B4-BE49-F238E27FC236}">
                <a16:creationId xmlns:a16="http://schemas.microsoft.com/office/drawing/2014/main" id="{B2EB090C-8E81-40DE-A62D-D08C2FBCCD7D}"/>
              </a:ext>
            </a:extLst>
          </p:cNvPr>
          <p:cNvPicPr>
            <a:picLocks noChangeAspect="1"/>
          </p:cNvPicPr>
          <p:nvPr/>
        </p:nvPicPr>
        <p:blipFill>
          <a:blip r:embed="rId2"/>
          <a:stretch>
            <a:fillRect/>
          </a:stretch>
        </p:blipFill>
        <p:spPr>
          <a:xfrm>
            <a:off x="198664" y="1524000"/>
            <a:ext cx="11794671" cy="4027449"/>
          </a:xfrm>
          <a:prstGeom prst="rect">
            <a:avLst/>
          </a:prstGeom>
        </p:spPr>
      </p:pic>
    </p:spTree>
    <p:extLst>
      <p:ext uri="{BB962C8B-B14F-4D97-AF65-F5344CB8AC3E}">
        <p14:creationId xmlns:p14="http://schemas.microsoft.com/office/powerpoint/2010/main" val="356512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00" y="332539"/>
            <a:ext cx="11232000" cy="720197"/>
          </a:xfrm>
        </p:spPr>
        <p:txBody>
          <a:bodyPr/>
          <a:lstStyle/>
          <a:p>
            <a:r>
              <a:rPr lang="en-US" cap="all" dirty="0"/>
              <a:t>CAN/CAN-FD in FSP</a:t>
            </a:r>
            <a:br>
              <a:rPr lang="en-US" cap="all" dirty="0"/>
            </a:br>
            <a:r>
              <a:rPr lang="en-US" sz="2000" cap="all" dirty="0"/>
              <a:t>CAN-FD API</a:t>
            </a:r>
            <a:endParaRPr lang="en-US" sz="2000" dirty="0"/>
          </a:p>
        </p:txBody>
      </p:sp>
      <p:pic>
        <p:nvPicPr>
          <p:cNvPr id="3" name="Picture 2">
            <a:extLst>
              <a:ext uri="{FF2B5EF4-FFF2-40B4-BE49-F238E27FC236}">
                <a16:creationId xmlns:a16="http://schemas.microsoft.com/office/drawing/2014/main" id="{6F50AD63-4671-4C55-97CE-DA3BC0AADA70}"/>
              </a:ext>
            </a:extLst>
          </p:cNvPr>
          <p:cNvPicPr>
            <a:picLocks noChangeAspect="1"/>
          </p:cNvPicPr>
          <p:nvPr/>
        </p:nvPicPr>
        <p:blipFill>
          <a:blip r:embed="rId2"/>
          <a:stretch>
            <a:fillRect/>
          </a:stretch>
        </p:blipFill>
        <p:spPr>
          <a:xfrm>
            <a:off x="246000" y="1524000"/>
            <a:ext cx="11700000" cy="4018260"/>
          </a:xfrm>
          <a:prstGeom prst="rect">
            <a:avLst/>
          </a:prstGeom>
        </p:spPr>
      </p:pic>
    </p:spTree>
    <p:extLst>
      <p:ext uri="{BB962C8B-B14F-4D97-AF65-F5344CB8AC3E}">
        <p14:creationId xmlns:p14="http://schemas.microsoft.com/office/powerpoint/2010/main" val="1359663190"/>
      </p:ext>
    </p:extLst>
  </p:cSld>
  <p:clrMapOvr>
    <a:masterClrMapping/>
  </p:clrMapOvr>
</p:sld>
</file>

<file path=ppt/theme/theme1.xml><?xml version="1.0" encoding="utf-8"?>
<a:theme xmlns:a="http://schemas.openxmlformats.org/drawingml/2006/main" name="Renesas Template 2022 - 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8" id="{4A83D5E7-C3B3-48AB-B2EB-7BD42E184CAB}" vid="{DABD5669-80D7-41B1-90E6-28970C4F638D}"/>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399A38D5-0953-47B5-B3D0-50A5891E0E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71853E-0EF3-4973-AB23-17AA5798BB66}">
  <ds:schemaRefs>
    <ds:schemaRef ds:uri="http://purl.org/dc/dcmitype/"/>
    <ds:schemaRef ds:uri="http://schemas.microsoft.com/office/infopath/2007/PartnerControls"/>
    <ds:schemaRef ds:uri="084dd9f6-50cb-4ac1-978b-315f52073de3"/>
    <ds:schemaRef ds:uri="http://purl.org/dc/elements/1.1/"/>
    <ds:schemaRef ds:uri="http://schemas.microsoft.com/office/2006/metadata/properties"/>
    <ds:schemaRef ds:uri="e45712e8-6429-47e4-bf94-5d5d0cff5b2d"/>
    <ds:schemaRef ds:uri="http://purl.org/dc/terms/"/>
    <ds:schemaRef ds:uri="http://schemas.openxmlformats.org/package/2006/metadata/core-properties"/>
    <ds:schemaRef ds:uri="http://schemas.microsoft.com/office/2006/documentManagement/types"/>
    <ds:schemaRef ds:uri="http://www.w3.org/XML/1998/namespace"/>
    <ds:schemaRef ds:uri="c24288ec-b664-4237-bfbf-b4d897279037"/>
  </ds:schemaRefs>
</ds:datastoreItem>
</file>

<file path=docProps/app.xml><?xml version="1.0" encoding="utf-8"?>
<Properties xmlns="http://schemas.openxmlformats.org/officeDocument/2006/extended-properties" xmlns:vt="http://schemas.openxmlformats.org/officeDocument/2006/docPropsVTypes">
  <TotalTime>673</TotalTime>
  <Words>513</Words>
  <Application>Microsoft Office PowerPoint</Application>
  <PresentationFormat>Widescreen</PresentationFormat>
  <Paragraphs>45</Paragraphs>
  <Slides>12</Slides>
  <Notes>3</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Arial Narrow</vt:lpstr>
      <vt:lpstr>ArialMT</vt:lpstr>
      <vt:lpstr>Calibri</vt:lpstr>
      <vt:lpstr>Open Sans</vt:lpstr>
      <vt:lpstr>Symbol</vt:lpstr>
      <vt:lpstr>Wingdings</vt:lpstr>
      <vt:lpstr>Renesas Template 2022 - EN</vt:lpstr>
      <vt:lpstr>PowerPoint Presentation</vt:lpstr>
      <vt:lpstr>Agenda</vt:lpstr>
      <vt:lpstr>OVERVIEW WHAT CAN, CAN-FD ARE AND THEIR BENEFITS</vt:lpstr>
      <vt:lpstr>OVERVIEW CAN BUS SYSTEM</vt:lpstr>
      <vt:lpstr>OVERVIEW ConCept</vt:lpstr>
      <vt:lpstr>OVERVIEW ConCept</vt:lpstr>
      <vt:lpstr>OVERVIEW More details</vt:lpstr>
      <vt:lpstr>CAN/CAN-FD in FSP CAN API</vt:lpstr>
      <vt:lpstr>CAN/CAN-FD in FSP CAN-FD API</vt:lpstr>
      <vt:lpstr>CAN/CAN-FD in FSP CAN on e2studio</vt:lpstr>
      <vt:lpstr>CAN/CAN-FD in FSP CAN on e2studio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 Nguyen</dc:creator>
  <cp:lastModifiedBy>Nam Nguyen</cp:lastModifiedBy>
  <cp:revision>4</cp:revision>
  <dcterms:created xsi:type="dcterms:W3CDTF">2023-02-10T08:45:11Z</dcterms:created>
  <dcterms:modified xsi:type="dcterms:W3CDTF">2023-02-15T03:50:40Z</dcterms:modified>
</cp:coreProperties>
</file>