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2"/>
  </p:notesMasterIdLst>
  <p:sldIdLst>
    <p:sldId id="443" r:id="rId5"/>
    <p:sldId id="385" r:id="rId6"/>
    <p:sldId id="387" r:id="rId7"/>
    <p:sldId id="386" r:id="rId8"/>
    <p:sldId id="454" r:id="rId9"/>
    <p:sldId id="456" r:id="rId10"/>
    <p:sldId id="460" r:id="rId11"/>
    <p:sldId id="462" r:id="rId12"/>
    <p:sldId id="463" r:id="rId13"/>
    <p:sldId id="464" r:id="rId14"/>
    <p:sldId id="468" r:id="rId15"/>
    <p:sldId id="469" r:id="rId16"/>
    <p:sldId id="470" r:id="rId17"/>
    <p:sldId id="471" r:id="rId18"/>
    <p:sldId id="472" r:id="rId19"/>
    <p:sldId id="473" r:id="rId20"/>
    <p:sldId id="36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968CC-249E-4EAF-8057-37E58B009F64}" v="41" dt="2023-02-15T07:47:0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27" autoAdjust="0"/>
  </p:normalViewPr>
  <p:slideViewPr>
    <p:cSldViewPr showGuides="1">
      <p:cViewPr varScale="1">
        <p:scale>
          <a:sx n="67" d="100"/>
          <a:sy n="67" d="100"/>
        </p:scale>
        <p:origin x="568" y="4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EFE3D-6BCA-4F3D-87D7-3E71B76AD836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96B3B3-6C8D-4405-B33B-8E1F3A9AF19C}">
      <dgm:prSet/>
      <dgm:spPr>
        <a:solidFill>
          <a:srgbClr val="0070C0"/>
        </a:solidFill>
      </dgm:spPr>
      <dgm:t>
        <a:bodyPr/>
        <a:lstStyle/>
        <a:p>
          <a:r>
            <a:rPr lang="en-US"/>
            <a:t>To use GitLab CI/CD, you need:</a:t>
          </a:r>
        </a:p>
      </dgm:t>
    </dgm:pt>
    <dgm:pt modelId="{392DE998-476A-463B-BBFA-D7C48FBD0E7F}" type="parTrans" cxnId="{E3CB374E-1A2D-41BD-9218-8D58DFF8FFA8}">
      <dgm:prSet/>
      <dgm:spPr/>
      <dgm:t>
        <a:bodyPr/>
        <a:lstStyle/>
        <a:p>
          <a:endParaRPr lang="en-US"/>
        </a:p>
      </dgm:t>
    </dgm:pt>
    <dgm:pt modelId="{0CC79B0A-16C0-4419-9838-48457449992C}" type="sibTrans" cxnId="{E3CB374E-1A2D-41BD-9218-8D58DFF8FFA8}">
      <dgm:prSet/>
      <dgm:spPr/>
      <dgm:t>
        <a:bodyPr/>
        <a:lstStyle/>
        <a:p>
          <a:endParaRPr lang="en-US"/>
        </a:p>
      </dgm:t>
    </dgm:pt>
    <dgm:pt modelId="{9B2C06A1-19DE-494F-8F0B-816135232F4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Application code hosted in a Git repository.</a:t>
          </a:r>
        </a:p>
      </dgm:t>
    </dgm:pt>
    <dgm:pt modelId="{B59B99E9-5406-4931-8622-7F5D46DCE322}" type="parTrans" cxnId="{E95A3212-2066-4F25-8AF8-E9EACEE3E903}">
      <dgm:prSet/>
      <dgm:spPr/>
      <dgm:t>
        <a:bodyPr/>
        <a:lstStyle/>
        <a:p>
          <a:endParaRPr lang="en-US"/>
        </a:p>
      </dgm:t>
    </dgm:pt>
    <dgm:pt modelId="{3A93E333-3F07-46CA-B19F-60AF05DE0675}" type="sibTrans" cxnId="{E95A3212-2066-4F25-8AF8-E9EACEE3E903}">
      <dgm:prSet/>
      <dgm:spPr/>
      <dgm:t>
        <a:bodyPr/>
        <a:lstStyle/>
        <a:p>
          <a:endParaRPr lang="en-US"/>
        </a:p>
      </dgm:t>
    </dgm:pt>
    <dgm:pt modelId="{63FF6473-D1C2-4588-B0ED-7DA33B97832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A file called .gitlab-ci.yml in the root of your repository, which contains the CI/CD configuration.</a:t>
          </a:r>
        </a:p>
      </dgm:t>
    </dgm:pt>
    <dgm:pt modelId="{F1D47BCB-33D7-4536-B3BA-971CDD29F703}" type="parTrans" cxnId="{11A4B108-22D5-4D80-9023-75D9C6E157E2}">
      <dgm:prSet/>
      <dgm:spPr/>
      <dgm:t>
        <a:bodyPr/>
        <a:lstStyle/>
        <a:p>
          <a:endParaRPr lang="en-US"/>
        </a:p>
      </dgm:t>
    </dgm:pt>
    <dgm:pt modelId="{25773C57-EF43-419B-BF2D-5A8131B31424}" type="sibTrans" cxnId="{11A4B108-22D5-4D80-9023-75D9C6E157E2}">
      <dgm:prSet/>
      <dgm:spPr/>
      <dgm:t>
        <a:bodyPr/>
        <a:lstStyle/>
        <a:p>
          <a:endParaRPr lang="en-US"/>
        </a:p>
      </dgm:t>
    </dgm:pt>
    <dgm:pt modelId="{9797D9EE-9912-497E-AE90-E0BF3CF9C8BA}">
      <dgm:prSet/>
      <dgm:spPr>
        <a:solidFill>
          <a:srgbClr val="0070C0"/>
        </a:solidFill>
      </dgm:spPr>
      <dgm:t>
        <a:bodyPr/>
        <a:lstStyle/>
        <a:p>
          <a:r>
            <a:rPr lang="en-US"/>
            <a:t>In the .gitlab-ci.yml file, you can define:</a:t>
          </a:r>
        </a:p>
      </dgm:t>
    </dgm:pt>
    <dgm:pt modelId="{F7199035-CB76-443A-877F-5B631535A44A}" type="parTrans" cxnId="{2528F119-3602-4C03-9D56-0462EBAFAB5C}">
      <dgm:prSet/>
      <dgm:spPr/>
      <dgm:t>
        <a:bodyPr/>
        <a:lstStyle/>
        <a:p>
          <a:endParaRPr lang="en-US"/>
        </a:p>
      </dgm:t>
    </dgm:pt>
    <dgm:pt modelId="{8E1E3837-AC8E-4062-BDE1-82DB6249D371}" type="sibTrans" cxnId="{2528F119-3602-4C03-9D56-0462EBAFAB5C}">
      <dgm:prSet/>
      <dgm:spPr/>
      <dgm:t>
        <a:bodyPr/>
        <a:lstStyle/>
        <a:p>
          <a:endParaRPr lang="en-US"/>
        </a:p>
      </dgm:t>
    </dgm:pt>
    <dgm:pt modelId="{E73CF9B0-A656-4102-804F-F488455A7D1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The scripts you want to run.</a:t>
          </a:r>
        </a:p>
      </dgm:t>
    </dgm:pt>
    <dgm:pt modelId="{1DAADE0B-38F4-4424-B691-ED2B4372F01C}" type="parTrans" cxnId="{AF298733-D85B-4243-876A-295FF230CA01}">
      <dgm:prSet/>
      <dgm:spPr/>
      <dgm:t>
        <a:bodyPr/>
        <a:lstStyle/>
        <a:p>
          <a:endParaRPr lang="en-US"/>
        </a:p>
      </dgm:t>
    </dgm:pt>
    <dgm:pt modelId="{0716B076-413B-4D0F-B1C3-F1EC85528CA6}" type="sibTrans" cxnId="{AF298733-D85B-4243-876A-295FF230CA01}">
      <dgm:prSet/>
      <dgm:spPr/>
      <dgm:t>
        <a:bodyPr/>
        <a:lstStyle/>
        <a:p>
          <a:endParaRPr lang="en-US"/>
        </a:p>
      </dgm:t>
    </dgm:pt>
    <dgm:pt modelId="{2ABEAE64-BCBD-46DD-BF39-232E2706F6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Other configuration files and templates you want to include.</a:t>
          </a:r>
        </a:p>
      </dgm:t>
    </dgm:pt>
    <dgm:pt modelId="{4F3A90B4-3473-4CD3-B69C-73D9391D070F}" type="parTrans" cxnId="{1C88C951-5EA3-4460-B571-917D2FE0CE5C}">
      <dgm:prSet/>
      <dgm:spPr/>
      <dgm:t>
        <a:bodyPr/>
        <a:lstStyle/>
        <a:p>
          <a:endParaRPr lang="en-US"/>
        </a:p>
      </dgm:t>
    </dgm:pt>
    <dgm:pt modelId="{3002F0D0-1EF1-420B-855E-26F4EBB66B30}" type="sibTrans" cxnId="{1C88C951-5EA3-4460-B571-917D2FE0CE5C}">
      <dgm:prSet/>
      <dgm:spPr/>
      <dgm:t>
        <a:bodyPr/>
        <a:lstStyle/>
        <a:p>
          <a:endParaRPr lang="en-US"/>
        </a:p>
      </dgm:t>
    </dgm:pt>
    <dgm:pt modelId="{F2747043-6237-4394-9032-092943E9FFF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Dependencies and caches.</a:t>
          </a:r>
        </a:p>
      </dgm:t>
    </dgm:pt>
    <dgm:pt modelId="{02DF4B55-ED8B-4D11-97AB-0CD9A522F2FF}" type="parTrans" cxnId="{7872A83D-686B-4079-ABB8-CAFC165A5115}">
      <dgm:prSet/>
      <dgm:spPr/>
      <dgm:t>
        <a:bodyPr/>
        <a:lstStyle/>
        <a:p>
          <a:endParaRPr lang="en-US"/>
        </a:p>
      </dgm:t>
    </dgm:pt>
    <dgm:pt modelId="{89ACFAE8-EB87-4D95-A526-DB72ED81DA22}" type="sibTrans" cxnId="{7872A83D-686B-4079-ABB8-CAFC165A5115}">
      <dgm:prSet/>
      <dgm:spPr/>
      <dgm:t>
        <a:bodyPr/>
        <a:lstStyle/>
        <a:p>
          <a:endParaRPr lang="en-US"/>
        </a:p>
      </dgm:t>
    </dgm:pt>
    <dgm:pt modelId="{1FDCB2B4-138B-4F12-8BC7-C799C1BA949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The commands you want to run in sequence and those you want to run in parallel.</a:t>
          </a:r>
        </a:p>
      </dgm:t>
    </dgm:pt>
    <dgm:pt modelId="{6248A59F-0CA7-4CF0-B6BE-4FEC3312DB91}" type="parTrans" cxnId="{AD1BA677-5C4E-41A3-89DC-B2B5AA0375A6}">
      <dgm:prSet/>
      <dgm:spPr/>
      <dgm:t>
        <a:bodyPr/>
        <a:lstStyle/>
        <a:p>
          <a:endParaRPr lang="en-US"/>
        </a:p>
      </dgm:t>
    </dgm:pt>
    <dgm:pt modelId="{62CBAF15-7F8F-4CDE-93E1-1F1739459C38}" type="sibTrans" cxnId="{AD1BA677-5C4E-41A3-89DC-B2B5AA0375A6}">
      <dgm:prSet/>
      <dgm:spPr/>
      <dgm:t>
        <a:bodyPr/>
        <a:lstStyle/>
        <a:p>
          <a:endParaRPr lang="en-US"/>
        </a:p>
      </dgm:t>
    </dgm:pt>
    <dgm:pt modelId="{F1908463-9BA7-4A9C-9C8E-D6251CE3ACD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The location to deploy your application to.</a:t>
          </a:r>
        </a:p>
      </dgm:t>
    </dgm:pt>
    <dgm:pt modelId="{68DF0768-B545-4452-B790-7A942399E1BF}" type="parTrans" cxnId="{9967CFCE-73D5-41FC-ABB2-A8E1671893C5}">
      <dgm:prSet/>
      <dgm:spPr/>
      <dgm:t>
        <a:bodyPr/>
        <a:lstStyle/>
        <a:p>
          <a:endParaRPr lang="en-US"/>
        </a:p>
      </dgm:t>
    </dgm:pt>
    <dgm:pt modelId="{3C88BFF7-776D-4858-B664-130ECD307730}" type="sibTrans" cxnId="{9967CFCE-73D5-41FC-ABB2-A8E1671893C5}">
      <dgm:prSet/>
      <dgm:spPr/>
      <dgm:t>
        <a:bodyPr/>
        <a:lstStyle/>
        <a:p>
          <a:endParaRPr lang="en-US"/>
        </a:p>
      </dgm:t>
    </dgm:pt>
    <dgm:pt modelId="{4EE04C42-8028-4ECE-B23A-FB6FBDECEBD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Whether you want to run the scripts automatically or trigger any of them manually.</a:t>
          </a:r>
        </a:p>
      </dgm:t>
    </dgm:pt>
    <dgm:pt modelId="{ABFAA600-5E4A-490D-BB0D-BA9EB6C56C5F}" type="parTrans" cxnId="{09566185-84C8-4532-A054-081641867E09}">
      <dgm:prSet/>
      <dgm:spPr/>
      <dgm:t>
        <a:bodyPr/>
        <a:lstStyle/>
        <a:p>
          <a:endParaRPr lang="en-US"/>
        </a:p>
      </dgm:t>
    </dgm:pt>
    <dgm:pt modelId="{90F5D19B-A5F6-4AFF-8088-74721E1F9290}" type="sibTrans" cxnId="{09566185-84C8-4532-A054-081641867E09}">
      <dgm:prSet/>
      <dgm:spPr/>
      <dgm:t>
        <a:bodyPr/>
        <a:lstStyle/>
        <a:p>
          <a:endParaRPr lang="en-US"/>
        </a:p>
      </dgm:t>
    </dgm:pt>
    <dgm:pt modelId="{F7A99893-D5D8-47AD-9D7B-B2D7839E77E0}" type="pres">
      <dgm:prSet presAssocID="{DE3EFE3D-6BCA-4F3D-87D7-3E71B76AD836}" presName="linear" presStyleCnt="0">
        <dgm:presLayoutVars>
          <dgm:dir/>
          <dgm:animLvl val="lvl"/>
          <dgm:resizeHandles val="exact"/>
        </dgm:presLayoutVars>
      </dgm:prSet>
      <dgm:spPr/>
    </dgm:pt>
    <dgm:pt modelId="{36DE1C53-287B-4403-9575-02F81621C6BF}" type="pres">
      <dgm:prSet presAssocID="{F096B3B3-6C8D-4405-B33B-8E1F3A9AF19C}" presName="parentLin" presStyleCnt="0"/>
      <dgm:spPr/>
    </dgm:pt>
    <dgm:pt modelId="{B9480ED4-3946-473C-81BA-541776F4B86D}" type="pres">
      <dgm:prSet presAssocID="{F096B3B3-6C8D-4405-B33B-8E1F3A9AF19C}" presName="parentLeftMargin" presStyleLbl="node1" presStyleIdx="0" presStyleCnt="2"/>
      <dgm:spPr/>
    </dgm:pt>
    <dgm:pt modelId="{AB88A6F9-9C0C-4FFE-9C64-1497D53B5F54}" type="pres">
      <dgm:prSet presAssocID="{F096B3B3-6C8D-4405-B33B-8E1F3A9AF1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9B6EF6-4E38-4BB2-8799-8B8583870CD2}" type="pres">
      <dgm:prSet presAssocID="{F096B3B3-6C8D-4405-B33B-8E1F3A9AF19C}" presName="negativeSpace" presStyleCnt="0"/>
      <dgm:spPr/>
    </dgm:pt>
    <dgm:pt modelId="{B674F374-4A25-4006-8755-EA0EF8D39564}" type="pres">
      <dgm:prSet presAssocID="{F096B3B3-6C8D-4405-B33B-8E1F3A9AF19C}" presName="childText" presStyleLbl="conFgAcc1" presStyleIdx="0" presStyleCnt="2" custScaleX="92176">
        <dgm:presLayoutVars>
          <dgm:bulletEnabled val="1"/>
        </dgm:presLayoutVars>
      </dgm:prSet>
      <dgm:spPr/>
    </dgm:pt>
    <dgm:pt modelId="{5C27F7E2-1DC8-4112-B703-64FF0D9245A6}" type="pres">
      <dgm:prSet presAssocID="{0CC79B0A-16C0-4419-9838-48457449992C}" presName="spaceBetweenRectangles" presStyleCnt="0"/>
      <dgm:spPr/>
    </dgm:pt>
    <dgm:pt modelId="{9EFE6480-433E-4A2C-AEB6-590BD2F47425}" type="pres">
      <dgm:prSet presAssocID="{9797D9EE-9912-497E-AE90-E0BF3CF9C8BA}" presName="parentLin" presStyleCnt="0"/>
      <dgm:spPr/>
    </dgm:pt>
    <dgm:pt modelId="{26BBE155-9560-4153-A82E-98C2F2C70D12}" type="pres">
      <dgm:prSet presAssocID="{9797D9EE-9912-497E-AE90-E0BF3CF9C8BA}" presName="parentLeftMargin" presStyleLbl="node1" presStyleIdx="0" presStyleCnt="2"/>
      <dgm:spPr/>
    </dgm:pt>
    <dgm:pt modelId="{47A143FE-F4BB-4270-B05B-B78D670498EA}" type="pres">
      <dgm:prSet presAssocID="{9797D9EE-9912-497E-AE90-E0BF3CF9C8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46C0573-0179-49DC-B8B7-54E8A1E2E33D}" type="pres">
      <dgm:prSet presAssocID="{9797D9EE-9912-497E-AE90-E0BF3CF9C8BA}" presName="negativeSpace" presStyleCnt="0"/>
      <dgm:spPr/>
    </dgm:pt>
    <dgm:pt modelId="{9CB25840-B3BF-421A-849A-7689E763FA42}" type="pres">
      <dgm:prSet presAssocID="{9797D9EE-9912-497E-AE90-E0BF3CF9C8BA}" presName="childText" presStyleLbl="conFgAcc1" presStyleIdx="1" presStyleCnt="2" custScaleX="92176">
        <dgm:presLayoutVars>
          <dgm:bulletEnabled val="1"/>
        </dgm:presLayoutVars>
      </dgm:prSet>
      <dgm:spPr/>
    </dgm:pt>
  </dgm:ptLst>
  <dgm:cxnLst>
    <dgm:cxn modelId="{11A4B108-22D5-4D80-9023-75D9C6E157E2}" srcId="{F096B3B3-6C8D-4405-B33B-8E1F3A9AF19C}" destId="{63FF6473-D1C2-4588-B0ED-7DA33B97832E}" srcOrd="1" destOrd="0" parTransId="{F1D47BCB-33D7-4536-B3BA-971CDD29F703}" sibTransId="{25773C57-EF43-419B-BF2D-5A8131B31424}"/>
    <dgm:cxn modelId="{3E78B609-AE6B-4015-8F96-F07240B20834}" type="presOf" srcId="{F096B3B3-6C8D-4405-B33B-8E1F3A9AF19C}" destId="{B9480ED4-3946-473C-81BA-541776F4B86D}" srcOrd="0" destOrd="0" presId="urn:microsoft.com/office/officeart/2005/8/layout/list1"/>
    <dgm:cxn modelId="{E95A3212-2066-4F25-8AF8-E9EACEE3E903}" srcId="{F096B3B3-6C8D-4405-B33B-8E1F3A9AF19C}" destId="{9B2C06A1-19DE-494F-8F0B-816135232F40}" srcOrd="0" destOrd="0" parTransId="{B59B99E9-5406-4931-8622-7F5D46DCE322}" sibTransId="{3A93E333-3F07-46CA-B19F-60AF05DE0675}"/>
    <dgm:cxn modelId="{2528F119-3602-4C03-9D56-0462EBAFAB5C}" srcId="{DE3EFE3D-6BCA-4F3D-87D7-3E71B76AD836}" destId="{9797D9EE-9912-497E-AE90-E0BF3CF9C8BA}" srcOrd="1" destOrd="0" parTransId="{F7199035-CB76-443A-877F-5B631535A44A}" sibTransId="{8E1E3837-AC8E-4062-BDE1-82DB6249D371}"/>
    <dgm:cxn modelId="{F6BB5830-C03C-4358-BB91-F5F5AB213CD6}" type="presOf" srcId="{F1908463-9BA7-4A9C-9C8E-D6251CE3ACD5}" destId="{9CB25840-B3BF-421A-849A-7689E763FA42}" srcOrd="0" destOrd="4" presId="urn:microsoft.com/office/officeart/2005/8/layout/list1"/>
    <dgm:cxn modelId="{AF298733-D85B-4243-876A-295FF230CA01}" srcId="{9797D9EE-9912-497E-AE90-E0BF3CF9C8BA}" destId="{E73CF9B0-A656-4102-804F-F488455A7D16}" srcOrd="0" destOrd="0" parTransId="{1DAADE0B-38F4-4424-B691-ED2B4372F01C}" sibTransId="{0716B076-413B-4D0F-B1C3-F1EC85528CA6}"/>
    <dgm:cxn modelId="{7872A83D-686B-4079-ABB8-CAFC165A5115}" srcId="{9797D9EE-9912-497E-AE90-E0BF3CF9C8BA}" destId="{F2747043-6237-4394-9032-092943E9FFF4}" srcOrd="2" destOrd="0" parTransId="{02DF4B55-ED8B-4D11-97AB-0CD9A522F2FF}" sibTransId="{89ACFAE8-EB87-4D95-A526-DB72ED81DA22}"/>
    <dgm:cxn modelId="{4548D33F-5224-4FD2-8291-C6AC0DA49171}" type="presOf" srcId="{1FDCB2B4-138B-4F12-8BC7-C799C1BA9491}" destId="{9CB25840-B3BF-421A-849A-7689E763FA42}" srcOrd="0" destOrd="3" presId="urn:microsoft.com/office/officeart/2005/8/layout/list1"/>
    <dgm:cxn modelId="{43C93C66-BC1F-4309-AD58-E4CB0534F220}" type="presOf" srcId="{F2747043-6237-4394-9032-092943E9FFF4}" destId="{9CB25840-B3BF-421A-849A-7689E763FA42}" srcOrd="0" destOrd="2" presId="urn:microsoft.com/office/officeart/2005/8/layout/list1"/>
    <dgm:cxn modelId="{BDA8264B-0F21-4B99-992A-CE6FC3F9F14B}" type="presOf" srcId="{2ABEAE64-BCBD-46DD-BF39-232E2706F6A4}" destId="{9CB25840-B3BF-421A-849A-7689E763FA42}" srcOrd="0" destOrd="1" presId="urn:microsoft.com/office/officeart/2005/8/layout/list1"/>
    <dgm:cxn modelId="{8CFF9E6B-31CA-4A8C-9E1F-EBAB71079F7E}" type="presOf" srcId="{F096B3B3-6C8D-4405-B33B-8E1F3A9AF19C}" destId="{AB88A6F9-9C0C-4FFE-9C64-1497D53B5F54}" srcOrd="1" destOrd="0" presId="urn:microsoft.com/office/officeart/2005/8/layout/list1"/>
    <dgm:cxn modelId="{E3CB374E-1A2D-41BD-9218-8D58DFF8FFA8}" srcId="{DE3EFE3D-6BCA-4F3D-87D7-3E71B76AD836}" destId="{F096B3B3-6C8D-4405-B33B-8E1F3A9AF19C}" srcOrd="0" destOrd="0" parTransId="{392DE998-476A-463B-BBFA-D7C48FBD0E7F}" sibTransId="{0CC79B0A-16C0-4419-9838-48457449992C}"/>
    <dgm:cxn modelId="{1C88C951-5EA3-4460-B571-917D2FE0CE5C}" srcId="{9797D9EE-9912-497E-AE90-E0BF3CF9C8BA}" destId="{2ABEAE64-BCBD-46DD-BF39-232E2706F6A4}" srcOrd="1" destOrd="0" parTransId="{4F3A90B4-3473-4CD3-B69C-73D9391D070F}" sibTransId="{3002F0D0-1EF1-420B-855E-26F4EBB66B30}"/>
    <dgm:cxn modelId="{DDF6C275-AEBF-4EE6-8CED-8716F49CBE93}" type="presOf" srcId="{4EE04C42-8028-4ECE-B23A-FB6FBDECEBD2}" destId="{9CB25840-B3BF-421A-849A-7689E763FA42}" srcOrd="0" destOrd="5" presId="urn:microsoft.com/office/officeart/2005/8/layout/list1"/>
    <dgm:cxn modelId="{AD1BA677-5C4E-41A3-89DC-B2B5AA0375A6}" srcId="{9797D9EE-9912-497E-AE90-E0BF3CF9C8BA}" destId="{1FDCB2B4-138B-4F12-8BC7-C799C1BA9491}" srcOrd="3" destOrd="0" parTransId="{6248A59F-0CA7-4CF0-B6BE-4FEC3312DB91}" sibTransId="{62CBAF15-7F8F-4CDE-93E1-1F1739459C38}"/>
    <dgm:cxn modelId="{09566185-84C8-4532-A054-081641867E09}" srcId="{9797D9EE-9912-497E-AE90-E0BF3CF9C8BA}" destId="{4EE04C42-8028-4ECE-B23A-FB6FBDECEBD2}" srcOrd="5" destOrd="0" parTransId="{ABFAA600-5E4A-490D-BB0D-BA9EB6C56C5F}" sibTransId="{90F5D19B-A5F6-4AFF-8088-74721E1F9290}"/>
    <dgm:cxn modelId="{1917AB85-9318-4EE5-A899-EDE9AC489F2B}" type="presOf" srcId="{63FF6473-D1C2-4588-B0ED-7DA33B97832E}" destId="{B674F374-4A25-4006-8755-EA0EF8D39564}" srcOrd="0" destOrd="1" presId="urn:microsoft.com/office/officeart/2005/8/layout/list1"/>
    <dgm:cxn modelId="{4793528D-78AC-48B9-A240-4F9531EFF280}" type="presOf" srcId="{DE3EFE3D-6BCA-4F3D-87D7-3E71B76AD836}" destId="{F7A99893-D5D8-47AD-9D7B-B2D7839E77E0}" srcOrd="0" destOrd="0" presId="urn:microsoft.com/office/officeart/2005/8/layout/list1"/>
    <dgm:cxn modelId="{66566092-850E-4419-A58E-EAD248EC29F5}" type="presOf" srcId="{E73CF9B0-A656-4102-804F-F488455A7D16}" destId="{9CB25840-B3BF-421A-849A-7689E763FA42}" srcOrd="0" destOrd="0" presId="urn:microsoft.com/office/officeart/2005/8/layout/list1"/>
    <dgm:cxn modelId="{9967CFCE-73D5-41FC-ABB2-A8E1671893C5}" srcId="{9797D9EE-9912-497E-AE90-E0BF3CF9C8BA}" destId="{F1908463-9BA7-4A9C-9C8E-D6251CE3ACD5}" srcOrd="4" destOrd="0" parTransId="{68DF0768-B545-4452-B790-7A942399E1BF}" sibTransId="{3C88BFF7-776D-4858-B664-130ECD307730}"/>
    <dgm:cxn modelId="{FE678BCF-48C0-48EF-A78C-7E48F9067FAA}" type="presOf" srcId="{9797D9EE-9912-497E-AE90-E0BF3CF9C8BA}" destId="{26BBE155-9560-4153-A82E-98C2F2C70D12}" srcOrd="0" destOrd="0" presId="urn:microsoft.com/office/officeart/2005/8/layout/list1"/>
    <dgm:cxn modelId="{282E05E6-8E4C-4BF9-BEAC-E9E710179C36}" type="presOf" srcId="{9797D9EE-9912-497E-AE90-E0BF3CF9C8BA}" destId="{47A143FE-F4BB-4270-B05B-B78D670498EA}" srcOrd="1" destOrd="0" presId="urn:microsoft.com/office/officeart/2005/8/layout/list1"/>
    <dgm:cxn modelId="{C6D0B0FC-A048-4DA2-BD46-85297BF67091}" type="presOf" srcId="{9B2C06A1-19DE-494F-8F0B-816135232F40}" destId="{B674F374-4A25-4006-8755-EA0EF8D39564}" srcOrd="0" destOrd="0" presId="urn:microsoft.com/office/officeart/2005/8/layout/list1"/>
    <dgm:cxn modelId="{8C3BA33E-5DD7-444C-B1D7-4E4FF699C4DB}" type="presParOf" srcId="{F7A99893-D5D8-47AD-9D7B-B2D7839E77E0}" destId="{36DE1C53-287B-4403-9575-02F81621C6BF}" srcOrd="0" destOrd="0" presId="urn:microsoft.com/office/officeart/2005/8/layout/list1"/>
    <dgm:cxn modelId="{E41E2D1D-E637-4DFF-A299-B750CFC3AA4E}" type="presParOf" srcId="{36DE1C53-287B-4403-9575-02F81621C6BF}" destId="{B9480ED4-3946-473C-81BA-541776F4B86D}" srcOrd="0" destOrd="0" presId="urn:microsoft.com/office/officeart/2005/8/layout/list1"/>
    <dgm:cxn modelId="{C0A06C6A-A2C7-407C-A7E5-61987889A898}" type="presParOf" srcId="{36DE1C53-287B-4403-9575-02F81621C6BF}" destId="{AB88A6F9-9C0C-4FFE-9C64-1497D53B5F54}" srcOrd="1" destOrd="0" presId="urn:microsoft.com/office/officeart/2005/8/layout/list1"/>
    <dgm:cxn modelId="{13E1775B-238D-48C6-88B0-63D04B8B9E71}" type="presParOf" srcId="{F7A99893-D5D8-47AD-9D7B-B2D7839E77E0}" destId="{C49B6EF6-4E38-4BB2-8799-8B8583870CD2}" srcOrd="1" destOrd="0" presId="urn:microsoft.com/office/officeart/2005/8/layout/list1"/>
    <dgm:cxn modelId="{7AB0483B-D2AC-4C0C-BCF1-7F60A818C0DE}" type="presParOf" srcId="{F7A99893-D5D8-47AD-9D7B-B2D7839E77E0}" destId="{B674F374-4A25-4006-8755-EA0EF8D39564}" srcOrd="2" destOrd="0" presId="urn:microsoft.com/office/officeart/2005/8/layout/list1"/>
    <dgm:cxn modelId="{FD582B41-D333-4369-9ABB-51A4A4C6D95B}" type="presParOf" srcId="{F7A99893-D5D8-47AD-9D7B-B2D7839E77E0}" destId="{5C27F7E2-1DC8-4112-B703-64FF0D9245A6}" srcOrd="3" destOrd="0" presId="urn:microsoft.com/office/officeart/2005/8/layout/list1"/>
    <dgm:cxn modelId="{FC9ED2EE-11F9-4CC2-9EB5-7671335392BA}" type="presParOf" srcId="{F7A99893-D5D8-47AD-9D7B-B2D7839E77E0}" destId="{9EFE6480-433E-4A2C-AEB6-590BD2F47425}" srcOrd="4" destOrd="0" presId="urn:microsoft.com/office/officeart/2005/8/layout/list1"/>
    <dgm:cxn modelId="{320CDFDE-F36E-4B2B-B83D-14430B954C3E}" type="presParOf" srcId="{9EFE6480-433E-4A2C-AEB6-590BD2F47425}" destId="{26BBE155-9560-4153-A82E-98C2F2C70D12}" srcOrd="0" destOrd="0" presId="urn:microsoft.com/office/officeart/2005/8/layout/list1"/>
    <dgm:cxn modelId="{6E64D44F-7045-4FBA-9E08-7FD458E534D6}" type="presParOf" srcId="{9EFE6480-433E-4A2C-AEB6-590BD2F47425}" destId="{47A143FE-F4BB-4270-B05B-B78D670498EA}" srcOrd="1" destOrd="0" presId="urn:microsoft.com/office/officeart/2005/8/layout/list1"/>
    <dgm:cxn modelId="{5C0A1B41-DCF9-45B2-9BE7-06C67F63CB2B}" type="presParOf" srcId="{F7A99893-D5D8-47AD-9D7B-B2D7839E77E0}" destId="{846C0573-0179-49DC-B8B7-54E8A1E2E33D}" srcOrd="5" destOrd="0" presId="urn:microsoft.com/office/officeart/2005/8/layout/list1"/>
    <dgm:cxn modelId="{14399743-6E01-48E2-B569-7BE853E5F2AD}" type="presParOf" srcId="{F7A99893-D5D8-47AD-9D7B-B2D7839E77E0}" destId="{9CB25840-B3BF-421A-849A-7689E763FA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4F374-4A25-4006-8755-EA0EF8D39564}">
      <dsp:nvSpPr>
        <dsp:cNvPr id="0" name=""/>
        <dsp:cNvSpPr/>
      </dsp:nvSpPr>
      <dsp:spPr>
        <a:xfrm>
          <a:off x="0" y="264600"/>
          <a:ext cx="8030373" cy="11340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76148" tIns="333248" rIns="67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Application code hosted in a Git repository.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 file called .gitlab-ci.yml in the root of your repository, which contains the CI/CD configuration.</a:t>
          </a:r>
        </a:p>
      </dsp:txBody>
      <dsp:txXfrm>
        <a:off x="0" y="264600"/>
        <a:ext cx="8030373" cy="1134000"/>
      </dsp:txXfrm>
    </dsp:sp>
    <dsp:sp modelId="{AB88A6F9-9C0C-4FFE-9C64-1497D53B5F54}">
      <dsp:nvSpPr>
        <dsp:cNvPr id="0" name=""/>
        <dsp:cNvSpPr/>
      </dsp:nvSpPr>
      <dsp:spPr>
        <a:xfrm>
          <a:off x="435600" y="28439"/>
          <a:ext cx="6098400" cy="472320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505" tIns="0" rIns="23050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 use GitLab CI/CD, you need:</a:t>
          </a:r>
        </a:p>
      </dsp:txBody>
      <dsp:txXfrm>
        <a:off x="458657" y="51496"/>
        <a:ext cx="6052286" cy="426206"/>
      </dsp:txXfrm>
    </dsp:sp>
    <dsp:sp modelId="{9CB25840-B3BF-421A-849A-7689E763FA42}">
      <dsp:nvSpPr>
        <dsp:cNvPr id="0" name=""/>
        <dsp:cNvSpPr/>
      </dsp:nvSpPr>
      <dsp:spPr>
        <a:xfrm>
          <a:off x="0" y="1721160"/>
          <a:ext cx="8030373" cy="231840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76148" tIns="333248" rIns="6761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scripts you want to run.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Other configuration files and templates you want to include.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Dependencies and caches.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commands you want to run in sequence and those you want to run in parallel.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location to deploy your application to.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Whether you want to run the scripts automatically or trigger any of them manually.</a:t>
          </a:r>
        </a:p>
      </dsp:txBody>
      <dsp:txXfrm>
        <a:off x="0" y="1721160"/>
        <a:ext cx="8030373" cy="2318400"/>
      </dsp:txXfrm>
    </dsp:sp>
    <dsp:sp modelId="{47A143FE-F4BB-4270-B05B-B78D670498EA}">
      <dsp:nvSpPr>
        <dsp:cNvPr id="0" name=""/>
        <dsp:cNvSpPr/>
      </dsp:nvSpPr>
      <dsp:spPr>
        <a:xfrm>
          <a:off x="435600" y="1485000"/>
          <a:ext cx="6098400" cy="472320"/>
        </a:xfrm>
        <a:prstGeom prst="roundRect">
          <a:avLst/>
        </a:prstGeom>
        <a:solidFill>
          <a:srgbClr val="0070C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505" tIns="0" rIns="23050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 .gitlab-ci.yml file, you can define:</a:t>
          </a:r>
        </a:p>
      </dsp:txBody>
      <dsp:txXfrm>
        <a:off x="458657" y="1508057"/>
        <a:ext cx="605228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2023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F52389-0864-8040-1B81-41431B9223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ci/yaml/#timeout" TargetMode="External"/><Relationship Id="rId3" Type="http://schemas.openxmlformats.org/officeDocument/2006/relationships/hyperlink" Target="https://docs.gitlab.com/ee/ci/yaml/#script" TargetMode="External"/><Relationship Id="rId7" Type="http://schemas.openxmlformats.org/officeDocument/2006/relationships/hyperlink" Target="https://docs.gitlab.com/ee/ci/yaml/#tags" TargetMode="External"/><Relationship Id="rId2" Type="http://schemas.openxmlformats.org/officeDocument/2006/relationships/hyperlink" Target="https://docs.gitlab.com/ee/ci/yaml/#rul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itlab.com/ee/ci/yaml/#stage" TargetMode="External"/><Relationship Id="rId11" Type="http://schemas.openxmlformats.org/officeDocument/2006/relationships/hyperlink" Target="https://docs.gitlab.com/ee/ci/yaml/#when" TargetMode="External"/><Relationship Id="rId5" Type="http://schemas.openxmlformats.org/officeDocument/2006/relationships/hyperlink" Target="https://docs.gitlab.com/ee/ci/yaml/#services" TargetMode="External"/><Relationship Id="rId10" Type="http://schemas.openxmlformats.org/officeDocument/2006/relationships/hyperlink" Target="https://docs.gitlab.com/ee/ci/yaml/#variables" TargetMode="External"/><Relationship Id="rId4" Type="http://schemas.openxmlformats.org/officeDocument/2006/relationships/hyperlink" Target="https://docs.gitlab.com/ee/ci/yaml/#secrets" TargetMode="External"/><Relationship Id="rId9" Type="http://schemas.openxmlformats.org/officeDocument/2006/relationships/hyperlink" Target="https://docs.gitlab.com/ee/ci/yaml/#trigg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introduction/index.html#continuous-delivery" TargetMode="External"/><Relationship Id="rId2" Type="http://schemas.openxmlformats.org/officeDocument/2006/relationships/hyperlink" Target="https://docs.gitlab.com/ee/ci/introduction/index.html#continuous-integra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itlab.com/ee/ci/introduction/index.html#continuous-deploym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ci/yaml/#include" TargetMode="External"/><Relationship Id="rId2" Type="http://schemas.openxmlformats.org/officeDocument/2006/relationships/hyperlink" Target="https://docs.gitlab.com/ee/ci/yaml/#defaul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itlab.com/ee/ci/yaml/#workflow" TargetMode="External"/><Relationship Id="rId5" Type="http://schemas.openxmlformats.org/officeDocument/2006/relationships/hyperlink" Target="https://docs.gitlab.com/ee/ci/yaml/#variables" TargetMode="External"/><Relationship Id="rId4" Type="http://schemas.openxmlformats.org/officeDocument/2006/relationships/hyperlink" Target="https://docs.gitlab.com/ee/ci/yaml/#stag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ci/yaml/#dast_configuration" TargetMode="External"/><Relationship Id="rId3" Type="http://schemas.openxmlformats.org/officeDocument/2006/relationships/hyperlink" Target="https://docs.gitlab.com/ee/ci/yaml/#allow_failure" TargetMode="External"/><Relationship Id="rId7" Type="http://schemas.openxmlformats.org/officeDocument/2006/relationships/hyperlink" Target="https://docs.gitlab.com/ee/ci/yaml/#coverage" TargetMode="External"/><Relationship Id="rId2" Type="http://schemas.openxmlformats.org/officeDocument/2006/relationships/hyperlink" Target="https://docs.gitlab.com/ee/ci/yaml/#after_scrip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itlab.com/ee/ci/yaml/#cache" TargetMode="External"/><Relationship Id="rId11" Type="http://schemas.openxmlformats.org/officeDocument/2006/relationships/hyperlink" Target="https://docs.gitlab.com/ee/ci/yaml/#only--except" TargetMode="External"/><Relationship Id="rId5" Type="http://schemas.openxmlformats.org/officeDocument/2006/relationships/hyperlink" Target="https://docs.gitlab.com/ee/ci/yaml/#before_script" TargetMode="External"/><Relationship Id="rId10" Type="http://schemas.openxmlformats.org/officeDocument/2006/relationships/hyperlink" Target="https://docs.gitlab.com/ee/ci/yaml/#environment" TargetMode="External"/><Relationship Id="rId4" Type="http://schemas.openxmlformats.org/officeDocument/2006/relationships/hyperlink" Target="https://docs.gitlab.com/ee/ci/yaml/#artifacts" TargetMode="External"/><Relationship Id="rId9" Type="http://schemas.openxmlformats.org/officeDocument/2006/relationships/hyperlink" Target="https://docs.gitlab.com/ee/ci/yaml/#dependencie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ci/yaml/#pages" TargetMode="External"/><Relationship Id="rId13" Type="http://schemas.openxmlformats.org/officeDocument/2006/relationships/hyperlink" Target="https://docs.gitlab.com/ee/ci/yaml/#retry" TargetMode="External"/><Relationship Id="rId3" Type="http://schemas.openxmlformats.org/officeDocument/2006/relationships/hyperlink" Target="https://docs.gitlab.com/ee/ci/yaml/#image" TargetMode="External"/><Relationship Id="rId7" Type="http://schemas.openxmlformats.org/officeDocument/2006/relationships/hyperlink" Target="https://docs.gitlab.com/ee/ci/yaml/#only--except" TargetMode="External"/><Relationship Id="rId12" Type="http://schemas.openxmlformats.org/officeDocument/2006/relationships/hyperlink" Target="https://docs.gitlab.com/ee/ci/yaml/#resource_group" TargetMode="External"/><Relationship Id="rId2" Type="http://schemas.openxmlformats.org/officeDocument/2006/relationships/hyperlink" Target="https://docs.gitlab.com/ee/ci/yaml/#extend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gitlab.com/ee/ci/yaml/#needs" TargetMode="External"/><Relationship Id="rId11" Type="http://schemas.openxmlformats.org/officeDocument/2006/relationships/hyperlink" Target="https://docs.gitlab.com/ee/user/project/releases/index.html" TargetMode="External"/><Relationship Id="rId5" Type="http://schemas.openxmlformats.org/officeDocument/2006/relationships/hyperlink" Target="https://docs.gitlab.com/ee/ci/yaml/#interruptible" TargetMode="External"/><Relationship Id="rId10" Type="http://schemas.openxmlformats.org/officeDocument/2006/relationships/hyperlink" Target="https://docs.gitlab.com/ee/ci/yaml/#release" TargetMode="External"/><Relationship Id="rId4" Type="http://schemas.openxmlformats.org/officeDocument/2006/relationships/hyperlink" Target="https://docs.gitlab.com/ee/ci/yaml/#inherit" TargetMode="External"/><Relationship Id="rId9" Type="http://schemas.openxmlformats.org/officeDocument/2006/relationships/hyperlink" Target="https://docs.gitlab.com/ee/ci/yaml/#parall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Gitlab ci/cd</a:t>
            </a:r>
          </a:p>
          <a:p>
            <a:pPr lvl="1"/>
            <a:r>
              <a:rPr lang="en-US" altLang="ja-JP" dirty="0"/>
              <a:t>Ra </a:t>
            </a:r>
            <a:r>
              <a:rPr lang="en-US" altLang="ja-JP" dirty="0" err="1"/>
              <a:t>fsp</a:t>
            </a:r>
            <a:r>
              <a:rPr lang="en-US" altLang="ja-JP" dirty="0"/>
              <a:t> investigation report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Feb 16, 2023</a:t>
            </a:r>
          </a:p>
          <a:p>
            <a:r>
              <a:rPr lang="en-US" altLang="ja-JP" dirty="0"/>
              <a:t>Hang Nguyen</a:t>
            </a:r>
          </a:p>
          <a:p>
            <a:r>
              <a:rPr lang="en-US" altLang="ja-JP" dirty="0"/>
              <a:t>Software development department </a:t>
            </a:r>
          </a:p>
          <a:p>
            <a:r>
              <a:rPr lang="en-US" altLang="ja-JP" dirty="0"/>
              <a:t>Ra </a:t>
            </a:r>
            <a:r>
              <a:rPr lang="en-US" altLang="ja-JP" dirty="0" err="1"/>
              <a:t>fsp</a:t>
            </a:r>
            <a:r>
              <a:rPr lang="en-US" altLang="ja-JP" dirty="0"/>
              <a:t> group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04799"/>
            <a:ext cx="11244575" cy="747937"/>
          </a:xfrm>
        </p:spPr>
        <p:txBody>
          <a:bodyPr/>
          <a:lstStyle/>
          <a:p>
            <a:r>
              <a:rPr lang="en-US" sz="3200" dirty="0"/>
              <a:t>.</a:t>
            </a:r>
            <a:r>
              <a:rPr lang="en-US" sz="3200" dirty="0" err="1"/>
              <a:t>gitlab-ci.yml</a:t>
            </a:r>
            <a:br>
              <a:rPr lang="en-US" cap="all" dirty="0"/>
            </a:br>
            <a:r>
              <a:rPr lang="en-US" sz="2000" dirty="0"/>
              <a:t>job keyword (3/3)</a:t>
            </a:r>
            <a:endParaRPr lang="en-US" sz="2000" cap="al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66CC047-9958-4D7A-B98A-B73095F5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100537"/>
              </p:ext>
            </p:extLst>
          </p:nvPr>
        </p:nvGraphicFramePr>
        <p:xfrm>
          <a:off x="468313" y="1425575"/>
          <a:ext cx="1124426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287">
                  <a:extLst>
                    <a:ext uri="{9D8B030D-6E8A-4147-A177-3AD203B41FA5}">
                      <a16:colId xmlns:a16="http://schemas.microsoft.com/office/drawing/2014/main" val="4126679293"/>
                    </a:ext>
                  </a:extLst>
                </a:gridCol>
                <a:gridCol w="8054975">
                  <a:extLst>
                    <a:ext uri="{9D8B030D-6E8A-4147-A177-3AD203B41FA5}">
                      <a16:colId xmlns:a16="http://schemas.microsoft.com/office/drawing/2014/main" val="83282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8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5943B6"/>
                          </a:solidFill>
                          <a:effectLst/>
                          <a:hlinkClick r:id="rId2"/>
                        </a:rPr>
                        <a:t>rules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 of conditions to evaluate and determine selected attributes of a job, and whether or not it’s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3"/>
                        </a:rPr>
                        <a:t>script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Shell script that is executed by a runner.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3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4"/>
                        </a:rPr>
                        <a:t>secrets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CI/CD secrets the job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5"/>
                        </a:rPr>
                        <a:t>services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 Docker services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6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6"/>
                        </a:rPr>
                        <a:t>stage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job stage.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7"/>
                        </a:rPr>
                        <a:t>tags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 of tags that are used to select a runner.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8"/>
                        </a:rPr>
                        <a:t>timeout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 a custom job-level timeout that takes precedence over the project-wide setting.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9"/>
                        </a:rPr>
                        <a:t>trigger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Defines a downstream pipeline trigger.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4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0"/>
                        </a:rPr>
                        <a:t>variables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 job variables on a job level.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3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5943B6"/>
                          </a:solidFill>
                          <a:effectLst/>
                          <a:hlinkClick r:id="rId11"/>
                        </a:rPr>
                        <a:t>when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When to run job.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5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2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9547EA2-9654-D390-6894-081368C0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dirty="0"/>
              <a:t>Gitlab ci/cd for </a:t>
            </a:r>
            <a:r>
              <a:rPr lang="en-US" dirty="0" err="1"/>
              <a:t>fsP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D4FA-8E95-45D0-BFA8-9B435BB6D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2900" cy="4060825"/>
          </a:xfrm>
        </p:spPr>
        <p:txBody>
          <a:bodyPr wrap="square">
            <a:normAutofit/>
          </a:bodyPr>
          <a:lstStyle/>
          <a:p>
            <a:r>
              <a:rPr lang="en-US" sz="1800" dirty="0"/>
              <a:t>Step 1: Add module to </a:t>
            </a:r>
            <a:r>
              <a:rPr lang="en-US" sz="1800" b="1" dirty="0">
                <a:effectLst/>
              </a:rPr>
              <a:t>project/</a:t>
            </a:r>
            <a:r>
              <a:rPr lang="en-US" sz="1800" b="1" dirty="0" err="1">
                <a:effectLst/>
              </a:rPr>
              <a:t>rx</a:t>
            </a:r>
            <a:r>
              <a:rPr lang="en-US" sz="1800" b="1" dirty="0">
                <a:effectLst/>
              </a:rPr>
              <a:t>/</a:t>
            </a:r>
            <a:r>
              <a:rPr lang="en-US" sz="1800" b="1" dirty="0" err="1">
                <a:effectLst/>
              </a:rPr>
              <a:t>pipeline_builds.yml</a:t>
            </a:r>
            <a:r>
              <a:rPr lang="en-US" sz="1800" b="1" dirty="0">
                <a:effectLst/>
              </a:rPr>
              <a:t> </a:t>
            </a:r>
            <a:r>
              <a:rPr lang="en-US" sz="1800" dirty="0"/>
              <a:t>include 3 information: name, boards and </a:t>
            </a:r>
            <a:r>
              <a:rPr lang="en-US" sz="1800" dirty="0" err="1"/>
              <a:t>coverage_boards</a:t>
            </a:r>
            <a:endParaRPr lang="en-US" sz="1800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19CB8-6448-4295-B31E-6B497201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3007164"/>
            <a:ext cx="5171400" cy="1843270"/>
          </a:xfrm>
          <a:prstGeom prst="rect">
            <a:avLst/>
          </a:prstGeom>
          <a:noFill/>
          <a:ln w="6350"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85067-A199-4812-9744-7D28F054AB2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76600" y="2268319"/>
            <a:ext cx="3886200" cy="948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54939-65ED-44AA-A625-91893792CA7C}"/>
              </a:ext>
            </a:extLst>
          </p:cNvPr>
          <p:cNvSpPr txBox="1"/>
          <p:nvPr/>
        </p:nvSpPr>
        <p:spPr>
          <a:xfrm>
            <a:off x="7162800" y="1945153"/>
            <a:ext cx="27114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name of the module to build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96751B-472D-42DE-BC42-0625475A968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590800" y="3415804"/>
            <a:ext cx="4572000" cy="124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6A49C0-4BA3-4F03-8F45-533CC766DE11}"/>
              </a:ext>
            </a:extLst>
          </p:cNvPr>
          <p:cNvSpPr txBox="1"/>
          <p:nvPr/>
        </p:nvSpPr>
        <p:spPr>
          <a:xfrm>
            <a:off x="7162800" y="3092638"/>
            <a:ext cx="2971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list of boards you want to run for normal unit tests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1B2E8C-4843-4184-940E-5615CA4F936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959995" y="4483726"/>
            <a:ext cx="3202805" cy="378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C36EAE-A181-49CF-B793-BA4AF749AB38}"/>
              </a:ext>
            </a:extLst>
          </p:cNvPr>
          <p:cNvSpPr txBox="1"/>
          <p:nvPr/>
        </p:nvSpPr>
        <p:spPr>
          <a:xfrm>
            <a:off x="7162800" y="4538693"/>
            <a:ext cx="3352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list of boards you want to run for coverage tests</a:t>
            </a:r>
          </a:p>
        </p:txBody>
      </p:sp>
    </p:spTree>
    <p:extLst>
      <p:ext uri="{BB962C8B-B14F-4D97-AF65-F5344CB8AC3E}">
        <p14:creationId xmlns:p14="http://schemas.microsoft.com/office/powerpoint/2010/main" val="21428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1414BC-E441-B930-9AE8-69220E41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dirty="0"/>
              <a:t>Gitlab ci/cd for </a:t>
            </a:r>
            <a:r>
              <a:rPr lang="en-US" dirty="0" err="1"/>
              <a:t>fsP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8EACD6-E46B-2E50-5B91-3CEFE87B4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262" cy="1138260"/>
          </a:xfrm>
        </p:spPr>
        <p:txBody>
          <a:bodyPr/>
          <a:lstStyle/>
          <a:p>
            <a:r>
              <a:rPr lang="en-US" sz="1800" dirty="0">
                <a:effectLst/>
              </a:rPr>
              <a:t>Step 2: Copy driver of module DAC of RA =&gt; modify base on other modules</a:t>
            </a:r>
            <a:endParaRPr lang="en-US" sz="1800" b="1" dirty="0"/>
          </a:p>
          <a:p>
            <a:r>
              <a:rPr lang="en-US" sz="1800" dirty="0"/>
              <a:t>Step 3: </a:t>
            </a:r>
            <a:r>
              <a:rPr lang="en-US" sz="1800" dirty="0">
                <a:effectLst/>
              </a:rPr>
              <a:t>Modify </a:t>
            </a:r>
            <a:r>
              <a:rPr lang="en-US" sz="1800" dirty="0" err="1">
                <a:effectLst/>
              </a:rPr>
              <a:t>rx</a:t>
            </a:r>
            <a:r>
              <a:rPr lang="en-US" sz="1800" dirty="0">
                <a:effectLst/>
              </a:rPr>
              <a:t>\</a:t>
            </a:r>
            <a:r>
              <a:rPr lang="en-US" sz="1800" dirty="0" err="1">
                <a:effectLst/>
              </a:rPr>
              <a:t>fsp</a:t>
            </a:r>
            <a:r>
              <a:rPr lang="en-US" sz="1800" dirty="0">
                <a:effectLst/>
              </a:rPr>
              <a:t>\</a:t>
            </a:r>
            <a:r>
              <a:rPr lang="en-US" sz="1800" dirty="0" err="1">
                <a:effectLst/>
              </a:rPr>
              <a:t>src</a:t>
            </a:r>
            <a:r>
              <a:rPr lang="en-US" sz="1800" dirty="0">
                <a:effectLst/>
              </a:rPr>
              <a:t>\</a:t>
            </a:r>
            <a:r>
              <a:rPr lang="en-US" sz="1800" dirty="0" err="1">
                <a:effectLst/>
              </a:rPr>
              <a:t>r_dac</a:t>
            </a:r>
            <a:r>
              <a:rPr lang="en-US" sz="1800" dirty="0">
                <a:effectLst/>
              </a:rPr>
              <a:t>\!</a:t>
            </a:r>
            <a:r>
              <a:rPr lang="en-US" sz="1800" dirty="0" err="1">
                <a:effectLst/>
              </a:rPr>
              <a:t>dsn</a:t>
            </a:r>
            <a:r>
              <a:rPr lang="en-US" sz="1800" dirty="0">
                <a:effectLst/>
              </a:rPr>
              <a:t>\module.xml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F98AD-5A87-4288-8B3E-38F8CF507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3"/>
          <a:stretch/>
        </p:blipFill>
        <p:spPr>
          <a:xfrm>
            <a:off x="1403831" y="2563251"/>
            <a:ext cx="937260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749-D9EA-4049-A4F7-D1B27327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ci/cd for </a:t>
            </a:r>
            <a:r>
              <a:rPr lang="en-US" dirty="0" err="1"/>
              <a:t>fsP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0364-B280-4727-8E17-C15E70AA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E8217-9550-4B0E-8DBB-628B1920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87" y="1295400"/>
            <a:ext cx="12192000" cy="47345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7CE603-232E-4EF0-9889-BFACCF2BAA26}"/>
              </a:ext>
            </a:extLst>
          </p:cNvPr>
          <p:cNvCxnSpPr/>
          <p:nvPr/>
        </p:nvCxnSpPr>
        <p:spPr>
          <a:xfrm flipV="1">
            <a:off x="5181600" y="2368839"/>
            <a:ext cx="762000" cy="67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E6B06-74BF-43BD-98ED-8C82D8868DF9}"/>
              </a:ext>
            </a:extLst>
          </p:cNvPr>
          <p:cNvSpPr txBox="1"/>
          <p:nvPr/>
        </p:nvSpPr>
        <p:spPr>
          <a:xfrm>
            <a:off x="5964550" y="2086902"/>
            <a:ext cx="575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branch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904D98-CDE0-465C-99BD-42EF9BFC5043}"/>
              </a:ext>
            </a:extLst>
          </p:cNvPr>
          <p:cNvCxnSpPr>
            <a:cxnSpLocks/>
          </p:cNvCxnSpPr>
          <p:nvPr/>
        </p:nvCxnSpPr>
        <p:spPr>
          <a:xfrm flipV="1">
            <a:off x="6705600" y="2579846"/>
            <a:ext cx="1676400" cy="108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1FFDB8-1792-4361-A444-59C1DBF2F4E8}"/>
              </a:ext>
            </a:extLst>
          </p:cNvPr>
          <p:cNvCxnSpPr>
            <a:cxnSpLocks/>
          </p:cNvCxnSpPr>
          <p:nvPr/>
        </p:nvCxnSpPr>
        <p:spPr>
          <a:xfrm flipV="1">
            <a:off x="7740649" y="2579846"/>
            <a:ext cx="614362" cy="117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848ED9-F050-4292-A134-C392EEFBEABC}"/>
              </a:ext>
            </a:extLst>
          </p:cNvPr>
          <p:cNvSpPr txBox="1"/>
          <p:nvPr/>
        </p:nvSpPr>
        <p:spPr>
          <a:xfrm>
            <a:off x="8326436" y="2124750"/>
            <a:ext cx="3255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If you want to run single board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-&gt; Select board to run pipeline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78920-030A-48A2-B909-6B9530DC9477}"/>
              </a:ext>
            </a:extLst>
          </p:cNvPr>
          <p:cNvCxnSpPr>
            <a:cxnSpLocks/>
          </p:cNvCxnSpPr>
          <p:nvPr/>
        </p:nvCxnSpPr>
        <p:spPr>
          <a:xfrm>
            <a:off x="6015395" y="4389606"/>
            <a:ext cx="1175266" cy="13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0A4978-2825-40BC-A309-E36087436C26}"/>
              </a:ext>
            </a:extLst>
          </p:cNvPr>
          <p:cNvCxnSpPr>
            <a:cxnSpLocks/>
          </p:cNvCxnSpPr>
          <p:nvPr/>
        </p:nvCxnSpPr>
        <p:spPr>
          <a:xfrm flipH="1">
            <a:off x="7239000" y="4544456"/>
            <a:ext cx="381001" cy="117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135A36-3F77-4B95-851B-CAC894CB3AC1}"/>
              </a:ext>
            </a:extLst>
          </p:cNvPr>
          <p:cNvSpPr txBox="1"/>
          <p:nvPr/>
        </p:nvSpPr>
        <p:spPr>
          <a:xfrm>
            <a:off x="7064374" y="5752848"/>
            <a:ext cx="3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Select module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661A73-8B3F-4DBF-9F86-2AA1065F1CF2}"/>
              </a:ext>
            </a:extLst>
          </p:cNvPr>
          <p:cNvSpPr/>
          <p:nvPr/>
        </p:nvSpPr>
        <p:spPr>
          <a:xfrm>
            <a:off x="2133600" y="5562600"/>
            <a:ext cx="1175266" cy="52880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3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AACDDE-E6B3-7339-E123-6146567D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dirty="0"/>
              <a:t>Gitlab ci/cd for </a:t>
            </a:r>
            <a:r>
              <a:rPr lang="en-US" dirty="0" err="1"/>
              <a:t>fsP</a:t>
            </a:r>
            <a:endParaRPr lang="en-US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751E83-90BF-4D7A-A75A-36C9DA3AF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625" y="1425575"/>
            <a:ext cx="7155638" cy="4060825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DF585-0F16-4946-8353-3D77FADE9C41}"/>
              </a:ext>
            </a:extLst>
          </p:cNvPr>
          <p:cNvSpPr txBox="1"/>
          <p:nvPr/>
        </p:nvSpPr>
        <p:spPr>
          <a:xfrm>
            <a:off x="8904288" y="5020127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6CA26-D713-4B8D-BEAD-0AEB48ADD500}"/>
              </a:ext>
            </a:extLst>
          </p:cNvPr>
          <p:cNvSpPr txBox="1"/>
          <p:nvPr/>
        </p:nvSpPr>
        <p:spPr>
          <a:xfrm>
            <a:off x="8904288" y="4191000"/>
            <a:ext cx="763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B5F28-4796-4AAC-BC16-7104B79C217D}"/>
              </a:ext>
            </a:extLst>
          </p:cNvPr>
          <p:cNvSpPr txBox="1"/>
          <p:nvPr/>
        </p:nvSpPr>
        <p:spPr>
          <a:xfrm>
            <a:off x="8924925" y="2438956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499FD-FD00-4F8B-89EF-175A4949C720}"/>
              </a:ext>
            </a:extLst>
          </p:cNvPr>
          <p:cNvSpPr txBox="1"/>
          <p:nvPr/>
        </p:nvSpPr>
        <p:spPr>
          <a:xfrm>
            <a:off x="8904287" y="3330905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274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26BC-6CE2-4324-955F-F025F0D0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ci/cd for </a:t>
            </a:r>
            <a:r>
              <a:rPr lang="en-US" dirty="0" err="1"/>
              <a:t>fsP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8F2AE-2164-4269-9FDE-50837435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793"/>
          <a:stretch/>
        </p:blipFill>
        <p:spPr>
          <a:xfrm>
            <a:off x="3048000" y="1436340"/>
            <a:ext cx="4322461" cy="1419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67FFDC-DCAD-4E58-A09E-F4973FF4CF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41"/>
          <a:stretch/>
        </p:blipFill>
        <p:spPr>
          <a:xfrm>
            <a:off x="3048000" y="3352799"/>
            <a:ext cx="5953956" cy="20402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3FD718-B3B6-412A-B50D-72020745B35A}"/>
              </a:ext>
            </a:extLst>
          </p:cNvPr>
          <p:cNvSpPr txBox="1"/>
          <p:nvPr/>
        </p:nvSpPr>
        <p:spPr>
          <a:xfrm>
            <a:off x="1905987" y="1961460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4F338-681D-4313-B867-BB06840223D2}"/>
              </a:ext>
            </a:extLst>
          </p:cNvPr>
          <p:cNvSpPr txBox="1"/>
          <p:nvPr/>
        </p:nvSpPr>
        <p:spPr>
          <a:xfrm>
            <a:off x="1905986" y="4188275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291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9557-6BB6-4DA7-899F-BB9D75F8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ci/cd for </a:t>
            </a:r>
            <a:r>
              <a:rPr lang="en-US" dirty="0" err="1"/>
              <a:t>fsP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61730-BD18-40BA-A850-7715ABE9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4" t="9251"/>
          <a:stretch/>
        </p:blipFill>
        <p:spPr>
          <a:xfrm>
            <a:off x="2743200" y="1687927"/>
            <a:ext cx="4935490" cy="17129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07393-6192-4877-91A0-3BCB7F1D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60"/>
          <a:stretch/>
        </p:blipFill>
        <p:spPr>
          <a:xfrm>
            <a:off x="2743200" y="3886200"/>
            <a:ext cx="7840169" cy="1368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879D2-DBED-491C-AFFE-276D0260F630}"/>
              </a:ext>
            </a:extLst>
          </p:cNvPr>
          <p:cNvSpPr txBox="1"/>
          <p:nvPr/>
        </p:nvSpPr>
        <p:spPr>
          <a:xfrm>
            <a:off x="1476185" y="2359717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10703-474F-4621-9ED4-1D19D70DA7B8}"/>
              </a:ext>
            </a:extLst>
          </p:cNvPr>
          <p:cNvSpPr txBox="1"/>
          <p:nvPr/>
        </p:nvSpPr>
        <p:spPr>
          <a:xfrm>
            <a:off x="1476185" y="4386015"/>
            <a:ext cx="76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03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428340"/>
          </a:xfrm>
        </p:spPr>
        <p:txBody>
          <a:bodyPr/>
          <a:lstStyle/>
          <a:p>
            <a:r>
              <a:rPr lang="en-US" sz="1800" dirty="0"/>
              <a:t>Overview	</a:t>
            </a:r>
            <a:r>
              <a:rPr lang="en-US" sz="1800" b="1" dirty="0"/>
              <a:t>Page 03</a:t>
            </a:r>
          </a:p>
          <a:p>
            <a:r>
              <a:rPr lang="en-US" sz="1800" dirty="0"/>
              <a:t>.</a:t>
            </a:r>
            <a:r>
              <a:rPr lang="en-US" sz="1800" dirty="0" err="1"/>
              <a:t>gitlab-ci.yml</a:t>
            </a:r>
            <a:r>
              <a:rPr lang="en-US" sz="1800" dirty="0"/>
              <a:t> 	</a:t>
            </a:r>
            <a:r>
              <a:rPr lang="en-US" sz="1800" b="1" dirty="0"/>
              <a:t>Page 06</a:t>
            </a:r>
            <a:endParaRPr lang="en-US" sz="1800" dirty="0"/>
          </a:p>
          <a:p>
            <a:r>
              <a:rPr lang="en-US" sz="1800" dirty="0"/>
              <a:t>Gitlab CI/CD for FSP	</a:t>
            </a:r>
            <a:r>
              <a:rPr lang="en-US" sz="1800" b="1" dirty="0"/>
              <a:t>Page 11</a:t>
            </a:r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cap="all" dirty="0"/>
              <a:t>overview</a:t>
            </a:r>
            <a:br>
              <a:rPr lang="en-US" cap="all" dirty="0"/>
            </a:br>
            <a:r>
              <a:rPr lang="en-US" sz="2000" dirty="0"/>
              <a:t>what is </a:t>
            </a:r>
            <a:r>
              <a:rPr lang="en-US" sz="2000" dirty="0" err="1"/>
              <a:t>gitlab</a:t>
            </a:r>
            <a:r>
              <a:rPr lang="en-US" sz="2000" dirty="0"/>
              <a:t> ci/cd?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250762"/>
          </a:xfrm>
        </p:spPr>
        <p:txBody>
          <a:bodyPr/>
          <a:lstStyle/>
          <a:p>
            <a:pPr lvl="1"/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GitLab CI/CD is a tool for software development using the continuous methodologies: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 </a:t>
            </a:r>
            <a:endParaRPr kumimoji="1" lang="en-US" dirty="0"/>
          </a:p>
          <a:p>
            <a:pPr lvl="2"/>
            <a:r>
              <a:rPr lang="en-US" sz="1800" b="0" i="0" u="none" strike="noStrike" dirty="0">
                <a:effectLst/>
                <a:hlinkClick r:id="rId2"/>
              </a:rPr>
              <a:t>Continuous Integration (CI)</a:t>
            </a:r>
            <a:r>
              <a:rPr lang="en-US" sz="1800" b="0" i="0" dirty="0">
                <a:effectLst/>
              </a:rPr>
              <a:t> </a:t>
            </a:r>
          </a:p>
          <a:p>
            <a:pPr lvl="2"/>
            <a:r>
              <a:rPr lang="en-US" sz="1800" b="0" i="0" u="none" strike="noStrike" dirty="0">
                <a:effectLst/>
                <a:hlinkClick r:id="rId3"/>
              </a:rPr>
              <a:t>Continuous Delivery (CD)</a:t>
            </a:r>
            <a:r>
              <a:rPr lang="en-US" sz="1800" b="0" i="0" dirty="0">
                <a:effectLst/>
              </a:rPr>
              <a:t> </a:t>
            </a:r>
            <a:endParaRPr lang="en-US" sz="1800" dirty="0"/>
          </a:p>
          <a:p>
            <a:pPr lvl="2"/>
            <a:r>
              <a:rPr lang="en-US" sz="1800" b="0" i="0" u="none" strike="noStrike" dirty="0">
                <a:effectLst/>
                <a:hlinkClick r:id="rId4"/>
              </a:rPr>
              <a:t>Continuous Deployment (CD)</a:t>
            </a:r>
            <a:r>
              <a:rPr lang="en-US" sz="1800" b="0" i="0" dirty="0">
                <a:effectLst/>
              </a:rPr>
              <a:t> </a:t>
            </a:r>
          </a:p>
          <a:p>
            <a:pPr marL="177800" lvl="2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Use GitLab CI/CD to catch bugs and errors early in the development cycle. Ensure that all the code deployed to production complies with the code standards you established for your app.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 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</a:rPr>
              <a:t>GitLab CI/CD can automatically build, test, deploy, and monitor your applications by using Auto DevOps</a:t>
            </a:r>
            <a:endParaRPr lang="en-US" sz="18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04799"/>
            <a:ext cx="11244575" cy="747937"/>
          </a:xfrm>
        </p:spPr>
        <p:txBody>
          <a:bodyPr/>
          <a:lstStyle/>
          <a:p>
            <a:r>
              <a:rPr lang="en-US" cap="all" dirty="0"/>
              <a:t>overview</a:t>
            </a:r>
            <a:br>
              <a:rPr lang="en-US" cap="all" dirty="0"/>
            </a:br>
            <a:r>
              <a:rPr lang="en-US" sz="2000" cap="all" dirty="0"/>
              <a:t>pipeline (1/2)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7004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Pipelines are the top-level component of continuous integration, delivery, and deployment</a:t>
            </a:r>
          </a:p>
          <a:p>
            <a:pPr marL="285750" indent="-285750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404040"/>
                </a:solidFill>
                <a:effectLst/>
              </a:rPr>
              <a:t>Pipelines comprise: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effectLst/>
              </a:rPr>
              <a:t>Jobs, which define </a:t>
            </a:r>
            <a:r>
              <a:rPr lang="en-US" sz="1800" i="1" dirty="0">
                <a:solidFill>
                  <a:srgbClr val="404040"/>
                </a:solidFill>
                <a:effectLst/>
              </a:rPr>
              <a:t>what</a:t>
            </a:r>
            <a:r>
              <a:rPr lang="en-US" sz="1800" dirty="0">
                <a:solidFill>
                  <a:srgbClr val="404040"/>
                </a:solidFill>
                <a:effectLst/>
              </a:rPr>
              <a:t> to do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04040"/>
                </a:solidFill>
                <a:effectLst/>
              </a:rPr>
              <a:t>Stages, which define </a:t>
            </a:r>
            <a:r>
              <a:rPr lang="en-US" sz="1800" i="1" dirty="0">
                <a:solidFill>
                  <a:srgbClr val="404040"/>
                </a:solidFill>
                <a:effectLst/>
              </a:rPr>
              <a:t>when</a:t>
            </a:r>
            <a:r>
              <a:rPr lang="en-US" sz="1800" dirty="0">
                <a:solidFill>
                  <a:srgbClr val="404040"/>
                </a:solidFill>
                <a:effectLst/>
              </a:rPr>
              <a:t> to run the jobs</a:t>
            </a:r>
          </a:p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15A90-4593-4080-A7FD-BAD8B667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29" y="3115932"/>
            <a:ext cx="63731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04799"/>
            <a:ext cx="11244575" cy="747937"/>
          </a:xfrm>
        </p:spPr>
        <p:txBody>
          <a:bodyPr/>
          <a:lstStyle/>
          <a:p>
            <a:r>
              <a:rPr lang="en-US" cap="all" dirty="0"/>
              <a:t>overview</a:t>
            </a:r>
            <a:br>
              <a:rPr lang="en-US" cap="all" dirty="0"/>
            </a:br>
            <a:r>
              <a:rPr lang="en-US" sz="2000" cap="all" dirty="0"/>
              <a:t>pipeline (2/2)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8D35D1-F23D-47BE-82C3-EB9BEA6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645613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404040"/>
                </a:solidFill>
                <a:effectLst/>
              </a:rPr>
              <a:t>To execute a pipeline manually: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On the top bar, select </a:t>
            </a:r>
            <a:r>
              <a:rPr lang="en-US" sz="1800" b="1" i="0" dirty="0">
                <a:solidFill>
                  <a:srgbClr val="404040"/>
                </a:solidFill>
                <a:effectLst/>
              </a:rPr>
              <a:t>Main menu &gt; Projects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 and find your project.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On the left sidebar, select </a:t>
            </a:r>
            <a:r>
              <a:rPr lang="en-US" sz="1800" b="1" i="0" dirty="0">
                <a:solidFill>
                  <a:srgbClr val="404040"/>
                </a:solidFill>
                <a:effectLst/>
              </a:rPr>
              <a:t>CI/CD &gt; Pipelines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Select </a:t>
            </a:r>
            <a:r>
              <a:rPr lang="en-US" sz="1800" b="1" i="0" dirty="0">
                <a:solidFill>
                  <a:srgbClr val="404040"/>
                </a:solidFill>
                <a:effectLst/>
              </a:rPr>
              <a:t>Run pipeline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In the </a:t>
            </a:r>
            <a:r>
              <a:rPr lang="en-US" sz="1800" b="1" i="0" dirty="0">
                <a:solidFill>
                  <a:srgbClr val="404040"/>
                </a:solidFill>
                <a:effectLst/>
              </a:rPr>
              <a:t>Run for branch name or tag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 field, select the branch or tag to run the pipeline for.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Enter any </a:t>
            </a:r>
            <a:r>
              <a:rPr lang="en-US" sz="1800" b="0" i="0" u="none" strike="noStrike" dirty="0">
                <a:effectLst/>
              </a:rPr>
              <a:t>CI/CD variables 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required for the pipeline to run. You can set specific variables to have their values prefilled in the form.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</a:rPr>
              <a:t>Select </a:t>
            </a:r>
            <a:r>
              <a:rPr lang="en-US" sz="1800" b="1" i="0" dirty="0">
                <a:solidFill>
                  <a:srgbClr val="404040"/>
                </a:solidFill>
                <a:effectLst/>
              </a:rPr>
              <a:t>Run pipeline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6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A08D6715-D7AB-D257-1591-6815D65FC1D5}"/>
              </a:ext>
            </a:extLst>
          </p:cNvPr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998913316"/>
              </p:ext>
            </p:extLst>
          </p:nvPr>
        </p:nvGraphicFramePr>
        <p:xfrm>
          <a:off x="468000" y="1316991"/>
          <a:ext cx="8712000" cy="40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75B3E1A2-25C9-46C3-B895-5424BEB9F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800" y="2095500"/>
            <a:ext cx="2560091" cy="2667000"/>
          </a:xfrm>
          <a:prstGeom prst="rect">
            <a:avLst/>
          </a:prstGeom>
        </p:spPr>
      </p:pic>
      <p:sp>
        <p:nvSpPr>
          <p:cNvPr id="29" name="Titel 1">
            <a:extLst>
              <a:ext uri="{FF2B5EF4-FFF2-40B4-BE49-F238E27FC236}">
                <a16:creationId xmlns:a16="http://schemas.microsoft.com/office/drawing/2014/main" id="{EE08E415-EAD1-473F-8227-8E004E5E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32316"/>
            <a:ext cx="11231562" cy="720197"/>
          </a:xfrm>
        </p:spPr>
        <p:txBody>
          <a:bodyPr/>
          <a:lstStyle/>
          <a:p>
            <a:r>
              <a:rPr lang="en-US" sz="3200" dirty="0"/>
              <a:t>.</a:t>
            </a:r>
            <a:r>
              <a:rPr lang="en-US" sz="3200" dirty="0" err="1"/>
              <a:t>gitlab-ci.yml</a:t>
            </a:r>
            <a:r>
              <a:rPr lang="en-US" sz="3200" dirty="0"/>
              <a:t> </a:t>
            </a:r>
            <a:br>
              <a:rPr lang="en-US" cap="all" dirty="0"/>
            </a:br>
            <a:r>
              <a:rPr lang="en-US" sz="2000" cap="all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6192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sz="3200" dirty="0"/>
              <a:t>.</a:t>
            </a:r>
            <a:r>
              <a:rPr lang="en-US" sz="3200" dirty="0" err="1"/>
              <a:t>gitlab-ci.yml</a:t>
            </a:r>
            <a:br>
              <a:rPr lang="en-US" cap="all" dirty="0"/>
            </a:br>
            <a:r>
              <a:rPr lang="en-US" sz="2000" dirty="0"/>
              <a:t>global keyword</a:t>
            </a:r>
            <a:endParaRPr lang="en-US" sz="2000" cap="all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85CED49-B392-4BE9-A6E5-04D863D8D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64680"/>
              </p:ext>
            </p:extLst>
          </p:nvPr>
        </p:nvGraphicFramePr>
        <p:xfrm>
          <a:off x="1262856" y="1447800"/>
          <a:ext cx="9666287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625840452"/>
                    </a:ext>
                  </a:extLst>
                </a:gridCol>
                <a:gridCol w="7761287">
                  <a:extLst>
                    <a:ext uri="{9D8B030D-6E8A-4147-A177-3AD203B41FA5}">
                      <a16:colId xmlns:a16="http://schemas.microsoft.com/office/drawing/2014/main" val="406169213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4453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5943B6"/>
                          </a:solidFill>
                          <a:effectLst/>
                          <a:hlinkClick r:id="rId2"/>
                        </a:rPr>
                        <a:t>default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Custom default values for job keywords.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6584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3"/>
                        </a:rPr>
                        <a:t>include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Import configuration from other YAML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46669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4"/>
                        </a:rPr>
                        <a:t>stages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names and order of the pipeline stages.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64304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5"/>
                        </a:rPr>
                        <a:t>variables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 CI/CD variables for all job in the pipeline.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7795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6"/>
                        </a:rPr>
                        <a:t>workflow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Control what types of pipeline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32539"/>
            <a:ext cx="11244575" cy="720197"/>
          </a:xfrm>
        </p:spPr>
        <p:txBody>
          <a:bodyPr/>
          <a:lstStyle/>
          <a:p>
            <a:r>
              <a:rPr lang="en-US" sz="3200" dirty="0"/>
              <a:t>.</a:t>
            </a:r>
            <a:r>
              <a:rPr lang="en-US" sz="3200" dirty="0" err="1"/>
              <a:t>gitlab-ci.yml</a:t>
            </a:r>
            <a:br>
              <a:rPr lang="en-US" cap="all" dirty="0"/>
            </a:br>
            <a:r>
              <a:rPr lang="en-US" sz="2000" dirty="0"/>
              <a:t>job keyword (1/3)</a:t>
            </a:r>
            <a:endParaRPr lang="en-US" sz="2000" cap="al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66CC047-9958-4D7A-B98A-B73095F5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91151"/>
              </p:ext>
            </p:extLst>
          </p:nvPr>
        </p:nvGraphicFramePr>
        <p:xfrm>
          <a:off x="468313" y="1425575"/>
          <a:ext cx="1124426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287">
                  <a:extLst>
                    <a:ext uri="{9D8B030D-6E8A-4147-A177-3AD203B41FA5}">
                      <a16:colId xmlns:a16="http://schemas.microsoft.com/office/drawing/2014/main" val="4126679293"/>
                    </a:ext>
                  </a:extLst>
                </a:gridCol>
                <a:gridCol w="8054975">
                  <a:extLst>
                    <a:ext uri="{9D8B030D-6E8A-4147-A177-3AD203B41FA5}">
                      <a16:colId xmlns:a16="http://schemas.microsoft.com/office/drawing/2014/main" val="83282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8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solidFill>
                            <a:srgbClr val="5943B6"/>
                          </a:solidFill>
                          <a:effectLst/>
                          <a:hlinkClick r:id="rId2"/>
                        </a:rPr>
                        <a:t>after_script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Override a set of commands that are executed after job.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3"/>
                        </a:rPr>
                        <a:t>allow_failure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Allow job to fail. A failed job does not cause the pipeline to fail.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4"/>
                        </a:rPr>
                        <a:t>artifacts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 of files and directories to attach to a job on success.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6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5"/>
                        </a:rPr>
                        <a:t>before_script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Override a set of commands that are executed before job.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6"/>
                        </a:rPr>
                        <a:t>cache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 of files that should be cached between subsequent runs.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7"/>
                        </a:rPr>
                        <a:t>coverage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 coverage settings for a given job.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8"/>
                        </a:rPr>
                        <a:t>dast_configuration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 configuration from DAST profiles on a job level.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4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9"/>
                        </a:rPr>
                        <a:t>dependencies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Restrict which artifacts are passed to a specific job by providing a list of jobs to fetch artifacts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0"/>
                        </a:rPr>
                        <a:t>environment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 of an environment to which the job deploys.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4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1"/>
                        </a:rPr>
                        <a:t>except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Control when jobs are not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9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304799"/>
            <a:ext cx="11244575" cy="747937"/>
          </a:xfrm>
        </p:spPr>
        <p:txBody>
          <a:bodyPr/>
          <a:lstStyle/>
          <a:p>
            <a:r>
              <a:rPr lang="en-US" sz="3200" dirty="0"/>
              <a:t>.</a:t>
            </a:r>
            <a:r>
              <a:rPr lang="en-US" sz="3200" dirty="0" err="1"/>
              <a:t>gitlab-ci.yml</a:t>
            </a:r>
            <a:br>
              <a:rPr lang="en-US" cap="all" dirty="0"/>
            </a:br>
            <a:r>
              <a:rPr lang="en-US" sz="2000" dirty="0"/>
              <a:t>job keyword (2/3)</a:t>
            </a:r>
            <a:endParaRPr lang="en-US" sz="2000" cap="all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66CC047-9958-4D7A-B98A-B73095F56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202466"/>
              </p:ext>
            </p:extLst>
          </p:nvPr>
        </p:nvGraphicFramePr>
        <p:xfrm>
          <a:off x="468313" y="1425575"/>
          <a:ext cx="112442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287">
                  <a:extLst>
                    <a:ext uri="{9D8B030D-6E8A-4147-A177-3AD203B41FA5}">
                      <a16:colId xmlns:a16="http://schemas.microsoft.com/office/drawing/2014/main" val="4126679293"/>
                    </a:ext>
                  </a:extLst>
                </a:gridCol>
                <a:gridCol w="8054975">
                  <a:extLst>
                    <a:ext uri="{9D8B030D-6E8A-4147-A177-3AD203B41FA5}">
                      <a16:colId xmlns:a16="http://schemas.microsoft.com/office/drawing/2014/main" val="832829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8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solidFill>
                            <a:srgbClr val="5943B6"/>
                          </a:solidFill>
                          <a:effectLst/>
                          <a:hlinkClick r:id="rId2"/>
                        </a:rPr>
                        <a:t>extends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Configuration entries that this job inherits from.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3"/>
                        </a:rPr>
                        <a:t>image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 Docker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3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4"/>
                        </a:rPr>
                        <a:t>inherit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 which global defaults all jobs inherit.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5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5"/>
                        </a:rPr>
                        <a:t>interruptible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if a job can be canceled when made redundant by a newer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6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6"/>
                        </a:rPr>
                        <a:t>needs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Execute jobs earlier than the stage ordering.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0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7"/>
                        </a:rPr>
                        <a:t>only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Control when jobs are created.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8"/>
                        </a:rPr>
                        <a:t>pages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Upload the result of a job to use with GitLab Pages.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9"/>
                        </a:rPr>
                        <a:t>parallel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How many instances of a job should be run in parallel.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4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0"/>
                        </a:rPr>
                        <a:t>release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Instructs the runner to generate a </a:t>
                      </a:r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1"/>
                        </a:rPr>
                        <a:t>release</a:t>
                      </a:r>
                      <a:r>
                        <a:rPr lang="en-US">
                          <a:effectLst/>
                        </a:rPr>
                        <a:t> 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73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2"/>
                        </a:rPr>
                        <a:t>resource_group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Limit job concurrency.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4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solidFill>
                            <a:srgbClr val="5943B6"/>
                          </a:solidFill>
                          <a:effectLst/>
                          <a:hlinkClick r:id="rId13"/>
                        </a:rPr>
                        <a:t>retry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When and how many times a job can be auto-retried in case of a failure.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61852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8" id="{4A83D5E7-C3B3-48AB-B2EB-7BD42E184CAB}" vid="{DABD5669-80D7-41B1-90E6-28970C4F638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DF933AFDC72644BEC2DD4A66F8588E" ma:contentTypeVersion="28" ma:contentTypeDescription="Create a new document." ma:contentTypeScope="" ma:versionID="fc185b18514eeaee7e338656ed8c9bba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0e47a414ecd0ad66eaac1c720f42da7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c24288ec-b664-4237-bfbf-b4d897279037"/>
  </ds:schemaRefs>
</ds:datastoreItem>
</file>

<file path=customXml/itemProps3.xml><?xml version="1.0" encoding="utf-8"?>
<ds:datastoreItem xmlns:ds="http://schemas.openxmlformats.org/officeDocument/2006/customXml" ds:itemID="{399A38D5-0953-47B5-B3D0-50A5891E0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1005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Symbol</vt:lpstr>
      <vt:lpstr>Wingdings</vt:lpstr>
      <vt:lpstr>Renesas Template 2022 - EN</vt:lpstr>
      <vt:lpstr>PowerPoint Presentation</vt:lpstr>
      <vt:lpstr>Agenda</vt:lpstr>
      <vt:lpstr>overview what is gitlab ci/cd?</vt:lpstr>
      <vt:lpstr>overview pipeline (1/2)</vt:lpstr>
      <vt:lpstr>overview pipeline (2/2)</vt:lpstr>
      <vt:lpstr>.gitlab-ci.yml  configuration</vt:lpstr>
      <vt:lpstr>.gitlab-ci.yml global keyword</vt:lpstr>
      <vt:lpstr>.gitlab-ci.yml job keyword (1/3)</vt:lpstr>
      <vt:lpstr>.gitlab-ci.yml job keyword (2/3)</vt:lpstr>
      <vt:lpstr>.gitlab-ci.yml job keyword (3/3)</vt:lpstr>
      <vt:lpstr>Gitlab ci/cd for fsP</vt:lpstr>
      <vt:lpstr>Gitlab ci/cd for fsP</vt:lpstr>
      <vt:lpstr>Gitlab ci/cd for fsP</vt:lpstr>
      <vt:lpstr>Gitlab ci/cd for fsP</vt:lpstr>
      <vt:lpstr>Gitlab ci/cd for fsP</vt:lpstr>
      <vt:lpstr>Gitlab ci/cd for fsP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Nguyen</dc:creator>
  <cp:lastModifiedBy>Hang Nguyen</cp:lastModifiedBy>
  <cp:revision>2</cp:revision>
  <dcterms:created xsi:type="dcterms:W3CDTF">2023-02-15T07:32:46Z</dcterms:created>
  <dcterms:modified xsi:type="dcterms:W3CDTF">2023-02-16T02:13:10Z</dcterms:modified>
</cp:coreProperties>
</file>