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18"/>
  </p:notesMasterIdLst>
  <p:sldIdLst>
    <p:sldId id="443" r:id="rId5"/>
    <p:sldId id="2141411640" r:id="rId6"/>
    <p:sldId id="2141411646" r:id="rId7"/>
    <p:sldId id="2141411649" r:id="rId8"/>
    <p:sldId id="2141411641" r:id="rId9"/>
    <p:sldId id="2141411643" r:id="rId10"/>
    <p:sldId id="2141411644" r:id="rId11"/>
    <p:sldId id="2141411650" r:id="rId12"/>
    <p:sldId id="2141411647" r:id="rId13"/>
    <p:sldId id="2141411645" r:id="rId14"/>
    <p:sldId id="2141411639" r:id="rId15"/>
    <p:sldId id="2141411648" r:id="rId16"/>
    <p:sldId id="214141163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E86F6"/>
    <a:srgbClr val="FFFFFF"/>
    <a:srgbClr val="7CBAFF"/>
    <a:srgbClr val="3A5D89"/>
    <a:srgbClr val="06418C"/>
    <a:srgbClr val="2A289D"/>
    <a:srgbClr val="B1C6E0"/>
    <a:srgbClr val="F8F8F8"/>
    <a:srgbClr val="BF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2714" autoAdjust="0"/>
  </p:normalViewPr>
  <p:slideViewPr>
    <p:cSldViewPr snapToGrid="0">
      <p:cViewPr varScale="1">
        <p:scale>
          <a:sx n="120" d="100"/>
          <a:sy n="120" d="100"/>
        </p:scale>
        <p:origin x="1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4B51F-3D6C-4057-A9B9-5FD0950B98A9}" type="doc">
      <dgm:prSet loTypeId="urn:microsoft.com/office/officeart/2005/8/layout/process1" loCatId="process" qsTypeId="urn:microsoft.com/office/officeart/2005/8/quickstyle/simple1" qsCatId="simple" csTypeId="urn:microsoft.com/office/officeart/2005/8/colors/accent1_2" csCatId="accent1" phldr="1"/>
      <dgm:spPr/>
    </dgm:pt>
    <dgm:pt modelId="{32E260A2-C92E-42DE-B7CC-3A2A3CB4AAF4}">
      <dgm:prSet phldrT="[Text]" custT="1"/>
      <dgm:spPr>
        <a:noFill/>
        <a:ln>
          <a:solidFill>
            <a:srgbClr val="000000"/>
          </a:solidFill>
        </a:ln>
      </dgm:spPr>
      <dgm:t>
        <a:bodyPr/>
        <a:lstStyle/>
        <a:p>
          <a:r>
            <a:rPr lang="en-US" sz="1600" b="1" dirty="0">
              <a:solidFill>
                <a:schemeClr val="tx1"/>
              </a:solidFill>
            </a:rPr>
            <a:t>Go to CI/CD, </a:t>
          </a:r>
        </a:p>
        <a:p>
          <a:r>
            <a:rPr lang="en-US" sz="1600" b="1" dirty="0">
              <a:solidFill>
                <a:schemeClr val="tx1"/>
              </a:solidFill>
            </a:rPr>
            <a:t>then click “Run pipeline”</a:t>
          </a:r>
        </a:p>
      </dgm:t>
    </dgm:pt>
    <dgm:pt modelId="{5FB9B374-180E-4462-946A-FCD92A49676D}" type="parTrans" cxnId="{6F8D7034-DF31-4945-A534-42E961A047EE}">
      <dgm:prSet/>
      <dgm:spPr/>
      <dgm:t>
        <a:bodyPr/>
        <a:lstStyle/>
        <a:p>
          <a:endParaRPr lang="en-US"/>
        </a:p>
      </dgm:t>
    </dgm:pt>
    <dgm:pt modelId="{A3E3AA98-B8CA-4947-AF79-A335B20DAACE}" type="sibTrans" cxnId="{6F8D7034-DF31-4945-A534-42E961A047EE}">
      <dgm:prSet/>
      <dgm:spPr/>
      <dgm:t>
        <a:bodyPr/>
        <a:lstStyle/>
        <a:p>
          <a:endParaRPr lang="en-US"/>
        </a:p>
      </dgm:t>
    </dgm:pt>
    <dgm:pt modelId="{A1E7C68F-D518-4F00-B785-30E4713E1FB5}">
      <dgm:prSet phldrT="[Text]" custT="1"/>
      <dgm:spPr>
        <a:noFill/>
        <a:ln>
          <a:solidFill>
            <a:srgbClr val="002060"/>
          </a:solidFill>
        </a:ln>
      </dgm:spPr>
      <dgm:t>
        <a:bodyPr/>
        <a:lstStyle/>
        <a:p>
          <a:r>
            <a:rPr lang="en-US" sz="1600" b="1" dirty="0">
              <a:solidFill>
                <a:schemeClr val="tx1"/>
              </a:solidFill>
            </a:rPr>
            <a:t>Select your branch from the drop down</a:t>
          </a:r>
        </a:p>
      </dgm:t>
    </dgm:pt>
    <dgm:pt modelId="{A979A0CB-75E1-4951-990E-2BF1887E68A3}" type="parTrans" cxnId="{7B4EF00C-F556-4BC3-A269-03F7DA31628B}">
      <dgm:prSet/>
      <dgm:spPr/>
      <dgm:t>
        <a:bodyPr/>
        <a:lstStyle/>
        <a:p>
          <a:endParaRPr lang="en-US"/>
        </a:p>
      </dgm:t>
    </dgm:pt>
    <dgm:pt modelId="{53259F16-B8C2-47A1-9F35-A89C952A3617}" type="sibTrans" cxnId="{7B4EF00C-F556-4BC3-A269-03F7DA31628B}">
      <dgm:prSet/>
      <dgm:spPr/>
      <dgm:t>
        <a:bodyPr/>
        <a:lstStyle/>
        <a:p>
          <a:endParaRPr lang="en-US"/>
        </a:p>
      </dgm:t>
    </dgm:pt>
    <dgm:pt modelId="{D1061CC8-C676-4E20-86ED-69B05C286AEE}">
      <dgm:prSet phldrT="[Text]" custT="1"/>
      <dgm:spPr>
        <a:noFill/>
        <a:ln>
          <a:solidFill>
            <a:srgbClr val="FF0000"/>
          </a:solidFill>
        </a:ln>
      </dgm:spPr>
      <dgm:t>
        <a:bodyPr/>
        <a:lstStyle/>
        <a:p>
          <a:r>
            <a:rPr lang="en-US" sz="1600" b="1" dirty="0">
              <a:solidFill>
                <a:schemeClr val="tx1"/>
              </a:solidFill>
            </a:rPr>
            <a:t>Click "Run Pipeline" to start the pipeline</a:t>
          </a:r>
        </a:p>
      </dgm:t>
    </dgm:pt>
    <dgm:pt modelId="{779F7951-CC6E-4460-85B4-1FC707A4100C}" type="parTrans" cxnId="{3633E983-B38C-4535-9EF1-65CB61EFEE82}">
      <dgm:prSet/>
      <dgm:spPr/>
      <dgm:t>
        <a:bodyPr/>
        <a:lstStyle/>
        <a:p>
          <a:endParaRPr lang="en-US"/>
        </a:p>
      </dgm:t>
    </dgm:pt>
    <dgm:pt modelId="{7D3FFB55-B719-4F17-93DD-AEF4C89F813E}" type="sibTrans" cxnId="{3633E983-B38C-4535-9EF1-65CB61EFEE82}">
      <dgm:prSet/>
      <dgm:spPr/>
      <dgm:t>
        <a:bodyPr/>
        <a:lstStyle/>
        <a:p>
          <a:endParaRPr lang="en-US"/>
        </a:p>
      </dgm:t>
    </dgm:pt>
    <dgm:pt modelId="{A65625D8-A279-473D-9BC1-8F9A22E655F8}" type="pres">
      <dgm:prSet presAssocID="{EA84B51F-3D6C-4057-A9B9-5FD0950B98A9}" presName="Name0" presStyleCnt="0">
        <dgm:presLayoutVars>
          <dgm:dir/>
          <dgm:resizeHandles val="exact"/>
        </dgm:presLayoutVars>
      </dgm:prSet>
      <dgm:spPr/>
    </dgm:pt>
    <dgm:pt modelId="{8E0055DD-23F3-4C9D-9416-FB39441100E2}" type="pres">
      <dgm:prSet presAssocID="{32E260A2-C92E-42DE-B7CC-3A2A3CB4AAF4}" presName="node" presStyleLbl="node1" presStyleIdx="0" presStyleCnt="3">
        <dgm:presLayoutVars>
          <dgm:bulletEnabled val="1"/>
        </dgm:presLayoutVars>
      </dgm:prSet>
      <dgm:spPr/>
    </dgm:pt>
    <dgm:pt modelId="{612598E7-4526-4A7C-9376-ADED56964446}" type="pres">
      <dgm:prSet presAssocID="{A3E3AA98-B8CA-4947-AF79-A335B20DAACE}" presName="sibTrans" presStyleLbl="sibTrans2D1" presStyleIdx="0" presStyleCnt="2"/>
      <dgm:spPr/>
    </dgm:pt>
    <dgm:pt modelId="{96571D5D-9035-45C2-8183-7CB3D9C8AFD3}" type="pres">
      <dgm:prSet presAssocID="{A3E3AA98-B8CA-4947-AF79-A335B20DAACE}" presName="connectorText" presStyleLbl="sibTrans2D1" presStyleIdx="0" presStyleCnt="2"/>
      <dgm:spPr/>
    </dgm:pt>
    <dgm:pt modelId="{5E8E6511-ADB8-42D8-A5C0-47AA60A25585}" type="pres">
      <dgm:prSet presAssocID="{A1E7C68F-D518-4F00-B785-30E4713E1FB5}" presName="node" presStyleLbl="node1" presStyleIdx="1" presStyleCnt="3">
        <dgm:presLayoutVars>
          <dgm:bulletEnabled val="1"/>
        </dgm:presLayoutVars>
      </dgm:prSet>
      <dgm:spPr/>
    </dgm:pt>
    <dgm:pt modelId="{D84E6FCE-3DEA-40F1-88EF-32F3BF71837D}" type="pres">
      <dgm:prSet presAssocID="{53259F16-B8C2-47A1-9F35-A89C952A3617}" presName="sibTrans" presStyleLbl="sibTrans2D1" presStyleIdx="1" presStyleCnt="2"/>
      <dgm:spPr/>
    </dgm:pt>
    <dgm:pt modelId="{A56077FB-A2BC-4A55-BA74-EFA8517DDFFD}" type="pres">
      <dgm:prSet presAssocID="{53259F16-B8C2-47A1-9F35-A89C952A3617}" presName="connectorText" presStyleLbl="sibTrans2D1" presStyleIdx="1" presStyleCnt="2"/>
      <dgm:spPr/>
    </dgm:pt>
    <dgm:pt modelId="{79147217-35A5-4722-81FA-C854F9735140}" type="pres">
      <dgm:prSet presAssocID="{D1061CC8-C676-4E20-86ED-69B05C286AEE}" presName="node" presStyleLbl="node1" presStyleIdx="2" presStyleCnt="3">
        <dgm:presLayoutVars>
          <dgm:bulletEnabled val="1"/>
        </dgm:presLayoutVars>
      </dgm:prSet>
      <dgm:spPr/>
    </dgm:pt>
  </dgm:ptLst>
  <dgm:cxnLst>
    <dgm:cxn modelId="{18EA8A08-2834-4ADC-92CD-6A49C914F6E4}" type="presOf" srcId="{D1061CC8-C676-4E20-86ED-69B05C286AEE}" destId="{79147217-35A5-4722-81FA-C854F9735140}" srcOrd="0" destOrd="0" presId="urn:microsoft.com/office/officeart/2005/8/layout/process1"/>
    <dgm:cxn modelId="{A5BA6A0A-ADD9-4799-B567-01FC9EE5E1A1}" type="presOf" srcId="{A3E3AA98-B8CA-4947-AF79-A335B20DAACE}" destId="{612598E7-4526-4A7C-9376-ADED56964446}" srcOrd="0" destOrd="0" presId="urn:microsoft.com/office/officeart/2005/8/layout/process1"/>
    <dgm:cxn modelId="{7B4EF00C-F556-4BC3-A269-03F7DA31628B}" srcId="{EA84B51F-3D6C-4057-A9B9-5FD0950B98A9}" destId="{A1E7C68F-D518-4F00-B785-30E4713E1FB5}" srcOrd="1" destOrd="0" parTransId="{A979A0CB-75E1-4951-990E-2BF1887E68A3}" sibTransId="{53259F16-B8C2-47A1-9F35-A89C952A3617}"/>
    <dgm:cxn modelId="{9DEF281F-9C00-4113-97E7-5C9DAC39B8A8}" type="presOf" srcId="{53259F16-B8C2-47A1-9F35-A89C952A3617}" destId="{D84E6FCE-3DEA-40F1-88EF-32F3BF71837D}" srcOrd="0" destOrd="0" presId="urn:microsoft.com/office/officeart/2005/8/layout/process1"/>
    <dgm:cxn modelId="{371BE529-C0A1-4B35-8C56-77D3E5245F49}" type="presOf" srcId="{A3E3AA98-B8CA-4947-AF79-A335B20DAACE}" destId="{96571D5D-9035-45C2-8183-7CB3D9C8AFD3}" srcOrd="1" destOrd="0" presId="urn:microsoft.com/office/officeart/2005/8/layout/process1"/>
    <dgm:cxn modelId="{6F8D7034-DF31-4945-A534-42E961A047EE}" srcId="{EA84B51F-3D6C-4057-A9B9-5FD0950B98A9}" destId="{32E260A2-C92E-42DE-B7CC-3A2A3CB4AAF4}" srcOrd="0" destOrd="0" parTransId="{5FB9B374-180E-4462-946A-FCD92A49676D}" sibTransId="{A3E3AA98-B8CA-4947-AF79-A335B20DAACE}"/>
    <dgm:cxn modelId="{EFA71A65-CB66-4AB4-8706-655C2F860AEA}" type="presOf" srcId="{32E260A2-C92E-42DE-B7CC-3A2A3CB4AAF4}" destId="{8E0055DD-23F3-4C9D-9416-FB39441100E2}" srcOrd="0" destOrd="0" presId="urn:microsoft.com/office/officeart/2005/8/layout/process1"/>
    <dgm:cxn modelId="{3601914D-13A1-41F1-97F4-717C1ED359A5}" type="presOf" srcId="{A1E7C68F-D518-4F00-B785-30E4713E1FB5}" destId="{5E8E6511-ADB8-42D8-A5C0-47AA60A25585}" srcOrd="0" destOrd="0" presId="urn:microsoft.com/office/officeart/2005/8/layout/process1"/>
    <dgm:cxn modelId="{3633E983-B38C-4535-9EF1-65CB61EFEE82}" srcId="{EA84B51F-3D6C-4057-A9B9-5FD0950B98A9}" destId="{D1061CC8-C676-4E20-86ED-69B05C286AEE}" srcOrd="2" destOrd="0" parTransId="{779F7951-CC6E-4460-85B4-1FC707A4100C}" sibTransId="{7D3FFB55-B719-4F17-93DD-AEF4C89F813E}"/>
    <dgm:cxn modelId="{8A4669A5-3EA6-44BD-9411-9729FA688B13}" type="presOf" srcId="{53259F16-B8C2-47A1-9F35-A89C952A3617}" destId="{A56077FB-A2BC-4A55-BA74-EFA8517DDFFD}" srcOrd="1" destOrd="0" presId="urn:microsoft.com/office/officeart/2005/8/layout/process1"/>
    <dgm:cxn modelId="{886FFDEA-CEC8-4649-8B04-6F6170B0823C}" type="presOf" srcId="{EA84B51F-3D6C-4057-A9B9-5FD0950B98A9}" destId="{A65625D8-A279-473D-9BC1-8F9A22E655F8}" srcOrd="0" destOrd="0" presId="urn:microsoft.com/office/officeart/2005/8/layout/process1"/>
    <dgm:cxn modelId="{9FA807D0-176D-4E47-913A-AD32E6A8F8FD}" type="presParOf" srcId="{A65625D8-A279-473D-9BC1-8F9A22E655F8}" destId="{8E0055DD-23F3-4C9D-9416-FB39441100E2}" srcOrd="0" destOrd="0" presId="urn:microsoft.com/office/officeart/2005/8/layout/process1"/>
    <dgm:cxn modelId="{6D491665-022E-4139-B602-D5CBEE16607E}" type="presParOf" srcId="{A65625D8-A279-473D-9BC1-8F9A22E655F8}" destId="{612598E7-4526-4A7C-9376-ADED56964446}" srcOrd="1" destOrd="0" presId="urn:microsoft.com/office/officeart/2005/8/layout/process1"/>
    <dgm:cxn modelId="{CAF6BBDF-7851-46F2-AD91-F699A0C9BCED}" type="presParOf" srcId="{612598E7-4526-4A7C-9376-ADED56964446}" destId="{96571D5D-9035-45C2-8183-7CB3D9C8AFD3}" srcOrd="0" destOrd="0" presId="urn:microsoft.com/office/officeart/2005/8/layout/process1"/>
    <dgm:cxn modelId="{959379D6-2B9C-4EAC-B587-B792F50D15A7}" type="presParOf" srcId="{A65625D8-A279-473D-9BC1-8F9A22E655F8}" destId="{5E8E6511-ADB8-42D8-A5C0-47AA60A25585}" srcOrd="2" destOrd="0" presId="urn:microsoft.com/office/officeart/2005/8/layout/process1"/>
    <dgm:cxn modelId="{9E218003-0B98-4CC1-9D2E-2CD15768D415}" type="presParOf" srcId="{A65625D8-A279-473D-9BC1-8F9A22E655F8}" destId="{D84E6FCE-3DEA-40F1-88EF-32F3BF71837D}" srcOrd="3" destOrd="0" presId="urn:microsoft.com/office/officeart/2005/8/layout/process1"/>
    <dgm:cxn modelId="{89DA9262-5A51-4177-8211-999A74B6D6AB}" type="presParOf" srcId="{D84E6FCE-3DEA-40F1-88EF-32F3BF71837D}" destId="{A56077FB-A2BC-4A55-BA74-EFA8517DDFFD}" srcOrd="0" destOrd="0" presId="urn:microsoft.com/office/officeart/2005/8/layout/process1"/>
    <dgm:cxn modelId="{1DD03984-42CF-4399-ABBE-B4A2CA09D7AE}" type="presParOf" srcId="{A65625D8-A279-473D-9BC1-8F9A22E655F8}" destId="{79147217-35A5-4722-81FA-C854F9735140}"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84B51F-3D6C-4057-A9B9-5FD0950B98A9}" type="doc">
      <dgm:prSet loTypeId="urn:microsoft.com/office/officeart/2005/8/layout/process1" loCatId="process" qsTypeId="urn:microsoft.com/office/officeart/2005/8/quickstyle/simple1" qsCatId="simple" csTypeId="urn:microsoft.com/office/officeart/2005/8/colors/accent1_2" csCatId="accent1" phldr="1"/>
      <dgm:spPr/>
    </dgm:pt>
    <dgm:pt modelId="{32E260A2-C92E-42DE-B7CC-3A2A3CB4AAF4}">
      <dgm:prSet phldrT="[Text]" custT="1"/>
      <dgm:spPr>
        <a:noFill/>
        <a:ln>
          <a:solidFill>
            <a:srgbClr val="000000"/>
          </a:solidFill>
        </a:ln>
      </dgm:spPr>
      <dgm:t>
        <a:bodyPr/>
        <a:lstStyle/>
        <a:p>
          <a:r>
            <a:rPr lang="en-US" sz="1600" b="1" dirty="0">
              <a:solidFill>
                <a:schemeClr val="tx1"/>
              </a:solidFill>
            </a:rPr>
            <a:t>Go to CI/CD, </a:t>
          </a:r>
        </a:p>
        <a:p>
          <a:r>
            <a:rPr lang="en-US" sz="1600" b="1" dirty="0">
              <a:solidFill>
                <a:schemeClr val="tx1"/>
              </a:solidFill>
            </a:rPr>
            <a:t>then click “Run pipeline”</a:t>
          </a:r>
        </a:p>
      </dgm:t>
    </dgm:pt>
    <dgm:pt modelId="{5FB9B374-180E-4462-946A-FCD92A49676D}" type="parTrans" cxnId="{6F8D7034-DF31-4945-A534-42E961A047EE}">
      <dgm:prSet/>
      <dgm:spPr/>
      <dgm:t>
        <a:bodyPr/>
        <a:lstStyle/>
        <a:p>
          <a:endParaRPr lang="en-US"/>
        </a:p>
      </dgm:t>
    </dgm:pt>
    <dgm:pt modelId="{A3E3AA98-B8CA-4947-AF79-A335B20DAACE}" type="sibTrans" cxnId="{6F8D7034-DF31-4945-A534-42E961A047EE}">
      <dgm:prSet/>
      <dgm:spPr/>
      <dgm:t>
        <a:bodyPr/>
        <a:lstStyle/>
        <a:p>
          <a:endParaRPr lang="en-US"/>
        </a:p>
      </dgm:t>
    </dgm:pt>
    <dgm:pt modelId="{A1E7C68F-D518-4F00-B785-30E4713E1FB5}">
      <dgm:prSet phldrT="[Text]" custT="1"/>
      <dgm:spPr>
        <a:noFill/>
        <a:ln>
          <a:solidFill>
            <a:srgbClr val="002060"/>
          </a:solidFill>
        </a:ln>
      </dgm:spPr>
      <dgm:t>
        <a:bodyPr/>
        <a:lstStyle/>
        <a:p>
          <a:r>
            <a:rPr lang="en-US" sz="1600" b="1" dirty="0">
              <a:solidFill>
                <a:schemeClr val="tx1"/>
              </a:solidFill>
            </a:rPr>
            <a:t>Select your branch from the drop down</a:t>
          </a:r>
        </a:p>
      </dgm:t>
    </dgm:pt>
    <dgm:pt modelId="{A979A0CB-75E1-4951-990E-2BF1887E68A3}" type="parTrans" cxnId="{7B4EF00C-F556-4BC3-A269-03F7DA31628B}">
      <dgm:prSet/>
      <dgm:spPr/>
      <dgm:t>
        <a:bodyPr/>
        <a:lstStyle/>
        <a:p>
          <a:endParaRPr lang="en-US"/>
        </a:p>
      </dgm:t>
    </dgm:pt>
    <dgm:pt modelId="{53259F16-B8C2-47A1-9F35-A89C952A3617}" type="sibTrans" cxnId="{7B4EF00C-F556-4BC3-A269-03F7DA31628B}">
      <dgm:prSet/>
      <dgm:spPr/>
      <dgm:t>
        <a:bodyPr/>
        <a:lstStyle/>
        <a:p>
          <a:endParaRPr lang="en-US"/>
        </a:p>
      </dgm:t>
    </dgm:pt>
    <dgm:pt modelId="{D1061CC8-C676-4E20-86ED-69B05C286AEE}">
      <dgm:prSet phldrT="[Text]" custT="1"/>
      <dgm:spPr>
        <a:noFill/>
        <a:ln>
          <a:solidFill>
            <a:srgbClr val="FF0000"/>
          </a:solidFill>
        </a:ln>
      </dgm:spPr>
      <dgm:t>
        <a:bodyPr/>
        <a:lstStyle/>
        <a:p>
          <a:r>
            <a:rPr lang="en-US" sz="1600" b="1" dirty="0">
              <a:solidFill>
                <a:schemeClr val="tx1"/>
              </a:solidFill>
            </a:rPr>
            <a:t>Click "Run Pipeline" to start the pipeline</a:t>
          </a:r>
        </a:p>
      </dgm:t>
    </dgm:pt>
    <dgm:pt modelId="{779F7951-CC6E-4460-85B4-1FC707A4100C}" type="parTrans" cxnId="{3633E983-B38C-4535-9EF1-65CB61EFEE82}">
      <dgm:prSet/>
      <dgm:spPr/>
      <dgm:t>
        <a:bodyPr/>
        <a:lstStyle/>
        <a:p>
          <a:endParaRPr lang="en-US"/>
        </a:p>
      </dgm:t>
    </dgm:pt>
    <dgm:pt modelId="{7D3FFB55-B719-4F17-93DD-AEF4C89F813E}" type="sibTrans" cxnId="{3633E983-B38C-4535-9EF1-65CB61EFEE82}">
      <dgm:prSet/>
      <dgm:spPr/>
      <dgm:t>
        <a:bodyPr/>
        <a:lstStyle/>
        <a:p>
          <a:endParaRPr lang="en-US"/>
        </a:p>
      </dgm:t>
    </dgm:pt>
    <dgm:pt modelId="{A65625D8-A279-473D-9BC1-8F9A22E655F8}" type="pres">
      <dgm:prSet presAssocID="{EA84B51F-3D6C-4057-A9B9-5FD0950B98A9}" presName="Name0" presStyleCnt="0">
        <dgm:presLayoutVars>
          <dgm:dir/>
          <dgm:resizeHandles val="exact"/>
        </dgm:presLayoutVars>
      </dgm:prSet>
      <dgm:spPr/>
    </dgm:pt>
    <dgm:pt modelId="{8E0055DD-23F3-4C9D-9416-FB39441100E2}" type="pres">
      <dgm:prSet presAssocID="{32E260A2-C92E-42DE-B7CC-3A2A3CB4AAF4}" presName="node" presStyleLbl="node1" presStyleIdx="0" presStyleCnt="3">
        <dgm:presLayoutVars>
          <dgm:bulletEnabled val="1"/>
        </dgm:presLayoutVars>
      </dgm:prSet>
      <dgm:spPr/>
    </dgm:pt>
    <dgm:pt modelId="{612598E7-4526-4A7C-9376-ADED56964446}" type="pres">
      <dgm:prSet presAssocID="{A3E3AA98-B8CA-4947-AF79-A335B20DAACE}" presName="sibTrans" presStyleLbl="sibTrans2D1" presStyleIdx="0" presStyleCnt="2"/>
      <dgm:spPr/>
    </dgm:pt>
    <dgm:pt modelId="{96571D5D-9035-45C2-8183-7CB3D9C8AFD3}" type="pres">
      <dgm:prSet presAssocID="{A3E3AA98-B8CA-4947-AF79-A335B20DAACE}" presName="connectorText" presStyleLbl="sibTrans2D1" presStyleIdx="0" presStyleCnt="2"/>
      <dgm:spPr/>
    </dgm:pt>
    <dgm:pt modelId="{5E8E6511-ADB8-42D8-A5C0-47AA60A25585}" type="pres">
      <dgm:prSet presAssocID="{A1E7C68F-D518-4F00-B785-30E4713E1FB5}" presName="node" presStyleLbl="node1" presStyleIdx="1" presStyleCnt="3">
        <dgm:presLayoutVars>
          <dgm:bulletEnabled val="1"/>
        </dgm:presLayoutVars>
      </dgm:prSet>
      <dgm:spPr/>
    </dgm:pt>
    <dgm:pt modelId="{D84E6FCE-3DEA-40F1-88EF-32F3BF71837D}" type="pres">
      <dgm:prSet presAssocID="{53259F16-B8C2-47A1-9F35-A89C952A3617}" presName="sibTrans" presStyleLbl="sibTrans2D1" presStyleIdx="1" presStyleCnt="2"/>
      <dgm:spPr/>
    </dgm:pt>
    <dgm:pt modelId="{A56077FB-A2BC-4A55-BA74-EFA8517DDFFD}" type="pres">
      <dgm:prSet presAssocID="{53259F16-B8C2-47A1-9F35-A89C952A3617}" presName="connectorText" presStyleLbl="sibTrans2D1" presStyleIdx="1" presStyleCnt="2"/>
      <dgm:spPr/>
    </dgm:pt>
    <dgm:pt modelId="{79147217-35A5-4722-81FA-C854F9735140}" type="pres">
      <dgm:prSet presAssocID="{D1061CC8-C676-4E20-86ED-69B05C286AEE}" presName="node" presStyleLbl="node1" presStyleIdx="2" presStyleCnt="3">
        <dgm:presLayoutVars>
          <dgm:bulletEnabled val="1"/>
        </dgm:presLayoutVars>
      </dgm:prSet>
      <dgm:spPr/>
    </dgm:pt>
  </dgm:ptLst>
  <dgm:cxnLst>
    <dgm:cxn modelId="{18EA8A08-2834-4ADC-92CD-6A49C914F6E4}" type="presOf" srcId="{D1061CC8-C676-4E20-86ED-69B05C286AEE}" destId="{79147217-35A5-4722-81FA-C854F9735140}" srcOrd="0" destOrd="0" presId="urn:microsoft.com/office/officeart/2005/8/layout/process1"/>
    <dgm:cxn modelId="{A5BA6A0A-ADD9-4799-B567-01FC9EE5E1A1}" type="presOf" srcId="{A3E3AA98-B8CA-4947-AF79-A335B20DAACE}" destId="{612598E7-4526-4A7C-9376-ADED56964446}" srcOrd="0" destOrd="0" presId="urn:microsoft.com/office/officeart/2005/8/layout/process1"/>
    <dgm:cxn modelId="{7B4EF00C-F556-4BC3-A269-03F7DA31628B}" srcId="{EA84B51F-3D6C-4057-A9B9-5FD0950B98A9}" destId="{A1E7C68F-D518-4F00-B785-30E4713E1FB5}" srcOrd="1" destOrd="0" parTransId="{A979A0CB-75E1-4951-990E-2BF1887E68A3}" sibTransId="{53259F16-B8C2-47A1-9F35-A89C952A3617}"/>
    <dgm:cxn modelId="{9DEF281F-9C00-4113-97E7-5C9DAC39B8A8}" type="presOf" srcId="{53259F16-B8C2-47A1-9F35-A89C952A3617}" destId="{D84E6FCE-3DEA-40F1-88EF-32F3BF71837D}" srcOrd="0" destOrd="0" presId="urn:microsoft.com/office/officeart/2005/8/layout/process1"/>
    <dgm:cxn modelId="{371BE529-C0A1-4B35-8C56-77D3E5245F49}" type="presOf" srcId="{A3E3AA98-B8CA-4947-AF79-A335B20DAACE}" destId="{96571D5D-9035-45C2-8183-7CB3D9C8AFD3}" srcOrd="1" destOrd="0" presId="urn:microsoft.com/office/officeart/2005/8/layout/process1"/>
    <dgm:cxn modelId="{6F8D7034-DF31-4945-A534-42E961A047EE}" srcId="{EA84B51F-3D6C-4057-A9B9-5FD0950B98A9}" destId="{32E260A2-C92E-42DE-B7CC-3A2A3CB4AAF4}" srcOrd="0" destOrd="0" parTransId="{5FB9B374-180E-4462-946A-FCD92A49676D}" sibTransId="{A3E3AA98-B8CA-4947-AF79-A335B20DAACE}"/>
    <dgm:cxn modelId="{EFA71A65-CB66-4AB4-8706-655C2F860AEA}" type="presOf" srcId="{32E260A2-C92E-42DE-B7CC-3A2A3CB4AAF4}" destId="{8E0055DD-23F3-4C9D-9416-FB39441100E2}" srcOrd="0" destOrd="0" presId="urn:microsoft.com/office/officeart/2005/8/layout/process1"/>
    <dgm:cxn modelId="{3601914D-13A1-41F1-97F4-717C1ED359A5}" type="presOf" srcId="{A1E7C68F-D518-4F00-B785-30E4713E1FB5}" destId="{5E8E6511-ADB8-42D8-A5C0-47AA60A25585}" srcOrd="0" destOrd="0" presId="urn:microsoft.com/office/officeart/2005/8/layout/process1"/>
    <dgm:cxn modelId="{3633E983-B38C-4535-9EF1-65CB61EFEE82}" srcId="{EA84B51F-3D6C-4057-A9B9-5FD0950B98A9}" destId="{D1061CC8-C676-4E20-86ED-69B05C286AEE}" srcOrd="2" destOrd="0" parTransId="{779F7951-CC6E-4460-85B4-1FC707A4100C}" sibTransId="{7D3FFB55-B719-4F17-93DD-AEF4C89F813E}"/>
    <dgm:cxn modelId="{8A4669A5-3EA6-44BD-9411-9729FA688B13}" type="presOf" srcId="{53259F16-B8C2-47A1-9F35-A89C952A3617}" destId="{A56077FB-A2BC-4A55-BA74-EFA8517DDFFD}" srcOrd="1" destOrd="0" presId="urn:microsoft.com/office/officeart/2005/8/layout/process1"/>
    <dgm:cxn modelId="{886FFDEA-CEC8-4649-8B04-6F6170B0823C}" type="presOf" srcId="{EA84B51F-3D6C-4057-A9B9-5FD0950B98A9}" destId="{A65625D8-A279-473D-9BC1-8F9A22E655F8}" srcOrd="0" destOrd="0" presId="urn:microsoft.com/office/officeart/2005/8/layout/process1"/>
    <dgm:cxn modelId="{9FA807D0-176D-4E47-913A-AD32E6A8F8FD}" type="presParOf" srcId="{A65625D8-A279-473D-9BC1-8F9A22E655F8}" destId="{8E0055DD-23F3-4C9D-9416-FB39441100E2}" srcOrd="0" destOrd="0" presId="urn:microsoft.com/office/officeart/2005/8/layout/process1"/>
    <dgm:cxn modelId="{6D491665-022E-4139-B602-D5CBEE16607E}" type="presParOf" srcId="{A65625D8-A279-473D-9BC1-8F9A22E655F8}" destId="{612598E7-4526-4A7C-9376-ADED56964446}" srcOrd="1" destOrd="0" presId="urn:microsoft.com/office/officeart/2005/8/layout/process1"/>
    <dgm:cxn modelId="{CAF6BBDF-7851-46F2-AD91-F699A0C9BCED}" type="presParOf" srcId="{612598E7-4526-4A7C-9376-ADED56964446}" destId="{96571D5D-9035-45C2-8183-7CB3D9C8AFD3}" srcOrd="0" destOrd="0" presId="urn:microsoft.com/office/officeart/2005/8/layout/process1"/>
    <dgm:cxn modelId="{959379D6-2B9C-4EAC-B587-B792F50D15A7}" type="presParOf" srcId="{A65625D8-A279-473D-9BC1-8F9A22E655F8}" destId="{5E8E6511-ADB8-42D8-A5C0-47AA60A25585}" srcOrd="2" destOrd="0" presId="urn:microsoft.com/office/officeart/2005/8/layout/process1"/>
    <dgm:cxn modelId="{9E218003-0B98-4CC1-9D2E-2CD15768D415}" type="presParOf" srcId="{A65625D8-A279-473D-9BC1-8F9A22E655F8}" destId="{D84E6FCE-3DEA-40F1-88EF-32F3BF71837D}" srcOrd="3" destOrd="0" presId="urn:microsoft.com/office/officeart/2005/8/layout/process1"/>
    <dgm:cxn modelId="{89DA9262-5A51-4177-8211-999A74B6D6AB}" type="presParOf" srcId="{D84E6FCE-3DEA-40F1-88EF-32F3BF71837D}" destId="{A56077FB-A2BC-4A55-BA74-EFA8517DDFFD}" srcOrd="0" destOrd="0" presId="urn:microsoft.com/office/officeart/2005/8/layout/process1"/>
    <dgm:cxn modelId="{1DD03984-42CF-4399-ABBE-B4A2CA09D7AE}" type="presParOf" srcId="{A65625D8-A279-473D-9BC1-8F9A22E655F8}" destId="{79147217-35A5-4722-81FA-C854F9735140}"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055DD-23F3-4C9D-9416-FB39441100E2}">
      <dsp:nvSpPr>
        <dsp:cNvPr id="0" name=""/>
        <dsp:cNvSpPr/>
      </dsp:nvSpPr>
      <dsp:spPr>
        <a:xfrm>
          <a:off x="10146" y="2299076"/>
          <a:ext cx="3032633" cy="1819580"/>
        </a:xfrm>
        <a:prstGeom prst="roundRect">
          <a:avLst>
            <a:gd name="adj" fmla="val 10000"/>
          </a:avLst>
        </a:prstGeom>
        <a:no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Go to CI/CD, </a:t>
          </a:r>
        </a:p>
        <a:p>
          <a:pPr marL="0" lvl="0" indent="0" algn="ctr" defTabSz="711200">
            <a:lnSpc>
              <a:spcPct val="90000"/>
            </a:lnSpc>
            <a:spcBef>
              <a:spcPct val="0"/>
            </a:spcBef>
            <a:spcAft>
              <a:spcPct val="35000"/>
            </a:spcAft>
            <a:buNone/>
          </a:pPr>
          <a:r>
            <a:rPr lang="en-US" sz="1600" b="1" kern="1200" dirty="0">
              <a:solidFill>
                <a:schemeClr val="tx1"/>
              </a:solidFill>
            </a:rPr>
            <a:t>then click “Run pipeline”</a:t>
          </a:r>
        </a:p>
      </dsp:txBody>
      <dsp:txXfrm>
        <a:off x="63440" y="2352370"/>
        <a:ext cx="2926045" cy="1712992"/>
      </dsp:txXfrm>
    </dsp:sp>
    <dsp:sp modelId="{612598E7-4526-4A7C-9376-ADED56964446}">
      <dsp:nvSpPr>
        <dsp:cNvPr id="0" name=""/>
        <dsp:cNvSpPr/>
      </dsp:nvSpPr>
      <dsp:spPr>
        <a:xfrm>
          <a:off x="3346043" y="2832820"/>
          <a:ext cx="642918" cy="7520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3346043" y="2983239"/>
        <a:ext cx="450043" cy="451255"/>
      </dsp:txXfrm>
    </dsp:sp>
    <dsp:sp modelId="{5E8E6511-ADB8-42D8-A5C0-47AA60A25585}">
      <dsp:nvSpPr>
        <dsp:cNvPr id="0" name=""/>
        <dsp:cNvSpPr/>
      </dsp:nvSpPr>
      <dsp:spPr>
        <a:xfrm>
          <a:off x="4255833" y="2299076"/>
          <a:ext cx="3032633" cy="1819580"/>
        </a:xfrm>
        <a:prstGeom prst="roundRect">
          <a:avLst>
            <a:gd name="adj" fmla="val 10000"/>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Select your branch from the drop down</a:t>
          </a:r>
        </a:p>
      </dsp:txBody>
      <dsp:txXfrm>
        <a:off x="4309127" y="2352370"/>
        <a:ext cx="2926045" cy="1712992"/>
      </dsp:txXfrm>
    </dsp:sp>
    <dsp:sp modelId="{D84E6FCE-3DEA-40F1-88EF-32F3BF71837D}">
      <dsp:nvSpPr>
        <dsp:cNvPr id="0" name=""/>
        <dsp:cNvSpPr/>
      </dsp:nvSpPr>
      <dsp:spPr>
        <a:xfrm>
          <a:off x="7591730" y="2832820"/>
          <a:ext cx="642918" cy="7520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591730" y="2983239"/>
        <a:ext cx="450043" cy="451255"/>
      </dsp:txXfrm>
    </dsp:sp>
    <dsp:sp modelId="{79147217-35A5-4722-81FA-C854F9735140}">
      <dsp:nvSpPr>
        <dsp:cNvPr id="0" name=""/>
        <dsp:cNvSpPr/>
      </dsp:nvSpPr>
      <dsp:spPr>
        <a:xfrm>
          <a:off x="8501520" y="2299076"/>
          <a:ext cx="3032633" cy="1819580"/>
        </a:xfrm>
        <a:prstGeom prst="roundRect">
          <a:avLst>
            <a:gd name="adj" fmla="val 10000"/>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Click "Run Pipeline" to start the pipeline</a:t>
          </a:r>
        </a:p>
      </dsp:txBody>
      <dsp:txXfrm>
        <a:off x="8554814" y="2352370"/>
        <a:ext cx="2926045" cy="1712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055DD-23F3-4C9D-9416-FB39441100E2}">
      <dsp:nvSpPr>
        <dsp:cNvPr id="0" name=""/>
        <dsp:cNvSpPr/>
      </dsp:nvSpPr>
      <dsp:spPr>
        <a:xfrm>
          <a:off x="10146" y="2299076"/>
          <a:ext cx="3032633" cy="1819580"/>
        </a:xfrm>
        <a:prstGeom prst="roundRect">
          <a:avLst>
            <a:gd name="adj" fmla="val 10000"/>
          </a:avLst>
        </a:prstGeom>
        <a:no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Go to CI/CD, </a:t>
          </a:r>
        </a:p>
        <a:p>
          <a:pPr marL="0" lvl="0" indent="0" algn="ctr" defTabSz="711200">
            <a:lnSpc>
              <a:spcPct val="90000"/>
            </a:lnSpc>
            <a:spcBef>
              <a:spcPct val="0"/>
            </a:spcBef>
            <a:spcAft>
              <a:spcPct val="35000"/>
            </a:spcAft>
            <a:buNone/>
          </a:pPr>
          <a:r>
            <a:rPr lang="en-US" sz="1600" b="1" kern="1200" dirty="0">
              <a:solidFill>
                <a:schemeClr val="tx1"/>
              </a:solidFill>
            </a:rPr>
            <a:t>then click “Run pipeline”</a:t>
          </a:r>
        </a:p>
      </dsp:txBody>
      <dsp:txXfrm>
        <a:off x="63440" y="2352370"/>
        <a:ext cx="2926045" cy="1712992"/>
      </dsp:txXfrm>
    </dsp:sp>
    <dsp:sp modelId="{612598E7-4526-4A7C-9376-ADED56964446}">
      <dsp:nvSpPr>
        <dsp:cNvPr id="0" name=""/>
        <dsp:cNvSpPr/>
      </dsp:nvSpPr>
      <dsp:spPr>
        <a:xfrm>
          <a:off x="3346043" y="2832820"/>
          <a:ext cx="642918" cy="7520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3346043" y="2983239"/>
        <a:ext cx="450043" cy="451255"/>
      </dsp:txXfrm>
    </dsp:sp>
    <dsp:sp modelId="{5E8E6511-ADB8-42D8-A5C0-47AA60A25585}">
      <dsp:nvSpPr>
        <dsp:cNvPr id="0" name=""/>
        <dsp:cNvSpPr/>
      </dsp:nvSpPr>
      <dsp:spPr>
        <a:xfrm>
          <a:off x="4255833" y="2299076"/>
          <a:ext cx="3032633" cy="1819580"/>
        </a:xfrm>
        <a:prstGeom prst="roundRect">
          <a:avLst>
            <a:gd name="adj" fmla="val 10000"/>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Select your branch from the drop down</a:t>
          </a:r>
        </a:p>
      </dsp:txBody>
      <dsp:txXfrm>
        <a:off x="4309127" y="2352370"/>
        <a:ext cx="2926045" cy="1712992"/>
      </dsp:txXfrm>
    </dsp:sp>
    <dsp:sp modelId="{D84E6FCE-3DEA-40F1-88EF-32F3BF71837D}">
      <dsp:nvSpPr>
        <dsp:cNvPr id="0" name=""/>
        <dsp:cNvSpPr/>
      </dsp:nvSpPr>
      <dsp:spPr>
        <a:xfrm>
          <a:off x="7591730" y="2832820"/>
          <a:ext cx="642918" cy="7520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591730" y="2983239"/>
        <a:ext cx="450043" cy="451255"/>
      </dsp:txXfrm>
    </dsp:sp>
    <dsp:sp modelId="{79147217-35A5-4722-81FA-C854F9735140}">
      <dsp:nvSpPr>
        <dsp:cNvPr id="0" name=""/>
        <dsp:cNvSpPr/>
      </dsp:nvSpPr>
      <dsp:spPr>
        <a:xfrm>
          <a:off x="8501520" y="2299076"/>
          <a:ext cx="3032633" cy="1819580"/>
        </a:xfrm>
        <a:prstGeom prst="roundRect">
          <a:avLst>
            <a:gd name="adj" fmla="val 10000"/>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Click "Run Pipeline" to start the pipeline</a:t>
          </a:r>
        </a:p>
      </dsp:txBody>
      <dsp:txXfrm>
        <a:off x="8554814" y="2352370"/>
        <a:ext cx="2926045" cy="17129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2/16/2023</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present the latest updates from FSP, what is going on at the RA SW side!!</a:t>
            </a:r>
          </a:p>
        </p:txBody>
      </p:sp>
      <p:sp>
        <p:nvSpPr>
          <p:cNvPr id="4" name="Slide Number Placeholder 3"/>
          <p:cNvSpPr>
            <a:spLocks noGrp="1"/>
          </p:cNvSpPr>
          <p:nvPr>
            <p:ph type="sldNum" sz="quarter" idx="5"/>
          </p:nvPr>
        </p:nvSpPr>
        <p:spPr/>
        <p:txBody>
          <a:bodyPr/>
          <a:lstStyle/>
          <a:p>
            <a:fld id="{A425D16B-934A-4DDA-AA9D-F9317AC24A5D}" type="slidenum">
              <a:rPr lang="en-US" smtClean="0"/>
              <a:t>1</a:t>
            </a:fld>
            <a:endParaRPr lang="en-US" dirty="0"/>
          </a:p>
        </p:txBody>
      </p:sp>
    </p:spTree>
    <p:extLst>
      <p:ext uri="{BB962C8B-B14F-4D97-AF65-F5344CB8AC3E}">
        <p14:creationId xmlns:p14="http://schemas.microsoft.com/office/powerpoint/2010/main" val="2691214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299538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11</a:t>
            </a:fld>
            <a:endParaRPr lang="en-US" dirty="0"/>
          </a:p>
        </p:txBody>
      </p:sp>
    </p:spTree>
    <p:extLst>
      <p:ext uri="{BB962C8B-B14F-4D97-AF65-F5344CB8AC3E}">
        <p14:creationId xmlns:p14="http://schemas.microsoft.com/office/powerpoint/2010/main" val="1270999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12</a:t>
            </a:fld>
            <a:endParaRPr lang="en-US" dirty="0"/>
          </a:p>
        </p:txBody>
      </p:sp>
    </p:spTree>
    <p:extLst>
      <p:ext uri="{BB962C8B-B14F-4D97-AF65-F5344CB8AC3E}">
        <p14:creationId xmlns:p14="http://schemas.microsoft.com/office/powerpoint/2010/main" val="2050814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everyone for your great support. FSP is growing to the next level with lot of new features and new device supports. Also expanding beyond RA to other Renesas MCU and MPU families.. So thank you very much for your contributions!</a:t>
            </a:r>
          </a:p>
        </p:txBody>
      </p:sp>
      <p:sp>
        <p:nvSpPr>
          <p:cNvPr id="4" name="Slide Number Placeholder 3"/>
          <p:cNvSpPr>
            <a:spLocks noGrp="1"/>
          </p:cNvSpPr>
          <p:nvPr>
            <p:ph type="sldNum" sz="quarter" idx="5"/>
          </p:nvPr>
        </p:nvSpPr>
        <p:spPr/>
        <p:txBody>
          <a:bodyPr/>
          <a:lstStyle/>
          <a:p>
            <a:fld id="{A425D16B-934A-4DDA-AA9D-F9317AC24A5D}" type="slidenum">
              <a:rPr lang="en-US" smtClean="0"/>
              <a:t>13</a:t>
            </a:fld>
            <a:endParaRPr lang="en-US" dirty="0"/>
          </a:p>
        </p:txBody>
      </p:sp>
    </p:spTree>
    <p:extLst>
      <p:ext uri="{BB962C8B-B14F-4D97-AF65-F5344CB8AC3E}">
        <p14:creationId xmlns:p14="http://schemas.microsoft.com/office/powerpoint/2010/main" val="128051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a:t>
            </a:fld>
            <a:endParaRPr lang="en-US"/>
          </a:p>
        </p:txBody>
      </p:sp>
    </p:spTree>
    <p:extLst>
      <p:ext uri="{BB962C8B-B14F-4D97-AF65-F5344CB8AC3E}">
        <p14:creationId xmlns:p14="http://schemas.microsoft.com/office/powerpoint/2010/main" val="1399227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a:t>
            </a:fld>
            <a:endParaRPr lang="en-US"/>
          </a:p>
        </p:txBody>
      </p:sp>
    </p:spTree>
    <p:extLst>
      <p:ext uri="{BB962C8B-B14F-4D97-AF65-F5344CB8AC3E}">
        <p14:creationId xmlns:p14="http://schemas.microsoft.com/office/powerpoint/2010/main" val="389066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a:t>
            </a:fld>
            <a:endParaRPr lang="en-US"/>
          </a:p>
        </p:txBody>
      </p:sp>
    </p:spTree>
    <p:extLst>
      <p:ext uri="{BB962C8B-B14F-4D97-AF65-F5344CB8AC3E}">
        <p14:creationId xmlns:p14="http://schemas.microsoft.com/office/powerpoint/2010/main" val="128103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5</a:t>
            </a:fld>
            <a:endParaRPr lang="en-US"/>
          </a:p>
        </p:txBody>
      </p:sp>
    </p:spTree>
    <p:extLst>
      <p:ext uri="{BB962C8B-B14F-4D97-AF65-F5344CB8AC3E}">
        <p14:creationId xmlns:p14="http://schemas.microsoft.com/office/powerpoint/2010/main" val="253438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6</a:t>
            </a:fld>
            <a:endParaRPr lang="en-US"/>
          </a:p>
        </p:txBody>
      </p:sp>
    </p:spTree>
    <p:extLst>
      <p:ext uri="{BB962C8B-B14F-4D97-AF65-F5344CB8AC3E}">
        <p14:creationId xmlns:p14="http://schemas.microsoft.com/office/powerpoint/2010/main" val="3536478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7</a:t>
            </a:fld>
            <a:endParaRPr lang="en-US"/>
          </a:p>
        </p:txBody>
      </p:sp>
    </p:spTree>
    <p:extLst>
      <p:ext uri="{BB962C8B-B14F-4D97-AF65-F5344CB8AC3E}">
        <p14:creationId xmlns:p14="http://schemas.microsoft.com/office/powerpoint/2010/main" val="64123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1722974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session, I will go through the overview of recent FSP releases, new features released in FSP, features that are in development and planned features and finally the FSP roadmap.</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2993129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アイコンをクリックして図を追加</a:t>
            </a:r>
            <a:endParaRPr lang="en-US"/>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err="1"/>
              <a:t>Textmasterformat</a:t>
            </a:r>
            <a:br>
              <a:rPr lang="en-US" noProof="0"/>
            </a:br>
            <a:r>
              <a:rPr lang="en-US" noProof="0" err="1"/>
              <a:t>bearbeiten</a:t>
            </a:r>
            <a:endParaRPr lang="en-US" noProof="0"/>
          </a:p>
          <a:p>
            <a:pPr lvl="1"/>
            <a:r>
              <a:rPr lang="en-US" noProof="0" err="1"/>
              <a:t>Zweite</a:t>
            </a:r>
            <a:r>
              <a:rPr lang="en-US" noProof="0"/>
              <a:t> </a:t>
            </a:r>
            <a:r>
              <a:rPr lang="en-US" noProof="0" err="1"/>
              <a:t>Ebene</a:t>
            </a:r>
            <a:endParaRPr lang="en-US" noProof="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ja-JP" altLang="en-US"/>
              <a:t>グラフを追加</a:t>
            </a:r>
            <a:endParaRPr lang="en-US"/>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ja-JP" altLang="en-US"/>
              <a:t>グラフを追加</a:t>
            </a:r>
            <a:endParaRPr lang="en-US"/>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ja-JP" altLang="en-US"/>
              <a:t>グラフを追加</a:t>
            </a:r>
            <a:endParaRPr lang="en-US"/>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noProof="0"/>
              <a:t>マスター テキストの書式設定</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en-US" noProof="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Tabellenplatzhalter 8"/>
          <p:cNvSpPr>
            <a:spLocks noGrp="1"/>
          </p:cNvSpPr>
          <p:nvPr>
            <p:ph type="tbl" sz="quarter" idx="18"/>
          </p:nvPr>
        </p:nvSpPr>
        <p:spPr>
          <a:xfrm>
            <a:off x="468000" y="1424991"/>
            <a:ext cx="8711997" cy="4248000"/>
          </a:xfrm>
        </p:spPr>
        <p:txBody>
          <a:bodyPr/>
          <a:lstStyle/>
          <a:p>
            <a:r>
              <a:rPr lang="ja-JP" altLang="en-US"/>
              <a:t>表を追加</a:t>
            </a:r>
            <a:endParaRPr lang="en-US"/>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noProof="0"/>
              <a:t>マスター テキストの書式設定</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496855-B432-42DA-AF15-1BD771B8B7B5}"/>
              </a:ext>
            </a:extLst>
          </p:cNvPr>
          <p:cNvSpPr>
            <a:spLocks noGrp="1"/>
          </p:cNvSpPr>
          <p:nvPr>
            <p:ph type="sldNum" sz="quarter" idx="10"/>
          </p:nvPr>
        </p:nvSpPr>
        <p:spPr/>
        <p:txBody>
          <a:bodyPr/>
          <a:lstStyle/>
          <a:p>
            <a:pPr algn="l"/>
            <a:r>
              <a:rPr lang="de-DE"/>
              <a:t>Page </a:t>
            </a:r>
            <a:fld id="{3FD030EF-7044-4946-962A-5D7D09BD1B34}" type="slidenum">
              <a:rPr lang="de-DE" smtClean="0"/>
              <a:pPr algn="l"/>
              <a:t>‹#›</a:t>
            </a:fld>
            <a:endParaRPr lang="de-DE"/>
          </a:p>
        </p:txBody>
      </p:sp>
    </p:spTree>
    <p:extLst>
      <p:ext uri="{BB962C8B-B14F-4D97-AF65-F5344CB8AC3E}">
        <p14:creationId xmlns:p14="http://schemas.microsoft.com/office/powerpoint/2010/main" val="1970172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8520000" cy="455509"/>
          </a:xfrm>
        </p:spPr>
        <p:txBody>
          <a:bodyPr/>
          <a:lstStyle/>
          <a:p>
            <a:r>
              <a:rPr lang="en-US" altLang="ja-JP" noProof="0"/>
              <a:t>Click to edit Master title style</a:t>
            </a:r>
            <a:endParaRPr lang="ja-JP" altLang="en-US" noProof="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77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err="1"/>
              <a:t>Textmasterformat</a:t>
            </a:r>
            <a:br>
              <a:rPr lang="en-US" noProof="0"/>
            </a:br>
            <a:r>
              <a:rPr lang="en-US" noProof="0" err="1"/>
              <a:t>bearbeiten</a:t>
            </a:r>
            <a:endParaRPr lang="en-US" noProof="0"/>
          </a:p>
          <a:p>
            <a:pPr lvl="1"/>
            <a:r>
              <a:rPr lang="en-US" noProof="0" err="1"/>
              <a:t>Zweite</a:t>
            </a:r>
            <a:r>
              <a:rPr lang="en-US" noProof="0"/>
              <a:t> </a:t>
            </a:r>
            <a:r>
              <a:rPr lang="en-US" noProof="0" err="1"/>
              <a:t>Ebene</a:t>
            </a:r>
            <a:endParaRPr lang="en-US" noProof="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noProof="0"/>
              <a:t>マスター テキストの書式設定</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ja-JP" altLang="en-US"/>
              <a:t>アイコンをクリックして図を追加</a:t>
            </a:r>
            <a:endParaRPr lang="en-US"/>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ja-JP" altLang="en-US"/>
              <a:t>アイコンをクリックして図を追加</a:t>
            </a:r>
            <a:endParaRPr lang="en-US"/>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ja-JP" altLang="en-US"/>
              <a:t>グラフを追加</a:t>
            </a:r>
            <a:endParaRPr lang="en-US"/>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err="1"/>
              <a:t>Textmasterformat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a:t>Page </a:t>
            </a:r>
            <a:fld id="{3FD030EF-7044-4946-962A-5D7D09BD1B34}" type="slidenum">
              <a:rPr lang="de-DE" smtClean="0"/>
              <a:pPr algn="l"/>
              <a:t>‹#›</a:t>
            </a:fld>
            <a:endParaRPr lang="de-DE"/>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a:solidFill>
                  <a:schemeClr val="tx2"/>
                </a:solidFill>
                <a:latin typeface="+mj-lt"/>
                <a:ea typeface="+mn-ea"/>
                <a:cs typeface="+mn-cs"/>
              </a:rPr>
              <a:t>© 2022 Renesas Electronics Corporation. All rights reserved. </a:t>
            </a:r>
            <a:endParaRPr lang="en-US" sz="80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a:solidFill>
                  <a:schemeClr val="bg1"/>
                </a:solidFill>
                <a:latin typeface="+mj-lt"/>
                <a:ea typeface="+mn-ea"/>
                <a:cs typeface="+mn-cs"/>
              </a:rPr>
              <a:t>RENESAS CONFIDENTIAL</a:t>
            </a:r>
            <a:endParaRPr lang="en-US" sz="1050" b="1">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72" r:id="rId18"/>
    <p:sldLayoutId id="2147483773" r:id="rId19"/>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0.xml"/><Relationship Id="rId7"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hyperlink" Target="http://global-infra-jp-main.dgn.renesas.com:8081/artifactory/rx-driver-package/fsp_rx/manual/ISDRXFSP-46_RX_FSP_R_IIC_Slave_Development/2023-02-08_20-11-30_5226b602/"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hyperlink" Target="http://global-infra-jp-main.dgn.renesas.com:8081/artifactory/webapp/#/artifacts/browse/tree/Properties/rx-driver-package/fsp_rx/manual"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8.xml"/><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hyperlink" Target="http://global-infra-jp-main.dgn.renesas.com:8081/artifactory/webapp/#/artifacts/browse/tree/Properties/rx-driver-package/fsp_rx/manual" TargetMode="External"/><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95" r="95"/>
          <a:stretch>
            <a:fillRect/>
          </a:stretch>
        </p:blipFill>
        <p:spPr>
          <a:xfrm>
            <a:off x="469200" y="0"/>
            <a:ext cx="11253600" cy="6156000"/>
          </a:xfrm>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a:t>RX </a:t>
            </a:r>
            <a:r>
              <a:rPr lang="en-US" altLang="ja-JP" dirty="0" err="1"/>
              <a:t>repos’s</a:t>
            </a:r>
            <a:r>
              <a:rPr lang="en-US" altLang="ja-JP" dirty="0"/>
              <a:t> </a:t>
            </a:r>
            <a:r>
              <a:rPr lang="en-US" altLang="ja-JP" dirty="0" err="1"/>
              <a:t>CiCD</a:t>
            </a:r>
            <a:r>
              <a:rPr lang="en-US" altLang="ja-JP" dirty="0"/>
              <a:t> investigation</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102179"/>
          </a:xfrm>
        </p:spPr>
        <p:txBody>
          <a:bodyPr/>
          <a:lstStyle/>
          <a:p>
            <a:r>
              <a:rPr lang="en-GB" dirty="0"/>
              <a:t>Renesas Electronics corporation</a:t>
            </a:r>
          </a:p>
          <a:p>
            <a:endParaRPr lang="en-GB" dirty="0"/>
          </a:p>
          <a:p>
            <a:r>
              <a:rPr lang="en-GB" dirty="0"/>
              <a:t>Feb, 2023</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job_web_started_build</a:t>
            </a:r>
            <a:endParaRPr lang="en-US" dirty="0"/>
          </a:p>
        </p:txBody>
      </p:sp>
      <p:pic>
        <p:nvPicPr>
          <p:cNvPr id="20" name="Picture 19">
            <a:extLst>
              <a:ext uri="{FF2B5EF4-FFF2-40B4-BE49-F238E27FC236}">
                <a16:creationId xmlns:a16="http://schemas.microsoft.com/office/drawing/2014/main" id="{37E00773-AF8A-417C-BFE9-CE68645425C2}"/>
              </a:ext>
            </a:extLst>
          </p:cNvPr>
          <p:cNvPicPr>
            <a:picLocks noChangeAspect="1"/>
          </p:cNvPicPr>
          <p:nvPr/>
        </p:nvPicPr>
        <p:blipFill>
          <a:blip r:embed="rId4"/>
          <a:stretch>
            <a:fillRect/>
          </a:stretch>
        </p:blipFill>
        <p:spPr>
          <a:xfrm>
            <a:off x="6084344" y="942300"/>
            <a:ext cx="4136985" cy="741470"/>
          </a:xfrm>
          <a:prstGeom prst="rect">
            <a:avLst/>
          </a:prstGeom>
        </p:spPr>
      </p:pic>
      <p:pic>
        <p:nvPicPr>
          <p:cNvPr id="22" name="Picture 21">
            <a:extLst>
              <a:ext uri="{FF2B5EF4-FFF2-40B4-BE49-F238E27FC236}">
                <a16:creationId xmlns:a16="http://schemas.microsoft.com/office/drawing/2014/main" id="{31B174A0-1F92-4DAC-B236-CCB41D273F4D}"/>
              </a:ext>
            </a:extLst>
          </p:cNvPr>
          <p:cNvPicPr>
            <a:picLocks noChangeAspect="1"/>
          </p:cNvPicPr>
          <p:nvPr/>
        </p:nvPicPr>
        <p:blipFill>
          <a:blip r:embed="rId5"/>
          <a:stretch>
            <a:fillRect/>
          </a:stretch>
        </p:blipFill>
        <p:spPr>
          <a:xfrm>
            <a:off x="6084344" y="597227"/>
            <a:ext cx="3846550" cy="248351"/>
          </a:xfrm>
          <a:prstGeom prst="rect">
            <a:avLst/>
          </a:prstGeom>
        </p:spPr>
      </p:pic>
      <p:sp>
        <p:nvSpPr>
          <p:cNvPr id="34" name="TextBox 33">
            <a:extLst>
              <a:ext uri="{FF2B5EF4-FFF2-40B4-BE49-F238E27FC236}">
                <a16:creationId xmlns:a16="http://schemas.microsoft.com/office/drawing/2014/main" id="{AAB942CF-B1DC-4898-8E13-038DE1D1A00C}"/>
              </a:ext>
            </a:extLst>
          </p:cNvPr>
          <p:cNvSpPr txBox="1"/>
          <p:nvPr/>
        </p:nvSpPr>
        <p:spPr>
          <a:xfrm>
            <a:off x="1128681" y="2115452"/>
            <a:ext cx="3503081" cy="369332"/>
          </a:xfrm>
          <a:prstGeom prst="rect">
            <a:avLst/>
          </a:prstGeom>
          <a:noFill/>
        </p:spPr>
        <p:txBody>
          <a:bodyPr wrap="square">
            <a:spAutoFit/>
          </a:bodyPr>
          <a:lstStyle/>
          <a:p>
            <a:r>
              <a:rPr lang="en-US" b="1" i="0" dirty="0" err="1">
                <a:solidFill>
                  <a:srgbClr val="303030"/>
                </a:solidFill>
                <a:effectLst/>
                <a:latin typeface="-apple-system"/>
              </a:rPr>
              <a:t>job_extra_documentation</a:t>
            </a:r>
            <a:endParaRPr lang="en-US" dirty="0"/>
          </a:p>
        </p:txBody>
      </p:sp>
      <p:sp>
        <p:nvSpPr>
          <p:cNvPr id="35" name="TextBox 34">
            <a:extLst>
              <a:ext uri="{FF2B5EF4-FFF2-40B4-BE49-F238E27FC236}">
                <a16:creationId xmlns:a16="http://schemas.microsoft.com/office/drawing/2014/main" id="{A8352477-9729-4DD2-8F68-88604B74B305}"/>
              </a:ext>
            </a:extLst>
          </p:cNvPr>
          <p:cNvSpPr txBox="1"/>
          <p:nvPr/>
        </p:nvSpPr>
        <p:spPr>
          <a:xfrm>
            <a:off x="6427813" y="2184032"/>
            <a:ext cx="3503081" cy="369332"/>
          </a:xfrm>
          <a:prstGeom prst="rect">
            <a:avLst/>
          </a:prstGeom>
          <a:noFill/>
        </p:spPr>
        <p:txBody>
          <a:bodyPr wrap="square">
            <a:spAutoFit/>
          </a:bodyPr>
          <a:lstStyle/>
          <a:p>
            <a:r>
              <a:rPr lang="en-US" b="1" i="0" dirty="0" err="1">
                <a:solidFill>
                  <a:srgbClr val="303030"/>
                </a:solidFill>
                <a:effectLst/>
                <a:latin typeface="-apple-system"/>
              </a:rPr>
              <a:t>job_pipeline_monitor</a:t>
            </a:r>
            <a:endParaRPr lang="en-US" dirty="0">
              <a:solidFill>
                <a:srgbClr val="303030"/>
              </a:solidFill>
              <a:latin typeface="-apple-system"/>
            </a:endParaRPr>
          </a:p>
        </p:txBody>
      </p:sp>
      <p:sp>
        <p:nvSpPr>
          <p:cNvPr id="36" name="TextBox 35">
            <a:extLst>
              <a:ext uri="{FF2B5EF4-FFF2-40B4-BE49-F238E27FC236}">
                <a16:creationId xmlns:a16="http://schemas.microsoft.com/office/drawing/2014/main" id="{201D27E2-D75A-40E1-B6F1-3BD7CFB1A911}"/>
              </a:ext>
            </a:extLst>
          </p:cNvPr>
          <p:cNvSpPr txBox="1"/>
          <p:nvPr/>
        </p:nvSpPr>
        <p:spPr>
          <a:xfrm>
            <a:off x="384214" y="2677918"/>
            <a:ext cx="6356452" cy="1446550"/>
          </a:xfrm>
          <a:prstGeom prst="rect">
            <a:avLst/>
          </a:prstGeom>
          <a:noFill/>
        </p:spPr>
        <p:txBody>
          <a:bodyPr wrap="square">
            <a:spAutoFit/>
          </a:bodyPr>
          <a:lstStyle/>
          <a:p>
            <a:r>
              <a:rPr lang="en-US" sz="1100" b="0" dirty="0">
                <a:effectLst/>
                <a:latin typeface="Consolas" panose="020B0609020204030204" pitchFamily="49" charset="0"/>
              </a:rPr>
              <a:t>- Generate </a:t>
            </a:r>
            <a:r>
              <a:rPr lang="en-US" sz="1100" b="0" dirty="0" err="1">
                <a:effectLst/>
                <a:latin typeface="Consolas" panose="020B0609020204030204" pitchFamily="49" charset="0"/>
              </a:rPr>
              <a:t>doxyfile</a:t>
            </a:r>
            <a:r>
              <a:rPr lang="en-US" sz="1100" b="0" dirty="0">
                <a:effectLst/>
                <a:latin typeface="Consolas" panose="020B0609020204030204" pitchFamily="49" charset="0"/>
              </a:rPr>
              <a:t> based off template</a:t>
            </a:r>
          </a:p>
          <a:p>
            <a:r>
              <a:rPr lang="en-US" sz="1100" b="0" dirty="0">
                <a:effectLst/>
                <a:latin typeface="Consolas" panose="020B0609020204030204" pitchFamily="49" charset="0"/>
              </a:rPr>
              <a:t>- Generate HTML</a:t>
            </a:r>
          </a:p>
          <a:p>
            <a:r>
              <a:rPr lang="en-US" sz="1100" b="0" dirty="0">
                <a:effectLst/>
                <a:latin typeface="Consolas" panose="020B0609020204030204" pitchFamily="49" charset="0"/>
              </a:rPr>
              <a:t>- Zip up generated documentation</a:t>
            </a:r>
          </a:p>
          <a:p>
            <a:r>
              <a:rPr lang="en-US" sz="1100" b="0" dirty="0">
                <a:effectLst/>
                <a:latin typeface="Consolas" panose="020B0609020204030204" pitchFamily="49" charset="0"/>
              </a:rPr>
              <a:t>Upload document to artifact repo</a:t>
            </a:r>
          </a:p>
          <a:p>
            <a:pPr marL="171450" indent="-171450">
              <a:buFontTx/>
              <a:buChar char="-"/>
            </a:pPr>
            <a:r>
              <a:rPr lang="en-US" sz="1100" dirty="0">
                <a:latin typeface="Consolas" panose="020B0609020204030204" pitchFamily="49" charset="0"/>
              </a:rPr>
              <a:t>Push full artifact on repos</a:t>
            </a:r>
          </a:p>
          <a:p>
            <a:r>
              <a:rPr lang="en-US" sz="1100" dirty="0">
                <a:latin typeface="Consolas" panose="020B0609020204030204" pitchFamily="49" charset="0"/>
              </a:rPr>
              <a:t>(Ex: </a:t>
            </a:r>
            <a:r>
              <a:rPr lang="en-US" sz="1100" dirty="0">
                <a:hlinkClick r:id="rId6"/>
              </a:rPr>
              <a:t>Index of </a:t>
            </a:r>
            <a:r>
              <a:rPr lang="en-US" sz="1100" dirty="0" err="1">
                <a:hlinkClick r:id="rId6"/>
              </a:rPr>
              <a:t>rx</a:t>
            </a:r>
            <a:r>
              <a:rPr lang="en-US" sz="1100" dirty="0">
                <a:hlinkClick r:id="rId6"/>
              </a:rPr>
              <a:t>-driver-package/</a:t>
            </a:r>
            <a:r>
              <a:rPr lang="en-US" sz="1100" dirty="0" err="1">
                <a:hlinkClick r:id="rId6"/>
              </a:rPr>
              <a:t>fsp_rx</a:t>
            </a:r>
            <a:r>
              <a:rPr lang="en-US" sz="1100" dirty="0">
                <a:hlinkClick r:id="rId6"/>
              </a:rPr>
              <a:t>/manual/ISDRXFSP-46_RX_FSP_R_IIC_Slave_Development/2023-02-08_20-11-30_5226b602 (renesas.com)</a:t>
            </a:r>
            <a:r>
              <a:rPr lang="en-US" sz="1100" dirty="0">
                <a:latin typeface="Consolas" panose="020B0609020204030204" pitchFamily="49" charset="0"/>
              </a:rPr>
              <a:t>)</a:t>
            </a:r>
            <a:endParaRPr lang="en-US" sz="1100" b="0" dirty="0">
              <a:effectLst/>
              <a:latin typeface="Consolas" panose="020B0609020204030204" pitchFamily="49" charset="0"/>
            </a:endParaRPr>
          </a:p>
          <a:p>
            <a:endParaRPr lang="en-US" sz="1100" b="0" dirty="0">
              <a:effectLst/>
              <a:latin typeface="Consolas" panose="020B0609020204030204" pitchFamily="49" charset="0"/>
            </a:endParaRPr>
          </a:p>
        </p:txBody>
      </p:sp>
      <p:pic>
        <p:nvPicPr>
          <p:cNvPr id="4" name="Picture 3">
            <a:extLst>
              <a:ext uri="{FF2B5EF4-FFF2-40B4-BE49-F238E27FC236}">
                <a16:creationId xmlns:a16="http://schemas.microsoft.com/office/drawing/2014/main" id="{CBCD3D8D-49C2-41FF-8643-34A6F036BB76}"/>
              </a:ext>
            </a:extLst>
          </p:cNvPr>
          <p:cNvPicPr>
            <a:picLocks noChangeAspect="1"/>
          </p:cNvPicPr>
          <p:nvPr/>
        </p:nvPicPr>
        <p:blipFill>
          <a:blip r:embed="rId7"/>
          <a:stretch>
            <a:fillRect/>
          </a:stretch>
        </p:blipFill>
        <p:spPr>
          <a:xfrm>
            <a:off x="135849" y="4284416"/>
            <a:ext cx="11440538" cy="1472105"/>
          </a:xfrm>
          <a:prstGeom prst="rect">
            <a:avLst/>
          </a:prstGeom>
        </p:spPr>
      </p:pic>
      <p:sp>
        <p:nvSpPr>
          <p:cNvPr id="37" name="TextBox 36">
            <a:extLst>
              <a:ext uri="{FF2B5EF4-FFF2-40B4-BE49-F238E27FC236}">
                <a16:creationId xmlns:a16="http://schemas.microsoft.com/office/drawing/2014/main" id="{83B98A9C-EF53-4D8C-AA71-39722E71EFEF}"/>
              </a:ext>
            </a:extLst>
          </p:cNvPr>
          <p:cNvSpPr txBox="1"/>
          <p:nvPr/>
        </p:nvSpPr>
        <p:spPr>
          <a:xfrm>
            <a:off x="6427813" y="2681595"/>
            <a:ext cx="4635506" cy="938719"/>
          </a:xfrm>
          <a:prstGeom prst="rect">
            <a:avLst/>
          </a:prstGeom>
          <a:noFill/>
        </p:spPr>
        <p:txBody>
          <a:bodyPr wrap="square">
            <a:spAutoFit/>
          </a:bodyPr>
          <a:lstStyle/>
          <a:p>
            <a:pPr marL="171450" indent="-171450">
              <a:buFontTx/>
              <a:buChar char="-"/>
            </a:pPr>
            <a:r>
              <a:rPr lang="en-US" sz="1100" b="0" dirty="0">
                <a:effectLst/>
                <a:latin typeface="Consolas" panose="020B0609020204030204" pitchFamily="49" charset="0"/>
              </a:rPr>
              <a:t>This job will monitor pipelines when multiple pipelines are triggered through '</a:t>
            </a:r>
            <a:r>
              <a:rPr lang="en-US" sz="1100" b="0" dirty="0" err="1">
                <a:effectLst/>
                <a:latin typeface="Consolas" panose="020B0609020204030204" pitchFamily="49" charset="0"/>
              </a:rPr>
              <a:t>job_web_started_build</a:t>
            </a:r>
            <a:r>
              <a:rPr lang="en-US" sz="1100" b="0" dirty="0">
                <a:effectLst/>
                <a:latin typeface="Consolas" panose="020B0609020204030204" pitchFamily="49" charset="0"/>
              </a:rPr>
              <a:t>’</a:t>
            </a:r>
          </a:p>
          <a:p>
            <a:r>
              <a:rPr lang="en-US" sz="1100" dirty="0">
                <a:latin typeface="Consolas" panose="020B0609020204030204" pitchFamily="49" charset="0"/>
              </a:rPr>
              <a:t>- W</a:t>
            </a:r>
            <a:r>
              <a:rPr lang="en-US" sz="1100" b="0" dirty="0">
                <a:effectLst/>
                <a:latin typeface="Consolas" panose="020B0609020204030204" pitchFamily="49" charset="0"/>
              </a:rPr>
              <a:t>aiting for all pipelines to finish</a:t>
            </a:r>
          </a:p>
          <a:p>
            <a:pPr marL="171450" indent="-171450">
              <a:buFontTx/>
              <a:buChar char="-"/>
            </a:pPr>
            <a:endParaRPr lang="en-US" sz="1100" b="0" dirty="0">
              <a:effectLst/>
              <a:latin typeface="Consolas" panose="020B0609020204030204" pitchFamily="49" charset="0"/>
            </a:endParaRPr>
          </a:p>
          <a:p>
            <a:endParaRPr lang="en-US" sz="1100" b="0" dirty="0">
              <a:effectLst/>
              <a:latin typeface="Consolas" panose="020B0609020204030204" pitchFamily="49" charset="0"/>
            </a:endParaRPr>
          </a:p>
        </p:txBody>
      </p:sp>
      <p:pic>
        <p:nvPicPr>
          <p:cNvPr id="8" name="Picture 7">
            <a:extLst>
              <a:ext uri="{FF2B5EF4-FFF2-40B4-BE49-F238E27FC236}">
                <a16:creationId xmlns:a16="http://schemas.microsoft.com/office/drawing/2014/main" id="{7EE9CBF0-9182-4F98-90BD-2536BCB98DBB}"/>
              </a:ext>
            </a:extLst>
          </p:cNvPr>
          <p:cNvPicPr>
            <a:picLocks noChangeAspect="1"/>
          </p:cNvPicPr>
          <p:nvPr/>
        </p:nvPicPr>
        <p:blipFill>
          <a:blip r:embed="rId8"/>
          <a:stretch>
            <a:fillRect/>
          </a:stretch>
        </p:blipFill>
        <p:spPr>
          <a:xfrm>
            <a:off x="5250531" y="3450216"/>
            <a:ext cx="6995718" cy="3433184"/>
          </a:xfrm>
          <a:prstGeom prst="rect">
            <a:avLst/>
          </a:prstGeom>
        </p:spPr>
      </p:pic>
    </p:spTree>
    <p:custDataLst>
      <p:tags r:id="rId1"/>
    </p:custDataLst>
    <p:extLst>
      <p:ext uri="{BB962C8B-B14F-4D97-AF65-F5344CB8AC3E}">
        <p14:creationId xmlns:p14="http://schemas.microsoft.com/office/powerpoint/2010/main" val="211872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D3723CF7-80A0-4098-A508-5816D4A538F7}"/>
              </a:ext>
            </a:extLst>
          </p:cNvPr>
          <p:cNvSpPr>
            <a:spLocks noGrp="1"/>
          </p:cNvSpPr>
          <p:nvPr>
            <p:ph type="title"/>
          </p:nvPr>
        </p:nvSpPr>
        <p:spPr>
          <a:xfrm>
            <a:off x="1080000" y="1004602"/>
            <a:ext cx="9241290" cy="443198"/>
          </a:xfrm>
        </p:spPr>
        <p:txBody>
          <a:bodyPr/>
          <a:lstStyle/>
          <a:p>
            <a:r>
              <a:rPr lang="de-DE" dirty="0"/>
              <a:t>Artifact pUrposes</a:t>
            </a:r>
            <a:endParaRPr lang="en-GB" sz="2400" dirty="0">
              <a:solidFill>
                <a:srgbClr val="06418C"/>
              </a:solidFill>
            </a:endParaRPr>
          </a:p>
        </p:txBody>
      </p:sp>
      <p:sp>
        <p:nvSpPr>
          <p:cNvPr id="2" name="Slide Number Placeholder 1">
            <a:extLst>
              <a:ext uri="{FF2B5EF4-FFF2-40B4-BE49-F238E27FC236}">
                <a16:creationId xmlns:a16="http://schemas.microsoft.com/office/drawing/2014/main" id="{42CB9B67-909C-4181-9945-9EC230CD6108}"/>
              </a:ext>
            </a:extLst>
          </p:cNvPr>
          <p:cNvSpPr>
            <a:spLocks noGrp="1"/>
          </p:cNvSpPr>
          <p:nvPr>
            <p:ph type="sldNum" sz="quarter" idx="10"/>
          </p:nvPr>
        </p:nvSpPr>
        <p:spPr/>
        <p:txBody>
          <a:bodyPr/>
          <a:lstStyle/>
          <a:p>
            <a:pPr algn="l"/>
            <a:r>
              <a:rPr lang="de-DE" dirty="0"/>
              <a:t>Page </a:t>
            </a:r>
            <a:fld id="{3FD030EF-7044-4946-962A-5D7D09BD1B34}" type="slidenum">
              <a:rPr lang="de-DE" smtClean="0"/>
              <a:pPr algn="l"/>
              <a:t>11</a:t>
            </a:fld>
            <a:endParaRPr lang="de-DE" dirty="0"/>
          </a:p>
        </p:txBody>
      </p:sp>
      <p:sp>
        <p:nvSpPr>
          <p:cNvPr id="19" name="Inhaltsplatzhalter 3">
            <a:extLst>
              <a:ext uri="{FF2B5EF4-FFF2-40B4-BE49-F238E27FC236}">
                <a16:creationId xmlns:a16="http://schemas.microsoft.com/office/drawing/2014/main" id="{1A2DA9BE-23FC-4B52-83F9-BC526FDC5873}"/>
              </a:ext>
            </a:extLst>
          </p:cNvPr>
          <p:cNvSpPr txBox="1">
            <a:spLocks/>
          </p:cNvSpPr>
          <p:nvPr/>
        </p:nvSpPr>
        <p:spPr>
          <a:xfrm>
            <a:off x="285120" y="2928959"/>
            <a:ext cx="11244574" cy="3426066"/>
          </a:xfrm>
          <a:prstGeom prst="rect">
            <a:avLst/>
          </a:prstGeom>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a:t>-     artifacts/</a:t>
            </a:r>
            <a:r>
              <a:rPr lang="en-US" b="0" dirty="0">
                <a:effectLst/>
              </a:rPr>
              <a:t>${BUILD_MODULE}_</a:t>
            </a:r>
            <a:r>
              <a:rPr lang="en-US" b="0" dirty="0" err="1">
                <a:effectLst/>
              </a:rPr>
              <a:t>artifacts_combined</a:t>
            </a:r>
            <a:r>
              <a:rPr lang="en-US" b="0" dirty="0">
                <a:effectLst/>
              </a:rPr>
              <a:t>_${BUILD_ARTIFACT_ID}.</a:t>
            </a:r>
            <a:r>
              <a:rPr lang="en-US" b="0" dirty="0" err="1">
                <a:effectLst/>
              </a:rPr>
              <a:t>yml</a:t>
            </a:r>
            <a:r>
              <a:rPr lang="en-US" b="0" dirty="0">
                <a:effectLst/>
              </a:rPr>
              <a:t> </a:t>
            </a:r>
            <a:r>
              <a:rPr lang="en-US" dirty="0"/>
              <a:t>(created from 2</a:t>
            </a:r>
            <a:r>
              <a:rPr lang="en-US" baseline="30000" dirty="0"/>
              <a:t>st</a:t>
            </a:r>
            <a:r>
              <a:rPr lang="en-US" dirty="0"/>
              <a:t> pipeline)</a:t>
            </a:r>
            <a:r>
              <a:rPr lang="en-US" b="0" dirty="0">
                <a:effectLst/>
              </a:rPr>
              <a:t>: </a:t>
            </a:r>
          </a:p>
          <a:p>
            <a:r>
              <a:rPr lang="en-US" dirty="0"/>
              <a:t>	+ T</a:t>
            </a:r>
            <a:r>
              <a:rPr lang="en-US" b="0" dirty="0">
                <a:effectLst/>
              </a:rPr>
              <a:t>his artifact create by “</a:t>
            </a:r>
            <a:r>
              <a:rPr lang="en-US" b="0" dirty="0" err="1">
                <a:effectLst/>
              </a:rPr>
              <a:t>job_trace</a:t>
            </a:r>
            <a:r>
              <a:rPr lang="en-US" b="0" dirty="0">
                <a:effectLst/>
              </a:rPr>
              <a:t>”.</a:t>
            </a:r>
          </a:p>
          <a:p>
            <a:r>
              <a:rPr lang="en-US" b="0" dirty="0">
                <a:effectLst/>
              </a:rPr>
              <a:t>	+ Purpose: using for traceability from requirements, coding to testing</a:t>
            </a:r>
          </a:p>
          <a:p>
            <a:pPr marL="285750" indent="-285750">
              <a:buFontTx/>
              <a:buChar char="-"/>
            </a:pPr>
            <a:r>
              <a:rPr lang="en-US" dirty="0"/>
              <a:t>doc/</a:t>
            </a:r>
            <a:r>
              <a:rPr lang="en-US" dirty="0" err="1"/>
              <a:t>fsp_documentation_v</a:t>
            </a:r>
            <a:r>
              <a:rPr kumimoji="0" lang="en-US" altLang="en-US" dirty="0"/>
              <a:t>*.zip: This is </a:t>
            </a:r>
            <a:r>
              <a:rPr lang="fr-FR" b="0" i="0" dirty="0">
                <a:effectLst/>
              </a:rPr>
              <a:t>RX Flexible Software Package Documentation</a:t>
            </a:r>
            <a:r>
              <a:rPr kumimoji="0" lang="en-US" b="0" i="0" dirty="0">
                <a:effectLst/>
              </a:rPr>
              <a:t> (website) </a:t>
            </a:r>
            <a:r>
              <a:rPr lang="en-US" dirty="0"/>
              <a:t>(created from 1</a:t>
            </a:r>
            <a:r>
              <a:rPr lang="en-US" baseline="30000" dirty="0"/>
              <a:t>st</a:t>
            </a:r>
            <a:r>
              <a:rPr lang="en-US" dirty="0"/>
              <a:t> pipeline)</a:t>
            </a:r>
            <a:endParaRPr kumimoji="0" lang="en-US" i="0" dirty="0">
              <a:effectLst/>
            </a:endParaRPr>
          </a:p>
          <a:p>
            <a:pPr marL="285750" indent="-285750">
              <a:buFontTx/>
              <a:buChar char="-"/>
            </a:pPr>
            <a:r>
              <a:rPr kumimoji="0" lang="en-US" dirty="0"/>
              <a:t>docker/docker-</a:t>
            </a:r>
            <a:r>
              <a:rPr kumimoji="0" lang="en-US" dirty="0" err="1"/>
              <a:t>compose.yml</a:t>
            </a:r>
            <a:r>
              <a:rPr kumimoji="0" lang="en-US" dirty="0"/>
              <a:t>: record environment (such as </a:t>
            </a:r>
            <a:r>
              <a:rPr lang="en-US" b="0" dirty="0">
                <a:solidFill>
                  <a:srgbClr val="00B0F0"/>
                </a:solidFill>
                <a:effectLst/>
              </a:rPr>
              <a:t>ENV_FSP_PACKS_URL</a:t>
            </a:r>
            <a:r>
              <a:rPr lang="en-US" b="0" dirty="0">
                <a:effectLst/>
              </a:rPr>
              <a:t>) and ports setting in case using </a:t>
            </a:r>
            <a:r>
              <a:rPr lang="en-US" b="0" dirty="0">
                <a:solidFill>
                  <a:srgbClr val="00B0F0"/>
                </a:solidFill>
                <a:effectLst/>
              </a:rPr>
              <a:t>“docker”</a:t>
            </a:r>
            <a:r>
              <a:rPr lang="en-US" b="0" dirty="0">
                <a:effectLst/>
              </a:rPr>
              <a:t>.</a:t>
            </a:r>
            <a:r>
              <a:rPr lang="en-US" dirty="0"/>
              <a:t> (created from 1</a:t>
            </a:r>
            <a:r>
              <a:rPr lang="en-US" baseline="30000" dirty="0"/>
              <a:t>st</a:t>
            </a:r>
            <a:r>
              <a:rPr lang="en-US" dirty="0"/>
              <a:t> pipeline)</a:t>
            </a:r>
            <a:endParaRPr lang="en-US" b="0" dirty="0">
              <a:effectLst/>
            </a:endParaRPr>
          </a:p>
          <a:p>
            <a:pPr marL="285750" indent="-285750">
              <a:buFontTx/>
              <a:buChar char="-"/>
            </a:pPr>
            <a:r>
              <a:rPr lang="en-US" dirty="0"/>
              <a:t>Packs/RX_FSP_Packs_*.zip: include *.pack files, use to install to e2 studio. (created from 1</a:t>
            </a:r>
            <a:r>
              <a:rPr lang="en-US" baseline="30000" dirty="0"/>
              <a:t>st</a:t>
            </a:r>
            <a:r>
              <a:rPr lang="en-US" dirty="0"/>
              <a:t> pipeline)</a:t>
            </a:r>
            <a:endParaRPr lang="en-US" b="1" dirty="0"/>
          </a:p>
          <a:p>
            <a:endParaRPr lang="de-DE" b="1" dirty="0"/>
          </a:p>
        </p:txBody>
      </p:sp>
      <p:pic>
        <p:nvPicPr>
          <p:cNvPr id="6" name="Picture 5">
            <a:extLst>
              <a:ext uri="{FF2B5EF4-FFF2-40B4-BE49-F238E27FC236}">
                <a16:creationId xmlns:a16="http://schemas.microsoft.com/office/drawing/2014/main" id="{0EB4A226-AFC9-450B-974A-F17CCAF26955}"/>
              </a:ext>
            </a:extLst>
          </p:cNvPr>
          <p:cNvPicPr>
            <a:picLocks noChangeAspect="1"/>
          </p:cNvPicPr>
          <p:nvPr/>
        </p:nvPicPr>
        <p:blipFill>
          <a:blip r:embed="rId3"/>
          <a:stretch>
            <a:fillRect/>
          </a:stretch>
        </p:blipFill>
        <p:spPr>
          <a:xfrm>
            <a:off x="375731" y="1567015"/>
            <a:ext cx="11440538" cy="1472105"/>
          </a:xfrm>
          <a:prstGeom prst="rect">
            <a:avLst/>
          </a:prstGeom>
        </p:spPr>
      </p:pic>
      <p:pic>
        <p:nvPicPr>
          <p:cNvPr id="7" name="Picture 3" descr="A practical introduction to Docker containers | Red Hat Developer">
            <a:extLst>
              <a:ext uri="{FF2B5EF4-FFF2-40B4-BE49-F238E27FC236}">
                <a16:creationId xmlns:a16="http://schemas.microsoft.com/office/drawing/2014/main" id="{1EE6E579-594B-4961-918D-F0A1D9C133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39674" y="1677176"/>
            <a:ext cx="2652326" cy="219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28722"/>
      </p:ext>
    </p:extLst>
  </p:cSld>
  <p:clrMapOvr>
    <a:masterClrMapping/>
  </p:clrMapOvr>
  <p:transition spd="slow">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D3723CF7-80A0-4098-A508-5816D4A538F7}"/>
              </a:ext>
            </a:extLst>
          </p:cNvPr>
          <p:cNvSpPr>
            <a:spLocks noGrp="1"/>
          </p:cNvSpPr>
          <p:nvPr>
            <p:ph type="title"/>
          </p:nvPr>
        </p:nvSpPr>
        <p:spPr>
          <a:xfrm>
            <a:off x="1080000" y="1004602"/>
            <a:ext cx="9241290" cy="443198"/>
          </a:xfrm>
        </p:spPr>
        <p:txBody>
          <a:bodyPr/>
          <a:lstStyle/>
          <a:p>
            <a:r>
              <a:rPr lang="de-DE" dirty="0"/>
              <a:t>Summary - Note</a:t>
            </a:r>
            <a:endParaRPr lang="en-GB" sz="2400" dirty="0">
              <a:solidFill>
                <a:srgbClr val="06418C"/>
              </a:solidFill>
            </a:endParaRPr>
          </a:p>
        </p:txBody>
      </p:sp>
      <p:sp>
        <p:nvSpPr>
          <p:cNvPr id="2" name="Slide Number Placeholder 1">
            <a:extLst>
              <a:ext uri="{FF2B5EF4-FFF2-40B4-BE49-F238E27FC236}">
                <a16:creationId xmlns:a16="http://schemas.microsoft.com/office/drawing/2014/main" id="{42CB9B67-909C-4181-9945-9EC230CD6108}"/>
              </a:ext>
            </a:extLst>
          </p:cNvPr>
          <p:cNvSpPr>
            <a:spLocks noGrp="1"/>
          </p:cNvSpPr>
          <p:nvPr>
            <p:ph type="sldNum" sz="quarter" idx="10"/>
          </p:nvPr>
        </p:nvSpPr>
        <p:spPr/>
        <p:txBody>
          <a:bodyPr/>
          <a:lstStyle/>
          <a:p>
            <a:pPr algn="l"/>
            <a:r>
              <a:rPr lang="de-DE" dirty="0"/>
              <a:t>Page </a:t>
            </a:r>
            <a:fld id="{3FD030EF-7044-4946-962A-5D7D09BD1B34}" type="slidenum">
              <a:rPr lang="de-DE" smtClean="0"/>
              <a:pPr algn="l"/>
              <a:t>12</a:t>
            </a:fld>
            <a:endParaRPr lang="de-DE" dirty="0"/>
          </a:p>
        </p:txBody>
      </p:sp>
      <p:sp>
        <p:nvSpPr>
          <p:cNvPr id="19" name="Inhaltsplatzhalter 3">
            <a:extLst>
              <a:ext uri="{FF2B5EF4-FFF2-40B4-BE49-F238E27FC236}">
                <a16:creationId xmlns:a16="http://schemas.microsoft.com/office/drawing/2014/main" id="{1A2DA9BE-23FC-4B52-83F9-BC526FDC5873}"/>
              </a:ext>
            </a:extLst>
          </p:cNvPr>
          <p:cNvSpPr txBox="1">
            <a:spLocks/>
          </p:cNvSpPr>
          <p:nvPr/>
        </p:nvSpPr>
        <p:spPr>
          <a:xfrm>
            <a:off x="468000" y="1548279"/>
            <a:ext cx="11244574" cy="3426066"/>
          </a:xfrm>
          <a:prstGeom prst="rect">
            <a:avLst/>
          </a:prstGeom>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a:t>SUMMARY: RX’s CI/CD purpose</a:t>
            </a:r>
          </a:p>
          <a:p>
            <a:pPr marL="285750" indent="-285750">
              <a:buFontTx/>
              <a:buChar char="-"/>
            </a:pPr>
            <a:r>
              <a:rPr lang="en-US" dirty="0"/>
              <a:t>Create artifacts: 	+ YML files</a:t>
            </a:r>
          </a:p>
          <a:p>
            <a:r>
              <a:rPr lang="en-US" dirty="0"/>
              <a:t>		+ </a:t>
            </a:r>
            <a:r>
              <a:rPr lang="en-US" dirty="0" err="1"/>
              <a:t>fsp_user_manual</a:t>
            </a:r>
            <a:r>
              <a:rPr lang="en-US" dirty="0"/>
              <a:t> (web)</a:t>
            </a:r>
          </a:p>
          <a:p>
            <a:r>
              <a:rPr lang="en-US" dirty="0"/>
              <a:t>		+ </a:t>
            </a:r>
            <a:r>
              <a:rPr lang="en-US" dirty="0" err="1"/>
              <a:t>docker_compose</a:t>
            </a:r>
            <a:r>
              <a:rPr lang="en-US" dirty="0"/>
              <a:t> YML </a:t>
            </a:r>
          </a:p>
          <a:p>
            <a:r>
              <a:rPr lang="en-US" dirty="0"/>
              <a:t>		+ packs</a:t>
            </a:r>
          </a:p>
          <a:p>
            <a:endParaRPr lang="en-US" dirty="0"/>
          </a:p>
          <a:p>
            <a:r>
              <a:rPr lang="en-US" dirty="0"/>
              <a:t>NOTE:</a:t>
            </a:r>
          </a:p>
          <a:p>
            <a:r>
              <a:rPr lang="en-US" dirty="0"/>
              <a:t>- Configuration for runner in </a:t>
            </a:r>
            <a:r>
              <a:rPr lang="en-US" dirty="0" err="1"/>
              <a:t>config.toml</a:t>
            </a:r>
            <a:r>
              <a:rPr lang="en-US" dirty="0"/>
              <a:t> files are located on REL’s lab PC, we must invest these configurations later.</a:t>
            </a:r>
            <a:endParaRPr lang="de-DE" dirty="0"/>
          </a:p>
          <a:p>
            <a:endParaRPr lang="de-DE" b="1" dirty="0"/>
          </a:p>
          <a:p>
            <a:endParaRPr lang="de-DE" b="1" dirty="0"/>
          </a:p>
        </p:txBody>
      </p:sp>
      <p:pic>
        <p:nvPicPr>
          <p:cNvPr id="4" name="Picture 3">
            <a:extLst>
              <a:ext uri="{FF2B5EF4-FFF2-40B4-BE49-F238E27FC236}">
                <a16:creationId xmlns:a16="http://schemas.microsoft.com/office/drawing/2014/main" id="{C021F550-2BC5-4D46-8AE5-4277B9F7B502}"/>
              </a:ext>
            </a:extLst>
          </p:cNvPr>
          <p:cNvPicPr>
            <a:picLocks noChangeAspect="1"/>
          </p:cNvPicPr>
          <p:nvPr/>
        </p:nvPicPr>
        <p:blipFill>
          <a:blip r:embed="rId3"/>
          <a:stretch>
            <a:fillRect/>
          </a:stretch>
        </p:blipFill>
        <p:spPr>
          <a:xfrm>
            <a:off x="6905625" y="1443413"/>
            <a:ext cx="4419600" cy="1219200"/>
          </a:xfrm>
          <a:prstGeom prst="rect">
            <a:avLst/>
          </a:prstGeom>
        </p:spPr>
      </p:pic>
      <p:pic>
        <p:nvPicPr>
          <p:cNvPr id="6" name="Picture 5">
            <a:extLst>
              <a:ext uri="{FF2B5EF4-FFF2-40B4-BE49-F238E27FC236}">
                <a16:creationId xmlns:a16="http://schemas.microsoft.com/office/drawing/2014/main" id="{470745B1-7108-4226-8AB3-F8F28B9DA558}"/>
              </a:ext>
            </a:extLst>
          </p:cNvPr>
          <p:cNvPicPr>
            <a:picLocks noChangeAspect="1"/>
          </p:cNvPicPr>
          <p:nvPr/>
        </p:nvPicPr>
        <p:blipFill>
          <a:blip r:embed="rId4"/>
          <a:stretch>
            <a:fillRect/>
          </a:stretch>
        </p:blipFill>
        <p:spPr>
          <a:xfrm>
            <a:off x="6905625" y="3284124"/>
            <a:ext cx="3876675" cy="323850"/>
          </a:xfrm>
          <a:prstGeom prst="rect">
            <a:avLst/>
          </a:prstGeom>
        </p:spPr>
      </p:pic>
      <p:sp>
        <p:nvSpPr>
          <p:cNvPr id="7" name="Arrow: Right 6">
            <a:extLst>
              <a:ext uri="{FF2B5EF4-FFF2-40B4-BE49-F238E27FC236}">
                <a16:creationId xmlns:a16="http://schemas.microsoft.com/office/drawing/2014/main" id="{BFFA21CA-0288-47CC-B85D-023E09C850A0}"/>
              </a:ext>
            </a:extLst>
          </p:cNvPr>
          <p:cNvSpPr/>
          <p:nvPr/>
        </p:nvSpPr>
        <p:spPr>
          <a:xfrm>
            <a:off x="3743325" y="1991477"/>
            <a:ext cx="2981325" cy="123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CC2C307-57AB-4BA9-B263-02B3046DE928}"/>
              </a:ext>
            </a:extLst>
          </p:cNvPr>
          <p:cNvSpPr/>
          <p:nvPr/>
        </p:nvSpPr>
        <p:spPr>
          <a:xfrm>
            <a:off x="3743324" y="3284124"/>
            <a:ext cx="2981325" cy="123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885827"/>
      </p:ext>
    </p:extLst>
  </p:cSld>
  <p:clrMapOvr>
    <a:masterClrMapping/>
  </p:clrMapOvr>
  <p:transition spd="slow">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247763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agenda</a:t>
            </a:r>
          </a:p>
        </p:txBody>
      </p:sp>
      <p:sp>
        <p:nvSpPr>
          <p:cNvPr id="4" name="Inhaltsplatzhalter 3"/>
          <p:cNvSpPr>
            <a:spLocks noGrp="1"/>
          </p:cNvSpPr>
          <p:nvPr>
            <p:ph idx="1"/>
          </p:nvPr>
        </p:nvSpPr>
        <p:spPr>
          <a:xfrm>
            <a:off x="468000" y="1424991"/>
            <a:ext cx="11244574" cy="4478662"/>
          </a:xfrm>
        </p:spPr>
        <p:txBody>
          <a:bodyPr/>
          <a:lstStyle/>
          <a:p>
            <a:r>
              <a:rPr lang="en-US" dirty="0"/>
              <a:t>How to run a pipeline</a:t>
            </a:r>
            <a:endParaRPr lang="de-DE" dirty="0"/>
          </a:p>
          <a:p>
            <a:r>
              <a:rPr lang="de-DE" dirty="0"/>
              <a:t>RX repos‘ s CI/CD work flow - job_web_started_build</a:t>
            </a:r>
          </a:p>
          <a:p>
            <a:r>
              <a:rPr lang="de-DE" dirty="0"/>
              <a:t>Artifact purposes</a:t>
            </a:r>
          </a:p>
          <a:p>
            <a:r>
              <a:rPr lang="de-DE" dirty="0"/>
              <a:t>Summary – Note</a:t>
            </a:r>
          </a:p>
          <a:p>
            <a:pPr marL="0" indent="0">
              <a:buNone/>
            </a:pPr>
            <a:r>
              <a:rPr lang="de-DE" dirty="0"/>
              <a:t>	</a:t>
            </a:r>
          </a:p>
          <a:p>
            <a:pPr marL="0" indent="0">
              <a:buNone/>
            </a:pPr>
            <a:r>
              <a:rPr lang="de-DE" dirty="0"/>
              <a:t>	</a:t>
            </a:r>
            <a:endParaRPr lang="de-DE" b="1" dirty="0"/>
          </a:p>
          <a:p>
            <a:endParaRPr lang="de-DE" b="1" dirty="0"/>
          </a:p>
          <a:p>
            <a:endParaRPr lang="de-DE" b="1" dirty="0"/>
          </a:p>
          <a:p>
            <a:endParaRPr lang="de-DE" b="1" dirty="0"/>
          </a:p>
        </p:txBody>
      </p:sp>
    </p:spTree>
    <p:custDataLst>
      <p:tags r:id="rId1"/>
    </p:custDataLst>
    <p:extLst>
      <p:ext uri="{BB962C8B-B14F-4D97-AF65-F5344CB8AC3E}">
        <p14:creationId xmlns:p14="http://schemas.microsoft.com/office/powerpoint/2010/main" val="106020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How to run a pipeline</a:t>
            </a:r>
          </a:p>
        </p:txBody>
      </p:sp>
      <p:graphicFrame>
        <p:nvGraphicFramePr>
          <p:cNvPr id="7" name="Diagram 6">
            <a:extLst>
              <a:ext uri="{FF2B5EF4-FFF2-40B4-BE49-F238E27FC236}">
                <a16:creationId xmlns:a16="http://schemas.microsoft.com/office/drawing/2014/main" id="{9F86DF53-8079-4773-AAFC-53A7D228BB51}"/>
              </a:ext>
            </a:extLst>
          </p:cNvPr>
          <p:cNvGraphicFramePr/>
          <p:nvPr>
            <p:extLst>
              <p:ext uri="{D42A27DB-BD31-4B8C-83A1-F6EECF244321}">
                <p14:modId xmlns:p14="http://schemas.microsoft.com/office/powerpoint/2010/main" val="2673507936"/>
              </p:ext>
            </p:extLst>
          </p:nvPr>
        </p:nvGraphicFramePr>
        <p:xfrm>
          <a:off x="467999" y="-1032934"/>
          <a:ext cx="11544300" cy="64177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a:extLst>
              <a:ext uri="{FF2B5EF4-FFF2-40B4-BE49-F238E27FC236}">
                <a16:creationId xmlns:a16="http://schemas.microsoft.com/office/drawing/2014/main" id="{1DF4F9F9-A7D1-4C1B-A668-E49E405AC43C}"/>
              </a:ext>
            </a:extLst>
          </p:cNvPr>
          <p:cNvSpPr txBox="1"/>
          <p:nvPr/>
        </p:nvSpPr>
        <p:spPr>
          <a:xfrm>
            <a:off x="192023" y="3087316"/>
            <a:ext cx="8027157" cy="307777"/>
          </a:xfrm>
          <a:prstGeom prst="rect">
            <a:avLst/>
          </a:prstGeom>
          <a:noFill/>
        </p:spPr>
        <p:txBody>
          <a:bodyPr wrap="square">
            <a:spAutoFit/>
          </a:bodyPr>
          <a:lstStyle/>
          <a:p>
            <a:r>
              <a:rPr lang="en-US" sz="1400" dirty="0">
                <a:latin typeface="Consolas" panose="020B0609020204030204" pitchFamily="49" charset="0"/>
              </a:rPr>
              <a:t>(1) </a:t>
            </a:r>
            <a:r>
              <a:rPr lang="en-US" sz="1400" b="0" dirty="0">
                <a:effectLst/>
                <a:latin typeface="Consolas" panose="020B0609020204030204" pitchFamily="49" charset="0"/>
              </a:rPr>
              <a:t>your branch is configured in </a:t>
            </a:r>
            <a:r>
              <a:rPr lang="en-US" sz="1400" b="0" dirty="0" err="1">
                <a:effectLst/>
                <a:latin typeface="Consolas" panose="020B0609020204030204" pitchFamily="49" charset="0"/>
              </a:rPr>
              <a:t>pipeline_builds.yml</a:t>
            </a:r>
            <a:endParaRPr lang="en-US" sz="1400" b="0" dirty="0">
              <a:effectLst/>
              <a:latin typeface="Consolas" panose="020B0609020204030204" pitchFamily="49" charset="0"/>
            </a:endParaRPr>
          </a:p>
        </p:txBody>
      </p:sp>
      <p:sp>
        <p:nvSpPr>
          <p:cNvPr id="16" name="TextBox 15">
            <a:extLst>
              <a:ext uri="{FF2B5EF4-FFF2-40B4-BE49-F238E27FC236}">
                <a16:creationId xmlns:a16="http://schemas.microsoft.com/office/drawing/2014/main" id="{3C41E821-C638-49C2-8499-E1F0072669AC}"/>
              </a:ext>
            </a:extLst>
          </p:cNvPr>
          <p:cNvSpPr txBox="1"/>
          <p:nvPr/>
        </p:nvSpPr>
        <p:spPr>
          <a:xfrm>
            <a:off x="8044538" y="1557676"/>
            <a:ext cx="611123" cy="307777"/>
          </a:xfrm>
          <a:prstGeom prst="rect">
            <a:avLst/>
          </a:prstGeom>
          <a:noFill/>
        </p:spPr>
        <p:txBody>
          <a:bodyPr wrap="square">
            <a:spAutoFit/>
          </a:bodyPr>
          <a:lstStyle/>
          <a:p>
            <a:r>
              <a:rPr lang="en-US" sz="1400" b="1" dirty="0">
                <a:latin typeface="Consolas" panose="020B0609020204030204" pitchFamily="49" charset="0"/>
              </a:rPr>
              <a:t>(1)</a:t>
            </a:r>
            <a:endParaRPr lang="en-US" sz="1400" b="1" dirty="0">
              <a:effectLst/>
              <a:latin typeface="Consolas" panose="020B0609020204030204" pitchFamily="49" charset="0"/>
            </a:endParaRPr>
          </a:p>
        </p:txBody>
      </p:sp>
      <p:sp>
        <p:nvSpPr>
          <p:cNvPr id="18" name="TextBox 17">
            <a:extLst>
              <a:ext uri="{FF2B5EF4-FFF2-40B4-BE49-F238E27FC236}">
                <a16:creationId xmlns:a16="http://schemas.microsoft.com/office/drawing/2014/main" id="{3D62F9B3-984A-4EE2-B00B-A7AA7F95F71B}"/>
              </a:ext>
            </a:extLst>
          </p:cNvPr>
          <p:cNvSpPr txBox="1"/>
          <p:nvPr/>
        </p:nvSpPr>
        <p:spPr>
          <a:xfrm>
            <a:off x="192023" y="3363112"/>
            <a:ext cx="10606401" cy="2893100"/>
          </a:xfrm>
          <a:prstGeom prst="rect">
            <a:avLst/>
          </a:prstGeom>
          <a:noFill/>
        </p:spPr>
        <p:txBody>
          <a:bodyPr wrap="square">
            <a:spAutoFit/>
          </a:bodyPr>
          <a:lstStyle/>
          <a:p>
            <a:r>
              <a:rPr lang="en-US" sz="1400" dirty="0">
                <a:latin typeface="Consolas" panose="020B0609020204030204" pitchFamily="49" charset="0"/>
              </a:rPr>
              <a:t>(2) </a:t>
            </a:r>
            <a:r>
              <a:rPr lang="en-US" sz="1400" b="0" dirty="0">
                <a:effectLst/>
                <a:latin typeface="Consolas" panose="020B0609020204030204" pitchFamily="49" charset="0"/>
              </a:rPr>
              <a:t>your branch is not configured in </a:t>
            </a:r>
            <a:r>
              <a:rPr lang="en-US" sz="1400" b="0" dirty="0" err="1">
                <a:effectLst/>
                <a:latin typeface="Consolas" panose="020B0609020204030204" pitchFamily="49" charset="0"/>
              </a:rPr>
              <a:t>pipeline_builds.yml</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US" sz="1400" b="0" dirty="0">
                <a:effectLst/>
                <a:latin typeface="Consolas" panose="020B0609020204030204" pitchFamily="49" charset="0"/>
              </a:rPr>
              <a:t>- BUILD_MODULE</a:t>
            </a:r>
          </a:p>
          <a:p>
            <a:r>
              <a:rPr lang="en-US" sz="1400" b="0" dirty="0">
                <a:effectLst/>
                <a:latin typeface="Consolas" panose="020B0609020204030204" pitchFamily="49" charset="0"/>
              </a:rPr>
              <a:t>- BUILD_BOARD</a:t>
            </a:r>
          </a:p>
          <a:p>
            <a:r>
              <a:rPr lang="en-US" sz="1400" b="0" dirty="0">
                <a:effectLst/>
                <a:latin typeface="Consolas" panose="020B0609020204030204" pitchFamily="49" charset="0"/>
              </a:rPr>
              <a:t>- BUILD_COVERAGE_OFF</a:t>
            </a:r>
          </a:p>
          <a:p>
            <a:r>
              <a:rPr lang="en-US" sz="1400" b="0" dirty="0">
                <a:effectLst/>
                <a:latin typeface="Consolas" panose="020B0609020204030204" pitchFamily="49" charset="0"/>
              </a:rPr>
              <a:t>- BUILD_COVERAGE_ONLY</a:t>
            </a:r>
          </a:p>
          <a:p>
            <a:r>
              <a:rPr lang="en-US" sz="1400" b="0" dirty="0">
                <a:effectLst/>
                <a:latin typeface="Consolas" panose="020B0609020204030204" pitchFamily="49" charset="0"/>
              </a:rPr>
              <a:t>- BUILD_STAGE_ONLY</a:t>
            </a:r>
          </a:p>
          <a:p>
            <a:r>
              <a:rPr lang="en-US" sz="1400" b="0" dirty="0">
                <a:effectLst/>
                <a:latin typeface="Consolas" panose="020B0609020204030204" pitchFamily="49" charset="0"/>
              </a:rPr>
              <a:t>- BUILD_PACK_ONLY</a:t>
            </a:r>
          </a:p>
          <a:p>
            <a:r>
              <a:rPr lang="en-US" sz="1400" b="0" dirty="0">
                <a:effectLst/>
                <a:latin typeface="Consolas" panose="020B0609020204030204" pitchFamily="49" charset="0"/>
              </a:rPr>
              <a:t>- BUILD_NIGHTLY</a:t>
            </a:r>
          </a:p>
          <a:p>
            <a:r>
              <a:rPr lang="en-US" sz="1400" b="0" dirty="0">
                <a:effectLst/>
                <a:latin typeface="Consolas" panose="020B0609020204030204" pitchFamily="49" charset="0"/>
              </a:rPr>
              <a:t>- BUILD_XML_TESTS_ONLY</a:t>
            </a:r>
          </a:p>
          <a:p>
            <a:r>
              <a:rPr lang="en-US" sz="1400" b="0" dirty="0">
                <a:effectLst/>
                <a:latin typeface="Consolas" panose="020B0609020204030204" pitchFamily="49" charset="0"/>
              </a:rPr>
              <a:t>- BUILD_TEST_XML_DEFAULT_PROJECTS</a:t>
            </a:r>
          </a:p>
          <a:p>
            <a:r>
              <a:rPr lang="en-US" sz="1400" b="0" dirty="0">
                <a:effectLst/>
                <a:latin typeface="Consolas" panose="020B0609020204030204" pitchFamily="49" charset="0"/>
              </a:rPr>
              <a:t>- BUILD_XML_FRAMEWORK_TESTS</a:t>
            </a:r>
          </a:p>
          <a:p>
            <a:endParaRPr lang="en-US" sz="1400" b="0" dirty="0">
              <a:effectLst/>
              <a:latin typeface="Consolas" panose="020B0609020204030204" pitchFamily="49" charset="0"/>
            </a:endParaRPr>
          </a:p>
        </p:txBody>
      </p:sp>
      <p:grpSp>
        <p:nvGrpSpPr>
          <p:cNvPr id="22" name="Group 21">
            <a:extLst>
              <a:ext uri="{FF2B5EF4-FFF2-40B4-BE49-F238E27FC236}">
                <a16:creationId xmlns:a16="http://schemas.microsoft.com/office/drawing/2014/main" id="{2F0B462B-818D-4BDA-9524-B092E9568CFA}"/>
              </a:ext>
            </a:extLst>
          </p:cNvPr>
          <p:cNvGrpSpPr/>
          <p:nvPr/>
        </p:nvGrpSpPr>
        <p:grpSpPr>
          <a:xfrm>
            <a:off x="8979666" y="3429000"/>
            <a:ext cx="3032633" cy="1819580"/>
            <a:chOff x="8501520" y="2299076"/>
            <a:chExt cx="3032633" cy="1819580"/>
          </a:xfrm>
        </p:grpSpPr>
        <p:sp>
          <p:nvSpPr>
            <p:cNvPr id="23" name="Rectangle: Rounded Corners 22">
              <a:extLst>
                <a:ext uri="{FF2B5EF4-FFF2-40B4-BE49-F238E27FC236}">
                  <a16:creationId xmlns:a16="http://schemas.microsoft.com/office/drawing/2014/main" id="{09E5EEBD-1612-496E-85D7-D4E2E1648CD0}"/>
                </a:ext>
              </a:extLst>
            </p:cNvPr>
            <p:cNvSpPr/>
            <p:nvPr/>
          </p:nvSpPr>
          <p:spPr>
            <a:xfrm>
              <a:off x="8501520" y="2299076"/>
              <a:ext cx="3032633" cy="1819580"/>
            </a:xfrm>
            <a:prstGeom prst="roundRect">
              <a:avLst>
                <a:gd name="adj" fmla="val 10000"/>
              </a:avLst>
            </a:prstGeom>
            <a:noFill/>
            <a:ln>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56C606FC-BF7E-4E06-BB51-856B6592D3A5}"/>
                </a:ext>
              </a:extLst>
            </p:cNvPr>
            <p:cNvSpPr txBox="1"/>
            <p:nvPr/>
          </p:nvSpPr>
          <p:spPr>
            <a:xfrm>
              <a:off x="8554814" y="2352370"/>
              <a:ext cx="2926045" cy="17129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Configure variables then click "Run Pipeline" to start the pipeline</a:t>
              </a:r>
            </a:p>
          </p:txBody>
        </p:sp>
      </p:grpSp>
      <p:grpSp>
        <p:nvGrpSpPr>
          <p:cNvPr id="25" name="Group 24">
            <a:extLst>
              <a:ext uri="{FF2B5EF4-FFF2-40B4-BE49-F238E27FC236}">
                <a16:creationId xmlns:a16="http://schemas.microsoft.com/office/drawing/2014/main" id="{3AA0E2AC-F693-4321-A9D8-F5F0570CEBFD}"/>
              </a:ext>
            </a:extLst>
          </p:cNvPr>
          <p:cNvGrpSpPr/>
          <p:nvPr/>
        </p:nvGrpSpPr>
        <p:grpSpPr>
          <a:xfrm>
            <a:off x="8093437" y="3949847"/>
            <a:ext cx="642918" cy="752093"/>
            <a:chOff x="7591730" y="2832820"/>
            <a:chExt cx="642918" cy="752093"/>
          </a:xfrm>
        </p:grpSpPr>
        <p:sp>
          <p:nvSpPr>
            <p:cNvPr id="26" name="Arrow: Right 25">
              <a:extLst>
                <a:ext uri="{FF2B5EF4-FFF2-40B4-BE49-F238E27FC236}">
                  <a16:creationId xmlns:a16="http://schemas.microsoft.com/office/drawing/2014/main" id="{9953224A-25DD-48AE-9BED-62C929CD3808}"/>
                </a:ext>
              </a:extLst>
            </p:cNvPr>
            <p:cNvSpPr/>
            <p:nvPr/>
          </p:nvSpPr>
          <p:spPr>
            <a:xfrm>
              <a:off x="7591730" y="2832820"/>
              <a:ext cx="642918" cy="75209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Arrow: Right 4">
              <a:extLst>
                <a:ext uri="{FF2B5EF4-FFF2-40B4-BE49-F238E27FC236}">
                  <a16:creationId xmlns:a16="http://schemas.microsoft.com/office/drawing/2014/main" id="{AE348907-7639-458E-B51B-6E5909A6DBC3}"/>
                </a:ext>
              </a:extLst>
            </p:cNvPr>
            <p:cNvSpPr txBox="1"/>
            <p:nvPr/>
          </p:nvSpPr>
          <p:spPr>
            <a:xfrm>
              <a:off x="7591730" y="2983239"/>
              <a:ext cx="450043" cy="451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p:txBody>
        </p:sp>
      </p:grpSp>
      <p:sp>
        <p:nvSpPr>
          <p:cNvPr id="28" name="TextBox 27">
            <a:extLst>
              <a:ext uri="{FF2B5EF4-FFF2-40B4-BE49-F238E27FC236}">
                <a16:creationId xmlns:a16="http://schemas.microsoft.com/office/drawing/2014/main" id="{D290E285-EEA3-4929-AB89-AB74728FD304}"/>
              </a:ext>
            </a:extLst>
          </p:cNvPr>
          <p:cNvSpPr txBox="1"/>
          <p:nvPr/>
        </p:nvSpPr>
        <p:spPr>
          <a:xfrm>
            <a:off x="8012896" y="3638642"/>
            <a:ext cx="611123" cy="307777"/>
          </a:xfrm>
          <a:prstGeom prst="rect">
            <a:avLst/>
          </a:prstGeom>
          <a:noFill/>
        </p:spPr>
        <p:txBody>
          <a:bodyPr wrap="square">
            <a:spAutoFit/>
          </a:bodyPr>
          <a:lstStyle/>
          <a:p>
            <a:r>
              <a:rPr lang="en-US" sz="1400" b="1" dirty="0">
                <a:latin typeface="Consolas" panose="020B0609020204030204" pitchFamily="49" charset="0"/>
              </a:rPr>
              <a:t>(2)</a:t>
            </a:r>
            <a:endParaRPr lang="en-US" sz="1400" b="1" dirty="0">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99665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How to run a pipeline</a:t>
            </a:r>
          </a:p>
        </p:txBody>
      </p:sp>
      <p:graphicFrame>
        <p:nvGraphicFramePr>
          <p:cNvPr id="7" name="Diagram 6">
            <a:extLst>
              <a:ext uri="{FF2B5EF4-FFF2-40B4-BE49-F238E27FC236}">
                <a16:creationId xmlns:a16="http://schemas.microsoft.com/office/drawing/2014/main" id="{9F86DF53-8079-4773-AAFC-53A7D228BB51}"/>
              </a:ext>
            </a:extLst>
          </p:cNvPr>
          <p:cNvGraphicFramePr/>
          <p:nvPr/>
        </p:nvGraphicFramePr>
        <p:xfrm>
          <a:off x="467999" y="-1032934"/>
          <a:ext cx="11544300" cy="64177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a:extLst>
              <a:ext uri="{FF2B5EF4-FFF2-40B4-BE49-F238E27FC236}">
                <a16:creationId xmlns:a16="http://schemas.microsoft.com/office/drawing/2014/main" id="{1DF4F9F9-A7D1-4C1B-A668-E49E405AC43C}"/>
              </a:ext>
            </a:extLst>
          </p:cNvPr>
          <p:cNvSpPr txBox="1"/>
          <p:nvPr/>
        </p:nvSpPr>
        <p:spPr>
          <a:xfrm>
            <a:off x="192023" y="3087316"/>
            <a:ext cx="8027157" cy="307777"/>
          </a:xfrm>
          <a:prstGeom prst="rect">
            <a:avLst/>
          </a:prstGeom>
          <a:noFill/>
        </p:spPr>
        <p:txBody>
          <a:bodyPr wrap="square">
            <a:spAutoFit/>
          </a:bodyPr>
          <a:lstStyle/>
          <a:p>
            <a:r>
              <a:rPr lang="en-US" sz="1400" dirty="0">
                <a:latin typeface="Consolas" panose="020B0609020204030204" pitchFamily="49" charset="0"/>
              </a:rPr>
              <a:t>(1) </a:t>
            </a:r>
            <a:r>
              <a:rPr lang="en-US" sz="1400" b="0" dirty="0">
                <a:effectLst/>
                <a:latin typeface="Consolas" panose="020B0609020204030204" pitchFamily="49" charset="0"/>
              </a:rPr>
              <a:t>your branch is configured in </a:t>
            </a:r>
            <a:r>
              <a:rPr lang="en-US" sz="1400" b="0" dirty="0" err="1">
                <a:effectLst/>
                <a:latin typeface="Consolas" panose="020B0609020204030204" pitchFamily="49" charset="0"/>
              </a:rPr>
              <a:t>pipeline_builds.yml</a:t>
            </a:r>
            <a:endParaRPr lang="en-US" sz="1400" b="0" dirty="0">
              <a:effectLst/>
              <a:latin typeface="Consolas" panose="020B0609020204030204" pitchFamily="49" charset="0"/>
            </a:endParaRPr>
          </a:p>
        </p:txBody>
      </p:sp>
      <p:sp>
        <p:nvSpPr>
          <p:cNvPr id="16" name="TextBox 15">
            <a:extLst>
              <a:ext uri="{FF2B5EF4-FFF2-40B4-BE49-F238E27FC236}">
                <a16:creationId xmlns:a16="http://schemas.microsoft.com/office/drawing/2014/main" id="{3C41E821-C638-49C2-8499-E1F0072669AC}"/>
              </a:ext>
            </a:extLst>
          </p:cNvPr>
          <p:cNvSpPr txBox="1"/>
          <p:nvPr/>
        </p:nvSpPr>
        <p:spPr>
          <a:xfrm>
            <a:off x="8044538" y="1557676"/>
            <a:ext cx="611123" cy="307777"/>
          </a:xfrm>
          <a:prstGeom prst="rect">
            <a:avLst/>
          </a:prstGeom>
          <a:noFill/>
        </p:spPr>
        <p:txBody>
          <a:bodyPr wrap="square">
            <a:spAutoFit/>
          </a:bodyPr>
          <a:lstStyle/>
          <a:p>
            <a:r>
              <a:rPr lang="en-US" sz="1400" b="1" dirty="0">
                <a:latin typeface="Consolas" panose="020B0609020204030204" pitchFamily="49" charset="0"/>
              </a:rPr>
              <a:t>(1)</a:t>
            </a:r>
            <a:endParaRPr lang="en-US" sz="1400" b="1" dirty="0">
              <a:effectLst/>
              <a:latin typeface="Consolas" panose="020B0609020204030204" pitchFamily="49" charset="0"/>
            </a:endParaRPr>
          </a:p>
        </p:txBody>
      </p:sp>
      <p:sp>
        <p:nvSpPr>
          <p:cNvPr id="18" name="TextBox 17">
            <a:extLst>
              <a:ext uri="{FF2B5EF4-FFF2-40B4-BE49-F238E27FC236}">
                <a16:creationId xmlns:a16="http://schemas.microsoft.com/office/drawing/2014/main" id="{3D62F9B3-984A-4EE2-B00B-A7AA7F95F71B}"/>
              </a:ext>
            </a:extLst>
          </p:cNvPr>
          <p:cNvSpPr txBox="1"/>
          <p:nvPr/>
        </p:nvSpPr>
        <p:spPr>
          <a:xfrm>
            <a:off x="192023" y="3363112"/>
            <a:ext cx="10606401" cy="2677656"/>
          </a:xfrm>
          <a:prstGeom prst="rect">
            <a:avLst/>
          </a:prstGeom>
          <a:noFill/>
        </p:spPr>
        <p:txBody>
          <a:bodyPr wrap="square">
            <a:spAutoFit/>
          </a:bodyPr>
          <a:lstStyle/>
          <a:p>
            <a:r>
              <a:rPr lang="en-US" sz="1400" dirty="0">
                <a:latin typeface="Consolas" panose="020B0609020204030204" pitchFamily="49" charset="0"/>
              </a:rPr>
              <a:t>(2) </a:t>
            </a:r>
            <a:r>
              <a:rPr lang="en-US" sz="1400" b="0" dirty="0">
                <a:effectLst/>
                <a:latin typeface="Consolas" panose="020B0609020204030204" pitchFamily="49" charset="0"/>
              </a:rPr>
              <a:t>your branch is not configured in </a:t>
            </a:r>
            <a:r>
              <a:rPr lang="en-US" sz="1400" b="0" dirty="0" err="1">
                <a:effectLst/>
                <a:latin typeface="Consolas" panose="020B0609020204030204" pitchFamily="49" charset="0"/>
              </a:rPr>
              <a:t>pipeline_builds.yml</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US" sz="1400" b="0" dirty="0">
                <a:effectLst/>
                <a:latin typeface="Consolas" panose="020B0609020204030204" pitchFamily="49" charset="0"/>
              </a:rPr>
              <a:t>- BUILD_MODULE</a:t>
            </a:r>
          </a:p>
          <a:p>
            <a:r>
              <a:rPr lang="en-US" sz="1400" b="0" dirty="0">
                <a:effectLst/>
                <a:latin typeface="Consolas" panose="020B0609020204030204" pitchFamily="49" charset="0"/>
              </a:rPr>
              <a:t>- BUILD_BOARD</a:t>
            </a:r>
          </a:p>
          <a:p>
            <a:r>
              <a:rPr lang="en-US" sz="1400" b="0" dirty="0">
                <a:effectLst/>
                <a:latin typeface="Consolas" panose="020B0609020204030204" pitchFamily="49" charset="0"/>
              </a:rPr>
              <a:t>- BUILD_COVERAGE_OFF</a:t>
            </a:r>
          </a:p>
          <a:p>
            <a:r>
              <a:rPr lang="en-US" sz="1400" b="0" dirty="0">
                <a:effectLst/>
                <a:latin typeface="Consolas" panose="020B0609020204030204" pitchFamily="49" charset="0"/>
              </a:rPr>
              <a:t>- BUILD_COVERAGE_ONLY</a:t>
            </a:r>
          </a:p>
          <a:p>
            <a:r>
              <a:rPr lang="en-US" sz="1400" b="0" dirty="0">
                <a:effectLst/>
                <a:latin typeface="Consolas" panose="020B0609020204030204" pitchFamily="49" charset="0"/>
              </a:rPr>
              <a:t>- BUILD_STAGE_ONLY</a:t>
            </a:r>
          </a:p>
          <a:p>
            <a:r>
              <a:rPr lang="en-US" sz="1400" b="0" dirty="0">
                <a:effectLst/>
                <a:latin typeface="Consolas" panose="020B0609020204030204" pitchFamily="49" charset="0"/>
              </a:rPr>
              <a:t>- BUILD_PACK_ONLY</a:t>
            </a:r>
          </a:p>
          <a:p>
            <a:r>
              <a:rPr lang="en-US" sz="1400" b="0" dirty="0">
                <a:effectLst/>
                <a:latin typeface="Consolas" panose="020B0609020204030204" pitchFamily="49" charset="0"/>
              </a:rPr>
              <a:t>- BUILD_NIGHTLY</a:t>
            </a:r>
          </a:p>
          <a:p>
            <a:r>
              <a:rPr lang="en-US" sz="1400" b="0" dirty="0">
                <a:effectLst/>
                <a:latin typeface="Consolas" panose="020B0609020204030204" pitchFamily="49" charset="0"/>
              </a:rPr>
              <a:t>- BUILD_XML_TESTS_ONLY</a:t>
            </a:r>
          </a:p>
          <a:p>
            <a:r>
              <a:rPr lang="en-US" sz="1400" b="0" dirty="0">
                <a:effectLst/>
                <a:latin typeface="Consolas" panose="020B0609020204030204" pitchFamily="49" charset="0"/>
              </a:rPr>
              <a:t>- BUILD_TEST_XML_DEFAULT_PROJECTS</a:t>
            </a:r>
          </a:p>
          <a:p>
            <a:r>
              <a:rPr lang="en-US" sz="1400" b="0" dirty="0">
                <a:effectLst/>
                <a:latin typeface="Consolas" panose="020B0609020204030204" pitchFamily="49" charset="0"/>
              </a:rPr>
              <a:t>- BUILD_XML_FRAMEWORK_TESTS</a:t>
            </a:r>
          </a:p>
        </p:txBody>
      </p:sp>
      <p:grpSp>
        <p:nvGrpSpPr>
          <p:cNvPr id="22" name="Group 21">
            <a:extLst>
              <a:ext uri="{FF2B5EF4-FFF2-40B4-BE49-F238E27FC236}">
                <a16:creationId xmlns:a16="http://schemas.microsoft.com/office/drawing/2014/main" id="{2F0B462B-818D-4BDA-9524-B092E9568CFA}"/>
              </a:ext>
            </a:extLst>
          </p:cNvPr>
          <p:cNvGrpSpPr/>
          <p:nvPr/>
        </p:nvGrpSpPr>
        <p:grpSpPr>
          <a:xfrm>
            <a:off x="8979666" y="3429000"/>
            <a:ext cx="3032633" cy="1819580"/>
            <a:chOff x="8501520" y="2299076"/>
            <a:chExt cx="3032633" cy="1819580"/>
          </a:xfrm>
        </p:grpSpPr>
        <p:sp>
          <p:nvSpPr>
            <p:cNvPr id="23" name="Rectangle: Rounded Corners 22">
              <a:extLst>
                <a:ext uri="{FF2B5EF4-FFF2-40B4-BE49-F238E27FC236}">
                  <a16:creationId xmlns:a16="http://schemas.microsoft.com/office/drawing/2014/main" id="{09E5EEBD-1612-496E-85D7-D4E2E1648CD0}"/>
                </a:ext>
              </a:extLst>
            </p:cNvPr>
            <p:cNvSpPr/>
            <p:nvPr/>
          </p:nvSpPr>
          <p:spPr>
            <a:xfrm>
              <a:off x="8501520" y="2299076"/>
              <a:ext cx="3032633" cy="1819580"/>
            </a:xfrm>
            <a:prstGeom prst="roundRect">
              <a:avLst>
                <a:gd name="adj" fmla="val 10000"/>
              </a:avLst>
            </a:prstGeom>
            <a:noFill/>
            <a:ln>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56C606FC-BF7E-4E06-BB51-856B6592D3A5}"/>
                </a:ext>
              </a:extLst>
            </p:cNvPr>
            <p:cNvSpPr txBox="1"/>
            <p:nvPr/>
          </p:nvSpPr>
          <p:spPr>
            <a:xfrm>
              <a:off x="8554814" y="2352370"/>
              <a:ext cx="2926045" cy="17129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Configure variables then click "Run Pipeline" to start the pipeline</a:t>
              </a:r>
            </a:p>
          </p:txBody>
        </p:sp>
      </p:grpSp>
      <p:grpSp>
        <p:nvGrpSpPr>
          <p:cNvPr id="25" name="Group 24">
            <a:extLst>
              <a:ext uri="{FF2B5EF4-FFF2-40B4-BE49-F238E27FC236}">
                <a16:creationId xmlns:a16="http://schemas.microsoft.com/office/drawing/2014/main" id="{3AA0E2AC-F693-4321-A9D8-F5F0570CEBFD}"/>
              </a:ext>
            </a:extLst>
          </p:cNvPr>
          <p:cNvGrpSpPr/>
          <p:nvPr/>
        </p:nvGrpSpPr>
        <p:grpSpPr>
          <a:xfrm>
            <a:off x="8093437" y="3949847"/>
            <a:ext cx="642918" cy="752093"/>
            <a:chOff x="7591730" y="2832820"/>
            <a:chExt cx="642918" cy="752093"/>
          </a:xfrm>
        </p:grpSpPr>
        <p:sp>
          <p:nvSpPr>
            <p:cNvPr id="26" name="Arrow: Right 25">
              <a:extLst>
                <a:ext uri="{FF2B5EF4-FFF2-40B4-BE49-F238E27FC236}">
                  <a16:creationId xmlns:a16="http://schemas.microsoft.com/office/drawing/2014/main" id="{9953224A-25DD-48AE-9BED-62C929CD3808}"/>
                </a:ext>
              </a:extLst>
            </p:cNvPr>
            <p:cNvSpPr/>
            <p:nvPr/>
          </p:nvSpPr>
          <p:spPr>
            <a:xfrm>
              <a:off x="7591730" y="2832820"/>
              <a:ext cx="642918" cy="75209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Arrow: Right 4">
              <a:extLst>
                <a:ext uri="{FF2B5EF4-FFF2-40B4-BE49-F238E27FC236}">
                  <a16:creationId xmlns:a16="http://schemas.microsoft.com/office/drawing/2014/main" id="{AE348907-7639-458E-B51B-6E5909A6DBC3}"/>
                </a:ext>
              </a:extLst>
            </p:cNvPr>
            <p:cNvSpPr txBox="1"/>
            <p:nvPr/>
          </p:nvSpPr>
          <p:spPr>
            <a:xfrm>
              <a:off x="7591730" y="2983239"/>
              <a:ext cx="450043" cy="4512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p:txBody>
        </p:sp>
      </p:grpSp>
      <p:sp>
        <p:nvSpPr>
          <p:cNvPr id="28" name="TextBox 27">
            <a:extLst>
              <a:ext uri="{FF2B5EF4-FFF2-40B4-BE49-F238E27FC236}">
                <a16:creationId xmlns:a16="http://schemas.microsoft.com/office/drawing/2014/main" id="{D290E285-EEA3-4929-AB89-AB74728FD304}"/>
              </a:ext>
            </a:extLst>
          </p:cNvPr>
          <p:cNvSpPr txBox="1"/>
          <p:nvPr/>
        </p:nvSpPr>
        <p:spPr>
          <a:xfrm>
            <a:off x="8012896" y="3638642"/>
            <a:ext cx="611123" cy="307777"/>
          </a:xfrm>
          <a:prstGeom prst="rect">
            <a:avLst/>
          </a:prstGeom>
          <a:noFill/>
        </p:spPr>
        <p:txBody>
          <a:bodyPr wrap="square">
            <a:spAutoFit/>
          </a:bodyPr>
          <a:lstStyle/>
          <a:p>
            <a:r>
              <a:rPr lang="en-US" sz="1400" b="1" dirty="0">
                <a:latin typeface="Consolas" panose="020B0609020204030204" pitchFamily="49" charset="0"/>
              </a:rPr>
              <a:t>(2)</a:t>
            </a:r>
            <a:endParaRPr lang="en-US" sz="1400" b="1" dirty="0">
              <a:effectLst/>
              <a:latin typeface="Consolas" panose="020B0609020204030204" pitchFamily="49" charset="0"/>
            </a:endParaRPr>
          </a:p>
        </p:txBody>
      </p:sp>
      <p:pic>
        <p:nvPicPr>
          <p:cNvPr id="6" name="Picture 5">
            <a:extLst>
              <a:ext uri="{FF2B5EF4-FFF2-40B4-BE49-F238E27FC236}">
                <a16:creationId xmlns:a16="http://schemas.microsoft.com/office/drawing/2014/main" id="{B85E5391-1BB5-4AED-83E4-61CFA018AA0C}"/>
              </a:ext>
            </a:extLst>
          </p:cNvPr>
          <p:cNvPicPr>
            <a:picLocks noChangeAspect="1"/>
          </p:cNvPicPr>
          <p:nvPr/>
        </p:nvPicPr>
        <p:blipFill>
          <a:blip r:embed="rId9"/>
          <a:stretch>
            <a:fillRect/>
          </a:stretch>
        </p:blipFill>
        <p:spPr>
          <a:xfrm>
            <a:off x="0" y="218561"/>
            <a:ext cx="12192000" cy="3113314"/>
          </a:xfrm>
          <a:prstGeom prst="rect">
            <a:avLst/>
          </a:prstGeom>
        </p:spPr>
      </p:pic>
    </p:spTree>
    <p:custDataLst>
      <p:tags r:id="rId1"/>
    </p:custDataLst>
    <p:extLst>
      <p:ext uri="{BB962C8B-B14F-4D97-AF65-F5344CB8AC3E}">
        <p14:creationId xmlns:p14="http://schemas.microsoft.com/office/powerpoint/2010/main" val="22082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job_web_started_build</a:t>
            </a:r>
            <a:endParaRPr lang="en-US" dirty="0"/>
          </a:p>
        </p:txBody>
      </p:sp>
      <p:pic>
        <p:nvPicPr>
          <p:cNvPr id="5" name="Picture 4">
            <a:extLst>
              <a:ext uri="{FF2B5EF4-FFF2-40B4-BE49-F238E27FC236}">
                <a16:creationId xmlns:a16="http://schemas.microsoft.com/office/drawing/2014/main" id="{E25BA218-C0B2-4CE3-9ED3-B8606092C7BB}"/>
              </a:ext>
            </a:extLst>
          </p:cNvPr>
          <p:cNvPicPr>
            <a:picLocks noChangeAspect="1"/>
          </p:cNvPicPr>
          <p:nvPr/>
        </p:nvPicPr>
        <p:blipFill>
          <a:blip r:embed="rId4"/>
          <a:stretch>
            <a:fillRect/>
          </a:stretch>
        </p:blipFill>
        <p:spPr>
          <a:xfrm>
            <a:off x="467999" y="2240868"/>
            <a:ext cx="2552700" cy="1028700"/>
          </a:xfrm>
          <a:prstGeom prst="rect">
            <a:avLst/>
          </a:prstGeom>
        </p:spPr>
      </p:pic>
      <p:pic>
        <p:nvPicPr>
          <p:cNvPr id="7" name="Picture 6">
            <a:extLst>
              <a:ext uri="{FF2B5EF4-FFF2-40B4-BE49-F238E27FC236}">
                <a16:creationId xmlns:a16="http://schemas.microsoft.com/office/drawing/2014/main" id="{1B5B38F9-B182-453D-B2B7-4F24F5DB0EFC}"/>
              </a:ext>
            </a:extLst>
          </p:cNvPr>
          <p:cNvPicPr>
            <a:picLocks noChangeAspect="1"/>
          </p:cNvPicPr>
          <p:nvPr/>
        </p:nvPicPr>
        <p:blipFill>
          <a:blip r:embed="rId5"/>
          <a:stretch>
            <a:fillRect/>
          </a:stretch>
        </p:blipFill>
        <p:spPr>
          <a:xfrm>
            <a:off x="467999" y="1917018"/>
            <a:ext cx="3752850" cy="323850"/>
          </a:xfrm>
          <a:prstGeom prst="rect">
            <a:avLst/>
          </a:prstGeom>
        </p:spPr>
      </p:pic>
      <p:sp>
        <p:nvSpPr>
          <p:cNvPr id="9" name="TextBox 8">
            <a:extLst>
              <a:ext uri="{FF2B5EF4-FFF2-40B4-BE49-F238E27FC236}">
                <a16:creationId xmlns:a16="http://schemas.microsoft.com/office/drawing/2014/main" id="{4C1DB7AC-085A-4C32-A47D-A77AFC9D55A7}"/>
              </a:ext>
            </a:extLst>
          </p:cNvPr>
          <p:cNvSpPr txBox="1"/>
          <p:nvPr/>
        </p:nvSpPr>
        <p:spPr>
          <a:xfrm>
            <a:off x="751899" y="3786462"/>
            <a:ext cx="2437544" cy="261610"/>
          </a:xfrm>
          <a:prstGeom prst="rect">
            <a:avLst/>
          </a:prstGeom>
          <a:noFill/>
        </p:spPr>
        <p:txBody>
          <a:bodyPr wrap="square">
            <a:spAutoFit/>
          </a:bodyPr>
          <a:lstStyle/>
          <a:p>
            <a:r>
              <a:rPr lang="en-US" sz="1100" b="0" i="0" dirty="0">
                <a:effectLst/>
                <a:latin typeface="Menlo"/>
              </a:rPr>
              <a:t>Starting pack creation</a:t>
            </a:r>
            <a:endParaRPr lang="en-US" sz="1100" dirty="0"/>
          </a:p>
        </p:txBody>
      </p:sp>
      <p:sp>
        <p:nvSpPr>
          <p:cNvPr id="10" name="TextBox 9">
            <a:extLst>
              <a:ext uri="{FF2B5EF4-FFF2-40B4-BE49-F238E27FC236}">
                <a16:creationId xmlns:a16="http://schemas.microsoft.com/office/drawing/2014/main" id="{A3642AD8-6203-4768-BA28-5AA129D479B2}"/>
              </a:ext>
            </a:extLst>
          </p:cNvPr>
          <p:cNvSpPr txBox="1"/>
          <p:nvPr/>
        </p:nvSpPr>
        <p:spPr>
          <a:xfrm>
            <a:off x="751899" y="4541258"/>
            <a:ext cx="2437544" cy="261610"/>
          </a:xfrm>
          <a:prstGeom prst="rect">
            <a:avLst/>
          </a:prstGeom>
          <a:noFill/>
        </p:spPr>
        <p:txBody>
          <a:bodyPr wrap="square">
            <a:spAutoFit/>
          </a:bodyPr>
          <a:lstStyle/>
          <a:p>
            <a:r>
              <a:rPr lang="en-US" sz="1100" b="0" i="0" dirty="0">
                <a:effectLst/>
                <a:latin typeface="Menlo"/>
              </a:rPr>
              <a:t>Starting pack Pipeline</a:t>
            </a:r>
            <a:endParaRPr lang="en-US" sz="1100" dirty="0"/>
          </a:p>
        </p:txBody>
      </p:sp>
      <p:pic>
        <p:nvPicPr>
          <p:cNvPr id="12" name="Picture 11">
            <a:extLst>
              <a:ext uri="{FF2B5EF4-FFF2-40B4-BE49-F238E27FC236}">
                <a16:creationId xmlns:a16="http://schemas.microsoft.com/office/drawing/2014/main" id="{4E9D91EF-25A9-40D5-B144-D3C92BEBDADB}"/>
              </a:ext>
            </a:extLst>
          </p:cNvPr>
          <p:cNvPicPr>
            <a:picLocks noChangeAspect="1"/>
          </p:cNvPicPr>
          <p:nvPr/>
        </p:nvPicPr>
        <p:blipFill>
          <a:blip r:embed="rId6"/>
          <a:stretch>
            <a:fillRect/>
          </a:stretch>
        </p:blipFill>
        <p:spPr>
          <a:xfrm>
            <a:off x="6090286" y="624020"/>
            <a:ext cx="2893588" cy="1243339"/>
          </a:xfrm>
          <a:prstGeom prst="rect">
            <a:avLst/>
          </a:prstGeom>
        </p:spPr>
      </p:pic>
      <p:pic>
        <p:nvPicPr>
          <p:cNvPr id="14" name="Picture 13">
            <a:extLst>
              <a:ext uri="{FF2B5EF4-FFF2-40B4-BE49-F238E27FC236}">
                <a16:creationId xmlns:a16="http://schemas.microsoft.com/office/drawing/2014/main" id="{0013598F-EEA3-4EBD-BECC-EEDC79ABB316}"/>
              </a:ext>
            </a:extLst>
          </p:cNvPr>
          <p:cNvPicPr>
            <a:picLocks noChangeAspect="1"/>
          </p:cNvPicPr>
          <p:nvPr/>
        </p:nvPicPr>
        <p:blipFill>
          <a:blip r:embed="rId7"/>
          <a:stretch>
            <a:fillRect/>
          </a:stretch>
        </p:blipFill>
        <p:spPr>
          <a:xfrm>
            <a:off x="6090286" y="349842"/>
            <a:ext cx="3840608" cy="260782"/>
          </a:xfrm>
          <a:prstGeom prst="rect">
            <a:avLst/>
          </a:prstGeom>
        </p:spPr>
      </p:pic>
      <p:pic>
        <p:nvPicPr>
          <p:cNvPr id="16" name="Picture 15">
            <a:extLst>
              <a:ext uri="{FF2B5EF4-FFF2-40B4-BE49-F238E27FC236}">
                <a16:creationId xmlns:a16="http://schemas.microsoft.com/office/drawing/2014/main" id="{A02F42A7-D6CE-4CDE-9B5E-48E5A6E81A3C}"/>
              </a:ext>
            </a:extLst>
          </p:cNvPr>
          <p:cNvPicPr>
            <a:picLocks noChangeAspect="1"/>
          </p:cNvPicPr>
          <p:nvPr/>
        </p:nvPicPr>
        <p:blipFill>
          <a:blip r:embed="rId8"/>
          <a:stretch>
            <a:fillRect/>
          </a:stretch>
        </p:blipFill>
        <p:spPr>
          <a:xfrm>
            <a:off x="6084344" y="2447924"/>
            <a:ext cx="4136985" cy="1469343"/>
          </a:xfrm>
          <a:prstGeom prst="rect">
            <a:avLst/>
          </a:prstGeom>
        </p:spPr>
      </p:pic>
      <p:pic>
        <p:nvPicPr>
          <p:cNvPr id="18" name="Picture 17">
            <a:extLst>
              <a:ext uri="{FF2B5EF4-FFF2-40B4-BE49-F238E27FC236}">
                <a16:creationId xmlns:a16="http://schemas.microsoft.com/office/drawing/2014/main" id="{963354AD-A6A2-4EEA-9D93-11B7A85924AE}"/>
              </a:ext>
            </a:extLst>
          </p:cNvPr>
          <p:cNvPicPr>
            <a:picLocks noChangeAspect="1"/>
          </p:cNvPicPr>
          <p:nvPr/>
        </p:nvPicPr>
        <p:blipFill>
          <a:blip r:embed="rId9"/>
          <a:stretch>
            <a:fillRect/>
          </a:stretch>
        </p:blipFill>
        <p:spPr>
          <a:xfrm>
            <a:off x="6096000" y="2123485"/>
            <a:ext cx="3846550" cy="234766"/>
          </a:xfrm>
          <a:prstGeom prst="rect">
            <a:avLst/>
          </a:prstGeom>
        </p:spPr>
      </p:pic>
      <p:pic>
        <p:nvPicPr>
          <p:cNvPr id="20" name="Picture 19">
            <a:extLst>
              <a:ext uri="{FF2B5EF4-FFF2-40B4-BE49-F238E27FC236}">
                <a16:creationId xmlns:a16="http://schemas.microsoft.com/office/drawing/2014/main" id="{37E00773-AF8A-417C-BFE9-CE68645425C2}"/>
              </a:ext>
            </a:extLst>
          </p:cNvPr>
          <p:cNvPicPr>
            <a:picLocks noChangeAspect="1"/>
          </p:cNvPicPr>
          <p:nvPr/>
        </p:nvPicPr>
        <p:blipFill>
          <a:blip r:embed="rId10"/>
          <a:stretch>
            <a:fillRect/>
          </a:stretch>
        </p:blipFill>
        <p:spPr>
          <a:xfrm>
            <a:off x="6084344" y="4802868"/>
            <a:ext cx="4136985" cy="741470"/>
          </a:xfrm>
          <a:prstGeom prst="rect">
            <a:avLst/>
          </a:prstGeom>
        </p:spPr>
      </p:pic>
      <p:pic>
        <p:nvPicPr>
          <p:cNvPr id="22" name="Picture 21">
            <a:extLst>
              <a:ext uri="{FF2B5EF4-FFF2-40B4-BE49-F238E27FC236}">
                <a16:creationId xmlns:a16="http://schemas.microsoft.com/office/drawing/2014/main" id="{31B174A0-1F92-4DAC-B236-CCB41D273F4D}"/>
              </a:ext>
            </a:extLst>
          </p:cNvPr>
          <p:cNvPicPr>
            <a:picLocks noChangeAspect="1"/>
          </p:cNvPicPr>
          <p:nvPr/>
        </p:nvPicPr>
        <p:blipFill>
          <a:blip r:embed="rId11"/>
          <a:stretch>
            <a:fillRect/>
          </a:stretch>
        </p:blipFill>
        <p:spPr>
          <a:xfrm>
            <a:off x="6084344" y="4457795"/>
            <a:ext cx="3846550" cy="248351"/>
          </a:xfrm>
          <a:prstGeom prst="rect">
            <a:avLst/>
          </a:prstGeom>
        </p:spPr>
      </p:pic>
      <p:sp>
        <p:nvSpPr>
          <p:cNvPr id="23" name="Arrow: Down 22">
            <a:extLst>
              <a:ext uri="{FF2B5EF4-FFF2-40B4-BE49-F238E27FC236}">
                <a16:creationId xmlns:a16="http://schemas.microsoft.com/office/drawing/2014/main" id="{AB8E7DCB-7CA9-4E30-8B5D-FCB3A7075E06}"/>
              </a:ext>
            </a:extLst>
          </p:cNvPr>
          <p:cNvSpPr/>
          <p:nvPr/>
        </p:nvSpPr>
        <p:spPr>
          <a:xfrm>
            <a:off x="1339913" y="3269568"/>
            <a:ext cx="244443" cy="516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6927F871-C986-4537-B7F9-239E94F652A7}"/>
              </a:ext>
            </a:extLst>
          </p:cNvPr>
          <p:cNvSpPr/>
          <p:nvPr/>
        </p:nvSpPr>
        <p:spPr>
          <a:xfrm>
            <a:off x="1339912" y="4039821"/>
            <a:ext cx="244443" cy="516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4940521-671F-40E5-A4AC-47410B713344}"/>
              </a:ext>
            </a:extLst>
          </p:cNvPr>
          <p:cNvSpPr/>
          <p:nvPr/>
        </p:nvSpPr>
        <p:spPr>
          <a:xfrm>
            <a:off x="5015620" y="1167896"/>
            <a:ext cx="923453" cy="181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D371D269-BEB0-41DE-A0FD-09294108CDB4}"/>
              </a:ext>
            </a:extLst>
          </p:cNvPr>
          <p:cNvSpPr/>
          <p:nvPr/>
        </p:nvSpPr>
        <p:spPr>
          <a:xfrm>
            <a:off x="5015620" y="2851685"/>
            <a:ext cx="923453" cy="181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2C642D5B-D01A-4279-BC74-32017DAD4F90}"/>
              </a:ext>
            </a:extLst>
          </p:cNvPr>
          <p:cNvSpPr/>
          <p:nvPr/>
        </p:nvSpPr>
        <p:spPr>
          <a:xfrm>
            <a:off x="5015620" y="4752691"/>
            <a:ext cx="923453" cy="181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1862D75-9437-4A56-AFC2-8A0D57A94C6D}"/>
              </a:ext>
            </a:extLst>
          </p:cNvPr>
          <p:cNvSpPr/>
          <p:nvPr/>
        </p:nvSpPr>
        <p:spPr>
          <a:xfrm>
            <a:off x="4895850" y="1209676"/>
            <a:ext cx="119770" cy="3682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85E35E1-FED6-4519-863B-7B120004DF43}"/>
              </a:ext>
            </a:extLst>
          </p:cNvPr>
          <p:cNvSpPr/>
          <p:nvPr/>
        </p:nvSpPr>
        <p:spPr>
          <a:xfrm>
            <a:off x="2541296" y="4541258"/>
            <a:ext cx="1836420" cy="24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82D4B19-E626-4DED-8695-6E78362E8224}"/>
              </a:ext>
            </a:extLst>
          </p:cNvPr>
          <p:cNvSpPr/>
          <p:nvPr/>
        </p:nvSpPr>
        <p:spPr>
          <a:xfrm>
            <a:off x="738781" y="3762754"/>
            <a:ext cx="1471019" cy="261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23D27F0A-67FF-4D03-88A8-14FD633BDB02}"/>
              </a:ext>
            </a:extLst>
          </p:cNvPr>
          <p:cNvSpPr/>
          <p:nvPr/>
        </p:nvSpPr>
        <p:spPr>
          <a:xfrm>
            <a:off x="751899" y="4564966"/>
            <a:ext cx="1471019" cy="261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3568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job_web_started_build</a:t>
            </a:r>
            <a:endParaRPr lang="en-US" dirty="0"/>
          </a:p>
        </p:txBody>
      </p:sp>
      <p:pic>
        <p:nvPicPr>
          <p:cNvPr id="12" name="Picture 11">
            <a:extLst>
              <a:ext uri="{FF2B5EF4-FFF2-40B4-BE49-F238E27FC236}">
                <a16:creationId xmlns:a16="http://schemas.microsoft.com/office/drawing/2014/main" id="{4E9D91EF-25A9-40D5-B144-D3C92BEBDADB}"/>
              </a:ext>
            </a:extLst>
          </p:cNvPr>
          <p:cNvPicPr>
            <a:picLocks noChangeAspect="1"/>
          </p:cNvPicPr>
          <p:nvPr/>
        </p:nvPicPr>
        <p:blipFill>
          <a:blip r:embed="rId4"/>
          <a:stretch>
            <a:fillRect/>
          </a:stretch>
        </p:blipFill>
        <p:spPr>
          <a:xfrm>
            <a:off x="6090286" y="624020"/>
            <a:ext cx="2893588" cy="1243339"/>
          </a:xfrm>
          <a:prstGeom prst="rect">
            <a:avLst/>
          </a:prstGeom>
        </p:spPr>
      </p:pic>
      <p:pic>
        <p:nvPicPr>
          <p:cNvPr id="14" name="Picture 13">
            <a:extLst>
              <a:ext uri="{FF2B5EF4-FFF2-40B4-BE49-F238E27FC236}">
                <a16:creationId xmlns:a16="http://schemas.microsoft.com/office/drawing/2014/main" id="{0013598F-EEA3-4EBD-BECC-EEDC79ABB316}"/>
              </a:ext>
            </a:extLst>
          </p:cNvPr>
          <p:cNvPicPr>
            <a:picLocks noChangeAspect="1"/>
          </p:cNvPicPr>
          <p:nvPr/>
        </p:nvPicPr>
        <p:blipFill>
          <a:blip r:embed="rId5"/>
          <a:stretch>
            <a:fillRect/>
          </a:stretch>
        </p:blipFill>
        <p:spPr>
          <a:xfrm>
            <a:off x="6090286" y="349842"/>
            <a:ext cx="3840608" cy="260782"/>
          </a:xfrm>
          <a:prstGeom prst="rect">
            <a:avLst/>
          </a:prstGeom>
        </p:spPr>
      </p:pic>
      <p:sp>
        <p:nvSpPr>
          <p:cNvPr id="33" name="TextBox 32">
            <a:extLst>
              <a:ext uri="{FF2B5EF4-FFF2-40B4-BE49-F238E27FC236}">
                <a16:creationId xmlns:a16="http://schemas.microsoft.com/office/drawing/2014/main" id="{195CE5AE-7D3F-41A0-B22E-A99A8C658974}"/>
              </a:ext>
            </a:extLst>
          </p:cNvPr>
          <p:cNvSpPr txBox="1"/>
          <p:nvPr/>
        </p:nvSpPr>
        <p:spPr>
          <a:xfrm>
            <a:off x="1855012" y="3298195"/>
            <a:ext cx="2437544" cy="261610"/>
          </a:xfrm>
          <a:prstGeom prst="rect">
            <a:avLst/>
          </a:prstGeom>
          <a:noFill/>
        </p:spPr>
        <p:txBody>
          <a:bodyPr wrap="square">
            <a:spAutoFit/>
          </a:bodyPr>
          <a:lstStyle/>
          <a:p>
            <a:r>
              <a:rPr lang="en-US" sz="1100" b="0" i="0" dirty="0">
                <a:effectLst/>
                <a:latin typeface="Menlo"/>
              </a:rPr>
              <a:t>Create artifact docker-</a:t>
            </a:r>
            <a:r>
              <a:rPr lang="en-US" sz="1100" b="0" i="0" dirty="0" err="1">
                <a:effectLst/>
                <a:latin typeface="Menlo"/>
              </a:rPr>
              <a:t>compose.yml</a:t>
            </a:r>
            <a:endParaRPr lang="en-US" sz="1100" dirty="0"/>
          </a:p>
        </p:txBody>
      </p:sp>
      <p:sp>
        <p:nvSpPr>
          <p:cNvPr id="34" name="TextBox 33">
            <a:extLst>
              <a:ext uri="{FF2B5EF4-FFF2-40B4-BE49-F238E27FC236}">
                <a16:creationId xmlns:a16="http://schemas.microsoft.com/office/drawing/2014/main" id="{9405F627-74D0-4CD4-BD69-EB9F7C89372D}"/>
              </a:ext>
            </a:extLst>
          </p:cNvPr>
          <p:cNvSpPr txBox="1"/>
          <p:nvPr/>
        </p:nvSpPr>
        <p:spPr>
          <a:xfrm>
            <a:off x="6572816" y="2443112"/>
            <a:ext cx="4819862" cy="369332"/>
          </a:xfrm>
          <a:prstGeom prst="rect">
            <a:avLst/>
          </a:prstGeom>
          <a:noFill/>
        </p:spPr>
        <p:txBody>
          <a:bodyPr wrap="square">
            <a:spAutoFit/>
          </a:bodyPr>
          <a:lstStyle/>
          <a:p>
            <a:r>
              <a:rPr lang="en-US" b="1" i="0" dirty="0" err="1">
                <a:solidFill>
                  <a:srgbClr val="303030"/>
                </a:solidFill>
                <a:effectLst/>
                <a:latin typeface="-apple-system"/>
              </a:rPr>
              <a:t>job_pack_creation_and_fsp_documentation</a:t>
            </a:r>
            <a:endParaRPr lang="en-US" dirty="0"/>
          </a:p>
        </p:txBody>
      </p:sp>
      <p:sp>
        <p:nvSpPr>
          <p:cNvPr id="37" name="TextBox 36">
            <a:extLst>
              <a:ext uri="{FF2B5EF4-FFF2-40B4-BE49-F238E27FC236}">
                <a16:creationId xmlns:a16="http://schemas.microsoft.com/office/drawing/2014/main" id="{60E5A365-C057-4ABD-B475-0467995A6D0A}"/>
              </a:ext>
            </a:extLst>
          </p:cNvPr>
          <p:cNvSpPr txBox="1"/>
          <p:nvPr/>
        </p:nvSpPr>
        <p:spPr>
          <a:xfrm>
            <a:off x="1745901" y="2443112"/>
            <a:ext cx="3503081" cy="369332"/>
          </a:xfrm>
          <a:prstGeom prst="rect">
            <a:avLst/>
          </a:prstGeom>
          <a:noFill/>
        </p:spPr>
        <p:txBody>
          <a:bodyPr wrap="square">
            <a:spAutoFit/>
          </a:bodyPr>
          <a:lstStyle/>
          <a:p>
            <a:r>
              <a:rPr lang="en-US" b="1" i="0" dirty="0" err="1">
                <a:solidFill>
                  <a:srgbClr val="303030"/>
                </a:solidFill>
                <a:effectLst/>
                <a:latin typeface="-apple-system"/>
              </a:rPr>
              <a:t>job_docker_create_compose</a:t>
            </a:r>
            <a:endParaRPr lang="en-US" dirty="0"/>
          </a:p>
        </p:txBody>
      </p:sp>
      <p:sp>
        <p:nvSpPr>
          <p:cNvPr id="38" name="TextBox 37">
            <a:extLst>
              <a:ext uri="{FF2B5EF4-FFF2-40B4-BE49-F238E27FC236}">
                <a16:creationId xmlns:a16="http://schemas.microsoft.com/office/drawing/2014/main" id="{3AAC5FCF-FAA5-40BE-83B6-8F8203CFC49E}"/>
              </a:ext>
            </a:extLst>
          </p:cNvPr>
          <p:cNvSpPr txBox="1"/>
          <p:nvPr/>
        </p:nvSpPr>
        <p:spPr>
          <a:xfrm>
            <a:off x="7094182" y="4302012"/>
            <a:ext cx="5006473" cy="430887"/>
          </a:xfrm>
          <a:prstGeom prst="rect">
            <a:avLst/>
          </a:prstGeom>
          <a:noFill/>
        </p:spPr>
        <p:txBody>
          <a:bodyPr wrap="square">
            <a:spAutoFit/>
          </a:bodyPr>
          <a:lstStyle/>
          <a:p>
            <a:r>
              <a:rPr lang="fr-FR" sz="1100" b="0" i="0" dirty="0">
                <a:effectLst/>
                <a:latin typeface="Menlo"/>
              </a:rPr>
              <a:t>3. Pack </a:t>
            </a:r>
            <a:r>
              <a:rPr lang="fr-FR" sz="1100" b="0" i="0" dirty="0" err="1">
                <a:effectLst/>
                <a:latin typeface="Menlo"/>
              </a:rPr>
              <a:t>creation</a:t>
            </a:r>
            <a:r>
              <a:rPr lang="fr-FR" sz="1100" b="0" i="0" dirty="0">
                <a:effectLst/>
                <a:latin typeface="Menlo"/>
              </a:rPr>
              <a:t> </a:t>
            </a:r>
          </a:p>
          <a:p>
            <a:r>
              <a:rPr lang="fr-FR" sz="1100" b="0" i="0" dirty="0">
                <a:effectLst/>
                <a:latin typeface="Menlo"/>
              </a:rPr>
              <a:t>(</a:t>
            </a:r>
            <a:r>
              <a:rPr lang="fr-FR" sz="1100" b="0" i="0" dirty="0" err="1">
                <a:effectLst/>
                <a:latin typeface="Menlo"/>
              </a:rPr>
              <a:t>such</a:t>
            </a:r>
            <a:r>
              <a:rPr lang="fr-FR" sz="1100" b="0" i="0" dirty="0">
                <a:effectLst/>
                <a:latin typeface="Menlo"/>
              </a:rPr>
              <a:t> as fsp_documentation_v0.0.2-rc.0+20230208.5226b602.zip)</a:t>
            </a:r>
            <a:endParaRPr lang="en-US" sz="1100" dirty="0"/>
          </a:p>
        </p:txBody>
      </p:sp>
      <p:sp>
        <p:nvSpPr>
          <p:cNvPr id="39" name="TextBox 38">
            <a:extLst>
              <a:ext uri="{FF2B5EF4-FFF2-40B4-BE49-F238E27FC236}">
                <a16:creationId xmlns:a16="http://schemas.microsoft.com/office/drawing/2014/main" id="{D485D9EA-21A5-4B8D-9995-90B022B15C2B}"/>
              </a:ext>
            </a:extLst>
          </p:cNvPr>
          <p:cNvSpPr txBox="1"/>
          <p:nvPr/>
        </p:nvSpPr>
        <p:spPr>
          <a:xfrm>
            <a:off x="7094182" y="3426423"/>
            <a:ext cx="3503081" cy="261610"/>
          </a:xfrm>
          <a:prstGeom prst="rect">
            <a:avLst/>
          </a:prstGeom>
          <a:noFill/>
        </p:spPr>
        <p:txBody>
          <a:bodyPr wrap="square">
            <a:spAutoFit/>
          </a:bodyPr>
          <a:lstStyle/>
          <a:p>
            <a:r>
              <a:rPr lang="en-US" sz="1100" b="0" i="0" dirty="0">
                <a:effectLst/>
                <a:latin typeface="Menlo"/>
              </a:rPr>
              <a:t>1. Build any dependent module libs</a:t>
            </a:r>
            <a:endParaRPr lang="en-US" sz="1100" dirty="0"/>
          </a:p>
        </p:txBody>
      </p:sp>
      <p:pic>
        <p:nvPicPr>
          <p:cNvPr id="4" name="Picture 3">
            <a:extLst>
              <a:ext uri="{FF2B5EF4-FFF2-40B4-BE49-F238E27FC236}">
                <a16:creationId xmlns:a16="http://schemas.microsoft.com/office/drawing/2014/main" id="{E36B3F2E-5FAA-42E3-8B49-480A9F3614B4}"/>
              </a:ext>
            </a:extLst>
          </p:cNvPr>
          <p:cNvPicPr>
            <a:picLocks noChangeAspect="1"/>
          </p:cNvPicPr>
          <p:nvPr/>
        </p:nvPicPr>
        <p:blipFill>
          <a:blip r:embed="rId6"/>
          <a:stretch>
            <a:fillRect/>
          </a:stretch>
        </p:blipFill>
        <p:spPr>
          <a:xfrm>
            <a:off x="1415235" y="3557228"/>
            <a:ext cx="4278134" cy="3290872"/>
          </a:xfrm>
          <a:prstGeom prst="rect">
            <a:avLst/>
          </a:prstGeom>
        </p:spPr>
      </p:pic>
      <p:sp>
        <p:nvSpPr>
          <p:cNvPr id="40" name="TextBox 39">
            <a:extLst>
              <a:ext uri="{FF2B5EF4-FFF2-40B4-BE49-F238E27FC236}">
                <a16:creationId xmlns:a16="http://schemas.microsoft.com/office/drawing/2014/main" id="{CC2A4AB4-BD44-4C1B-B93E-97EAE081040D}"/>
              </a:ext>
            </a:extLst>
          </p:cNvPr>
          <p:cNvSpPr txBox="1"/>
          <p:nvPr/>
        </p:nvSpPr>
        <p:spPr>
          <a:xfrm>
            <a:off x="7094182" y="3821873"/>
            <a:ext cx="3503081" cy="261610"/>
          </a:xfrm>
          <a:prstGeom prst="rect">
            <a:avLst/>
          </a:prstGeom>
          <a:noFill/>
        </p:spPr>
        <p:txBody>
          <a:bodyPr wrap="square">
            <a:spAutoFit/>
          </a:bodyPr>
          <a:lstStyle/>
          <a:p>
            <a:r>
              <a:rPr lang="en-US" sz="1100" b="0" i="0" dirty="0">
                <a:effectLst/>
                <a:latin typeface="Menlo"/>
              </a:rPr>
              <a:t>2. Create related XML files</a:t>
            </a:r>
            <a:endParaRPr lang="en-US" sz="1100" dirty="0"/>
          </a:p>
        </p:txBody>
      </p:sp>
      <p:sp>
        <p:nvSpPr>
          <p:cNvPr id="41" name="Arrow: Down 40">
            <a:extLst>
              <a:ext uri="{FF2B5EF4-FFF2-40B4-BE49-F238E27FC236}">
                <a16:creationId xmlns:a16="http://schemas.microsoft.com/office/drawing/2014/main" id="{269C01C4-194C-4730-820E-A7F942268A38}"/>
              </a:ext>
            </a:extLst>
          </p:cNvPr>
          <p:cNvSpPr/>
          <p:nvPr/>
        </p:nvSpPr>
        <p:spPr>
          <a:xfrm>
            <a:off x="2829341" y="2781301"/>
            <a:ext cx="244443" cy="516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8BFD2190-A859-4C8C-AF60-5B7AE7F6347E}"/>
              </a:ext>
            </a:extLst>
          </p:cNvPr>
          <p:cNvSpPr/>
          <p:nvPr/>
        </p:nvSpPr>
        <p:spPr>
          <a:xfrm>
            <a:off x="7888368" y="2860986"/>
            <a:ext cx="244443" cy="516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A0591D0F-F375-470B-9DE8-836DF8D5934F}"/>
              </a:ext>
            </a:extLst>
          </p:cNvPr>
          <p:cNvSpPr/>
          <p:nvPr/>
        </p:nvSpPr>
        <p:spPr>
          <a:xfrm rot="4238700">
            <a:off x="4449902" y="236405"/>
            <a:ext cx="244443" cy="3090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2B45C5C0-5ABD-4744-9F59-566866D8F4F3}"/>
              </a:ext>
            </a:extLst>
          </p:cNvPr>
          <p:cNvSpPr/>
          <p:nvPr/>
        </p:nvSpPr>
        <p:spPr>
          <a:xfrm>
            <a:off x="7888367" y="1926218"/>
            <a:ext cx="244443" cy="516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AC78A401-3261-481D-8CCE-2E36F6103401}"/>
              </a:ext>
            </a:extLst>
          </p:cNvPr>
          <p:cNvSpPr/>
          <p:nvPr/>
        </p:nvSpPr>
        <p:spPr>
          <a:xfrm rot="4238700">
            <a:off x="6317649" y="3439587"/>
            <a:ext cx="243258" cy="15087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120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job_web_started_build</a:t>
            </a:r>
            <a:endParaRPr lang="en-US" dirty="0"/>
          </a:p>
        </p:txBody>
      </p:sp>
      <p:pic>
        <p:nvPicPr>
          <p:cNvPr id="16" name="Picture 15">
            <a:extLst>
              <a:ext uri="{FF2B5EF4-FFF2-40B4-BE49-F238E27FC236}">
                <a16:creationId xmlns:a16="http://schemas.microsoft.com/office/drawing/2014/main" id="{A02F42A7-D6CE-4CDE-9B5E-48E5A6E81A3C}"/>
              </a:ext>
            </a:extLst>
          </p:cNvPr>
          <p:cNvPicPr>
            <a:picLocks noChangeAspect="1"/>
          </p:cNvPicPr>
          <p:nvPr/>
        </p:nvPicPr>
        <p:blipFill>
          <a:blip r:embed="rId4"/>
          <a:stretch>
            <a:fillRect/>
          </a:stretch>
        </p:blipFill>
        <p:spPr>
          <a:xfrm>
            <a:off x="6020970" y="668169"/>
            <a:ext cx="4136985" cy="1469343"/>
          </a:xfrm>
          <a:prstGeom prst="rect">
            <a:avLst/>
          </a:prstGeom>
        </p:spPr>
      </p:pic>
      <p:pic>
        <p:nvPicPr>
          <p:cNvPr id="18" name="Picture 17">
            <a:extLst>
              <a:ext uri="{FF2B5EF4-FFF2-40B4-BE49-F238E27FC236}">
                <a16:creationId xmlns:a16="http://schemas.microsoft.com/office/drawing/2014/main" id="{963354AD-A6A2-4EEA-9D93-11B7A85924AE}"/>
              </a:ext>
            </a:extLst>
          </p:cNvPr>
          <p:cNvPicPr>
            <a:picLocks noChangeAspect="1"/>
          </p:cNvPicPr>
          <p:nvPr/>
        </p:nvPicPr>
        <p:blipFill>
          <a:blip r:embed="rId5"/>
          <a:stretch>
            <a:fillRect/>
          </a:stretch>
        </p:blipFill>
        <p:spPr>
          <a:xfrm>
            <a:off x="6032626" y="343730"/>
            <a:ext cx="3846550" cy="234766"/>
          </a:xfrm>
          <a:prstGeom prst="rect">
            <a:avLst/>
          </a:prstGeom>
        </p:spPr>
      </p:pic>
      <p:sp>
        <p:nvSpPr>
          <p:cNvPr id="32" name="TextBox 31">
            <a:extLst>
              <a:ext uri="{FF2B5EF4-FFF2-40B4-BE49-F238E27FC236}">
                <a16:creationId xmlns:a16="http://schemas.microsoft.com/office/drawing/2014/main" id="{E1A53867-1FC4-4387-9ED2-1353560CE329}"/>
              </a:ext>
            </a:extLst>
          </p:cNvPr>
          <p:cNvSpPr txBox="1"/>
          <p:nvPr/>
        </p:nvSpPr>
        <p:spPr>
          <a:xfrm>
            <a:off x="738570" y="2789182"/>
            <a:ext cx="3503081" cy="369332"/>
          </a:xfrm>
          <a:prstGeom prst="rect">
            <a:avLst/>
          </a:prstGeom>
          <a:noFill/>
        </p:spPr>
        <p:txBody>
          <a:bodyPr wrap="square">
            <a:spAutoFit/>
          </a:bodyPr>
          <a:lstStyle/>
          <a:p>
            <a:r>
              <a:rPr lang="en-US" b="1" i="0" dirty="0" err="1">
                <a:solidFill>
                  <a:srgbClr val="303030"/>
                </a:solidFill>
                <a:effectLst/>
                <a:latin typeface="-apple-system"/>
              </a:rPr>
              <a:t>job_grx_build</a:t>
            </a:r>
            <a:endParaRPr lang="en-US" dirty="0"/>
          </a:p>
        </p:txBody>
      </p:sp>
      <p:sp>
        <p:nvSpPr>
          <p:cNvPr id="33" name="TextBox 32">
            <a:extLst>
              <a:ext uri="{FF2B5EF4-FFF2-40B4-BE49-F238E27FC236}">
                <a16:creationId xmlns:a16="http://schemas.microsoft.com/office/drawing/2014/main" id="{E6540AB5-2AF1-4AB7-A4E9-D8E98BFEEFDC}"/>
              </a:ext>
            </a:extLst>
          </p:cNvPr>
          <p:cNvSpPr txBox="1"/>
          <p:nvPr/>
        </p:nvSpPr>
        <p:spPr>
          <a:xfrm>
            <a:off x="3110611" y="2755896"/>
            <a:ext cx="3503081" cy="369332"/>
          </a:xfrm>
          <a:prstGeom prst="rect">
            <a:avLst/>
          </a:prstGeom>
          <a:noFill/>
        </p:spPr>
        <p:txBody>
          <a:bodyPr wrap="square">
            <a:spAutoFit/>
          </a:bodyPr>
          <a:lstStyle/>
          <a:p>
            <a:r>
              <a:rPr lang="en-US" b="1" i="0" dirty="0" err="1">
                <a:solidFill>
                  <a:srgbClr val="303030"/>
                </a:solidFill>
                <a:effectLst/>
                <a:latin typeface="-apple-system"/>
              </a:rPr>
              <a:t>job_module_documentation</a:t>
            </a:r>
            <a:endParaRPr lang="en-US" dirty="0"/>
          </a:p>
        </p:txBody>
      </p:sp>
      <p:sp>
        <p:nvSpPr>
          <p:cNvPr id="34" name="TextBox 33">
            <a:extLst>
              <a:ext uri="{FF2B5EF4-FFF2-40B4-BE49-F238E27FC236}">
                <a16:creationId xmlns:a16="http://schemas.microsoft.com/office/drawing/2014/main" id="{87E931E3-7B37-4FAF-A2D8-3F22162723E4}"/>
              </a:ext>
            </a:extLst>
          </p:cNvPr>
          <p:cNvSpPr txBox="1"/>
          <p:nvPr/>
        </p:nvSpPr>
        <p:spPr>
          <a:xfrm>
            <a:off x="6058752" y="2773762"/>
            <a:ext cx="3503081" cy="369332"/>
          </a:xfrm>
          <a:prstGeom prst="rect">
            <a:avLst/>
          </a:prstGeom>
          <a:noFill/>
        </p:spPr>
        <p:txBody>
          <a:bodyPr wrap="square">
            <a:spAutoFit/>
          </a:bodyPr>
          <a:lstStyle/>
          <a:p>
            <a:r>
              <a:rPr lang="en-US" b="1" i="0" dirty="0" err="1">
                <a:solidFill>
                  <a:srgbClr val="303030"/>
                </a:solidFill>
                <a:effectLst/>
                <a:latin typeface="-apple-system"/>
              </a:rPr>
              <a:t>job_trace</a:t>
            </a:r>
            <a:endParaRPr lang="en-US" dirty="0"/>
          </a:p>
        </p:txBody>
      </p:sp>
      <p:sp>
        <p:nvSpPr>
          <p:cNvPr id="35" name="TextBox 34">
            <a:extLst>
              <a:ext uri="{FF2B5EF4-FFF2-40B4-BE49-F238E27FC236}">
                <a16:creationId xmlns:a16="http://schemas.microsoft.com/office/drawing/2014/main" id="{FDCD11F8-DDD5-42DD-B2C3-845740565BF2}"/>
              </a:ext>
            </a:extLst>
          </p:cNvPr>
          <p:cNvSpPr txBox="1"/>
          <p:nvPr/>
        </p:nvSpPr>
        <p:spPr>
          <a:xfrm>
            <a:off x="8804970" y="2709348"/>
            <a:ext cx="3503081" cy="369332"/>
          </a:xfrm>
          <a:prstGeom prst="rect">
            <a:avLst/>
          </a:prstGeom>
          <a:noFill/>
        </p:spPr>
        <p:txBody>
          <a:bodyPr wrap="square">
            <a:spAutoFit/>
          </a:bodyPr>
          <a:lstStyle/>
          <a:p>
            <a:r>
              <a:rPr lang="en-US" b="1" i="0" dirty="0" err="1">
                <a:solidFill>
                  <a:srgbClr val="303030"/>
                </a:solidFill>
                <a:effectLst/>
                <a:latin typeface="-apple-system"/>
              </a:rPr>
              <a:t>job_artifacts_upload</a:t>
            </a:r>
            <a:endParaRPr lang="en-US" dirty="0"/>
          </a:p>
        </p:txBody>
      </p:sp>
      <p:sp>
        <p:nvSpPr>
          <p:cNvPr id="37" name="TextBox 36">
            <a:extLst>
              <a:ext uri="{FF2B5EF4-FFF2-40B4-BE49-F238E27FC236}">
                <a16:creationId xmlns:a16="http://schemas.microsoft.com/office/drawing/2014/main" id="{1BEEA3B1-05B6-4594-9911-BBC7800DAA82}"/>
              </a:ext>
            </a:extLst>
          </p:cNvPr>
          <p:cNvSpPr txBox="1"/>
          <p:nvPr/>
        </p:nvSpPr>
        <p:spPr>
          <a:xfrm>
            <a:off x="142902" y="3183044"/>
            <a:ext cx="3002226" cy="1954381"/>
          </a:xfrm>
          <a:prstGeom prst="rect">
            <a:avLst/>
          </a:prstGeom>
          <a:noFill/>
        </p:spPr>
        <p:txBody>
          <a:bodyPr wrap="square">
            <a:spAutoFit/>
          </a:bodyPr>
          <a:lstStyle/>
          <a:p>
            <a:r>
              <a:rPr lang="en-US" sz="1100" b="0" i="0" dirty="0">
                <a:effectLst/>
              </a:rPr>
              <a:t>Build job with </a:t>
            </a:r>
            <a:r>
              <a:rPr lang="en-US" sz="1100" b="0" dirty="0">
                <a:solidFill>
                  <a:srgbClr val="CE9178"/>
                </a:solidFill>
                <a:effectLst/>
              </a:rPr>
              <a:t>$BUILD_COMPILER_GRX == "1“</a:t>
            </a:r>
          </a:p>
          <a:p>
            <a:endParaRPr lang="en-US" sz="1100" dirty="0">
              <a:solidFill>
                <a:srgbClr val="CE9178"/>
              </a:solidFill>
            </a:endParaRPr>
          </a:p>
          <a:p>
            <a:r>
              <a:rPr lang="en-US" sz="1100" dirty="0"/>
              <a:t>- C</a:t>
            </a:r>
            <a:r>
              <a:rPr lang="en-US" sz="1100" b="0" dirty="0">
                <a:effectLst/>
              </a:rPr>
              <a:t>heck target boards, MUC family</a:t>
            </a:r>
          </a:p>
          <a:p>
            <a:r>
              <a:rPr lang="en-US" sz="1100" b="0" dirty="0">
                <a:effectLst/>
              </a:rPr>
              <a:t>* create YML artifact file</a:t>
            </a:r>
          </a:p>
          <a:p>
            <a:r>
              <a:rPr lang="en-US" sz="1100" b="0" dirty="0">
                <a:effectLst/>
              </a:rPr>
              <a:t>* create *.Complexity file</a:t>
            </a:r>
          </a:p>
          <a:p>
            <a:r>
              <a:rPr lang="en-US" sz="1100" b="0" dirty="0">
                <a:effectLst/>
              </a:rPr>
              <a:t>* Parse code size for each module</a:t>
            </a:r>
          </a:p>
          <a:p>
            <a:r>
              <a:rPr lang="en-US" sz="1100" b="0" dirty="0">
                <a:effectLst/>
              </a:rPr>
              <a:t>* Parse complexity files and create YML artifact file</a:t>
            </a:r>
          </a:p>
          <a:p>
            <a:r>
              <a:rPr lang="en-US" sz="1100" b="0" dirty="0">
                <a:effectLst/>
              </a:rPr>
              <a:t>* created </a:t>
            </a:r>
            <a:r>
              <a:rPr lang="en-US" sz="1100" b="0" dirty="0" err="1">
                <a:effectLst/>
              </a:rPr>
              <a:t>objdump</a:t>
            </a:r>
            <a:r>
              <a:rPr lang="en-US" sz="1100" b="0" dirty="0">
                <a:effectLst/>
              </a:rPr>
              <a:t> files </a:t>
            </a:r>
          </a:p>
          <a:p>
            <a:endParaRPr lang="en-US" sz="1100" dirty="0"/>
          </a:p>
        </p:txBody>
      </p:sp>
      <p:sp>
        <p:nvSpPr>
          <p:cNvPr id="38" name="TextBox 37">
            <a:extLst>
              <a:ext uri="{FF2B5EF4-FFF2-40B4-BE49-F238E27FC236}">
                <a16:creationId xmlns:a16="http://schemas.microsoft.com/office/drawing/2014/main" id="{4B562BAF-1E83-4E24-995B-BFE11FBB498B}"/>
              </a:ext>
            </a:extLst>
          </p:cNvPr>
          <p:cNvSpPr txBox="1"/>
          <p:nvPr/>
        </p:nvSpPr>
        <p:spPr>
          <a:xfrm>
            <a:off x="3110611" y="3173934"/>
            <a:ext cx="2800303" cy="769441"/>
          </a:xfrm>
          <a:prstGeom prst="rect">
            <a:avLst/>
          </a:prstGeom>
          <a:noFill/>
        </p:spPr>
        <p:txBody>
          <a:bodyPr wrap="square">
            <a:spAutoFit/>
          </a:bodyPr>
          <a:lstStyle/>
          <a:p>
            <a:r>
              <a:rPr lang="en-US" sz="1100" b="0" i="0" dirty="0">
                <a:effectLst/>
              </a:rPr>
              <a:t>scripts\sdlc_document_creator.py:</a:t>
            </a:r>
          </a:p>
          <a:p>
            <a:r>
              <a:rPr lang="en-US" sz="1100" b="0" dirty="0">
                <a:solidFill>
                  <a:srgbClr val="6A9955"/>
                </a:solidFill>
                <a:effectLst/>
              </a:rPr>
              <a:t>Update the </a:t>
            </a:r>
            <a:r>
              <a:rPr lang="en-US" sz="1100" b="0" dirty="0" err="1">
                <a:solidFill>
                  <a:srgbClr val="6A9955"/>
                </a:solidFill>
                <a:effectLst/>
              </a:rPr>
              <a:t>doxyfile</a:t>
            </a:r>
            <a:r>
              <a:rPr lang="en-US" sz="1100" b="0" i="0" dirty="0">
                <a:effectLst/>
              </a:rPr>
              <a:t> for the module</a:t>
            </a:r>
            <a:endParaRPr lang="en-US" sz="1100" dirty="0"/>
          </a:p>
          <a:p>
            <a:r>
              <a:rPr lang="en-US" sz="1100" b="0" i="0" dirty="0">
                <a:effectLst/>
              </a:rPr>
              <a:t>Create UM FSP documents based on *.md file</a:t>
            </a:r>
            <a:endParaRPr lang="en-US" sz="1100" dirty="0"/>
          </a:p>
        </p:txBody>
      </p:sp>
      <p:sp>
        <p:nvSpPr>
          <p:cNvPr id="39" name="TextBox 38">
            <a:extLst>
              <a:ext uri="{FF2B5EF4-FFF2-40B4-BE49-F238E27FC236}">
                <a16:creationId xmlns:a16="http://schemas.microsoft.com/office/drawing/2014/main" id="{856FAB21-F274-41AB-98E4-68D54B27BF47}"/>
              </a:ext>
            </a:extLst>
          </p:cNvPr>
          <p:cNvSpPr txBox="1"/>
          <p:nvPr/>
        </p:nvSpPr>
        <p:spPr>
          <a:xfrm>
            <a:off x="6058752" y="3192088"/>
            <a:ext cx="2800303" cy="1785104"/>
          </a:xfrm>
          <a:prstGeom prst="rect">
            <a:avLst/>
          </a:prstGeom>
          <a:noFill/>
        </p:spPr>
        <p:txBody>
          <a:bodyPr wrap="square">
            <a:spAutoFit/>
          </a:bodyPr>
          <a:lstStyle/>
          <a:p>
            <a:r>
              <a:rPr lang="en-US" sz="1100" b="0" dirty="0">
                <a:effectLst/>
              </a:rPr>
              <a:t>Verify there are no gaps in the trace matrix</a:t>
            </a:r>
          </a:p>
          <a:p>
            <a:r>
              <a:rPr lang="en-US" sz="1100" b="0" dirty="0">
                <a:effectLst/>
              </a:rPr>
              <a:t>scripts/trace_check.py:</a:t>
            </a:r>
          </a:p>
          <a:p>
            <a:r>
              <a:rPr lang="en-US" sz="1100" dirty="0"/>
              <a:t>Create </a:t>
            </a:r>
            <a:r>
              <a:rPr lang="en-US" sz="1100" dirty="0" err="1"/>
              <a:t>artifacts_trace</a:t>
            </a:r>
            <a:r>
              <a:rPr lang="en-US" sz="1100" dirty="0"/>
              <a:t>_*.</a:t>
            </a:r>
            <a:r>
              <a:rPr lang="en-US" sz="1100" dirty="0" err="1"/>
              <a:t>yml</a:t>
            </a:r>
            <a:endParaRPr lang="en-US" sz="1100" dirty="0"/>
          </a:p>
          <a:p>
            <a:r>
              <a:rPr lang="en-US" sz="1100" dirty="0"/>
              <a:t>Artifact list:</a:t>
            </a:r>
            <a:r>
              <a:rPr lang="en-US" sz="1100" dirty="0">
                <a:solidFill>
                  <a:srgbClr val="CE9178"/>
                </a:solidFill>
                <a:latin typeface="Consolas" panose="020B0609020204030204" pitchFamily="49" charset="0"/>
              </a:rPr>
              <a:t> </a:t>
            </a:r>
            <a:r>
              <a:rPr lang="en-US" sz="1100" b="0" dirty="0">
                <a:solidFill>
                  <a:srgbClr val="CE9178"/>
                </a:solidFill>
                <a:effectLst/>
                <a:latin typeface="Consolas" panose="020B0609020204030204" pitchFamily="49" charset="0"/>
              </a:rPr>
              <a:t>${BUILD_MODULE}</a:t>
            </a:r>
            <a:r>
              <a:rPr lang="en-US" sz="1100" dirty="0">
                <a:solidFill>
                  <a:srgbClr val="D4D4D4"/>
                </a:solidFill>
                <a:latin typeface="Consolas" panose="020B0609020204030204" pitchFamily="49" charset="0"/>
              </a:rPr>
              <a:t>/</a:t>
            </a:r>
            <a:r>
              <a:rPr lang="en-US" sz="1100" b="0" dirty="0">
                <a:solidFill>
                  <a:srgbClr val="569CD6"/>
                </a:solidFill>
                <a:effectLst/>
                <a:latin typeface="Consolas" panose="020B0609020204030204" pitchFamily="49" charset="0"/>
              </a:rPr>
              <a:t>requirements,</a:t>
            </a:r>
          </a:p>
          <a:p>
            <a:r>
              <a:rPr lang="en-US" sz="1100" b="0" dirty="0">
                <a:solidFill>
                  <a:srgbClr val="CE9178"/>
                </a:solidFill>
                <a:effectLst/>
                <a:latin typeface="Consolas" panose="020B0609020204030204" pitchFamily="49" charset="0"/>
              </a:rPr>
              <a:t>${BUILD_MODULE}</a:t>
            </a:r>
            <a:r>
              <a:rPr lang="en-US" sz="1100" dirty="0">
                <a:solidFill>
                  <a:srgbClr val="D4D4D4"/>
                </a:solidFill>
                <a:latin typeface="Consolas" panose="020B0609020204030204" pitchFamily="49" charset="0"/>
              </a:rPr>
              <a:t>/</a:t>
            </a:r>
            <a:r>
              <a:rPr lang="en-US" sz="1100" b="0" dirty="0">
                <a:solidFill>
                  <a:srgbClr val="569CD6"/>
                </a:solidFill>
                <a:effectLst/>
                <a:latin typeface="Consolas" panose="020B0609020204030204" pitchFamily="49" charset="0"/>
              </a:rPr>
              <a:t>tests</a:t>
            </a:r>
            <a:r>
              <a:rPr lang="en-US" sz="1100" dirty="0">
                <a:solidFill>
                  <a:srgbClr val="D4D4D4"/>
                </a:solidFill>
                <a:latin typeface="Consolas" panose="020B0609020204030204" pitchFamily="49" charset="0"/>
              </a:rPr>
              <a:t>,</a:t>
            </a:r>
          </a:p>
          <a:p>
            <a:r>
              <a:rPr lang="en-US" sz="1100" b="0" dirty="0">
                <a:solidFill>
                  <a:srgbClr val="CE9178"/>
                </a:solidFill>
                <a:effectLst/>
                <a:latin typeface="Consolas" panose="020B0609020204030204" pitchFamily="49" charset="0"/>
              </a:rPr>
              <a:t>${BUILD_MODULE}</a:t>
            </a:r>
            <a:r>
              <a:rPr lang="en-US" sz="1100" dirty="0">
                <a:solidFill>
                  <a:srgbClr val="D4D4D4"/>
                </a:solidFill>
                <a:latin typeface="Consolas" panose="020B0609020204030204" pitchFamily="49" charset="0"/>
              </a:rPr>
              <a:t>/</a:t>
            </a:r>
            <a:r>
              <a:rPr lang="en-US" sz="1100" b="0" dirty="0" err="1">
                <a:solidFill>
                  <a:srgbClr val="569CD6"/>
                </a:solidFill>
                <a:effectLst/>
                <a:latin typeface="Consolas" panose="020B0609020204030204" pitchFamily="49" charset="0"/>
              </a:rPr>
              <a:t>trace_summary</a:t>
            </a:r>
            <a:endParaRPr lang="en-US" sz="1100" b="0" dirty="0">
              <a:solidFill>
                <a:srgbClr val="D4D4D4"/>
              </a:solidFill>
              <a:effectLst/>
              <a:latin typeface="Consolas" panose="020B0609020204030204" pitchFamily="49" charset="0"/>
            </a:endParaRPr>
          </a:p>
          <a:p>
            <a:endParaRPr lang="en-US" sz="1100" b="0" dirty="0">
              <a:solidFill>
                <a:srgbClr val="D4D4D4"/>
              </a:solidFill>
              <a:effectLst/>
              <a:latin typeface="Consolas" panose="020B0609020204030204" pitchFamily="49" charset="0"/>
            </a:endParaRPr>
          </a:p>
          <a:p>
            <a:endParaRPr lang="en-US" sz="1100" b="0" dirty="0">
              <a:solidFill>
                <a:srgbClr val="D4D4D4"/>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9B9C147E-CB31-48F8-9EB1-113A2A362263}"/>
              </a:ext>
            </a:extLst>
          </p:cNvPr>
          <p:cNvSpPr txBox="1"/>
          <p:nvPr/>
        </p:nvSpPr>
        <p:spPr>
          <a:xfrm>
            <a:off x="8804970" y="3207508"/>
            <a:ext cx="2800303" cy="1446550"/>
          </a:xfrm>
          <a:prstGeom prst="rect">
            <a:avLst/>
          </a:prstGeom>
          <a:noFill/>
        </p:spPr>
        <p:txBody>
          <a:bodyPr wrap="square">
            <a:spAutoFit/>
          </a:bodyPr>
          <a:lstStyle/>
          <a:p>
            <a:r>
              <a:rPr lang="en-US" sz="1100" b="0" dirty="0">
                <a:effectLst/>
              </a:rPr>
              <a:t>print environment variables</a:t>
            </a:r>
          </a:p>
          <a:p>
            <a:r>
              <a:rPr lang="en-US" sz="1100" b="0" dirty="0">
                <a:effectLst/>
              </a:rPr>
              <a:t>Combine all artifact files</a:t>
            </a:r>
          </a:p>
          <a:p>
            <a:r>
              <a:rPr lang="en-US" sz="1100" b="0" i="0" dirty="0">
                <a:effectLst/>
              </a:rPr>
              <a:t>See artifacts here (website):</a:t>
            </a:r>
            <a:r>
              <a:rPr lang="en-US" sz="1100" i="0" dirty="0"/>
              <a:t>: </a:t>
            </a:r>
            <a:r>
              <a:rPr lang="en-US" sz="1100" b="0" i="0" u="sng" dirty="0">
                <a:effectLst/>
                <a:latin typeface="Menlo"/>
                <a:hlinkClick r:id="rId6"/>
              </a:rPr>
              <a:t>http://global-infra-jp-main.dgn.renesas.com:8081/artifactory/webapp/#/artifacts/browse/tree/Properties/rx-driver-package/fsp_rx/manual</a:t>
            </a:r>
            <a:endParaRPr lang="en-US" sz="1100" b="0" dirty="0">
              <a:solidFill>
                <a:srgbClr val="D4D4D4"/>
              </a:solidFill>
              <a:effectLst/>
              <a:latin typeface="Consolas" panose="020B0609020204030204" pitchFamily="49" charset="0"/>
            </a:endParaRPr>
          </a:p>
          <a:p>
            <a:endParaRPr lang="en-US" sz="1100" b="0" dirty="0">
              <a:solidFill>
                <a:srgbClr val="D4D4D4"/>
              </a:solidFill>
              <a:effectLst/>
              <a:latin typeface="Consolas" panose="020B0609020204030204" pitchFamily="49" charset="0"/>
            </a:endParaRPr>
          </a:p>
        </p:txBody>
      </p:sp>
      <p:sp>
        <p:nvSpPr>
          <p:cNvPr id="41" name="Rectangle: Rounded Corners 40">
            <a:extLst>
              <a:ext uri="{FF2B5EF4-FFF2-40B4-BE49-F238E27FC236}">
                <a16:creationId xmlns:a16="http://schemas.microsoft.com/office/drawing/2014/main" id="{9CAE591F-F263-4720-B160-9950097DC991}"/>
              </a:ext>
            </a:extLst>
          </p:cNvPr>
          <p:cNvSpPr/>
          <p:nvPr/>
        </p:nvSpPr>
        <p:spPr>
          <a:xfrm>
            <a:off x="561776" y="2319706"/>
            <a:ext cx="6988814" cy="3693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21F6899B-F37D-435B-9A9B-FC5B9918E4A2}"/>
              </a:ext>
            </a:extLst>
          </p:cNvPr>
          <p:cNvSpPr/>
          <p:nvPr/>
        </p:nvSpPr>
        <p:spPr>
          <a:xfrm>
            <a:off x="7880101" y="2319705"/>
            <a:ext cx="3300929" cy="357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47CB65-07F4-4CFE-9255-6C8AAD0097FF}"/>
              </a:ext>
            </a:extLst>
          </p:cNvPr>
          <p:cNvSpPr txBox="1"/>
          <p:nvPr/>
        </p:nvSpPr>
        <p:spPr>
          <a:xfrm>
            <a:off x="3541007" y="2319705"/>
            <a:ext cx="914400" cy="369332"/>
          </a:xfrm>
          <a:prstGeom prst="rect">
            <a:avLst/>
          </a:prstGeom>
          <a:noFill/>
        </p:spPr>
        <p:txBody>
          <a:bodyPr wrap="square" rtlCol="0">
            <a:spAutoFit/>
          </a:bodyPr>
          <a:lstStyle/>
          <a:p>
            <a:r>
              <a:rPr lang="en-US" dirty="0"/>
              <a:t>Build</a:t>
            </a:r>
          </a:p>
        </p:txBody>
      </p:sp>
      <p:sp>
        <p:nvSpPr>
          <p:cNvPr id="43" name="TextBox 42">
            <a:extLst>
              <a:ext uri="{FF2B5EF4-FFF2-40B4-BE49-F238E27FC236}">
                <a16:creationId xmlns:a16="http://schemas.microsoft.com/office/drawing/2014/main" id="{48A57661-1154-4067-B61C-531F1A618A66}"/>
              </a:ext>
            </a:extLst>
          </p:cNvPr>
          <p:cNvSpPr txBox="1"/>
          <p:nvPr/>
        </p:nvSpPr>
        <p:spPr>
          <a:xfrm>
            <a:off x="8804970" y="2308056"/>
            <a:ext cx="2556859" cy="369332"/>
          </a:xfrm>
          <a:prstGeom prst="rect">
            <a:avLst/>
          </a:prstGeom>
          <a:noFill/>
        </p:spPr>
        <p:txBody>
          <a:bodyPr wrap="square" rtlCol="0">
            <a:spAutoFit/>
          </a:bodyPr>
          <a:lstStyle/>
          <a:p>
            <a:r>
              <a:rPr lang="en-US" dirty="0" err="1"/>
              <a:t>Artifacts_upload</a:t>
            </a:r>
            <a:endParaRPr lang="en-US" dirty="0"/>
          </a:p>
        </p:txBody>
      </p:sp>
      <p:pic>
        <p:nvPicPr>
          <p:cNvPr id="5" name="Picture 4">
            <a:extLst>
              <a:ext uri="{FF2B5EF4-FFF2-40B4-BE49-F238E27FC236}">
                <a16:creationId xmlns:a16="http://schemas.microsoft.com/office/drawing/2014/main" id="{44EA528E-69CB-4A3C-B28E-F0C8D9361C45}"/>
              </a:ext>
            </a:extLst>
          </p:cNvPr>
          <p:cNvPicPr>
            <a:picLocks noChangeAspect="1"/>
          </p:cNvPicPr>
          <p:nvPr/>
        </p:nvPicPr>
        <p:blipFill>
          <a:blip r:embed="rId7"/>
          <a:stretch>
            <a:fillRect/>
          </a:stretch>
        </p:blipFill>
        <p:spPr>
          <a:xfrm>
            <a:off x="112961" y="5374691"/>
            <a:ext cx="2818851" cy="824700"/>
          </a:xfrm>
          <a:prstGeom prst="rect">
            <a:avLst/>
          </a:prstGeom>
        </p:spPr>
      </p:pic>
      <p:pic>
        <p:nvPicPr>
          <p:cNvPr id="7" name="Picture 6">
            <a:extLst>
              <a:ext uri="{FF2B5EF4-FFF2-40B4-BE49-F238E27FC236}">
                <a16:creationId xmlns:a16="http://schemas.microsoft.com/office/drawing/2014/main" id="{B5E75D68-58B4-491B-BCD9-D66735344E3A}"/>
              </a:ext>
            </a:extLst>
          </p:cNvPr>
          <p:cNvPicPr>
            <a:picLocks noChangeAspect="1"/>
          </p:cNvPicPr>
          <p:nvPr/>
        </p:nvPicPr>
        <p:blipFill>
          <a:blip r:embed="rId8"/>
          <a:stretch>
            <a:fillRect/>
          </a:stretch>
        </p:blipFill>
        <p:spPr>
          <a:xfrm>
            <a:off x="3015005" y="5202920"/>
            <a:ext cx="3311908" cy="1168242"/>
          </a:xfrm>
          <a:prstGeom prst="rect">
            <a:avLst/>
          </a:prstGeom>
        </p:spPr>
      </p:pic>
      <p:sp>
        <p:nvSpPr>
          <p:cNvPr id="21" name="Arrow: Down 20">
            <a:extLst>
              <a:ext uri="{FF2B5EF4-FFF2-40B4-BE49-F238E27FC236}">
                <a16:creationId xmlns:a16="http://schemas.microsoft.com/office/drawing/2014/main" id="{AB2BCA8E-F90A-4400-B89E-B21425A16134}"/>
              </a:ext>
            </a:extLst>
          </p:cNvPr>
          <p:cNvSpPr/>
          <p:nvPr/>
        </p:nvSpPr>
        <p:spPr>
          <a:xfrm rot="16649263">
            <a:off x="2225205" y="4392109"/>
            <a:ext cx="243258" cy="15087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Down 21">
            <a:extLst>
              <a:ext uri="{FF2B5EF4-FFF2-40B4-BE49-F238E27FC236}">
                <a16:creationId xmlns:a16="http://schemas.microsoft.com/office/drawing/2014/main" id="{AFE40F36-F6BF-40E3-B4FC-DFA14271BC28}"/>
              </a:ext>
            </a:extLst>
          </p:cNvPr>
          <p:cNvSpPr/>
          <p:nvPr/>
        </p:nvSpPr>
        <p:spPr>
          <a:xfrm>
            <a:off x="1400757" y="4992679"/>
            <a:ext cx="243258" cy="4377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3603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job_web_started_build</a:t>
            </a:r>
            <a:endParaRPr lang="en-US" dirty="0"/>
          </a:p>
        </p:txBody>
      </p:sp>
      <p:pic>
        <p:nvPicPr>
          <p:cNvPr id="16" name="Picture 15">
            <a:extLst>
              <a:ext uri="{FF2B5EF4-FFF2-40B4-BE49-F238E27FC236}">
                <a16:creationId xmlns:a16="http://schemas.microsoft.com/office/drawing/2014/main" id="{A02F42A7-D6CE-4CDE-9B5E-48E5A6E81A3C}"/>
              </a:ext>
            </a:extLst>
          </p:cNvPr>
          <p:cNvPicPr>
            <a:picLocks noChangeAspect="1"/>
          </p:cNvPicPr>
          <p:nvPr/>
        </p:nvPicPr>
        <p:blipFill>
          <a:blip r:embed="rId4"/>
          <a:stretch>
            <a:fillRect/>
          </a:stretch>
        </p:blipFill>
        <p:spPr>
          <a:xfrm>
            <a:off x="6020970" y="668169"/>
            <a:ext cx="4136985" cy="1469343"/>
          </a:xfrm>
          <a:prstGeom prst="rect">
            <a:avLst/>
          </a:prstGeom>
        </p:spPr>
      </p:pic>
      <p:pic>
        <p:nvPicPr>
          <p:cNvPr id="18" name="Picture 17">
            <a:extLst>
              <a:ext uri="{FF2B5EF4-FFF2-40B4-BE49-F238E27FC236}">
                <a16:creationId xmlns:a16="http://schemas.microsoft.com/office/drawing/2014/main" id="{963354AD-A6A2-4EEA-9D93-11B7A85924AE}"/>
              </a:ext>
            </a:extLst>
          </p:cNvPr>
          <p:cNvPicPr>
            <a:picLocks noChangeAspect="1"/>
          </p:cNvPicPr>
          <p:nvPr/>
        </p:nvPicPr>
        <p:blipFill>
          <a:blip r:embed="rId5"/>
          <a:stretch>
            <a:fillRect/>
          </a:stretch>
        </p:blipFill>
        <p:spPr>
          <a:xfrm>
            <a:off x="6032626" y="343730"/>
            <a:ext cx="3846550" cy="234766"/>
          </a:xfrm>
          <a:prstGeom prst="rect">
            <a:avLst/>
          </a:prstGeom>
        </p:spPr>
      </p:pic>
      <p:sp>
        <p:nvSpPr>
          <p:cNvPr id="32" name="TextBox 31">
            <a:extLst>
              <a:ext uri="{FF2B5EF4-FFF2-40B4-BE49-F238E27FC236}">
                <a16:creationId xmlns:a16="http://schemas.microsoft.com/office/drawing/2014/main" id="{E1A53867-1FC4-4387-9ED2-1353560CE329}"/>
              </a:ext>
            </a:extLst>
          </p:cNvPr>
          <p:cNvSpPr txBox="1"/>
          <p:nvPr/>
        </p:nvSpPr>
        <p:spPr>
          <a:xfrm>
            <a:off x="738570" y="2789182"/>
            <a:ext cx="3503081" cy="369332"/>
          </a:xfrm>
          <a:prstGeom prst="rect">
            <a:avLst/>
          </a:prstGeom>
          <a:noFill/>
        </p:spPr>
        <p:txBody>
          <a:bodyPr wrap="square">
            <a:spAutoFit/>
          </a:bodyPr>
          <a:lstStyle/>
          <a:p>
            <a:r>
              <a:rPr lang="en-US" b="1" i="0" dirty="0" err="1">
                <a:solidFill>
                  <a:srgbClr val="303030"/>
                </a:solidFill>
                <a:effectLst/>
                <a:latin typeface="-apple-system"/>
              </a:rPr>
              <a:t>job_grx_build</a:t>
            </a:r>
            <a:endParaRPr lang="en-US" dirty="0"/>
          </a:p>
        </p:txBody>
      </p:sp>
      <p:sp>
        <p:nvSpPr>
          <p:cNvPr id="33" name="TextBox 32">
            <a:extLst>
              <a:ext uri="{FF2B5EF4-FFF2-40B4-BE49-F238E27FC236}">
                <a16:creationId xmlns:a16="http://schemas.microsoft.com/office/drawing/2014/main" id="{E6540AB5-2AF1-4AB7-A4E9-D8E98BFEEFDC}"/>
              </a:ext>
            </a:extLst>
          </p:cNvPr>
          <p:cNvSpPr txBox="1"/>
          <p:nvPr/>
        </p:nvSpPr>
        <p:spPr>
          <a:xfrm>
            <a:off x="3110611" y="2755896"/>
            <a:ext cx="3503081" cy="369332"/>
          </a:xfrm>
          <a:prstGeom prst="rect">
            <a:avLst/>
          </a:prstGeom>
          <a:noFill/>
        </p:spPr>
        <p:txBody>
          <a:bodyPr wrap="square">
            <a:spAutoFit/>
          </a:bodyPr>
          <a:lstStyle/>
          <a:p>
            <a:r>
              <a:rPr lang="en-US" b="1" i="0" dirty="0" err="1">
                <a:solidFill>
                  <a:srgbClr val="303030"/>
                </a:solidFill>
                <a:effectLst/>
                <a:latin typeface="-apple-system"/>
              </a:rPr>
              <a:t>job_module_documentation</a:t>
            </a:r>
            <a:endParaRPr lang="en-US" dirty="0"/>
          </a:p>
        </p:txBody>
      </p:sp>
      <p:sp>
        <p:nvSpPr>
          <p:cNvPr id="34" name="TextBox 33">
            <a:extLst>
              <a:ext uri="{FF2B5EF4-FFF2-40B4-BE49-F238E27FC236}">
                <a16:creationId xmlns:a16="http://schemas.microsoft.com/office/drawing/2014/main" id="{87E931E3-7B37-4FAF-A2D8-3F22162723E4}"/>
              </a:ext>
            </a:extLst>
          </p:cNvPr>
          <p:cNvSpPr txBox="1"/>
          <p:nvPr/>
        </p:nvSpPr>
        <p:spPr>
          <a:xfrm>
            <a:off x="6058752" y="2773762"/>
            <a:ext cx="3503081" cy="369332"/>
          </a:xfrm>
          <a:prstGeom prst="rect">
            <a:avLst/>
          </a:prstGeom>
          <a:noFill/>
        </p:spPr>
        <p:txBody>
          <a:bodyPr wrap="square">
            <a:spAutoFit/>
          </a:bodyPr>
          <a:lstStyle/>
          <a:p>
            <a:r>
              <a:rPr lang="en-US" b="1" i="0" dirty="0" err="1">
                <a:solidFill>
                  <a:srgbClr val="303030"/>
                </a:solidFill>
                <a:effectLst/>
                <a:latin typeface="-apple-system"/>
              </a:rPr>
              <a:t>job_trace</a:t>
            </a:r>
            <a:endParaRPr lang="en-US" dirty="0"/>
          </a:p>
        </p:txBody>
      </p:sp>
      <p:sp>
        <p:nvSpPr>
          <p:cNvPr id="35" name="TextBox 34">
            <a:extLst>
              <a:ext uri="{FF2B5EF4-FFF2-40B4-BE49-F238E27FC236}">
                <a16:creationId xmlns:a16="http://schemas.microsoft.com/office/drawing/2014/main" id="{FDCD11F8-DDD5-42DD-B2C3-845740565BF2}"/>
              </a:ext>
            </a:extLst>
          </p:cNvPr>
          <p:cNvSpPr txBox="1"/>
          <p:nvPr/>
        </p:nvSpPr>
        <p:spPr>
          <a:xfrm>
            <a:off x="8804970" y="2709348"/>
            <a:ext cx="3503081" cy="369332"/>
          </a:xfrm>
          <a:prstGeom prst="rect">
            <a:avLst/>
          </a:prstGeom>
          <a:noFill/>
        </p:spPr>
        <p:txBody>
          <a:bodyPr wrap="square">
            <a:spAutoFit/>
          </a:bodyPr>
          <a:lstStyle/>
          <a:p>
            <a:r>
              <a:rPr lang="en-US" b="1" i="0" dirty="0" err="1">
                <a:solidFill>
                  <a:srgbClr val="303030"/>
                </a:solidFill>
                <a:effectLst/>
                <a:latin typeface="-apple-system"/>
              </a:rPr>
              <a:t>job_artifacts_upload</a:t>
            </a:r>
            <a:endParaRPr lang="en-US" dirty="0"/>
          </a:p>
        </p:txBody>
      </p:sp>
      <p:sp>
        <p:nvSpPr>
          <p:cNvPr id="37" name="TextBox 36">
            <a:extLst>
              <a:ext uri="{FF2B5EF4-FFF2-40B4-BE49-F238E27FC236}">
                <a16:creationId xmlns:a16="http://schemas.microsoft.com/office/drawing/2014/main" id="{1BEEA3B1-05B6-4594-9911-BBC7800DAA82}"/>
              </a:ext>
            </a:extLst>
          </p:cNvPr>
          <p:cNvSpPr txBox="1"/>
          <p:nvPr/>
        </p:nvSpPr>
        <p:spPr>
          <a:xfrm>
            <a:off x="142902" y="3183044"/>
            <a:ext cx="3002226" cy="1954381"/>
          </a:xfrm>
          <a:prstGeom prst="rect">
            <a:avLst/>
          </a:prstGeom>
          <a:noFill/>
        </p:spPr>
        <p:txBody>
          <a:bodyPr wrap="square">
            <a:spAutoFit/>
          </a:bodyPr>
          <a:lstStyle/>
          <a:p>
            <a:r>
              <a:rPr lang="en-US" sz="1100" b="0" i="0" dirty="0">
                <a:effectLst/>
              </a:rPr>
              <a:t>Build job with </a:t>
            </a:r>
            <a:r>
              <a:rPr lang="en-US" sz="1100" b="0" dirty="0">
                <a:solidFill>
                  <a:srgbClr val="CE9178"/>
                </a:solidFill>
                <a:effectLst/>
              </a:rPr>
              <a:t>$BUILD_COMPILER_GRX == "1“</a:t>
            </a:r>
          </a:p>
          <a:p>
            <a:endParaRPr lang="en-US" sz="1100" dirty="0">
              <a:solidFill>
                <a:srgbClr val="CE9178"/>
              </a:solidFill>
            </a:endParaRPr>
          </a:p>
          <a:p>
            <a:r>
              <a:rPr lang="en-US" sz="1100" dirty="0"/>
              <a:t>- C</a:t>
            </a:r>
            <a:r>
              <a:rPr lang="en-US" sz="1100" b="0" dirty="0">
                <a:effectLst/>
              </a:rPr>
              <a:t>heck target boards, MUC family</a:t>
            </a:r>
          </a:p>
          <a:p>
            <a:r>
              <a:rPr lang="en-US" sz="1100" b="0" dirty="0">
                <a:effectLst/>
              </a:rPr>
              <a:t>* create YML artifact file</a:t>
            </a:r>
          </a:p>
          <a:p>
            <a:r>
              <a:rPr lang="en-US" sz="1100" b="0" dirty="0">
                <a:effectLst/>
              </a:rPr>
              <a:t>* create *.Complexity file</a:t>
            </a:r>
          </a:p>
          <a:p>
            <a:r>
              <a:rPr lang="en-US" sz="1100" b="0" dirty="0">
                <a:effectLst/>
              </a:rPr>
              <a:t>* Parse code size for each module</a:t>
            </a:r>
          </a:p>
          <a:p>
            <a:r>
              <a:rPr lang="en-US" sz="1100" b="0" dirty="0">
                <a:effectLst/>
              </a:rPr>
              <a:t>* Parse complexity files and create YML artifact file</a:t>
            </a:r>
          </a:p>
          <a:p>
            <a:r>
              <a:rPr lang="en-US" sz="1100" b="0" dirty="0">
                <a:effectLst/>
              </a:rPr>
              <a:t>* created </a:t>
            </a:r>
            <a:r>
              <a:rPr lang="en-US" sz="1100" b="0" dirty="0" err="1">
                <a:effectLst/>
              </a:rPr>
              <a:t>objdump</a:t>
            </a:r>
            <a:r>
              <a:rPr lang="en-US" sz="1100" b="0" dirty="0">
                <a:effectLst/>
              </a:rPr>
              <a:t> files </a:t>
            </a:r>
          </a:p>
          <a:p>
            <a:endParaRPr lang="en-US" sz="1100" dirty="0"/>
          </a:p>
        </p:txBody>
      </p:sp>
      <p:sp>
        <p:nvSpPr>
          <p:cNvPr id="38" name="TextBox 37">
            <a:extLst>
              <a:ext uri="{FF2B5EF4-FFF2-40B4-BE49-F238E27FC236}">
                <a16:creationId xmlns:a16="http://schemas.microsoft.com/office/drawing/2014/main" id="{4B562BAF-1E83-4E24-995B-BFE11FBB498B}"/>
              </a:ext>
            </a:extLst>
          </p:cNvPr>
          <p:cNvSpPr txBox="1"/>
          <p:nvPr/>
        </p:nvSpPr>
        <p:spPr>
          <a:xfrm>
            <a:off x="3110611" y="3173934"/>
            <a:ext cx="2800303" cy="769441"/>
          </a:xfrm>
          <a:prstGeom prst="rect">
            <a:avLst/>
          </a:prstGeom>
          <a:noFill/>
        </p:spPr>
        <p:txBody>
          <a:bodyPr wrap="square">
            <a:spAutoFit/>
          </a:bodyPr>
          <a:lstStyle/>
          <a:p>
            <a:r>
              <a:rPr lang="en-US" sz="1100" b="0" i="0" dirty="0">
                <a:effectLst/>
              </a:rPr>
              <a:t>scripts\sdlc_document_creator.py:</a:t>
            </a:r>
          </a:p>
          <a:p>
            <a:r>
              <a:rPr lang="en-US" sz="1100" b="0" dirty="0">
                <a:solidFill>
                  <a:srgbClr val="6A9955"/>
                </a:solidFill>
                <a:effectLst/>
              </a:rPr>
              <a:t>Update the </a:t>
            </a:r>
            <a:r>
              <a:rPr lang="en-US" sz="1100" b="0" dirty="0" err="1">
                <a:solidFill>
                  <a:srgbClr val="6A9955"/>
                </a:solidFill>
                <a:effectLst/>
              </a:rPr>
              <a:t>doxyfile</a:t>
            </a:r>
            <a:r>
              <a:rPr lang="en-US" sz="1100" b="0" i="0" dirty="0">
                <a:effectLst/>
              </a:rPr>
              <a:t> for the module</a:t>
            </a:r>
            <a:endParaRPr lang="en-US" sz="1100" dirty="0"/>
          </a:p>
          <a:p>
            <a:r>
              <a:rPr lang="en-US" sz="1100" b="0" i="0" dirty="0">
                <a:effectLst/>
              </a:rPr>
              <a:t>Create UM FSP documents based on *.md file</a:t>
            </a:r>
            <a:endParaRPr lang="en-US" sz="1100" dirty="0"/>
          </a:p>
        </p:txBody>
      </p:sp>
      <p:sp>
        <p:nvSpPr>
          <p:cNvPr id="39" name="TextBox 38">
            <a:extLst>
              <a:ext uri="{FF2B5EF4-FFF2-40B4-BE49-F238E27FC236}">
                <a16:creationId xmlns:a16="http://schemas.microsoft.com/office/drawing/2014/main" id="{856FAB21-F274-41AB-98E4-68D54B27BF47}"/>
              </a:ext>
            </a:extLst>
          </p:cNvPr>
          <p:cNvSpPr txBox="1"/>
          <p:nvPr/>
        </p:nvSpPr>
        <p:spPr>
          <a:xfrm>
            <a:off x="6058752" y="3192088"/>
            <a:ext cx="2800303" cy="1785104"/>
          </a:xfrm>
          <a:prstGeom prst="rect">
            <a:avLst/>
          </a:prstGeom>
          <a:noFill/>
        </p:spPr>
        <p:txBody>
          <a:bodyPr wrap="square">
            <a:spAutoFit/>
          </a:bodyPr>
          <a:lstStyle/>
          <a:p>
            <a:r>
              <a:rPr lang="en-US" sz="1100" b="0" dirty="0">
                <a:effectLst/>
              </a:rPr>
              <a:t>Verify there are no gaps in the trace matrix</a:t>
            </a:r>
          </a:p>
          <a:p>
            <a:r>
              <a:rPr lang="en-US" sz="1100" b="0" dirty="0">
                <a:effectLst/>
              </a:rPr>
              <a:t>scripts/trace_check.py:</a:t>
            </a:r>
          </a:p>
          <a:p>
            <a:r>
              <a:rPr lang="en-US" sz="1100" dirty="0"/>
              <a:t>Create </a:t>
            </a:r>
            <a:r>
              <a:rPr lang="en-US" sz="1100" dirty="0" err="1"/>
              <a:t>artifacts_trace</a:t>
            </a:r>
            <a:r>
              <a:rPr lang="en-US" sz="1100" dirty="0"/>
              <a:t>_*.</a:t>
            </a:r>
            <a:r>
              <a:rPr lang="en-US" sz="1100" dirty="0" err="1"/>
              <a:t>yml</a:t>
            </a:r>
            <a:endParaRPr lang="en-US" sz="1100" dirty="0"/>
          </a:p>
          <a:p>
            <a:r>
              <a:rPr lang="en-US" sz="1100" dirty="0"/>
              <a:t>Artifact list:</a:t>
            </a:r>
            <a:r>
              <a:rPr lang="en-US" sz="1100" dirty="0">
                <a:solidFill>
                  <a:srgbClr val="CE9178"/>
                </a:solidFill>
                <a:latin typeface="Consolas" panose="020B0609020204030204" pitchFamily="49" charset="0"/>
              </a:rPr>
              <a:t> </a:t>
            </a:r>
            <a:r>
              <a:rPr lang="en-US" sz="1100" b="0" dirty="0">
                <a:solidFill>
                  <a:srgbClr val="CE9178"/>
                </a:solidFill>
                <a:effectLst/>
                <a:latin typeface="Consolas" panose="020B0609020204030204" pitchFamily="49" charset="0"/>
              </a:rPr>
              <a:t>${BUILD_MODULE}</a:t>
            </a:r>
            <a:r>
              <a:rPr lang="en-US" sz="1100" dirty="0">
                <a:solidFill>
                  <a:srgbClr val="D4D4D4"/>
                </a:solidFill>
                <a:latin typeface="Consolas" panose="020B0609020204030204" pitchFamily="49" charset="0"/>
              </a:rPr>
              <a:t>/</a:t>
            </a:r>
            <a:r>
              <a:rPr lang="en-US" sz="1100" b="0" dirty="0">
                <a:solidFill>
                  <a:srgbClr val="569CD6"/>
                </a:solidFill>
                <a:effectLst/>
                <a:latin typeface="Consolas" panose="020B0609020204030204" pitchFamily="49" charset="0"/>
              </a:rPr>
              <a:t>requirements,</a:t>
            </a:r>
          </a:p>
          <a:p>
            <a:r>
              <a:rPr lang="en-US" sz="1100" b="0" dirty="0">
                <a:solidFill>
                  <a:srgbClr val="CE9178"/>
                </a:solidFill>
                <a:effectLst/>
                <a:latin typeface="Consolas" panose="020B0609020204030204" pitchFamily="49" charset="0"/>
              </a:rPr>
              <a:t>${BUILD_MODULE}</a:t>
            </a:r>
            <a:r>
              <a:rPr lang="en-US" sz="1100" dirty="0">
                <a:solidFill>
                  <a:srgbClr val="D4D4D4"/>
                </a:solidFill>
                <a:latin typeface="Consolas" panose="020B0609020204030204" pitchFamily="49" charset="0"/>
              </a:rPr>
              <a:t>/</a:t>
            </a:r>
            <a:r>
              <a:rPr lang="en-US" sz="1100" b="0" dirty="0">
                <a:solidFill>
                  <a:srgbClr val="569CD6"/>
                </a:solidFill>
                <a:effectLst/>
                <a:latin typeface="Consolas" panose="020B0609020204030204" pitchFamily="49" charset="0"/>
              </a:rPr>
              <a:t>tests</a:t>
            </a:r>
            <a:r>
              <a:rPr lang="en-US" sz="1100" dirty="0">
                <a:solidFill>
                  <a:srgbClr val="D4D4D4"/>
                </a:solidFill>
                <a:latin typeface="Consolas" panose="020B0609020204030204" pitchFamily="49" charset="0"/>
              </a:rPr>
              <a:t>,</a:t>
            </a:r>
          </a:p>
          <a:p>
            <a:r>
              <a:rPr lang="en-US" sz="1100" b="0" dirty="0">
                <a:solidFill>
                  <a:srgbClr val="CE9178"/>
                </a:solidFill>
                <a:effectLst/>
                <a:latin typeface="Consolas" panose="020B0609020204030204" pitchFamily="49" charset="0"/>
              </a:rPr>
              <a:t>${BUILD_MODULE}</a:t>
            </a:r>
            <a:r>
              <a:rPr lang="en-US" sz="1100" dirty="0">
                <a:solidFill>
                  <a:srgbClr val="D4D4D4"/>
                </a:solidFill>
                <a:latin typeface="Consolas" panose="020B0609020204030204" pitchFamily="49" charset="0"/>
              </a:rPr>
              <a:t>/</a:t>
            </a:r>
            <a:r>
              <a:rPr lang="en-US" sz="1100" b="0" dirty="0" err="1">
                <a:solidFill>
                  <a:srgbClr val="569CD6"/>
                </a:solidFill>
                <a:effectLst/>
                <a:latin typeface="Consolas" panose="020B0609020204030204" pitchFamily="49" charset="0"/>
              </a:rPr>
              <a:t>trace_summary</a:t>
            </a:r>
            <a:endParaRPr lang="en-US" sz="1100" b="0" dirty="0">
              <a:solidFill>
                <a:srgbClr val="D4D4D4"/>
              </a:solidFill>
              <a:effectLst/>
              <a:latin typeface="Consolas" panose="020B0609020204030204" pitchFamily="49" charset="0"/>
            </a:endParaRPr>
          </a:p>
          <a:p>
            <a:endParaRPr lang="en-US" sz="1100" b="0" dirty="0">
              <a:solidFill>
                <a:srgbClr val="D4D4D4"/>
              </a:solidFill>
              <a:effectLst/>
              <a:latin typeface="Consolas" panose="020B0609020204030204" pitchFamily="49" charset="0"/>
            </a:endParaRPr>
          </a:p>
          <a:p>
            <a:endParaRPr lang="en-US" sz="1100" b="0" dirty="0">
              <a:solidFill>
                <a:srgbClr val="D4D4D4"/>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9B9C147E-CB31-48F8-9EB1-113A2A362263}"/>
              </a:ext>
            </a:extLst>
          </p:cNvPr>
          <p:cNvSpPr txBox="1"/>
          <p:nvPr/>
        </p:nvSpPr>
        <p:spPr>
          <a:xfrm>
            <a:off x="8804970" y="3207508"/>
            <a:ext cx="2800303" cy="1446550"/>
          </a:xfrm>
          <a:prstGeom prst="rect">
            <a:avLst/>
          </a:prstGeom>
          <a:noFill/>
        </p:spPr>
        <p:txBody>
          <a:bodyPr wrap="square">
            <a:spAutoFit/>
          </a:bodyPr>
          <a:lstStyle/>
          <a:p>
            <a:r>
              <a:rPr lang="en-US" sz="1100" b="0" dirty="0">
                <a:effectLst/>
              </a:rPr>
              <a:t>print environment variables</a:t>
            </a:r>
          </a:p>
          <a:p>
            <a:r>
              <a:rPr lang="en-US" sz="1100" b="0" dirty="0">
                <a:effectLst/>
              </a:rPr>
              <a:t>Combine all artifact files</a:t>
            </a:r>
          </a:p>
          <a:p>
            <a:r>
              <a:rPr lang="en-US" sz="1100" b="0" i="0" dirty="0">
                <a:effectLst/>
              </a:rPr>
              <a:t>See artifacts here (website):</a:t>
            </a:r>
            <a:r>
              <a:rPr lang="en-US" sz="1100" i="0" dirty="0"/>
              <a:t>: </a:t>
            </a:r>
            <a:r>
              <a:rPr lang="en-US" sz="1100" b="0" i="0" u="sng" dirty="0">
                <a:effectLst/>
                <a:latin typeface="Menlo"/>
                <a:hlinkClick r:id="rId6"/>
              </a:rPr>
              <a:t>http://global-infra-jp-main.dgn.renesas.com:8081/artifactory/webapp/#/artifacts/browse/tree/Properties/rx-driver-package/fsp_rx/manual</a:t>
            </a:r>
            <a:endParaRPr lang="en-US" sz="1100" b="0" dirty="0">
              <a:solidFill>
                <a:srgbClr val="D4D4D4"/>
              </a:solidFill>
              <a:effectLst/>
              <a:latin typeface="Consolas" panose="020B0609020204030204" pitchFamily="49" charset="0"/>
            </a:endParaRPr>
          </a:p>
          <a:p>
            <a:endParaRPr lang="en-US" sz="1100" b="0" dirty="0">
              <a:solidFill>
                <a:srgbClr val="D4D4D4"/>
              </a:solidFill>
              <a:effectLst/>
              <a:latin typeface="Consolas" panose="020B0609020204030204" pitchFamily="49" charset="0"/>
            </a:endParaRPr>
          </a:p>
        </p:txBody>
      </p:sp>
      <p:sp>
        <p:nvSpPr>
          <p:cNvPr id="41" name="Rectangle: Rounded Corners 40">
            <a:extLst>
              <a:ext uri="{FF2B5EF4-FFF2-40B4-BE49-F238E27FC236}">
                <a16:creationId xmlns:a16="http://schemas.microsoft.com/office/drawing/2014/main" id="{9CAE591F-F263-4720-B160-9950097DC991}"/>
              </a:ext>
            </a:extLst>
          </p:cNvPr>
          <p:cNvSpPr/>
          <p:nvPr/>
        </p:nvSpPr>
        <p:spPr>
          <a:xfrm>
            <a:off x="561776" y="2319706"/>
            <a:ext cx="6988814" cy="3693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21F6899B-F37D-435B-9A9B-FC5B9918E4A2}"/>
              </a:ext>
            </a:extLst>
          </p:cNvPr>
          <p:cNvSpPr/>
          <p:nvPr/>
        </p:nvSpPr>
        <p:spPr>
          <a:xfrm>
            <a:off x="7880101" y="2319705"/>
            <a:ext cx="3300929" cy="357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47CB65-07F4-4CFE-9255-6C8AAD0097FF}"/>
              </a:ext>
            </a:extLst>
          </p:cNvPr>
          <p:cNvSpPr txBox="1"/>
          <p:nvPr/>
        </p:nvSpPr>
        <p:spPr>
          <a:xfrm>
            <a:off x="3541007" y="2319705"/>
            <a:ext cx="914400" cy="369332"/>
          </a:xfrm>
          <a:prstGeom prst="rect">
            <a:avLst/>
          </a:prstGeom>
          <a:noFill/>
        </p:spPr>
        <p:txBody>
          <a:bodyPr wrap="square" rtlCol="0">
            <a:spAutoFit/>
          </a:bodyPr>
          <a:lstStyle/>
          <a:p>
            <a:r>
              <a:rPr lang="en-US" dirty="0"/>
              <a:t>Build</a:t>
            </a:r>
          </a:p>
        </p:txBody>
      </p:sp>
      <p:sp>
        <p:nvSpPr>
          <p:cNvPr id="43" name="TextBox 42">
            <a:extLst>
              <a:ext uri="{FF2B5EF4-FFF2-40B4-BE49-F238E27FC236}">
                <a16:creationId xmlns:a16="http://schemas.microsoft.com/office/drawing/2014/main" id="{48A57661-1154-4067-B61C-531F1A618A66}"/>
              </a:ext>
            </a:extLst>
          </p:cNvPr>
          <p:cNvSpPr txBox="1"/>
          <p:nvPr/>
        </p:nvSpPr>
        <p:spPr>
          <a:xfrm>
            <a:off x="8804970" y="2308056"/>
            <a:ext cx="2556859" cy="369332"/>
          </a:xfrm>
          <a:prstGeom prst="rect">
            <a:avLst/>
          </a:prstGeom>
          <a:noFill/>
        </p:spPr>
        <p:txBody>
          <a:bodyPr wrap="square" rtlCol="0">
            <a:spAutoFit/>
          </a:bodyPr>
          <a:lstStyle/>
          <a:p>
            <a:r>
              <a:rPr lang="en-US" dirty="0" err="1"/>
              <a:t>Artifacts_upload</a:t>
            </a:r>
            <a:endParaRPr lang="en-US" dirty="0"/>
          </a:p>
        </p:txBody>
      </p:sp>
      <p:pic>
        <p:nvPicPr>
          <p:cNvPr id="5" name="Picture 4">
            <a:extLst>
              <a:ext uri="{FF2B5EF4-FFF2-40B4-BE49-F238E27FC236}">
                <a16:creationId xmlns:a16="http://schemas.microsoft.com/office/drawing/2014/main" id="{44EA528E-69CB-4A3C-B28E-F0C8D9361C45}"/>
              </a:ext>
            </a:extLst>
          </p:cNvPr>
          <p:cNvPicPr>
            <a:picLocks noChangeAspect="1"/>
          </p:cNvPicPr>
          <p:nvPr/>
        </p:nvPicPr>
        <p:blipFill>
          <a:blip r:embed="rId7"/>
          <a:stretch>
            <a:fillRect/>
          </a:stretch>
        </p:blipFill>
        <p:spPr>
          <a:xfrm>
            <a:off x="112961" y="5374691"/>
            <a:ext cx="2818851" cy="824700"/>
          </a:xfrm>
          <a:prstGeom prst="rect">
            <a:avLst/>
          </a:prstGeom>
        </p:spPr>
      </p:pic>
      <p:pic>
        <p:nvPicPr>
          <p:cNvPr id="7" name="Picture 6">
            <a:extLst>
              <a:ext uri="{FF2B5EF4-FFF2-40B4-BE49-F238E27FC236}">
                <a16:creationId xmlns:a16="http://schemas.microsoft.com/office/drawing/2014/main" id="{B5E75D68-58B4-491B-BCD9-D66735344E3A}"/>
              </a:ext>
            </a:extLst>
          </p:cNvPr>
          <p:cNvPicPr>
            <a:picLocks noChangeAspect="1"/>
          </p:cNvPicPr>
          <p:nvPr/>
        </p:nvPicPr>
        <p:blipFill>
          <a:blip r:embed="rId8"/>
          <a:stretch>
            <a:fillRect/>
          </a:stretch>
        </p:blipFill>
        <p:spPr>
          <a:xfrm>
            <a:off x="3015005" y="5202920"/>
            <a:ext cx="3311908" cy="1168242"/>
          </a:xfrm>
          <a:prstGeom prst="rect">
            <a:avLst/>
          </a:prstGeom>
        </p:spPr>
      </p:pic>
      <p:sp>
        <p:nvSpPr>
          <p:cNvPr id="21" name="Arrow: Down 20">
            <a:extLst>
              <a:ext uri="{FF2B5EF4-FFF2-40B4-BE49-F238E27FC236}">
                <a16:creationId xmlns:a16="http://schemas.microsoft.com/office/drawing/2014/main" id="{AB2BCA8E-F90A-4400-B89E-B21425A16134}"/>
              </a:ext>
            </a:extLst>
          </p:cNvPr>
          <p:cNvSpPr/>
          <p:nvPr/>
        </p:nvSpPr>
        <p:spPr>
          <a:xfrm rot="16649263">
            <a:off x="2225205" y="4392109"/>
            <a:ext cx="243258" cy="15087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Down 21">
            <a:extLst>
              <a:ext uri="{FF2B5EF4-FFF2-40B4-BE49-F238E27FC236}">
                <a16:creationId xmlns:a16="http://schemas.microsoft.com/office/drawing/2014/main" id="{AFE40F36-F6BF-40E3-B4FC-DFA14271BC28}"/>
              </a:ext>
            </a:extLst>
          </p:cNvPr>
          <p:cNvSpPr/>
          <p:nvPr/>
        </p:nvSpPr>
        <p:spPr>
          <a:xfrm>
            <a:off x="1400757" y="4992679"/>
            <a:ext cx="243258" cy="4377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1F08FF4-6F4F-4ACD-977C-8B9EA09CF119}"/>
              </a:ext>
            </a:extLst>
          </p:cNvPr>
          <p:cNvPicPr>
            <a:picLocks noChangeAspect="1"/>
          </p:cNvPicPr>
          <p:nvPr/>
        </p:nvPicPr>
        <p:blipFill>
          <a:blip r:embed="rId9"/>
          <a:stretch>
            <a:fillRect/>
          </a:stretch>
        </p:blipFill>
        <p:spPr>
          <a:xfrm>
            <a:off x="184273" y="0"/>
            <a:ext cx="10987513" cy="5471833"/>
          </a:xfrm>
          <a:prstGeom prst="rect">
            <a:avLst/>
          </a:prstGeom>
        </p:spPr>
      </p:pic>
      <p:sp>
        <p:nvSpPr>
          <p:cNvPr id="23" name="Arrow: Down 22">
            <a:extLst>
              <a:ext uri="{FF2B5EF4-FFF2-40B4-BE49-F238E27FC236}">
                <a16:creationId xmlns:a16="http://schemas.microsoft.com/office/drawing/2014/main" id="{E4831A38-A359-43C1-BD3B-97B0656E5153}"/>
              </a:ext>
            </a:extLst>
          </p:cNvPr>
          <p:cNvSpPr/>
          <p:nvPr/>
        </p:nvSpPr>
        <p:spPr>
          <a:xfrm rot="14360479">
            <a:off x="5404119" y="499801"/>
            <a:ext cx="243258" cy="6435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693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job_web_started_build</a:t>
            </a:r>
            <a:endParaRPr lang="en-US" dirty="0"/>
          </a:p>
        </p:txBody>
      </p:sp>
      <p:pic>
        <p:nvPicPr>
          <p:cNvPr id="13" name="Picture 12">
            <a:extLst>
              <a:ext uri="{FF2B5EF4-FFF2-40B4-BE49-F238E27FC236}">
                <a16:creationId xmlns:a16="http://schemas.microsoft.com/office/drawing/2014/main" id="{34B66E99-59B9-41EC-A84E-39B25D8CAA94}"/>
              </a:ext>
            </a:extLst>
          </p:cNvPr>
          <p:cNvPicPr>
            <a:picLocks noChangeAspect="1"/>
          </p:cNvPicPr>
          <p:nvPr/>
        </p:nvPicPr>
        <p:blipFill>
          <a:blip r:embed="rId4"/>
          <a:stretch>
            <a:fillRect/>
          </a:stretch>
        </p:blipFill>
        <p:spPr>
          <a:xfrm>
            <a:off x="76916" y="1672512"/>
            <a:ext cx="12038167" cy="4015724"/>
          </a:xfrm>
          <a:prstGeom prst="rect">
            <a:avLst/>
          </a:prstGeom>
        </p:spPr>
      </p:pic>
      <p:sp>
        <p:nvSpPr>
          <p:cNvPr id="19" name="TextBox 18">
            <a:extLst>
              <a:ext uri="{FF2B5EF4-FFF2-40B4-BE49-F238E27FC236}">
                <a16:creationId xmlns:a16="http://schemas.microsoft.com/office/drawing/2014/main" id="{40EFDC0D-EC34-4ED7-92D3-F95209459013}"/>
              </a:ext>
            </a:extLst>
          </p:cNvPr>
          <p:cNvSpPr txBox="1"/>
          <p:nvPr/>
        </p:nvSpPr>
        <p:spPr>
          <a:xfrm>
            <a:off x="467999" y="1303180"/>
            <a:ext cx="6096000" cy="369332"/>
          </a:xfrm>
          <a:prstGeom prst="rect">
            <a:avLst/>
          </a:prstGeom>
          <a:noFill/>
        </p:spPr>
        <p:txBody>
          <a:bodyPr wrap="square">
            <a:spAutoFit/>
          </a:bodyPr>
          <a:lstStyle/>
          <a:p>
            <a:r>
              <a:rPr lang="en-US" dirty="0">
                <a:latin typeface="Menlo"/>
              </a:rPr>
              <a:t>A</a:t>
            </a:r>
            <a:r>
              <a:rPr lang="en-US" sz="1800" b="0" i="0" dirty="0">
                <a:effectLst/>
                <a:latin typeface="Menlo"/>
              </a:rPr>
              <a:t>rtifact website</a:t>
            </a:r>
            <a:r>
              <a:rPr lang="en-US" dirty="0">
                <a:latin typeface="Menlo"/>
              </a:rPr>
              <a:t>:</a:t>
            </a:r>
            <a:endParaRPr lang="en-US" dirty="0"/>
          </a:p>
        </p:txBody>
      </p:sp>
    </p:spTree>
    <p:custDataLst>
      <p:tags r:id="rId1"/>
    </p:custDataLst>
    <p:extLst>
      <p:ext uri="{BB962C8B-B14F-4D97-AF65-F5344CB8AC3E}">
        <p14:creationId xmlns:p14="http://schemas.microsoft.com/office/powerpoint/2010/main" val="5884481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0D71A84-D2D6-49D6-83D4-FE5C777574D2}" vid="{FF36284B-6E5C-4314-BA32-53BE134DDF82}"/>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704BD7221BEC848AF7D6B58F2D3FC5C" ma:contentTypeVersion="2" ma:contentTypeDescription="新しいドキュメントを作成します。" ma:contentTypeScope="" ma:versionID="ac3cf65156fd5a754467f3a9cdad4fdc">
  <xsd:schema xmlns:xsd="http://www.w3.org/2001/XMLSchema" xmlns:xs="http://www.w3.org/2001/XMLSchema" xmlns:p="http://schemas.microsoft.com/office/2006/metadata/properties" xmlns:ns2="5723f8b1-d3c6-42bf-8700-97f41f99a519" targetNamespace="http://schemas.microsoft.com/office/2006/metadata/properties" ma:root="true" ma:fieldsID="09d191026fa2ef3407fc2214d94dd6ec" ns2:_="">
    <xsd:import namespace="5723f8b1-d3c6-42bf-8700-97f41f99a51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23f8b1-d3c6-42bf-8700-97f41f99a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43A2A-94B1-4974-B420-34C33BDEB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23f8b1-d3c6-42bf-8700-97f41f99a5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EE71853E-0EF3-4973-AB23-17AA5798BB66}">
  <ds:schemaRefs>
    <ds:schemaRef ds:uri="http://schemas.microsoft.com/office/2006/metadata/properties"/>
    <ds:schemaRef ds:uri="06d9720b-8174-446e-9216-4baf272e2390"/>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ad14a14-7fd7-4fd3-93a6-f75017eef6ac"/>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EN_conf_2022_Renesas_PPTtemp</Template>
  <TotalTime>14350</TotalTime>
  <Words>1500</Words>
  <Application>Microsoft Office PowerPoint</Application>
  <PresentationFormat>Widescreen</PresentationFormat>
  <Paragraphs>175</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Arial Narrow</vt:lpstr>
      <vt:lpstr>Calibri</vt:lpstr>
      <vt:lpstr>Consolas</vt:lpstr>
      <vt:lpstr>Menlo</vt:lpstr>
      <vt:lpstr>Symbol</vt:lpstr>
      <vt:lpstr>Wingdings</vt:lpstr>
      <vt:lpstr>Renesas Template 2021 - EN Confidential</vt:lpstr>
      <vt:lpstr>PowerPoint Presentation</vt:lpstr>
      <vt:lpstr>agenda</vt:lpstr>
      <vt:lpstr>How to run a pipeline</vt:lpstr>
      <vt:lpstr>How to run a pipeline</vt:lpstr>
      <vt:lpstr>job_web_started_build</vt:lpstr>
      <vt:lpstr>job_web_started_build</vt:lpstr>
      <vt:lpstr>job_web_started_build</vt:lpstr>
      <vt:lpstr>job_web_started_build</vt:lpstr>
      <vt:lpstr>job_web_started_build</vt:lpstr>
      <vt:lpstr>job_web_started_build</vt:lpstr>
      <vt:lpstr>Artifact pUrposes</vt:lpstr>
      <vt:lpstr>Summary - Note</vt:lpstr>
      <vt:lpstr>PowerPoint Presentation</vt:lpstr>
    </vt:vector>
  </TitlesOfParts>
  <Company>Renesas Electronics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  Tool, Cloud, Kits Update PMM</dc:title>
  <dc:creator>Keita Kashima</dc:creator>
  <cp:lastModifiedBy>Hien Huynh</cp:lastModifiedBy>
  <cp:revision>333</cp:revision>
  <dcterms:created xsi:type="dcterms:W3CDTF">2022-01-18T01:42:01Z</dcterms:created>
  <dcterms:modified xsi:type="dcterms:W3CDTF">2023-02-16T02:02:34Z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0x0101005704BD7221BEC848AF7D6B58F2D3FC5C</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