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27"/>
  </p:notesMasterIdLst>
  <p:sldIdLst>
    <p:sldId id="441" r:id="rId5"/>
    <p:sldId id="385" r:id="rId6"/>
    <p:sldId id="439" r:id="rId7"/>
    <p:sldId id="447" r:id="rId8"/>
    <p:sldId id="448" r:id="rId9"/>
    <p:sldId id="462" r:id="rId10"/>
    <p:sldId id="449" r:id="rId11"/>
    <p:sldId id="450" r:id="rId12"/>
    <p:sldId id="451" r:id="rId13"/>
    <p:sldId id="452" r:id="rId14"/>
    <p:sldId id="453" r:id="rId15"/>
    <p:sldId id="454" r:id="rId16"/>
    <p:sldId id="463" r:id="rId17"/>
    <p:sldId id="455" r:id="rId18"/>
    <p:sldId id="456" r:id="rId19"/>
    <p:sldId id="457" r:id="rId20"/>
    <p:sldId id="458" r:id="rId21"/>
    <p:sldId id="459" r:id="rId22"/>
    <p:sldId id="460" r:id="rId23"/>
    <p:sldId id="464" r:id="rId24"/>
    <p:sldId id="461" r:id="rId25"/>
    <p:sldId id="363"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27" autoAdjust="0"/>
  </p:normalViewPr>
  <p:slideViewPr>
    <p:cSldViewPr showGuides="1">
      <p:cViewPr varScale="1">
        <p:scale>
          <a:sx n="68" d="100"/>
          <a:sy n="68" d="100"/>
        </p:scale>
        <p:origin x="500" y="56"/>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5/24/2023</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2023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7" descr="草が生えている&#10;&#10;自動的に生成された説明">
            <a:extLst>
              <a:ext uri="{FF2B5EF4-FFF2-40B4-BE49-F238E27FC236}">
                <a16:creationId xmlns:a16="http://schemas.microsoft.com/office/drawing/2014/main" id="{EC8A6D8E-D4E5-7016-3672-0FD44715531F}"/>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8925" b="8925"/>
          <a:stretch>
            <a:fillRect/>
          </a:stretch>
        </p:blipFill>
        <p:spPr/>
      </p:pic>
      <p:sp>
        <p:nvSpPr>
          <p:cNvPr id="3" name="Textplatzhalter 2"/>
          <p:cNvSpPr>
            <a:spLocks noGrp="1"/>
          </p:cNvSpPr>
          <p:nvPr>
            <p:ph type="body" sz="quarter" idx="11"/>
          </p:nvPr>
        </p:nvSpPr>
        <p:spPr/>
        <p:txBody>
          <a:bodyPr/>
          <a:lstStyle/>
          <a:p>
            <a:r>
              <a:rPr lang="en-US" altLang="ja-JP" dirty="0"/>
              <a:t>TRUSTZONE for </a:t>
            </a:r>
          </a:p>
          <a:p>
            <a:pPr lvl="1"/>
            <a:r>
              <a:rPr lang="en-US" altLang="ja-JP" dirty="0"/>
              <a:t>AARCH64</a:t>
            </a:r>
          </a:p>
        </p:txBody>
      </p:sp>
      <p:sp>
        <p:nvSpPr>
          <p:cNvPr id="4" name="Textplatzhalter 3"/>
          <p:cNvSpPr>
            <a:spLocks noGrp="1"/>
          </p:cNvSpPr>
          <p:nvPr>
            <p:ph type="body" sz="quarter" idx="13"/>
          </p:nvPr>
        </p:nvSpPr>
        <p:spPr>
          <a:xfrm>
            <a:off x="1080000" y="2700000"/>
            <a:ext cx="5040000" cy="1594622"/>
          </a:xfrm>
        </p:spPr>
        <p:txBody>
          <a:bodyPr/>
          <a:lstStyle/>
          <a:p>
            <a:r>
              <a:rPr lang="en-US" dirty="0"/>
              <a:t>Date: May.23</a:t>
            </a:r>
          </a:p>
          <a:p>
            <a:r>
              <a:rPr lang="en-US" dirty="0"/>
              <a:t>Name: Huynh Thai</a:t>
            </a:r>
          </a:p>
          <a:p>
            <a:r>
              <a:rPr lang="en-US" altLang="ja-JP" dirty="0"/>
              <a:t>Engineer, RA FSP , </a:t>
            </a:r>
          </a:p>
          <a:p>
            <a:r>
              <a:rPr lang="en-US" altLang="ja-JP" dirty="0" err="1"/>
              <a:t>Fsp</a:t>
            </a:r>
            <a:r>
              <a:rPr lang="en-US" altLang="ja-JP" dirty="0"/>
              <a:t> 1</a:t>
            </a:r>
          </a:p>
          <a:p>
            <a:r>
              <a:rPr lang="en-US" altLang="ja-JP" dirty="0"/>
              <a:t>Renesas Electronics Corporation</a:t>
            </a:r>
          </a:p>
        </p:txBody>
      </p:sp>
      <p:sp>
        <p:nvSpPr>
          <p:cNvPr id="6" name="Bildplatzhalter 4">
            <a:extLst>
              <a:ext uri="{FF2B5EF4-FFF2-40B4-BE49-F238E27FC236}">
                <a16:creationId xmlns:a16="http://schemas.microsoft.com/office/drawing/2014/main" id="{8CE33CBD-7424-BAA6-8721-12081C8795AD}"/>
              </a:ext>
            </a:extLst>
          </p:cNvPr>
          <p:cNvSpPr txBox="1">
            <a:spLocks/>
          </p:cNvSpPr>
          <p:nvPr/>
        </p:nvSpPr>
        <p:spPr>
          <a:xfrm>
            <a:off x="469200" y="0"/>
            <a:ext cx="11253600" cy="6156000"/>
          </a:xfrm>
          <a:prstGeom prst="rect">
            <a:avLst/>
          </a:prstGeom>
        </p:spPr>
      </p:sp>
    </p:spTree>
    <p:extLst>
      <p:ext uri="{BB962C8B-B14F-4D97-AF65-F5344CB8AC3E}">
        <p14:creationId xmlns:p14="http://schemas.microsoft.com/office/powerpoint/2010/main" val="292927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6628" y="609600"/>
            <a:ext cx="11244575" cy="455509"/>
          </a:xfrm>
        </p:spPr>
        <p:txBody>
          <a:bodyPr/>
          <a:lstStyle/>
          <a:p>
            <a:r>
              <a:rPr kumimoji="1" lang="en-US" dirty="0"/>
              <a:t>Cache</a:t>
            </a:r>
          </a:p>
        </p:txBody>
      </p:sp>
      <p:sp>
        <p:nvSpPr>
          <p:cNvPr id="4" name="コンテンツ プレースホルダー 3"/>
          <p:cNvSpPr>
            <a:spLocks noGrp="1"/>
          </p:cNvSpPr>
          <p:nvPr>
            <p:ph idx="1"/>
          </p:nvPr>
        </p:nvSpPr>
        <p:spPr>
          <a:xfrm>
            <a:off x="468000" y="1424991"/>
            <a:ext cx="11244574" cy="3543021"/>
          </a:xfrm>
        </p:spPr>
        <p:txBody>
          <a:bodyPr/>
          <a:lstStyle/>
          <a:p>
            <a:pPr lvl="1"/>
            <a:r>
              <a:rPr lang="en-US" b="0" i="0" dirty="0">
                <a:solidFill>
                  <a:srgbClr val="4D5156"/>
                </a:solidFill>
                <a:effectLst/>
                <a:latin typeface="arial" panose="020B0604020202020204" pitchFamily="34" charset="0"/>
              </a:rPr>
              <a:t>When software issues a cache invalidate operation (TLBI instruction) at EL1 or EL2, the software targets the current Security state. Therefore, TLBI ALLE1 from Secure state invalidates all cached entries for the S.EL0/1 translation regime.</a:t>
            </a:r>
          </a:p>
          <a:p>
            <a:pPr lvl="1"/>
            <a:endParaRPr lang="en-US" b="0" i="0" dirty="0">
              <a:solidFill>
                <a:srgbClr val="4D5156"/>
              </a:solidFill>
              <a:effectLst/>
              <a:latin typeface="arial" panose="020B0604020202020204" pitchFamily="34" charset="0"/>
            </a:endParaRPr>
          </a:p>
          <a:p>
            <a:pPr lvl="1"/>
            <a:r>
              <a:rPr lang="en-US" b="0" i="0" dirty="0">
                <a:solidFill>
                  <a:srgbClr val="4D5156"/>
                </a:solidFill>
                <a:effectLst/>
                <a:latin typeface="arial" panose="020B0604020202020204" pitchFamily="34" charset="0"/>
              </a:rPr>
              <a:t>EL3 is a special case. As covered earlier in Security states, when in EL0/1/2 the SCR_EL3.NS bit controls which Security state the processor is in. However, EL3 is always in Secure state, regardless of the SCR_EL3.NS bit. When in EL3, SCR_EL3.NS lets software control which Security state TLBIs operate on.</a:t>
            </a:r>
          </a:p>
          <a:p>
            <a:pPr lvl="1"/>
            <a:endParaRPr lang="en-US" b="0" i="0" dirty="0">
              <a:solidFill>
                <a:srgbClr val="4D5156"/>
              </a:solidFill>
              <a:effectLst/>
              <a:latin typeface="arial" panose="020B0604020202020204" pitchFamily="34" charset="0"/>
            </a:endParaRPr>
          </a:p>
          <a:p>
            <a:pPr lvl="1"/>
            <a:r>
              <a:rPr lang="en-US" b="0" i="0" dirty="0">
                <a:solidFill>
                  <a:srgbClr val="4D5156"/>
                </a:solidFill>
                <a:effectLst/>
                <a:latin typeface="arial" panose="020B0604020202020204" pitchFamily="34" charset="0"/>
              </a:rPr>
              <a:t>For example, executing TBLI ALLE1 at EL3 with:</a:t>
            </a:r>
          </a:p>
          <a:p>
            <a:pPr lvl="1"/>
            <a:r>
              <a:rPr lang="en-US" b="0" i="0" dirty="0">
                <a:solidFill>
                  <a:srgbClr val="4D5156"/>
                </a:solidFill>
                <a:effectLst/>
                <a:latin typeface="arial" panose="020B0604020202020204" pitchFamily="34" charset="0"/>
              </a:rPr>
              <a:t>SCR_EL3.NS==0: Affects Secure EL0/1 translation regime</a:t>
            </a:r>
          </a:p>
          <a:p>
            <a:pPr lvl="1"/>
            <a:r>
              <a:rPr lang="en-US" b="0" i="0" dirty="0">
                <a:solidFill>
                  <a:srgbClr val="4D5156"/>
                </a:solidFill>
                <a:effectLst/>
                <a:latin typeface="arial" panose="020B0604020202020204" pitchFamily="34" charset="0"/>
              </a:rPr>
              <a:t>SCR_EL3.NS==1: Affects Non-secure EL0/1 translation regime</a:t>
            </a:r>
            <a:endParaRPr kumimoji="1" lang="en-US" dirty="0"/>
          </a:p>
        </p:txBody>
      </p:sp>
    </p:spTree>
    <p:extLst>
      <p:ext uri="{BB962C8B-B14F-4D97-AF65-F5344CB8AC3E}">
        <p14:creationId xmlns:p14="http://schemas.microsoft.com/office/powerpoint/2010/main" val="58037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Secure Monitor Call (SMC) </a:t>
            </a:r>
          </a:p>
        </p:txBody>
      </p:sp>
      <p:sp>
        <p:nvSpPr>
          <p:cNvPr id="4" name="コンテンツ プレースホルダー 3"/>
          <p:cNvSpPr>
            <a:spLocks noGrp="1"/>
          </p:cNvSpPr>
          <p:nvPr>
            <p:ph idx="1"/>
          </p:nvPr>
        </p:nvSpPr>
        <p:spPr>
          <a:xfrm>
            <a:off x="6248400" y="1424990"/>
            <a:ext cx="5464174" cy="4518609"/>
          </a:xfrm>
        </p:spPr>
        <p:txBody>
          <a:bodyPr/>
          <a:lstStyle/>
          <a:p>
            <a:pPr lvl="1"/>
            <a:r>
              <a:rPr lang="en-US" b="0" i="0" dirty="0">
                <a:solidFill>
                  <a:srgbClr val="4D5156"/>
                </a:solidFill>
                <a:effectLst/>
                <a:latin typeface="arial" panose="020B0604020202020204" pitchFamily="34" charset="0"/>
              </a:rPr>
              <a:t>SMC are normally used to request services, either from firmware resident in EL3 or from a service that is hosted by the Trusted Execution Environment. The SMC is initially taken to EL3, where an SMC dispatcher determines which entity the call will be handled by. </a:t>
            </a:r>
            <a:r>
              <a:rPr kumimoji="1" lang="en-US" dirty="0"/>
              <a:t>The SMC instruction is not available at EL0 in either Security state.</a:t>
            </a:r>
          </a:p>
        </p:txBody>
      </p:sp>
      <p:pic>
        <p:nvPicPr>
          <p:cNvPr id="5" name="Picture 4">
            <a:extLst>
              <a:ext uri="{FF2B5EF4-FFF2-40B4-BE49-F238E27FC236}">
                <a16:creationId xmlns:a16="http://schemas.microsoft.com/office/drawing/2014/main" id="{ECD3351F-A2C0-4600-9F2A-7265B2685347}"/>
              </a:ext>
            </a:extLst>
          </p:cNvPr>
          <p:cNvPicPr>
            <a:picLocks noChangeAspect="1"/>
          </p:cNvPicPr>
          <p:nvPr/>
        </p:nvPicPr>
        <p:blipFill>
          <a:blip r:embed="rId2"/>
          <a:stretch>
            <a:fillRect/>
          </a:stretch>
        </p:blipFill>
        <p:spPr>
          <a:xfrm>
            <a:off x="512556" y="1401265"/>
            <a:ext cx="4828070" cy="4170033"/>
          </a:xfrm>
          <a:prstGeom prst="rect">
            <a:avLst/>
          </a:prstGeom>
        </p:spPr>
      </p:pic>
    </p:spTree>
    <p:extLst>
      <p:ext uri="{BB962C8B-B14F-4D97-AF65-F5344CB8AC3E}">
        <p14:creationId xmlns:p14="http://schemas.microsoft.com/office/powerpoint/2010/main" val="225277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Secure virtualization</a:t>
            </a:r>
          </a:p>
        </p:txBody>
      </p:sp>
      <p:sp>
        <p:nvSpPr>
          <p:cNvPr id="4" name="コンテンツ プレースホルダー 3"/>
          <p:cNvSpPr>
            <a:spLocks noGrp="1"/>
          </p:cNvSpPr>
          <p:nvPr>
            <p:ph idx="1"/>
          </p:nvPr>
        </p:nvSpPr>
        <p:spPr>
          <a:xfrm>
            <a:off x="468000" y="1424991"/>
            <a:ext cx="11244574" cy="2746906"/>
          </a:xfrm>
        </p:spPr>
        <p:txBody>
          <a:bodyPr/>
          <a:lstStyle/>
          <a:p>
            <a:pPr lvl="1"/>
            <a:r>
              <a:rPr lang="en-US" b="0" i="0" dirty="0">
                <a:solidFill>
                  <a:srgbClr val="4D5156"/>
                </a:solidFill>
                <a:effectLst/>
                <a:latin typeface="arial" panose="020B0604020202020204" pitchFamily="34" charset="0"/>
              </a:rPr>
              <a:t>Rather than a full hypervisor, S.EL2 typically hosts a Secure Partition Manager (SPM). An SPM allows the creation of the isolated partitions, which are unable to see the resources of other partitions. A system could have multiple partitions containing Trusted kernels and their Trusted services.</a:t>
            </a:r>
          </a:p>
          <a:p>
            <a:pPr lvl="1"/>
            <a:r>
              <a:rPr lang="en-US" b="0" i="0" dirty="0">
                <a:solidFill>
                  <a:srgbClr val="4D5156"/>
                </a:solidFill>
                <a:effectLst/>
                <a:latin typeface="arial" panose="020B0604020202020204" pitchFamily="34" charset="0"/>
              </a:rPr>
              <a:t>A partition can also be created to house platform firmware, removing the need to have that code that is run at EL3.</a:t>
            </a:r>
          </a:p>
          <a:p>
            <a:pPr lvl="1"/>
            <a:r>
              <a:rPr lang="en-US" b="0" i="0" dirty="0">
                <a:solidFill>
                  <a:srgbClr val="4D5156"/>
                </a:solidFill>
                <a:effectLst/>
                <a:latin typeface="arial" panose="020B0604020202020204" pitchFamily="34" charset="0"/>
              </a:rPr>
              <a:t>When S.EL2 is supported, it can be enabled or disabled. Whether S.EL2 is enabled is controlled by the SCR_EL3.EEL2 bit:</a:t>
            </a:r>
          </a:p>
          <a:p>
            <a:pPr marL="0" lvl="1" indent="0">
              <a:buNone/>
            </a:pPr>
            <a:r>
              <a:rPr lang="en-US" b="0" i="0" dirty="0">
                <a:solidFill>
                  <a:srgbClr val="4D5156"/>
                </a:solidFill>
                <a:effectLst/>
                <a:latin typeface="arial" panose="020B0604020202020204" pitchFamily="34" charset="0"/>
              </a:rPr>
              <a:t>	0: S.EL2 disabled, behavior is as on a processor not supporting S.EL2</a:t>
            </a:r>
          </a:p>
          <a:p>
            <a:pPr marL="0" lvl="1" indent="0">
              <a:buNone/>
            </a:pPr>
            <a:r>
              <a:rPr lang="en-US" b="0" i="0" dirty="0">
                <a:solidFill>
                  <a:srgbClr val="4D5156"/>
                </a:solidFill>
                <a:effectLst/>
                <a:latin typeface="arial" panose="020B0604020202020204" pitchFamily="34" charset="0"/>
              </a:rPr>
              <a:t>	1: S.EL2 enabled</a:t>
            </a:r>
            <a:endParaRPr kumimoji="1" lang="en-US" dirty="0"/>
          </a:p>
        </p:txBody>
      </p:sp>
      <p:pic>
        <p:nvPicPr>
          <p:cNvPr id="5" name="Picture 4">
            <a:extLst>
              <a:ext uri="{FF2B5EF4-FFF2-40B4-BE49-F238E27FC236}">
                <a16:creationId xmlns:a16="http://schemas.microsoft.com/office/drawing/2014/main" id="{836CDCE9-35DB-4D46-80DE-C96DE5C73F98}"/>
              </a:ext>
            </a:extLst>
          </p:cNvPr>
          <p:cNvPicPr>
            <a:picLocks noChangeAspect="1"/>
          </p:cNvPicPr>
          <p:nvPr/>
        </p:nvPicPr>
        <p:blipFill>
          <a:blip r:embed="rId2"/>
          <a:stretch>
            <a:fillRect/>
          </a:stretch>
        </p:blipFill>
        <p:spPr>
          <a:xfrm>
            <a:off x="5257800" y="3810000"/>
            <a:ext cx="5840172" cy="2242672"/>
          </a:xfrm>
          <a:prstGeom prst="rect">
            <a:avLst/>
          </a:prstGeom>
        </p:spPr>
      </p:pic>
    </p:spTree>
    <p:extLst>
      <p:ext uri="{BB962C8B-B14F-4D97-AF65-F5344CB8AC3E}">
        <p14:creationId xmlns:p14="http://schemas.microsoft.com/office/powerpoint/2010/main" val="162014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6977B6C-8F54-4185-89AA-55C99D61719C}"/>
              </a:ext>
            </a:extLst>
          </p:cNvPr>
          <p:cNvSpPr>
            <a:spLocks noGrp="1"/>
          </p:cNvSpPr>
          <p:nvPr>
            <p:ph type="body" sz="quarter" idx="11"/>
          </p:nvPr>
        </p:nvSpPr>
        <p:spPr>
          <a:xfrm>
            <a:off x="468000" y="1080000"/>
            <a:ext cx="7920000" cy="964065"/>
          </a:xfrm>
        </p:spPr>
        <p:txBody>
          <a:bodyPr/>
          <a:lstStyle/>
          <a:p>
            <a:r>
              <a:rPr kumimoji="1" lang="en-US" dirty="0"/>
              <a:t>System architecture</a:t>
            </a:r>
            <a:endParaRPr kumimoji="1" lang="en-US" altLang="ja-JP" cap="all" dirty="0"/>
          </a:p>
        </p:txBody>
      </p:sp>
    </p:spTree>
    <p:extLst>
      <p:ext uri="{BB962C8B-B14F-4D97-AF65-F5344CB8AC3E}">
        <p14:creationId xmlns:p14="http://schemas.microsoft.com/office/powerpoint/2010/main" val="13328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System architecture</a:t>
            </a:r>
          </a:p>
        </p:txBody>
      </p:sp>
      <p:sp>
        <p:nvSpPr>
          <p:cNvPr id="4" name="コンテンツ プレースホルダー 3"/>
          <p:cNvSpPr>
            <a:spLocks noGrp="1"/>
          </p:cNvSpPr>
          <p:nvPr>
            <p:ph idx="1"/>
          </p:nvPr>
        </p:nvSpPr>
        <p:spPr>
          <a:xfrm>
            <a:off x="468000" y="1424991"/>
            <a:ext cx="11244574" cy="268279"/>
          </a:xfrm>
        </p:spPr>
        <p:txBody>
          <a:bodyPr/>
          <a:lstStyle/>
          <a:p>
            <a:pPr lvl="1"/>
            <a:r>
              <a:rPr lang="en-US" b="0" i="0" dirty="0" err="1">
                <a:effectLst/>
                <a:latin typeface="Lato" panose="020F0502020204030203" pitchFamily="34" charset="0"/>
              </a:rPr>
              <a:t>TrustZone</a:t>
            </a:r>
            <a:r>
              <a:rPr lang="en-US" b="0" i="0" dirty="0">
                <a:effectLst/>
                <a:latin typeface="Lato" panose="020F0502020204030203" pitchFamily="34" charset="0"/>
              </a:rPr>
              <a:t>-enabled system:</a:t>
            </a:r>
            <a:endParaRPr kumimoji="1" lang="en-US" dirty="0"/>
          </a:p>
        </p:txBody>
      </p:sp>
      <p:pic>
        <p:nvPicPr>
          <p:cNvPr id="5" name="Picture 4">
            <a:extLst>
              <a:ext uri="{FF2B5EF4-FFF2-40B4-BE49-F238E27FC236}">
                <a16:creationId xmlns:a16="http://schemas.microsoft.com/office/drawing/2014/main" id="{C2186151-B0CE-4AE0-8CA9-DFA0F8D5F20A}"/>
              </a:ext>
            </a:extLst>
          </p:cNvPr>
          <p:cNvPicPr>
            <a:picLocks noChangeAspect="1"/>
          </p:cNvPicPr>
          <p:nvPr/>
        </p:nvPicPr>
        <p:blipFill>
          <a:blip r:embed="rId2"/>
          <a:stretch>
            <a:fillRect/>
          </a:stretch>
        </p:blipFill>
        <p:spPr>
          <a:xfrm>
            <a:off x="2209800" y="1693270"/>
            <a:ext cx="7249165" cy="4430883"/>
          </a:xfrm>
          <a:prstGeom prst="rect">
            <a:avLst/>
          </a:prstGeom>
        </p:spPr>
      </p:pic>
    </p:spTree>
    <p:extLst>
      <p:ext uri="{BB962C8B-B14F-4D97-AF65-F5344CB8AC3E}">
        <p14:creationId xmlns:p14="http://schemas.microsoft.com/office/powerpoint/2010/main" val="363564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Enforcing isolation</a:t>
            </a:r>
          </a:p>
        </p:txBody>
      </p:sp>
      <p:sp>
        <p:nvSpPr>
          <p:cNvPr id="4" name="コンテンツ プレースホルダー 3"/>
          <p:cNvSpPr>
            <a:spLocks noGrp="1"/>
          </p:cNvSpPr>
          <p:nvPr>
            <p:ph idx="1"/>
          </p:nvPr>
        </p:nvSpPr>
        <p:spPr>
          <a:xfrm>
            <a:off x="468000" y="1424991"/>
            <a:ext cx="11244574" cy="4339137"/>
          </a:xfrm>
        </p:spPr>
        <p:txBody>
          <a:bodyPr/>
          <a:lstStyle/>
          <a:p>
            <a:pPr marL="0" lvl="1" indent="0">
              <a:buNone/>
            </a:pPr>
            <a:r>
              <a:rPr lang="en-US" b="0" i="0" dirty="0">
                <a:solidFill>
                  <a:srgbClr val="4D5156"/>
                </a:solidFill>
                <a:effectLst/>
                <a:latin typeface="arial" panose="020B0604020202020204" pitchFamily="34" charset="0"/>
              </a:rPr>
              <a:t>The requester signals the security of its access, and the memory system decides whether to allow the access</a:t>
            </a:r>
          </a:p>
          <a:p>
            <a:pPr lvl="1"/>
            <a:r>
              <a:rPr lang="en-US" b="0" i="0" dirty="0">
                <a:solidFill>
                  <a:srgbClr val="4D5156"/>
                </a:solidFill>
                <a:effectLst/>
                <a:latin typeface="arial" panose="020B0604020202020204" pitchFamily="34" charset="0"/>
              </a:rPr>
              <a:t>Secure::</a:t>
            </a:r>
          </a:p>
          <a:p>
            <a:pPr marL="0" lvl="1" indent="0">
              <a:buNone/>
            </a:pPr>
            <a:r>
              <a:rPr lang="en-US" b="0" i="0" dirty="0">
                <a:solidFill>
                  <a:srgbClr val="4D5156"/>
                </a:solidFill>
                <a:effectLst/>
                <a:latin typeface="arial" panose="020B0604020202020204" pitchFamily="34" charset="0"/>
              </a:rPr>
              <a:t>	Only Secure accesses are passed to device. Interconnect generates a fault for all Non-secure accesses, without the access being presented to the device.</a:t>
            </a:r>
          </a:p>
          <a:p>
            <a:pPr lvl="1"/>
            <a:r>
              <a:rPr lang="en-US" b="0" i="0" dirty="0">
                <a:solidFill>
                  <a:srgbClr val="4D5156"/>
                </a:solidFill>
                <a:effectLst/>
                <a:latin typeface="arial" panose="020B0604020202020204" pitchFamily="34" charset="0"/>
              </a:rPr>
              <a:t>Non-secure:</a:t>
            </a:r>
          </a:p>
          <a:p>
            <a:pPr marL="0" lvl="1" indent="0">
              <a:buNone/>
            </a:pPr>
            <a:r>
              <a:rPr lang="en-US" dirty="0">
                <a:solidFill>
                  <a:srgbClr val="4D5156"/>
                </a:solidFill>
                <a:latin typeface="arial" panose="020B0604020202020204" pitchFamily="34" charset="0"/>
              </a:rPr>
              <a:t>	</a:t>
            </a:r>
            <a:r>
              <a:rPr lang="en-US" b="0" i="0" dirty="0">
                <a:solidFill>
                  <a:srgbClr val="4D5156"/>
                </a:solidFill>
                <a:effectLst/>
                <a:latin typeface="arial" panose="020B0604020202020204" pitchFamily="34" charset="0"/>
              </a:rPr>
              <a:t>Only Non-secure accesses are passed to device. Interconnect generates a fault for all Secure accesses, without the access being presented to the device.</a:t>
            </a:r>
          </a:p>
          <a:p>
            <a:pPr lvl="1"/>
            <a:r>
              <a:rPr lang="en-US" b="0" i="0" dirty="0">
                <a:solidFill>
                  <a:srgbClr val="4D5156"/>
                </a:solidFill>
                <a:effectLst/>
                <a:latin typeface="arial" panose="020B0604020202020204" pitchFamily="34" charset="0"/>
              </a:rPr>
              <a:t>Boot time configurable:</a:t>
            </a:r>
          </a:p>
          <a:p>
            <a:pPr marL="0" lvl="1" indent="0">
              <a:buNone/>
            </a:pPr>
            <a:r>
              <a:rPr lang="en-US" b="0" i="0" dirty="0">
                <a:solidFill>
                  <a:srgbClr val="4D5156"/>
                </a:solidFill>
                <a:effectLst/>
                <a:latin typeface="arial" panose="020B0604020202020204" pitchFamily="34" charset="0"/>
              </a:rPr>
              <a:t>	At boot time, system initialization software can program the device as Secure or Non-secure. The default is Secure.</a:t>
            </a:r>
          </a:p>
          <a:p>
            <a:pPr lvl="1"/>
            <a:r>
              <a:rPr lang="en-US" b="0" i="0" dirty="0" err="1">
                <a:solidFill>
                  <a:srgbClr val="4D5156"/>
                </a:solidFill>
                <a:effectLst/>
                <a:latin typeface="arial" panose="020B0604020202020204" pitchFamily="34" charset="0"/>
              </a:rPr>
              <a:t>TrustZone</a:t>
            </a:r>
            <a:r>
              <a:rPr lang="en-US" b="0" i="0" dirty="0">
                <a:solidFill>
                  <a:srgbClr val="4D5156"/>
                </a:solidFill>
                <a:effectLst/>
                <a:latin typeface="arial" panose="020B0604020202020204" pitchFamily="34" charset="0"/>
              </a:rPr>
              <a:t> aware:</a:t>
            </a:r>
          </a:p>
          <a:p>
            <a:pPr marL="0" lvl="1" indent="0">
              <a:buNone/>
            </a:pPr>
            <a:r>
              <a:rPr lang="en-US" b="0" i="0" dirty="0">
                <a:solidFill>
                  <a:srgbClr val="4D5156"/>
                </a:solidFill>
                <a:effectLst/>
                <a:latin typeface="arial" panose="020B0604020202020204" pitchFamily="34" charset="0"/>
              </a:rPr>
              <a:t>	The interconnect allows all accesses through. The connected device must implement isolation.</a:t>
            </a:r>
            <a:endParaRPr kumimoji="1" lang="en-US" dirty="0"/>
          </a:p>
        </p:txBody>
      </p:sp>
    </p:spTree>
    <p:extLst>
      <p:ext uri="{BB962C8B-B14F-4D97-AF65-F5344CB8AC3E}">
        <p14:creationId xmlns:p14="http://schemas.microsoft.com/office/powerpoint/2010/main" val="3431931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Enforcing isolation</a:t>
            </a:r>
          </a:p>
        </p:txBody>
      </p:sp>
      <p:sp>
        <p:nvSpPr>
          <p:cNvPr id="4" name="コンテンツ プレースホルダー 3"/>
          <p:cNvSpPr>
            <a:spLocks noGrp="1"/>
          </p:cNvSpPr>
          <p:nvPr>
            <p:ph idx="1"/>
          </p:nvPr>
        </p:nvSpPr>
        <p:spPr>
          <a:xfrm>
            <a:off x="468000" y="1424991"/>
            <a:ext cx="11244574" cy="268279"/>
          </a:xfrm>
        </p:spPr>
        <p:txBody>
          <a:bodyPr/>
          <a:lstStyle/>
          <a:p>
            <a:pPr lvl="1"/>
            <a:r>
              <a:rPr kumimoji="1" lang="en-US" dirty="0"/>
              <a:t>Implement Isolation:</a:t>
            </a:r>
          </a:p>
        </p:txBody>
      </p:sp>
      <p:pic>
        <p:nvPicPr>
          <p:cNvPr id="7" name="Picture 6">
            <a:extLst>
              <a:ext uri="{FF2B5EF4-FFF2-40B4-BE49-F238E27FC236}">
                <a16:creationId xmlns:a16="http://schemas.microsoft.com/office/drawing/2014/main" id="{722C4292-506B-42B3-A154-5AE7559B9D8D}"/>
              </a:ext>
            </a:extLst>
          </p:cNvPr>
          <p:cNvPicPr>
            <a:picLocks noChangeAspect="1"/>
          </p:cNvPicPr>
          <p:nvPr/>
        </p:nvPicPr>
        <p:blipFill>
          <a:blip r:embed="rId2"/>
          <a:stretch>
            <a:fillRect/>
          </a:stretch>
        </p:blipFill>
        <p:spPr>
          <a:xfrm>
            <a:off x="3505199" y="1765053"/>
            <a:ext cx="5105401" cy="4197949"/>
          </a:xfrm>
          <a:prstGeom prst="rect">
            <a:avLst/>
          </a:prstGeom>
        </p:spPr>
      </p:pic>
    </p:spTree>
    <p:extLst>
      <p:ext uri="{BB962C8B-B14F-4D97-AF65-F5344CB8AC3E}">
        <p14:creationId xmlns:p14="http://schemas.microsoft.com/office/powerpoint/2010/main" val="207276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Interrupts</a:t>
            </a:r>
          </a:p>
        </p:txBody>
      </p:sp>
      <p:sp>
        <p:nvSpPr>
          <p:cNvPr id="4" name="コンテンツ プレースホルダー 3"/>
          <p:cNvSpPr>
            <a:spLocks noGrp="1"/>
          </p:cNvSpPr>
          <p:nvPr>
            <p:ph idx="1"/>
          </p:nvPr>
        </p:nvSpPr>
        <p:spPr>
          <a:xfrm>
            <a:off x="468000" y="1424991"/>
            <a:ext cx="11244574" cy="4465646"/>
          </a:xfrm>
        </p:spPr>
        <p:txBody>
          <a:bodyPr/>
          <a:lstStyle/>
          <a:p>
            <a:pPr lvl="1"/>
            <a:r>
              <a:rPr lang="en-US" sz="1400" b="0" i="0" dirty="0">
                <a:solidFill>
                  <a:srgbClr val="4D5156"/>
                </a:solidFill>
                <a:effectLst/>
                <a:latin typeface="arial" panose="020B0604020202020204" pitchFamily="34" charset="0"/>
              </a:rPr>
              <a:t>The processor has two interrupt exceptions, IRQ and FIQ. When an interrupt becomes pending, the Generic Interrupt Controller (GIC) uses different interrupt signals depending on the group of the interrupt and the current Security state of the processor:</a:t>
            </a:r>
          </a:p>
          <a:p>
            <a:pPr lvl="1"/>
            <a:r>
              <a:rPr lang="en-US" sz="1400" b="0" i="0" dirty="0">
                <a:solidFill>
                  <a:srgbClr val="4D5156"/>
                </a:solidFill>
                <a:effectLst/>
                <a:latin typeface="arial" panose="020B0604020202020204" pitchFamily="34" charset="0"/>
              </a:rPr>
              <a:t>Group 0 interrupt:</a:t>
            </a:r>
          </a:p>
          <a:p>
            <a:pPr marL="0" lvl="1" indent="0">
              <a:buNone/>
            </a:pPr>
            <a:r>
              <a:rPr lang="en-US" sz="1400" b="0" i="0" dirty="0">
                <a:solidFill>
                  <a:srgbClr val="4D5156"/>
                </a:solidFill>
                <a:effectLst/>
                <a:latin typeface="arial" panose="020B0604020202020204" pitchFamily="34" charset="0"/>
              </a:rPr>
              <a:t>	Always signaled as FIQ exception</a:t>
            </a:r>
          </a:p>
          <a:p>
            <a:pPr lvl="1"/>
            <a:r>
              <a:rPr lang="en-US" sz="1400" b="0" i="0" dirty="0">
                <a:solidFill>
                  <a:srgbClr val="4D5156"/>
                </a:solidFill>
                <a:effectLst/>
                <a:latin typeface="arial" panose="020B0604020202020204" pitchFamily="34" charset="0"/>
              </a:rPr>
              <a:t>Secure Group 1:</a:t>
            </a:r>
          </a:p>
          <a:p>
            <a:pPr marL="0" lvl="1" indent="0">
              <a:buNone/>
            </a:pPr>
            <a:r>
              <a:rPr lang="en-US" sz="1400" b="0" i="0" dirty="0">
                <a:solidFill>
                  <a:srgbClr val="4D5156"/>
                </a:solidFill>
                <a:effectLst/>
                <a:latin typeface="arial" panose="020B0604020202020204" pitchFamily="34" charset="0"/>
              </a:rPr>
              <a:t>	Processor currently in Secure state – IRQ exception</a:t>
            </a:r>
          </a:p>
          <a:p>
            <a:pPr marL="0" lvl="1" indent="0">
              <a:buNone/>
            </a:pPr>
            <a:r>
              <a:rPr lang="en-US" sz="1400" b="0" i="0" dirty="0">
                <a:solidFill>
                  <a:srgbClr val="4D5156"/>
                </a:solidFill>
                <a:effectLst/>
                <a:latin typeface="arial" panose="020B0604020202020204" pitchFamily="34" charset="0"/>
              </a:rPr>
              <a:t>	Processor currently in Non-secure state – FIQ exception</a:t>
            </a:r>
          </a:p>
          <a:p>
            <a:pPr lvl="1"/>
            <a:r>
              <a:rPr lang="en-US" sz="1400" b="0" i="0" dirty="0">
                <a:solidFill>
                  <a:srgbClr val="4D5156"/>
                </a:solidFill>
                <a:effectLst/>
                <a:latin typeface="arial" panose="020B0604020202020204" pitchFamily="34" charset="0"/>
              </a:rPr>
              <a:t>Non-secure Group 1:</a:t>
            </a:r>
          </a:p>
          <a:p>
            <a:pPr marL="0" lvl="1" indent="0">
              <a:buNone/>
            </a:pPr>
            <a:r>
              <a:rPr lang="en-US" sz="1400" b="0" i="0" dirty="0">
                <a:solidFill>
                  <a:srgbClr val="4D5156"/>
                </a:solidFill>
                <a:effectLst/>
                <a:latin typeface="arial" panose="020B0604020202020204" pitchFamily="34" charset="0"/>
              </a:rPr>
              <a:t>	Processor currently in Secure state – FIQ exception</a:t>
            </a:r>
          </a:p>
          <a:p>
            <a:pPr marL="0" lvl="1" indent="0">
              <a:buNone/>
            </a:pPr>
            <a:r>
              <a:rPr lang="en-US" sz="1400" b="0" i="0" dirty="0">
                <a:solidFill>
                  <a:srgbClr val="4D5156"/>
                </a:solidFill>
                <a:effectLst/>
                <a:latin typeface="arial" panose="020B0604020202020204" pitchFamily="34" charset="0"/>
              </a:rPr>
              <a:t>	Processor currently in Non-secure state – IRQ exception</a:t>
            </a:r>
          </a:p>
          <a:p>
            <a:pPr lvl="1"/>
            <a:r>
              <a:rPr lang="en-US" sz="1400" b="0" i="0" dirty="0">
                <a:solidFill>
                  <a:srgbClr val="4D5156"/>
                </a:solidFill>
                <a:effectLst/>
                <a:latin typeface="arial" panose="020B0604020202020204" pitchFamily="34" charset="0"/>
              </a:rPr>
              <a:t>Remember that Group 0 interrupts are typically used for the EL3 firmware. This means that:</a:t>
            </a:r>
          </a:p>
          <a:p>
            <a:pPr lvl="1"/>
            <a:r>
              <a:rPr lang="en-US" sz="1400" b="0" i="0" dirty="0">
                <a:solidFill>
                  <a:srgbClr val="4D5156"/>
                </a:solidFill>
                <a:effectLst/>
                <a:latin typeface="arial" panose="020B0604020202020204" pitchFamily="34" charset="0"/>
              </a:rPr>
              <a:t>IRQ means a Group 1 interrupt for the current Security state.</a:t>
            </a:r>
          </a:p>
          <a:p>
            <a:pPr lvl="1"/>
            <a:r>
              <a:rPr lang="en-US" sz="1400" b="0" i="0" dirty="0">
                <a:solidFill>
                  <a:srgbClr val="4D5156"/>
                </a:solidFill>
                <a:effectLst/>
                <a:latin typeface="arial" panose="020B0604020202020204" pitchFamily="34" charset="0"/>
              </a:rPr>
              <a:t>FIQ means that we need to enter EL3, either to switch Security state or to have the firmware handle the interrupt.</a:t>
            </a:r>
            <a:endParaRPr kumimoji="1" lang="en-US" sz="1400" dirty="0"/>
          </a:p>
        </p:txBody>
      </p:sp>
    </p:spTree>
    <p:extLst>
      <p:ext uri="{BB962C8B-B14F-4D97-AF65-F5344CB8AC3E}">
        <p14:creationId xmlns:p14="http://schemas.microsoft.com/office/powerpoint/2010/main" val="74402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Interrupts</a:t>
            </a:r>
          </a:p>
        </p:txBody>
      </p:sp>
      <p:sp>
        <p:nvSpPr>
          <p:cNvPr id="4" name="コンテンツ プレースホルダー 3"/>
          <p:cNvSpPr>
            <a:spLocks noGrp="1"/>
          </p:cNvSpPr>
          <p:nvPr>
            <p:ph idx="1"/>
          </p:nvPr>
        </p:nvSpPr>
        <p:spPr>
          <a:xfrm>
            <a:off x="468000" y="1424991"/>
            <a:ext cx="11244574" cy="234744"/>
          </a:xfrm>
        </p:spPr>
        <p:txBody>
          <a:bodyPr/>
          <a:lstStyle/>
          <a:p>
            <a:pPr lvl="1"/>
            <a:r>
              <a:rPr kumimoji="1" lang="en-US" sz="1400" dirty="0"/>
              <a:t>Interrupt groups</a:t>
            </a:r>
          </a:p>
        </p:txBody>
      </p:sp>
      <p:pic>
        <p:nvPicPr>
          <p:cNvPr id="5" name="Picture 4">
            <a:extLst>
              <a:ext uri="{FF2B5EF4-FFF2-40B4-BE49-F238E27FC236}">
                <a16:creationId xmlns:a16="http://schemas.microsoft.com/office/drawing/2014/main" id="{6C3FA529-6BFD-4941-AC51-F7A9106BB244}"/>
              </a:ext>
            </a:extLst>
          </p:cNvPr>
          <p:cNvPicPr>
            <a:picLocks noChangeAspect="1"/>
          </p:cNvPicPr>
          <p:nvPr/>
        </p:nvPicPr>
        <p:blipFill>
          <a:blip r:embed="rId2"/>
          <a:stretch>
            <a:fillRect/>
          </a:stretch>
        </p:blipFill>
        <p:spPr>
          <a:xfrm>
            <a:off x="584067" y="1828800"/>
            <a:ext cx="11012437" cy="3991532"/>
          </a:xfrm>
          <a:prstGeom prst="rect">
            <a:avLst/>
          </a:prstGeom>
        </p:spPr>
      </p:pic>
    </p:spTree>
    <p:extLst>
      <p:ext uri="{BB962C8B-B14F-4D97-AF65-F5344CB8AC3E}">
        <p14:creationId xmlns:p14="http://schemas.microsoft.com/office/powerpoint/2010/main" val="269486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Other devices</a:t>
            </a:r>
          </a:p>
        </p:txBody>
      </p:sp>
      <p:sp>
        <p:nvSpPr>
          <p:cNvPr id="4" name="コンテンツ プレースホルダー 3"/>
          <p:cNvSpPr>
            <a:spLocks noGrp="1"/>
          </p:cNvSpPr>
          <p:nvPr>
            <p:ph idx="1"/>
          </p:nvPr>
        </p:nvSpPr>
        <p:spPr>
          <a:xfrm>
            <a:off x="468000" y="1424991"/>
            <a:ext cx="11244574" cy="4681474"/>
          </a:xfrm>
        </p:spPr>
        <p:txBody>
          <a:bodyPr/>
          <a:lstStyle/>
          <a:p>
            <a:pPr marL="285750" indent="-285750" algn="l">
              <a:buFont typeface="Arial" panose="020B0604020202020204" pitchFamily="34" charset="0"/>
              <a:buChar char="•"/>
            </a:pPr>
            <a:r>
              <a:rPr lang="en-US" sz="1400" b="0" i="0" dirty="0">
                <a:effectLst/>
                <a:latin typeface="var(--ads-font-family,Lato)"/>
              </a:rPr>
              <a:t>One-time programmable memory (OTP) or fuses</a:t>
            </a:r>
          </a:p>
          <a:p>
            <a:pPr algn="l"/>
            <a:r>
              <a:rPr lang="en-US" sz="1400" b="0" i="0" dirty="0">
                <a:effectLst/>
                <a:latin typeface="var(--ads-font-family,Lato)"/>
              </a:rPr>
              <a:t>	These are memories that cannot be changed once they are written. Unlike a boot ROM which contains the same image on each chip</a:t>
            </a:r>
          </a:p>
          <a:p>
            <a:pPr algn="l"/>
            <a:r>
              <a:rPr lang="en-US" sz="1400" b="0" i="0" dirty="0">
                <a:effectLst/>
                <a:latin typeface="var(--ads-font-family,Lato)"/>
              </a:rPr>
              <a:t>	One of the things that is stored in OTP is a device unique private key. When each chip is manufactured, a randomly generated unique key is written to the OTP. This device unique private key is used to tie data to the chip.</a:t>
            </a:r>
          </a:p>
          <a:p>
            <a:pPr algn="l"/>
            <a:r>
              <a:rPr lang="en-US" sz="1400" b="0" i="0" dirty="0">
                <a:effectLst/>
                <a:latin typeface="var(--ads-font-family,Lato)"/>
              </a:rPr>
              <a:t>	The advantage of a device unique private key is that it prevents class attacks. If each chip had the same key, if one device is compromised then all similar devices would also be vulnerable.</a:t>
            </a:r>
          </a:p>
          <a:p>
            <a:pPr algn="l"/>
            <a:r>
              <a:rPr lang="en-US" sz="1400" b="0" i="0" dirty="0">
                <a:effectLst/>
                <a:latin typeface="var(--ads-font-family,Lato)"/>
              </a:rPr>
              <a:t>	OTP is also often used to store hashes of OEM public keys. OTP is relatively expensive compared to other memories. For public keys, only storing the hash and not storing the full key saves cost.</a:t>
            </a:r>
          </a:p>
          <a:p>
            <a:pPr marL="285750" indent="-285750" algn="l">
              <a:buFont typeface="Arial" panose="020B0604020202020204" pitchFamily="34" charset="0"/>
              <a:buChar char="•"/>
            </a:pPr>
            <a:r>
              <a:rPr lang="en-US" sz="1400" b="0" i="0" dirty="0">
                <a:effectLst/>
                <a:latin typeface="var(--ads-font-family,Lato)"/>
              </a:rPr>
              <a:t>Trusted RAM and Trusted ROM</a:t>
            </a:r>
          </a:p>
          <a:p>
            <a:pPr algn="l"/>
            <a:r>
              <a:rPr lang="en-US" sz="1400" b="0" i="0" dirty="0">
                <a:effectLst/>
                <a:latin typeface="var(--ads-font-family,Lato)"/>
              </a:rPr>
              <a:t>	These are on-chip Secure access only memories.</a:t>
            </a:r>
          </a:p>
          <a:p>
            <a:pPr algn="l"/>
            <a:r>
              <a:rPr lang="en-US" sz="1400" b="0" i="0" dirty="0">
                <a:effectLst/>
                <a:latin typeface="var(--ads-font-family,Lato)"/>
              </a:rPr>
              <a:t>	The Trusted ROM is where the first boot code is fetched from. Being on-chip means that an attacker cannot replace it. Being a ROM means that an attacked cannot reprogram it. This means that we have a known, trusted, starting point of execution, and will be discussed in the Software architecture section of this guide.</a:t>
            </a:r>
          </a:p>
          <a:p>
            <a:pPr algn="l"/>
            <a:r>
              <a:rPr lang="en-US" sz="1400" b="0" i="0" dirty="0">
                <a:effectLst/>
                <a:latin typeface="var(--ads-font-family,Lato)"/>
              </a:rPr>
              <a:t>	The Trusted RAM is typically an SRAM of a couple of hundred kilobytes. This is the working memory of the software that is running in Secure state. Again, being on-chip makes it difficult for an attacker to gain access to its content.</a:t>
            </a:r>
          </a:p>
        </p:txBody>
      </p:sp>
    </p:spTree>
    <p:extLst>
      <p:ext uri="{BB962C8B-B14F-4D97-AF65-F5344CB8AC3E}">
        <p14:creationId xmlns:p14="http://schemas.microsoft.com/office/powerpoint/2010/main" val="318102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1847172"/>
          </a:xfrm>
        </p:spPr>
        <p:txBody>
          <a:bodyPr/>
          <a:lstStyle/>
          <a:p>
            <a:r>
              <a:rPr lang="en-US" dirty="0"/>
              <a:t>What is </a:t>
            </a:r>
            <a:r>
              <a:rPr lang="en-US" dirty="0" err="1"/>
              <a:t>TrustZone</a:t>
            </a:r>
            <a:r>
              <a:rPr lang="en-US" dirty="0"/>
              <a:t> ?	</a:t>
            </a:r>
            <a:r>
              <a:rPr lang="en-US" b="1" dirty="0"/>
              <a:t>Page 03</a:t>
            </a:r>
          </a:p>
          <a:p>
            <a:r>
              <a:rPr lang="en-US" dirty="0" err="1"/>
              <a:t>TrustZone</a:t>
            </a:r>
            <a:r>
              <a:rPr lang="en-US" dirty="0"/>
              <a:t> In The Processor	</a:t>
            </a:r>
            <a:r>
              <a:rPr lang="en-US" b="1" dirty="0"/>
              <a:t>Page 08</a:t>
            </a:r>
            <a:endParaRPr lang="en-US" dirty="0"/>
          </a:p>
          <a:p>
            <a:r>
              <a:rPr kumimoji="1" lang="en-US" dirty="0"/>
              <a:t>System Architecture</a:t>
            </a:r>
            <a:r>
              <a:rPr lang="en-US" dirty="0"/>
              <a:t>	</a:t>
            </a:r>
            <a:r>
              <a:rPr lang="en-US" b="1" dirty="0"/>
              <a:t>Page 13</a:t>
            </a:r>
          </a:p>
          <a:p>
            <a:r>
              <a:rPr lang="en-US" dirty="0"/>
              <a:t>Use Case	</a:t>
            </a:r>
            <a:r>
              <a:rPr lang="en-US" b="1" dirty="0"/>
              <a:t>Page 20</a:t>
            </a:r>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6977B6C-8F54-4185-89AA-55C99D61719C}"/>
              </a:ext>
            </a:extLst>
          </p:cNvPr>
          <p:cNvSpPr>
            <a:spLocks noGrp="1"/>
          </p:cNvSpPr>
          <p:nvPr>
            <p:ph type="body" sz="quarter" idx="11"/>
          </p:nvPr>
        </p:nvSpPr>
        <p:spPr>
          <a:xfrm>
            <a:off x="468000" y="1080000"/>
            <a:ext cx="7920000" cy="964065"/>
          </a:xfrm>
        </p:spPr>
        <p:txBody>
          <a:bodyPr/>
          <a:lstStyle/>
          <a:p>
            <a:r>
              <a:rPr kumimoji="1" lang="en-US" dirty="0"/>
              <a:t>Use case</a:t>
            </a:r>
            <a:endParaRPr kumimoji="1" lang="en-US" altLang="ja-JP" cap="all" dirty="0"/>
          </a:p>
        </p:txBody>
      </p:sp>
    </p:spTree>
    <p:extLst>
      <p:ext uri="{BB962C8B-B14F-4D97-AF65-F5344CB8AC3E}">
        <p14:creationId xmlns:p14="http://schemas.microsoft.com/office/powerpoint/2010/main" val="3882226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Use case</a:t>
            </a:r>
          </a:p>
        </p:txBody>
      </p:sp>
      <p:sp>
        <p:nvSpPr>
          <p:cNvPr id="4" name="コンテンツ プレースホルダー 3"/>
          <p:cNvSpPr>
            <a:spLocks noGrp="1"/>
          </p:cNvSpPr>
          <p:nvPr>
            <p:ph idx="1"/>
          </p:nvPr>
        </p:nvSpPr>
        <p:spPr>
          <a:xfrm>
            <a:off x="5715000" y="1424990"/>
            <a:ext cx="5997574" cy="3723583"/>
          </a:xfrm>
        </p:spPr>
        <p:txBody>
          <a:bodyPr/>
          <a:lstStyle/>
          <a:p>
            <a:pPr marL="285750" indent="-285750" algn="l">
              <a:buFont typeface="Arial" panose="020B0604020202020204" pitchFamily="34" charset="0"/>
              <a:buChar char="•"/>
            </a:pPr>
            <a:r>
              <a:rPr lang="en-US" b="0" i="0" dirty="0">
                <a:effectLst/>
              </a:rPr>
              <a:t>Mobile devices like smartphones contain a lot of personal data. Users care about the confidentiality of that data if the device is lost or stolen. This is why most recent devices support file system encryption. </a:t>
            </a:r>
            <a:r>
              <a:rPr lang="en-US" b="0" i="0" dirty="0" err="1">
                <a:effectLst/>
              </a:rPr>
              <a:t>TrustZone</a:t>
            </a:r>
            <a:r>
              <a:rPr lang="en-US" b="0" i="0" dirty="0">
                <a:effectLst/>
              </a:rPr>
              <a:t> can be used part of the solution for protecting this data.</a:t>
            </a:r>
          </a:p>
          <a:p>
            <a:pPr marL="285750" indent="-285750" algn="l">
              <a:buFont typeface="Arial" panose="020B0604020202020204" pitchFamily="34" charset="0"/>
              <a:buChar char="•"/>
            </a:pPr>
            <a:r>
              <a:rPr lang="en-US" b="0" i="0" dirty="0">
                <a:effectLst/>
              </a:rPr>
              <a:t>Data stored in the external flash is encrypted. On boot, the device authenticates the user and then provisions the key to decrypt the filesystem. Decryption might be handled by an accelerator or might be integrated into the flash controller.</a:t>
            </a:r>
          </a:p>
          <a:p>
            <a:pPr marL="285750" indent="-285750" algn="l">
              <a:buFont typeface="Arial" panose="020B0604020202020204" pitchFamily="34" charset="0"/>
              <a:buChar char="•"/>
            </a:pPr>
            <a:r>
              <a:rPr lang="en-US" b="0" i="0" dirty="0">
                <a:effectLst/>
              </a:rPr>
              <a:t>The key for the file system also needs to have its confidentiality protected. If they key is compromised, an attacker could decrypt the filesystem.</a:t>
            </a:r>
          </a:p>
        </p:txBody>
      </p:sp>
      <p:pic>
        <p:nvPicPr>
          <p:cNvPr id="5" name="Picture 4">
            <a:extLst>
              <a:ext uri="{FF2B5EF4-FFF2-40B4-BE49-F238E27FC236}">
                <a16:creationId xmlns:a16="http://schemas.microsoft.com/office/drawing/2014/main" id="{48D864F7-4CAC-42CC-A9C0-E5F33C442724}"/>
              </a:ext>
            </a:extLst>
          </p:cNvPr>
          <p:cNvPicPr>
            <a:picLocks noChangeAspect="1"/>
          </p:cNvPicPr>
          <p:nvPr/>
        </p:nvPicPr>
        <p:blipFill>
          <a:blip r:embed="rId2"/>
          <a:stretch>
            <a:fillRect/>
          </a:stretch>
        </p:blipFill>
        <p:spPr>
          <a:xfrm>
            <a:off x="762000" y="1315453"/>
            <a:ext cx="4724400" cy="4227094"/>
          </a:xfrm>
          <a:prstGeom prst="rect">
            <a:avLst/>
          </a:prstGeom>
        </p:spPr>
      </p:pic>
    </p:spTree>
    <p:extLst>
      <p:ext uri="{BB962C8B-B14F-4D97-AF65-F5344CB8AC3E}">
        <p14:creationId xmlns:p14="http://schemas.microsoft.com/office/powerpoint/2010/main" val="413735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6977B6C-8F54-4185-89AA-55C99D61719C}"/>
              </a:ext>
            </a:extLst>
          </p:cNvPr>
          <p:cNvSpPr>
            <a:spLocks noGrp="1"/>
          </p:cNvSpPr>
          <p:nvPr>
            <p:ph type="body" sz="quarter" idx="11"/>
          </p:nvPr>
        </p:nvSpPr>
        <p:spPr>
          <a:xfrm>
            <a:off x="468000" y="1080000"/>
            <a:ext cx="7920000" cy="964065"/>
          </a:xfrm>
        </p:spPr>
        <p:txBody>
          <a:bodyPr/>
          <a:lstStyle/>
          <a:p>
            <a:r>
              <a:rPr lang="en-US" dirty="0"/>
              <a:t>What is </a:t>
            </a:r>
            <a:r>
              <a:rPr lang="en-US" dirty="0" err="1"/>
              <a:t>TrustZone</a:t>
            </a:r>
            <a:r>
              <a:rPr lang="en-US" dirty="0"/>
              <a:t> ?</a:t>
            </a:r>
            <a:endParaRPr kumimoji="1" lang="en-US" altLang="ja-JP" cap="all" dirty="0"/>
          </a:p>
        </p:txBody>
      </p:sp>
    </p:spTree>
    <p:extLst>
      <p:ext uri="{BB962C8B-B14F-4D97-AF65-F5344CB8AC3E}">
        <p14:creationId xmlns:p14="http://schemas.microsoft.com/office/powerpoint/2010/main" val="421596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What is </a:t>
            </a:r>
            <a:r>
              <a:rPr kumimoji="1" lang="en-US" dirty="0" err="1"/>
              <a:t>trustzone</a:t>
            </a:r>
            <a:r>
              <a:rPr kumimoji="1" lang="en-US" dirty="0"/>
              <a:t> ?</a:t>
            </a:r>
          </a:p>
        </p:txBody>
      </p:sp>
      <p:sp>
        <p:nvSpPr>
          <p:cNvPr id="4" name="コンテンツ プレースホルダー 3"/>
          <p:cNvSpPr>
            <a:spLocks noGrp="1"/>
          </p:cNvSpPr>
          <p:nvPr>
            <p:ph idx="1"/>
          </p:nvPr>
        </p:nvSpPr>
        <p:spPr>
          <a:xfrm>
            <a:off x="468000" y="1424991"/>
            <a:ext cx="11244574" cy="961225"/>
          </a:xfrm>
        </p:spPr>
        <p:txBody>
          <a:bodyPr/>
          <a:lstStyle/>
          <a:p>
            <a:pPr lvl="1"/>
            <a:r>
              <a:rPr lang="en-US" b="0" i="0" dirty="0" err="1">
                <a:effectLst/>
                <a:latin typeface="Lato" panose="020F0502020204030203" pitchFamily="34" charset="0"/>
              </a:rPr>
              <a:t>TrustZone</a:t>
            </a:r>
            <a:r>
              <a:rPr lang="en-US" b="0" i="0" dirty="0">
                <a:effectLst/>
                <a:latin typeface="Lato" panose="020F0502020204030203" pitchFamily="34" charset="0"/>
              </a:rPr>
              <a:t> is the name of the Security architecture in the Arm A-profile architecture</a:t>
            </a:r>
          </a:p>
          <a:p>
            <a:pPr lvl="1"/>
            <a:r>
              <a:rPr lang="en-US" b="0" i="0" dirty="0" err="1">
                <a:effectLst/>
                <a:latin typeface="Lato" panose="020F0502020204030203" pitchFamily="34" charset="0"/>
              </a:rPr>
              <a:t>TrustZone</a:t>
            </a:r>
            <a:r>
              <a:rPr lang="en-US" b="0" i="0" dirty="0">
                <a:effectLst/>
                <a:latin typeface="Lato" panose="020F0502020204030203" pitchFamily="34" charset="0"/>
              </a:rPr>
              <a:t> provides two execution environments with system-wide hardware enforced isolation between them, as shown in this diagram</a:t>
            </a:r>
            <a:endParaRPr kumimoji="1" lang="en-US" dirty="0"/>
          </a:p>
        </p:txBody>
      </p:sp>
      <p:pic>
        <p:nvPicPr>
          <p:cNvPr id="7" name="Picture 6">
            <a:extLst>
              <a:ext uri="{FF2B5EF4-FFF2-40B4-BE49-F238E27FC236}">
                <a16:creationId xmlns:a16="http://schemas.microsoft.com/office/drawing/2014/main" id="{A947F797-27DA-455C-A466-6C630787070F}"/>
              </a:ext>
            </a:extLst>
          </p:cNvPr>
          <p:cNvPicPr>
            <a:picLocks noChangeAspect="1"/>
          </p:cNvPicPr>
          <p:nvPr/>
        </p:nvPicPr>
        <p:blipFill>
          <a:blip r:embed="rId2"/>
          <a:stretch>
            <a:fillRect/>
          </a:stretch>
        </p:blipFill>
        <p:spPr>
          <a:xfrm>
            <a:off x="1676400" y="2382903"/>
            <a:ext cx="8154666" cy="3631910"/>
          </a:xfrm>
          <a:prstGeom prst="rect">
            <a:avLst/>
          </a:prstGeom>
        </p:spPr>
      </p:pic>
    </p:spTree>
    <p:extLst>
      <p:ext uri="{BB962C8B-B14F-4D97-AF65-F5344CB8AC3E}">
        <p14:creationId xmlns:p14="http://schemas.microsoft.com/office/powerpoint/2010/main" val="45293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What is </a:t>
            </a:r>
            <a:r>
              <a:rPr kumimoji="1" lang="en-US" dirty="0" err="1"/>
              <a:t>trustzone</a:t>
            </a:r>
            <a:r>
              <a:rPr kumimoji="1" lang="en-US" dirty="0"/>
              <a:t> ?</a:t>
            </a:r>
          </a:p>
        </p:txBody>
      </p:sp>
      <p:sp>
        <p:nvSpPr>
          <p:cNvPr id="4" name="コンテンツ プレースホルダー 3"/>
          <p:cNvSpPr>
            <a:spLocks noGrp="1"/>
          </p:cNvSpPr>
          <p:nvPr>
            <p:ph idx="1"/>
          </p:nvPr>
        </p:nvSpPr>
        <p:spPr>
          <a:xfrm>
            <a:off x="468000" y="1424991"/>
            <a:ext cx="11244574" cy="2837187"/>
          </a:xfrm>
        </p:spPr>
        <p:txBody>
          <a:bodyPr/>
          <a:lstStyle/>
          <a:p>
            <a:pPr lvl="1"/>
            <a:r>
              <a:rPr lang="en-US" b="0" i="0" dirty="0">
                <a:effectLst/>
                <a:latin typeface="Lato" panose="020F0502020204030203" pitchFamily="34" charset="0"/>
              </a:rPr>
              <a:t>The Normal world or Rich Execution Environment (REE) runs a rich software stack. This software stack typically includes a large application set, a complex operating system like Linux, and possibly a hypervisor. Such software stacks are large and complex. While efforts can be made to secure them, the size of the attack surface means that they are more vulnerable to attack.</a:t>
            </a:r>
          </a:p>
          <a:p>
            <a:pPr lvl="1"/>
            <a:r>
              <a:rPr lang="en-US" b="0" i="0" dirty="0">
                <a:effectLst/>
                <a:latin typeface="Lato" panose="020F0502020204030203" pitchFamily="34" charset="0"/>
              </a:rPr>
              <a:t>The Trusted world runs a smaller and simpler software stack, which is referred to as a Trusted Execution Environment (TEE). Typically, a TEE includes several Trusted services that are hosted by a lightweight kernel. The Trusted services provide functionality like key management. This software stack has a considerably smaller attack surface, which helps reduce vulnerability to attack.</a:t>
            </a:r>
          </a:p>
          <a:p>
            <a:pPr lvl="1"/>
            <a:r>
              <a:rPr kumimoji="1" lang="en-US" dirty="0" err="1">
                <a:latin typeface="Lato" panose="020F0502020204030203" pitchFamily="34" charset="0"/>
              </a:rPr>
              <a:t>Trust</a:t>
            </a:r>
            <a:r>
              <a:rPr lang="en-US" dirty="0" err="1">
                <a:latin typeface="Lato" panose="020F0502020204030203" pitchFamily="34" charset="0"/>
              </a:rPr>
              <a:t>Zone</a:t>
            </a:r>
            <a:r>
              <a:rPr lang="en-US" dirty="0">
                <a:latin typeface="Lato" panose="020F0502020204030203" pitchFamily="34" charset="0"/>
              </a:rPr>
              <a:t> is supported on both processor and memory</a:t>
            </a:r>
            <a:endParaRPr kumimoji="1" lang="en-US" dirty="0"/>
          </a:p>
        </p:txBody>
      </p:sp>
    </p:spTree>
    <p:extLst>
      <p:ext uri="{BB962C8B-B14F-4D97-AF65-F5344CB8AC3E}">
        <p14:creationId xmlns:p14="http://schemas.microsoft.com/office/powerpoint/2010/main" val="327515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6977B6C-8F54-4185-89AA-55C99D61719C}"/>
              </a:ext>
            </a:extLst>
          </p:cNvPr>
          <p:cNvSpPr>
            <a:spLocks noGrp="1"/>
          </p:cNvSpPr>
          <p:nvPr>
            <p:ph type="body" sz="quarter" idx="11"/>
          </p:nvPr>
        </p:nvSpPr>
        <p:spPr>
          <a:xfrm>
            <a:off x="468000" y="1080000"/>
            <a:ext cx="7920000" cy="964065"/>
          </a:xfrm>
        </p:spPr>
        <p:txBody>
          <a:bodyPr/>
          <a:lstStyle/>
          <a:p>
            <a:r>
              <a:rPr kumimoji="1" lang="en-US" dirty="0" err="1"/>
              <a:t>Trustzone</a:t>
            </a:r>
            <a:r>
              <a:rPr kumimoji="1" lang="en-US" dirty="0"/>
              <a:t> in the processor</a:t>
            </a:r>
            <a:endParaRPr kumimoji="1" lang="en-US" altLang="ja-JP" cap="all" dirty="0"/>
          </a:p>
        </p:txBody>
      </p:sp>
    </p:spTree>
    <p:extLst>
      <p:ext uri="{BB962C8B-B14F-4D97-AF65-F5344CB8AC3E}">
        <p14:creationId xmlns:p14="http://schemas.microsoft.com/office/powerpoint/2010/main" val="97263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Exception Level</a:t>
            </a:r>
          </a:p>
        </p:txBody>
      </p:sp>
      <p:sp>
        <p:nvSpPr>
          <p:cNvPr id="4" name="コンテンツ プレースホルダー 3"/>
          <p:cNvSpPr>
            <a:spLocks noGrp="1"/>
          </p:cNvSpPr>
          <p:nvPr>
            <p:ph idx="1"/>
          </p:nvPr>
        </p:nvSpPr>
        <p:spPr>
          <a:xfrm>
            <a:off x="468000" y="1424991"/>
            <a:ext cx="11244574" cy="2554033"/>
          </a:xfrm>
        </p:spPr>
        <p:txBody>
          <a:bodyPr/>
          <a:lstStyle/>
          <a:p>
            <a:pPr lvl="1"/>
            <a:r>
              <a:rPr lang="en-US" b="0" i="0" dirty="0">
                <a:solidFill>
                  <a:srgbClr val="4D5156"/>
                </a:solidFill>
                <a:effectLst/>
                <a:latin typeface="arial" panose="020B0604020202020204" pitchFamily="34" charset="0"/>
              </a:rPr>
              <a:t>Exception Level (EL): </a:t>
            </a:r>
          </a:p>
          <a:p>
            <a:pPr lvl="1"/>
            <a:r>
              <a:rPr lang="es-ES" dirty="0"/>
              <a:t>EL0 = </a:t>
            </a:r>
            <a:r>
              <a:rPr lang="es-ES" dirty="0" err="1"/>
              <a:t>User</a:t>
            </a:r>
            <a:r>
              <a:rPr lang="es-ES" dirty="0"/>
              <a:t>, EL1 = Supervisor (OS), EL2 = </a:t>
            </a:r>
            <a:r>
              <a:rPr lang="es-ES" dirty="0" err="1"/>
              <a:t>Hypervisor</a:t>
            </a:r>
            <a:r>
              <a:rPr lang="es-ES" dirty="0"/>
              <a:t>, EL3 = Monitor</a:t>
            </a:r>
            <a:endParaRPr lang="en-US" dirty="0">
              <a:solidFill>
                <a:srgbClr val="4D5156"/>
              </a:solidFill>
              <a:latin typeface="arial" panose="020B0604020202020204" pitchFamily="34" charset="0"/>
            </a:endParaRPr>
          </a:p>
          <a:p>
            <a:pPr lvl="1"/>
            <a:r>
              <a:rPr lang="en-US" b="0" i="0" dirty="0">
                <a:solidFill>
                  <a:srgbClr val="4D5156"/>
                </a:solidFill>
                <a:effectLst/>
                <a:latin typeface="arial" panose="020B0604020202020204" pitchFamily="34" charset="0"/>
              </a:rPr>
              <a:t>At EL0, EL1, and EL2 the processor can be in either Secure state or Non-secure state, which is controlled by the SCR_EL3.NS bit. EL3 is always in Secure state, regardless of the value of the SCR_EL3.NS bit</a:t>
            </a:r>
          </a:p>
          <a:p>
            <a:pPr lvl="1"/>
            <a:r>
              <a:rPr lang="en-US" b="0" i="0" dirty="0">
                <a:solidFill>
                  <a:srgbClr val="4D5156"/>
                </a:solidFill>
                <a:effectLst/>
                <a:latin typeface="arial" panose="020B0604020202020204" pitchFamily="34" charset="0"/>
              </a:rPr>
              <a:t>It mean that on User, OS, Hypervisor on REE can be S or NS, TEE and firmware always at S</a:t>
            </a:r>
          </a:p>
          <a:p>
            <a:pPr lvl="1"/>
            <a:endParaRPr lang="en-US" b="0" i="0" dirty="0">
              <a:solidFill>
                <a:srgbClr val="4D5156"/>
              </a:solidFill>
              <a:effectLst/>
              <a:latin typeface="arial" panose="020B0604020202020204" pitchFamily="34" charset="0"/>
            </a:endParaRPr>
          </a:p>
          <a:p>
            <a:pPr lvl="1"/>
            <a:endParaRPr kumimoji="1" lang="en-US" dirty="0"/>
          </a:p>
        </p:txBody>
      </p:sp>
      <p:pic>
        <p:nvPicPr>
          <p:cNvPr id="7" name="Picture 6">
            <a:extLst>
              <a:ext uri="{FF2B5EF4-FFF2-40B4-BE49-F238E27FC236}">
                <a16:creationId xmlns:a16="http://schemas.microsoft.com/office/drawing/2014/main" id="{E31AF1DA-1ED2-4C60-B338-28F73A0AA9B9}"/>
              </a:ext>
            </a:extLst>
          </p:cNvPr>
          <p:cNvPicPr>
            <a:picLocks noChangeAspect="1"/>
          </p:cNvPicPr>
          <p:nvPr/>
        </p:nvPicPr>
        <p:blipFill>
          <a:blip r:embed="rId2"/>
          <a:stretch>
            <a:fillRect/>
          </a:stretch>
        </p:blipFill>
        <p:spPr>
          <a:xfrm>
            <a:off x="2133600" y="3197954"/>
            <a:ext cx="6781800" cy="3042941"/>
          </a:xfrm>
          <a:prstGeom prst="rect">
            <a:avLst/>
          </a:prstGeom>
        </p:spPr>
      </p:pic>
    </p:spTree>
    <p:extLst>
      <p:ext uri="{BB962C8B-B14F-4D97-AF65-F5344CB8AC3E}">
        <p14:creationId xmlns:p14="http://schemas.microsoft.com/office/powerpoint/2010/main" val="257704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Switching between Security states</a:t>
            </a:r>
          </a:p>
        </p:txBody>
      </p:sp>
      <p:sp>
        <p:nvSpPr>
          <p:cNvPr id="4" name="コンテンツ プレースホルダー 3"/>
          <p:cNvSpPr>
            <a:spLocks noGrp="1"/>
          </p:cNvSpPr>
          <p:nvPr>
            <p:ph idx="1"/>
          </p:nvPr>
        </p:nvSpPr>
        <p:spPr>
          <a:xfrm>
            <a:off x="468000" y="1424991"/>
            <a:ext cx="11244574" cy="2644314"/>
          </a:xfrm>
        </p:spPr>
        <p:txBody>
          <a:bodyPr/>
          <a:lstStyle/>
          <a:p>
            <a:pPr lvl="1"/>
            <a:r>
              <a:rPr lang="en-US" b="0" i="0" dirty="0">
                <a:solidFill>
                  <a:srgbClr val="4D5156"/>
                </a:solidFill>
                <a:effectLst/>
                <a:latin typeface="arial" panose="020B0604020202020204" pitchFamily="34" charset="0"/>
              </a:rPr>
              <a:t>Entering a higher Exception level requires an exception. Typically, this exception would be an FIQ or an SMC (Secure Monitor Call) exception.</a:t>
            </a:r>
          </a:p>
          <a:p>
            <a:pPr marL="0" lvl="1" indent="0">
              <a:buNone/>
            </a:pPr>
            <a:r>
              <a:rPr lang="en-US" dirty="0">
                <a:solidFill>
                  <a:srgbClr val="4D5156"/>
                </a:solidFill>
                <a:latin typeface="arial" panose="020B0604020202020204" pitchFamily="34" charset="0"/>
              </a:rPr>
              <a:t>	FIQ: In ARM FIQ mean Fast Interrupt, the priority of FIQ is higher than normal interrupt (IRQ), FIQ handler code typically cannot be written in C - it needs to be written directly in assembly language. </a:t>
            </a:r>
          </a:p>
          <a:p>
            <a:pPr lvl="1"/>
            <a:r>
              <a:rPr lang="en-US" b="0" i="0" dirty="0">
                <a:solidFill>
                  <a:srgbClr val="4D5156"/>
                </a:solidFill>
                <a:effectLst/>
                <a:latin typeface="arial" panose="020B0604020202020204" pitchFamily="34" charset="0"/>
              </a:rPr>
              <a:t>EL3 is entered at the appropriate exception vector. Software that is running in EL3 toggles the SCR_EL3.NS bit.</a:t>
            </a:r>
          </a:p>
          <a:p>
            <a:pPr lvl="1"/>
            <a:r>
              <a:rPr kumimoji="1" lang="en-US" dirty="0"/>
              <a:t>There is only one copy of the vector registers (NS), the general-purpose registers (NS), and most System registers (S). When moving between Security states it is the responsibility of software, not hardware, to save and restore register state. By convention, the piece of software that does this is called the Secure Monitor.</a:t>
            </a:r>
          </a:p>
        </p:txBody>
      </p:sp>
      <p:pic>
        <p:nvPicPr>
          <p:cNvPr id="6" name="Picture 5">
            <a:extLst>
              <a:ext uri="{FF2B5EF4-FFF2-40B4-BE49-F238E27FC236}">
                <a16:creationId xmlns:a16="http://schemas.microsoft.com/office/drawing/2014/main" id="{86553074-46E6-4547-97D7-FE63C6B057A8}"/>
              </a:ext>
            </a:extLst>
          </p:cNvPr>
          <p:cNvPicPr>
            <a:picLocks noChangeAspect="1"/>
          </p:cNvPicPr>
          <p:nvPr/>
        </p:nvPicPr>
        <p:blipFill>
          <a:blip r:embed="rId2"/>
          <a:stretch>
            <a:fillRect/>
          </a:stretch>
        </p:blipFill>
        <p:spPr>
          <a:xfrm>
            <a:off x="3505200" y="4069305"/>
            <a:ext cx="4663075" cy="2323616"/>
          </a:xfrm>
          <a:prstGeom prst="rect">
            <a:avLst/>
          </a:prstGeom>
        </p:spPr>
      </p:pic>
    </p:spTree>
    <p:extLst>
      <p:ext uri="{BB962C8B-B14F-4D97-AF65-F5344CB8AC3E}">
        <p14:creationId xmlns:p14="http://schemas.microsoft.com/office/powerpoint/2010/main" val="311149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Virtual/Physical address space</a:t>
            </a:r>
          </a:p>
        </p:txBody>
      </p:sp>
      <p:sp>
        <p:nvSpPr>
          <p:cNvPr id="4" name="コンテンツ プレースホルダー 3"/>
          <p:cNvSpPr>
            <a:spLocks noGrp="1"/>
          </p:cNvSpPr>
          <p:nvPr>
            <p:ph idx="1"/>
          </p:nvPr>
        </p:nvSpPr>
        <p:spPr>
          <a:xfrm>
            <a:off x="4648200" y="1219200"/>
            <a:ext cx="6781800" cy="4642489"/>
          </a:xfrm>
        </p:spPr>
        <p:txBody>
          <a:bodyPr/>
          <a:lstStyle/>
          <a:p>
            <a:pPr lvl="1"/>
            <a:r>
              <a:rPr lang="en-US" sz="1500" b="0" i="0" dirty="0">
                <a:solidFill>
                  <a:srgbClr val="4D5156"/>
                </a:solidFill>
                <a:effectLst/>
                <a:latin typeface="arial" panose="020B0604020202020204" pitchFamily="34" charset="0"/>
              </a:rPr>
              <a:t>When writing addresses, it is convention to use prefixes to identify which translation regime is being referred to:</a:t>
            </a:r>
          </a:p>
          <a:p>
            <a:pPr lvl="1"/>
            <a:r>
              <a:rPr lang="en-US" sz="1500" b="0" i="0" dirty="0">
                <a:solidFill>
                  <a:srgbClr val="4D5156"/>
                </a:solidFill>
                <a:effectLst/>
                <a:latin typeface="arial" panose="020B0604020202020204" pitchFamily="34" charset="0"/>
              </a:rPr>
              <a:t>NS.EL1:0x8000 - Virtual address 0x8000 in the Non-secure EL0/1 translation regime</a:t>
            </a:r>
          </a:p>
          <a:p>
            <a:pPr lvl="1"/>
            <a:r>
              <a:rPr lang="en-US" sz="1500" b="0" i="0" dirty="0">
                <a:solidFill>
                  <a:srgbClr val="4D5156"/>
                </a:solidFill>
                <a:effectLst/>
                <a:latin typeface="arial" panose="020B0604020202020204" pitchFamily="34" charset="0"/>
              </a:rPr>
              <a:t>S.EL1:0x8000 - Virtual address 0x8000 in the Secure EL0/1 translation regime</a:t>
            </a:r>
          </a:p>
          <a:p>
            <a:pPr lvl="1"/>
            <a:r>
              <a:rPr lang="en-US" sz="1500" b="0" i="0" dirty="0">
                <a:solidFill>
                  <a:srgbClr val="4D5156"/>
                </a:solidFill>
                <a:effectLst/>
                <a:latin typeface="arial" panose="020B0604020202020204" pitchFamily="34" charset="0"/>
              </a:rPr>
              <a:t>It is important to note that S.EL1:0x8000 and NS.EL1:0x8000 are two different and independent virtual addresses. The processor does not use a NS.EL1 translation while in Secure state, or a S.EL1 translation while in Non-secure state.</a:t>
            </a:r>
          </a:p>
          <a:p>
            <a:pPr lvl="1"/>
            <a:r>
              <a:rPr kumimoji="1" lang="en-US" sz="1500" dirty="0"/>
              <a:t>While in Non-secure state, virtual addresses always translate to Non-secure physical addresses. This means that software in Non-secure state can only see Non-secure resources, but it can never see Secure resources.</a:t>
            </a:r>
          </a:p>
          <a:p>
            <a:pPr lvl="1"/>
            <a:r>
              <a:rPr kumimoji="1" lang="en-US" sz="1500" dirty="0"/>
              <a:t>While in Secure state, software can access both the Secure and Non-secure physical address spaces.</a:t>
            </a:r>
          </a:p>
        </p:txBody>
      </p:sp>
      <p:pic>
        <p:nvPicPr>
          <p:cNvPr id="7" name="Picture 6">
            <a:extLst>
              <a:ext uri="{FF2B5EF4-FFF2-40B4-BE49-F238E27FC236}">
                <a16:creationId xmlns:a16="http://schemas.microsoft.com/office/drawing/2014/main" id="{2C9182E3-20AD-4789-9577-A6075EA71D5B}"/>
              </a:ext>
            </a:extLst>
          </p:cNvPr>
          <p:cNvPicPr>
            <a:picLocks noChangeAspect="1"/>
          </p:cNvPicPr>
          <p:nvPr/>
        </p:nvPicPr>
        <p:blipFill>
          <a:blip r:embed="rId2"/>
          <a:stretch>
            <a:fillRect/>
          </a:stretch>
        </p:blipFill>
        <p:spPr>
          <a:xfrm>
            <a:off x="762000" y="1696278"/>
            <a:ext cx="3657600" cy="3454776"/>
          </a:xfrm>
          <a:prstGeom prst="rect">
            <a:avLst/>
          </a:prstGeom>
        </p:spPr>
      </p:pic>
    </p:spTree>
    <p:extLst>
      <p:ext uri="{BB962C8B-B14F-4D97-AF65-F5344CB8AC3E}">
        <p14:creationId xmlns:p14="http://schemas.microsoft.com/office/powerpoint/2010/main" val="2247702353"/>
      </p:ext>
    </p:extLst>
  </p:cSld>
  <p:clrMapOvr>
    <a:masterClrMapping/>
  </p:clrMapOvr>
</p:sld>
</file>

<file path=ppt/theme/theme1.xml><?xml version="1.0" encoding="utf-8"?>
<a:theme xmlns:a="http://schemas.openxmlformats.org/drawingml/2006/main" name="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125BF400-27B7-465A-8934-9CF6A6465084}" vid="{1A36E5B4-3FB3-4271-8F0B-A55F62731BE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8" ma:contentTypeDescription="Create a new document." ma:contentTypeScope="" ma:versionID="fc185b18514eeaee7e338656ed8c9bba">
  <xsd:schema xmlns:xsd="http://www.w3.org/2001/XMLSchema" xmlns:xs="http://www.w3.org/2001/XMLSchema" xmlns:p="http://schemas.microsoft.com/office/2006/metadata/properties" xmlns:ns2="084dd9f6-50cb-4ac1-978b-315f52073de3" xmlns:ns3="e45712e8-6429-47e4-bf94-5d5d0cff5b2d" xmlns:ns4="c24288ec-b664-4237-bfbf-b4d897279037" targetNamespace="http://schemas.microsoft.com/office/2006/metadata/properties" ma:root="true" ma:fieldsID="0e47a414ecd0ad66eaac1c720f42da7b" ns2:_="" ns3:_="" ns4:_="">
    <xsd:import namespace="084dd9f6-50cb-4ac1-978b-315f52073de3"/>
    <xsd:import namespace="e45712e8-6429-47e4-bf94-5d5d0cff5b2d"/>
    <xsd:import namespace="c24288ec-b664-4237-bfbf-b4d897279037"/>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fdab1bc-26b5-407e-99d0-649d445c7cd6}" ma:internalName="TaxCatchAll" ma:showField="CatchAllData" ma:web="e45712e8-6429-47e4-bf94-5d5d0cff5b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lcf76f155ced4ddcb4097134ff3c332f xmlns="084dd9f6-50cb-4ac1-978b-315f52073de3">
      <Terms xmlns="http://schemas.microsoft.com/office/infopath/2007/PartnerControls"/>
    </lcf76f155ced4ddcb4097134ff3c332f>
    <TaxCatchAll xmlns="c24288ec-b664-4237-bfbf-b4d897279037" xsi:nil="true"/>
  </documentManagement>
</p:properties>
</file>

<file path=customXml/itemProps1.xml><?xml version="1.0" encoding="utf-8"?>
<ds:datastoreItem xmlns:ds="http://schemas.openxmlformats.org/officeDocument/2006/customXml" ds:itemID="{438BB755-371C-496D-B422-CC7EAE58E8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e45712e8-6429-47e4-bf94-5d5d0cff5b2d"/>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3.xml><?xml version="1.0" encoding="utf-8"?>
<ds:datastoreItem xmlns:ds="http://schemas.openxmlformats.org/officeDocument/2006/customXml" ds:itemID="{EE71853E-0EF3-4973-AB23-17AA5798BB66}">
  <ds:schemaRefs>
    <ds:schemaRef ds:uri="http://purl.org/dc/terms/"/>
    <ds:schemaRef ds:uri="http://schemas.openxmlformats.org/package/2006/metadata/core-properties"/>
    <ds:schemaRef ds:uri="http://purl.org/dc/dcmitype/"/>
    <ds:schemaRef ds:uri="http://schemas.microsoft.com/office/infopath/2007/PartnerControls"/>
    <ds:schemaRef ds:uri="084dd9f6-50cb-4ac1-978b-315f52073de3"/>
    <ds:schemaRef ds:uri="http://purl.org/dc/elements/1.1/"/>
    <ds:schemaRef ds:uri="http://schemas.microsoft.com/office/2006/metadata/properties"/>
    <ds:schemaRef ds:uri="http://schemas.microsoft.com/office/2006/documentManagement/types"/>
    <ds:schemaRef ds:uri="e45712e8-6429-47e4-bf94-5d5d0cff5b2d"/>
    <ds:schemaRef ds:uri="http://www.w3.org/XML/1998/namespace"/>
    <ds:schemaRef ds:uri="c24288ec-b664-4237-bfbf-b4d897279037"/>
  </ds:schemaRefs>
</ds:datastoreItem>
</file>

<file path=docProps/app.xml><?xml version="1.0" encoding="utf-8"?>
<Properties xmlns="http://schemas.openxmlformats.org/officeDocument/2006/extended-properties" xmlns:vt="http://schemas.openxmlformats.org/officeDocument/2006/docPropsVTypes">
  <Template>EN_conf_2023_Renesas_PPTtemp</Template>
  <TotalTime>2396</TotalTime>
  <Words>1700</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vt:lpstr>
      <vt:lpstr>Arial Narrow</vt:lpstr>
      <vt:lpstr>Calibri</vt:lpstr>
      <vt:lpstr>Lato</vt:lpstr>
      <vt:lpstr>Symbol</vt:lpstr>
      <vt:lpstr>var(--ads-font-family,Lato)</vt:lpstr>
      <vt:lpstr>Wingdings</vt:lpstr>
      <vt:lpstr>Renesas Template 2022 - EN Confidential</vt:lpstr>
      <vt:lpstr>PowerPoint Presentation</vt:lpstr>
      <vt:lpstr>Agenda</vt:lpstr>
      <vt:lpstr>PowerPoint Presentation</vt:lpstr>
      <vt:lpstr>What is trustzone ?</vt:lpstr>
      <vt:lpstr>What is trustzone ?</vt:lpstr>
      <vt:lpstr>PowerPoint Presentation</vt:lpstr>
      <vt:lpstr>Exception Level</vt:lpstr>
      <vt:lpstr>Switching between Security states</vt:lpstr>
      <vt:lpstr>Virtual/Physical address space</vt:lpstr>
      <vt:lpstr>Cache</vt:lpstr>
      <vt:lpstr>Secure Monitor Call (SMC) </vt:lpstr>
      <vt:lpstr>Secure virtualization</vt:lpstr>
      <vt:lpstr>PowerPoint Presentation</vt:lpstr>
      <vt:lpstr>System architecture</vt:lpstr>
      <vt:lpstr>Enforcing isolation</vt:lpstr>
      <vt:lpstr>Enforcing isolation</vt:lpstr>
      <vt:lpstr>Interrupts</vt:lpstr>
      <vt:lpstr>Interrupts</vt:lpstr>
      <vt:lpstr>Other devices</vt:lpstr>
      <vt:lpstr>PowerPoint Presentation</vt:lpstr>
      <vt:lpstr>Use case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 Pham</dc:creator>
  <cp:lastModifiedBy>Huynh Thai</cp:lastModifiedBy>
  <cp:revision>7</cp:revision>
  <dcterms:created xsi:type="dcterms:W3CDTF">2023-05-21T22:16:11Z</dcterms:created>
  <dcterms:modified xsi:type="dcterms:W3CDTF">2023-05-23T23:04:19Z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