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43" r:id="rId2"/>
    <p:sldId id="385" r:id="rId3"/>
    <p:sldId id="387" r:id="rId4"/>
    <p:sldId id="460" r:id="rId5"/>
    <p:sldId id="461" r:id="rId6"/>
    <p:sldId id="462" r:id="rId7"/>
    <p:sldId id="463" r:id="rId8"/>
    <p:sldId id="471" r:id="rId9"/>
    <p:sldId id="464" r:id="rId10"/>
    <p:sldId id="465" r:id="rId11"/>
    <p:sldId id="466" r:id="rId12"/>
    <p:sldId id="468" r:id="rId13"/>
    <p:sldId id="469" r:id="rId14"/>
    <p:sldId id="415" r:id="rId15"/>
    <p:sldId id="3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7" d="100"/>
          <a:sy n="67" d="100"/>
        </p:scale>
        <p:origin x="7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88945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94692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60811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37639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4100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90932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89042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058986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9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5139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71418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20497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98158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3458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257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91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999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2022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23149945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p15:clr>
            <a:srgbClr val="F26B43"/>
          </p15:clr>
        </p15:guide>
        <p15:guide id="7" orient="horz" pos="890">
          <p15:clr>
            <a:srgbClr val="F26B43"/>
          </p15:clr>
        </p15:guide>
        <p15:guide id="8" orient="horz" pos="618">
          <p15:clr>
            <a:srgbClr val="F26B43"/>
          </p15:clr>
        </p15:guide>
        <p15:guide id="9" orient="horz" pos="346">
          <p15:clr>
            <a:srgbClr val="F26B43"/>
          </p15:clr>
        </p15:guide>
        <p15:guide id="10" orient="horz" pos="4201">
          <p15:clr>
            <a:srgbClr val="F26B43"/>
          </p15:clr>
        </p15:guide>
        <p15:guide id="11" orient="horz" pos="709">
          <p15:clr>
            <a:srgbClr val="F26B43"/>
          </p15:clr>
        </p15:guide>
        <p15:guide id="12" orient="horz" pos="3984">
          <p15:clr>
            <a:srgbClr val="F26B43"/>
          </p15:clr>
        </p15:guide>
        <p15:guide id="13" pos="52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nesas.com/us/en/document/apn/uart-hal-module-guide" TargetMode="External"/><Relationship Id="rId2" Type="http://schemas.openxmlformats.org/officeDocument/2006/relationships/hyperlink" Target="https://renesas.github.io/fsp/" TargetMode="External"/><Relationship Id="rId1" Type="http://schemas.openxmlformats.org/officeDocument/2006/relationships/slideLayout" Target="../slideLayouts/slideLayout6.xml"/><Relationship Id="rId5" Type="http://schemas.openxmlformats.org/officeDocument/2006/relationships/hyperlink" Target="https://www.seeedstudio.com/blog/2022/09/08/uart-communication-protocol-and-how-it-works/" TargetMode="External"/><Relationship Id="rId4" Type="http://schemas.openxmlformats.org/officeDocument/2006/relationships/hyperlink" Target="https://www.renesas.com/us/en/document/man/ra4m3-group-users-manual-hardware?r=14008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www.renesas.com/us/en/document/man/ra4m3-group-users-manual-hardware?r=140080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renesas.com/us/en/document/man/ra4m3-group-users-manual-hardware?r=1400806"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renesas.com/us/en/document/apn/uart-hal-module-guide"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renesas.github.io/fsp/group___s_c_i___u_a_r_t.html#ga816beee7f9f27113cd2d792c54c6af53" TargetMode="External"/><Relationship Id="rId2" Type="http://schemas.openxmlformats.org/officeDocument/2006/relationships/hyperlink" Target="https://renesas.github.io/fsp/group___s_c_i___u_a_r_t.html#gaef2636b50df00f5e888e833f0e6bbf6c"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a:xfrm>
            <a:off x="468000" y="8389"/>
            <a:ext cx="11253600" cy="6156000"/>
          </a:xfrm>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UART</a:t>
            </a:r>
          </a:p>
          <a:p>
            <a:pPr lvl="1"/>
            <a:r>
              <a:rPr lang="en-US" altLang="ja-JP" dirty="0"/>
              <a:t>Ra </a:t>
            </a:r>
            <a:r>
              <a:rPr lang="en-US" altLang="ja-JP" dirty="0" err="1"/>
              <a:t>fsp</a:t>
            </a:r>
            <a:r>
              <a:rPr lang="en-US" altLang="ja-JP" dirty="0"/>
              <a:t> investigation</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594622"/>
          </a:xfrm>
        </p:spPr>
        <p:txBody>
          <a:bodyPr/>
          <a:lstStyle/>
          <a:p>
            <a:r>
              <a:rPr lang="en-US" altLang="ja-JP" dirty="0"/>
              <a:t>Feb </a:t>
            </a:r>
            <a:r>
              <a:rPr lang="vi-VN" altLang="ja-JP" dirty="0"/>
              <a:t>17</a:t>
            </a:r>
            <a:r>
              <a:rPr lang="en-US" altLang="ja-JP" dirty="0"/>
              <a:t>, 2023</a:t>
            </a:r>
          </a:p>
          <a:p>
            <a:r>
              <a:rPr lang="en-US" altLang="ja-JP" dirty="0"/>
              <a:t>Canh phan</a:t>
            </a:r>
          </a:p>
          <a:p>
            <a:r>
              <a:rPr lang="en-US" altLang="ja-JP" dirty="0"/>
              <a:t>Software development department </a:t>
            </a:r>
          </a:p>
          <a:p>
            <a:r>
              <a:rPr lang="en-US" altLang="ja-JP" dirty="0"/>
              <a:t>Ra </a:t>
            </a:r>
            <a:r>
              <a:rPr lang="en-US" altLang="ja-JP" dirty="0" err="1"/>
              <a:t>fsp</a:t>
            </a:r>
            <a:r>
              <a:rPr lang="en-US" altLang="ja-JP" dirty="0"/>
              <a:t> group</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UART on FSP</a:t>
            </a:r>
          </a:p>
        </p:txBody>
      </p:sp>
      <p:pic>
        <p:nvPicPr>
          <p:cNvPr id="10" name="Picture 9">
            <a:extLst>
              <a:ext uri="{FF2B5EF4-FFF2-40B4-BE49-F238E27FC236}">
                <a16:creationId xmlns:a16="http://schemas.microsoft.com/office/drawing/2014/main" id="{B8105E1F-9855-4491-A832-DDF7EE3DDFE3}"/>
              </a:ext>
            </a:extLst>
          </p:cNvPr>
          <p:cNvPicPr>
            <a:picLocks noChangeAspect="1"/>
          </p:cNvPicPr>
          <p:nvPr/>
        </p:nvPicPr>
        <p:blipFill>
          <a:blip r:embed="rId2"/>
          <a:stretch>
            <a:fillRect/>
          </a:stretch>
        </p:blipFill>
        <p:spPr>
          <a:xfrm>
            <a:off x="4290065" y="2172855"/>
            <a:ext cx="3600441" cy="2080255"/>
          </a:xfrm>
          <a:prstGeom prst="rect">
            <a:avLst/>
          </a:prstGeom>
        </p:spPr>
      </p:pic>
      <p:sp>
        <p:nvSpPr>
          <p:cNvPr id="11" name="Rectangle: Rounded Corners 10">
            <a:extLst>
              <a:ext uri="{FF2B5EF4-FFF2-40B4-BE49-F238E27FC236}">
                <a16:creationId xmlns:a16="http://schemas.microsoft.com/office/drawing/2014/main" id="{793A98A1-B021-455C-AD83-C4C7A3F54600}"/>
              </a:ext>
            </a:extLst>
          </p:cNvPr>
          <p:cNvSpPr/>
          <p:nvPr/>
        </p:nvSpPr>
        <p:spPr>
          <a:xfrm>
            <a:off x="1317070" y="3271706"/>
            <a:ext cx="2147581" cy="8221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UART HAL Module Lower Level Modules</a:t>
            </a:r>
          </a:p>
        </p:txBody>
      </p:sp>
      <p:sp>
        <p:nvSpPr>
          <p:cNvPr id="12" name="Rectangle: Rounded Corners 11">
            <a:extLst>
              <a:ext uri="{FF2B5EF4-FFF2-40B4-BE49-F238E27FC236}">
                <a16:creationId xmlns:a16="http://schemas.microsoft.com/office/drawing/2014/main" id="{ECF66242-E172-40B1-B1CB-A97B0F19A4B0}"/>
              </a:ext>
            </a:extLst>
          </p:cNvPr>
          <p:cNvSpPr/>
          <p:nvPr/>
        </p:nvSpPr>
        <p:spPr>
          <a:xfrm>
            <a:off x="3843555" y="4766344"/>
            <a:ext cx="2147581" cy="8221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Transfer Driver on </a:t>
            </a:r>
            <a:r>
              <a:rPr lang="en-US" dirty="0" err="1">
                <a:solidFill>
                  <a:schemeClr val="tx1"/>
                </a:solidFill>
              </a:rPr>
              <a:t>r_dtc</a:t>
            </a:r>
            <a:r>
              <a:rPr lang="en-US" dirty="0">
                <a:solidFill>
                  <a:schemeClr val="tx1"/>
                </a:solidFill>
              </a:rPr>
              <a:t> Event SCI0 TXI</a:t>
            </a:r>
          </a:p>
        </p:txBody>
      </p:sp>
      <p:sp>
        <p:nvSpPr>
          <p:cNvPr id="13" name="Rectangle: Rounded Corners 12">
            <a:extLst>
              <a:ext uri="{FF2B5EF4-FFF2-40B4-BE49-F238E27FC236}">
                <a16:creationId xmlns:a16="http://schemas.microsoft.com/office/drawing/2014/main" id="{790E3BF3-5246-4626-BD5B-092E7622618A}"/>
              </a:ext>
            </a:extLst>
          </p:cNvPr>
          <p:cNvSpPr/>
          <p:nvPr/>
        </p:nvSpPr>
        <p:spPr>
          <a:xfrm>
            <a:off x="6200865" y="4766344"/>
            <a:ext cx="2147581" cy="8221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Transfer Driver on </a:t>
            </a:r>
            <a:r>
              <a:rPr lang="en-US" dirty="0" err="1">
                <a:solidFill>
                  <a:schemeClr val="tx1"/>
                </a:solidFill>
              </a:rPr>
              <a:t>r_dtc</a:t>
            </a:r>
            <a:r>
              <a:rPr lang="en-US" dirty="0">
                <a:solidFill>
                  <a:schemeClr val="tx1"/>
                </a:solidFill>
              </a:rPr>
              <a:t> Event SCI0 RXI</a:t>
            </a:r>
          </a:p>
        </p:txBody>
      </p:sp>
      <p:sp>
        <p:nvSpPr>
          <p:cNvPr id="14" name="Rectangle: Rounded Corners 13">
            <a:extLst>
              <a:ext uri="{FF2B5EF4-FFF2-40B4-BE49-F238E27FC236}">
                <a16:creationId xmlns:a16="http://schemas.microsoft.com/office/drawing/2014/main" id="{0FC2B49E-8491-4CC6-B55C-A15CE934111B}"/>
              </a:ext>
            </a:extLst>
          </p:cNvPr>
          <p:cNvSpPr/>
          <p:nvPr/>
        </p:nvSpPr>
        <p:spPr>
          <a:xfrm>
            <a:off x="5016494" y="898293"/>
            <a:ext cx="2147581" cy="8221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UART HAL Module on r_sci_uart</a:t>
            </a:r>
            <a:endParaRPr lang="en-US" dirty="0">
              <a:solidFill>
                <a:schemeClr val="tx1"/>
              </a:solidFill>
            </a:endParaRPr>
          </a:p>
        </p:txBody>
      </p:sp>
      <p:sp>
        <p:nvSpPr>
          <p:cNvPr id="15" name="Rectangle: Rounded Corners 14">
            <a:extLst>
              <a:ext uri="{FF2B5EF4-FFF2-40B4-BE49-F238E27FC236}">
                <a16:creationId xmlns:a16="http://schemas.microsoft.com/office/drawing/2014/main" id="{7B62EDD6-71EE-441B-B8E5-4687481DEE68}"/>
              </a:ext>
            </a:extLst>
          </p:cNvPr>
          <p:cNvSpPr/>
          <p:nvPr/>
        </p:nvSpPr>
        <p:spPr>
          <a:xfrm>
            <a:off x="4211273" y="3280094"/>
            <a:ext cx="3787506" cy="822121"/>
          </a:xfrm>
          <a:prstGeom prst="round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sp>
        <p:nvSpPr>
          <p:cNvPr id="16" name="Rectangle: Rounded Corners 15">
            <a:extLst>
              <a:ext uri="{FF2B5EF4-FFF2-40B4-BE49-F238E27FC236}">
                <a16:creationId xmlns:a16="http://schemas.microsoft.com/office/drawing/2014/main" id="{F59C7D7F-E1D2-483B-9985-8116AD3F03DB}"/>
              </a:ext>
            </a:extLst>
          </p:cNvPr>
          <p:cNvSpPr/>
          <p:nvPr/>
        </p:nvSpPr>
        <p:spPr>
          <a:xfrm>
            <a:off x="4181788" y="2221816"/>
            <a:ext cx="3816991" cy="82212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endParaRPr>
          </a:p>
        </p:txBody>
      </p:sp>
      <p:cxnSp>
        <p:nvCxnSpPr>
          <p:cNvPr id="18" name="Straight Arrow Connector 17">
            <a:extLst>
              <a:ext uri="{FF2B5EF4-FFF2-40B4-BE49-F238E27FC236}">
                <a16:creationId xmlns:a16="http://schemas.microsoft.com/office/drawing/2014/main" id="{22D5AE0F-2213-4EFA-B18A-2D43C7610176}"/>
              </a:ext>
            </a:extLst>
          </p:cNvPr>
          <p:cNvCxnSpPr>
            <a:cxnSpLocks/>
            <a:stCxn id="16" idx="0"/>
            <a:endCxn id="14" idx="2"/>
          </p:cNvCxnSpPr>
          <p:nvPr/>
        </p:nvCxnSpPr>
        <p:spPr>
          <a:xfrm flipV="1">
            <a:off x="6090284" y="1720414"/>
            <a:ext cx="1" cy="50140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0E07F8BD-1C88-488E-A0FC-A9E20E65CEF1}"/>
              </a:ext>
            </a:extLst>
          </p:cNvPr>
          <p:cNvCxnSpPr>
            <a:cxnSpLocks/>
            <a:stCxn id="15" idx="1"/>
            <a:endCxn id="11" idx="3"/>
          </p:cNvCxnSpPr>
          <p:nvPr/>
        </p:nvCxnSpPr>
        <p:spPr>
          <a:xfrm flipH="1" flipV="1">
            <a:off x="3464651" y="3682767"/>
            <a:ext cx="746622" cy="8388"/>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902082B2-4680-4581-B6DE-B60BC5D03FF2}"/>
              </a:ext>
            </a:extLst>
          </p:cNvPr>
          <p:cNvCxnSpPr>
            <a:cxnSpLocks/>
          </p:cNvCxnSpPr>
          <p:nvPr/>
        </p:nvCxnSpPr>
        <p:spPr>
          <a:xfrm>
            <a:off x="4900445" y="4230585"/>
            <a:ext cx="0" cy="5357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610C4D3D-7043-4234-BDB8-7CDCBA545933}"/>
              </a:ext>
            </a:extLst>
          </p:cNvPr>
          <p:cNvCxnSpPr>
            <a:cxnSpLocks/>
          </p:cNvCxnSpPr>
          <p:nvPr/>
        </p:nvCxnSpPr>
        <p:spPr>
          <a:xfrm>
            <a:off x="7149970" y="4230584"/>
            <a:ext cx="0" cy="5357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コンテンツ プレースホルダー 3">
            <a:extLst>
              <a:ext uri="{FF2B5EF4-FFF2-40B4-BE49-F238E27FC236}">
                <a16:creationId xmlns:a16="http://schemas.microsoft.com/office/drawing/2014/main" id="{A203784E-B28F-4390-9A17-BF6B89F14FEF}"/>
              </a:ext>
            </a:extLst>
          </p:cNvPr>
          <p:cNvSpPr>
            <a:spLocks noGrp="1"/>
          </p:cNvSpPr>
          <p:nvPr>
            <p:ph idx="1"/>
          </p:nvPr>
        </p:nvSpPr>
        <p:spPr>
          <a:xfrm>
            <a:off x="468000" y="1424990"/>
            <a:ext cx="7593820" cy="301878"/>
          </a:xfrm>
        </p:spPr>
        <p:txBody>
          <a:bodyPr/>
          <a:lstStyle/>
          <a:p>
            <a:pPr lvl="1"/>
            <a:r>
              <a:rPr kumimoji="1" lang="en-US" sz="1800" dirty="0"/>
              <a:t>UART HAL Module Stack</a:t>
            </a:r>
          </a:p>
        </p:txBody>
      </p:sp>
    </p:spTree>
    <p:extLst>
      <p:ext uri="{BB962C8B-B14F-4D97-AF65-F5344CB8AC3E}">
        <p14:creationId xmlns:p14="http://schemas.microsoft.com/office/powerpoint/2010/main" val="381953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623907"/>
            <a:ext cx="11244575" cy="455509"/>
          </a:xfrm>
        </p:spPr>
        <p:txBody>
          <a:bodyPr/>
          <a:lstStyle/>
          <a:p>
            <a:r>
              <a:rPr kumimoji="1" lang="en-US" dirty="0"/>
              <a:t>UART on FSP</a:t>
            </a:r>
          </a:p>
        </p:txBody>
      </p:sp>
      <p:pic>
        <p:nvPicPr>
          <p:cNvPr id="6" name="Picture 5">
            <a:extLst>
              <a:ext uri="{FF2B5EF4-FFF2-40B4-BE49-F238E27FC236}">
                <a16:creationId xmlns:a16="http://schemas.microsoft.com/office/drawing/2014/main" id="{2F324163-A6AC-44E9-AFDB-3981EF780B76}"/>
              </a:ext>
            </a:extLst>
          </p:cNvPr>
          <p:cNvPicPr>
            <a:picLocks noChangeAspect="1"/>
          </p:cNvPicPr>
          <p:nvPr/>
        </p:nvPicPr>
        <p:blipFill>
          <a:blip r:embed="rId2"/>
          <a:stretch>
            <a:fillRect/>
          </a:stretch>
        </p:blipFill>
        <p:spPr>
          <a:xfrm>
            <a:off x="6276364" y="408188"/>
            <a:ext cx="3963357" cy="5852585"/>
          </a:xfrm>
          <a:prstGeom prst="rect">
            <a:avLst/>
          </a:prstGeom>
        </p:spPr>
      </p:pic>
      <p:cxnSp>
        <p:nvCxnSpPr>
          <p:cNvPr id="9" name="Straight Connector 8">
            <a:extLst>
              <a:ext uri="{FF2B5EF4-FFF2-40B4-BE49-F238E27FC236}">
                <a16:creationId xmlns:a16="http://schemas.microsoft.com/office/drawing/2014/main" id="{66C3D5DF-29A5-4847-82AE-2A07819367DB}"/>
              </a:ext>
            </a:extLst>
          </p:cNvPr>
          <p:cNvCxnSpPr>
            <a:cxnSpLocks/>
            <a:endCxn id="10" idx="1"/>
          </p:cNvCxnSpPr>
          <p:nvPr/>
        </p:nvCxnSpPr>
        <p:spPr>
          <a:xfrm flipV="1">
            <a:off x="5866128" y="1196284"/>
            <a:ext cx="459745" cy="37137"/>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Left Brace 9">
            <a:extLst>
              <a:ext uri="{FF2B5EF4-FFF2-40B4-BE49-F238E27FC236}">
                <a16:creationId xmlns:a16="http://schemas.microsoft.com/office/drawing/2014/main" id="{B8339A3D-3B4F-4361-BE7A-80D43AC96C5A}"/>
              </a:ext>
            </a:extLst>
          </p:cNvPr>
          <p:cNvSpPr/>
          <p:nvPr/>
        </p:nvSpPr>
        <p:spPr>
          <a:xfrm>
            <a:off x="6325873" y="879689"/>
            <a:ext cx="198119" cy="63318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3C6CB5F-0E06-475A-809A-7896FE8354DD}"/>
              </a:ext>
            </a:extLst>
          </p:cNvPr>
          <p:cNvSpPr txBox="1"/>
          <p:nvPr/>
        </p:nvSpPr>
        <p:spPr>
          <a:xfrm>
            <a:off x="3741750" y="1105248"/>
            <a:ext cx="2332140" cy="338554"/>
          </a:xfrm>
          <a:prstGeom prst="rect">
            <a:avLst/>
          </a:prstGeom>
          <a:noFill/>
        </p:spPr>
        <p:txBody>
          <a:bodyPr wrap="square" rtlCol="0">
            <a:spAutoFit/>
          </a:bodyPr>
          <a:lstStyle/>
          <a:p>
            <a:r>
              <a:rPr lang="en-US" sz="800" dirty="0">
                <a:solidFill>
                  <a:srgbClr val="FF0000"/>
                </a:solidFill>
              </a:rPr>
              <a:t>Enable/disable FIFO Support, DTC Support, Flow Control Support, RS-485 Support  </a:t>
            </a:r>
          </a:p>
        </p:txBody>
      </p:sp>
      <p:cxnSp>
        <p:nvCxnSpPr>
          <p:cNvPr id="14" name="Straight Connector 13">
            <a:extLst>
              <a:ext uri="{FF2B5EF4-FFF2-40B4-BE49-F238E27FC236}">
                <a16:creationId xmlns:a16="http://schemas.microsoft.com/office/drawing/2014/main" id="{3CC9BAFF-A7EA-4B29-8437-377782627FF0}"/>
              </a:ext>
            </a:extLst>
          </p:cNvPr>
          <p:cNvCxnSpPr>
            <a:cxnSpLocks/>
          </p:cNvCxnSpPr>
          <p:nvPr/>
        </p:nvCxnSpPr>
        <p:spPr>
          <a:xfrm flipV="1">
            <a:off x="5654556" y="788565"/>
            <a:ext cx="869436" cy="11752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118894EF-F460-4A24-B3E3-E66213809DB4}"/>
              </a:ext>
            </a:extLst>
          </p:cNvPr>
          <p:cNvSpPr txBox="1"/>
          <p:nvPr/>
        </p:nvSpPr>
        <p:spPr>
          <a:xfrm>
            <a:off x="3814701" y="776119"/>
            <a:ext cx="2332140" cy="215444"/>
          </a:xfrm>
          <a:prstGeom prst="rect">
            <a:avLst/>
          </a:prstGeom>
          <a:noFill/>
        </p:spPr>
        <p:txBody>
          <a:bodyPr wrap="square" rtlCol="0">
            <a:spAutoFit/>
          </a:bodyPr>
          <a:lstStyle/>
          <a:p>
            <a:r>
              <a:rPr lang="en-US" sz="800" dirty="0">
                <a:solidFill>
                  <a:srgbClr val="FF0000"/>
                </a:solidFill>
              </a:rPr>
              <a:t>selected code for parameter checking</a:t>
            </a:r>
          </a:p>
        </p:txBody>
      </p:sp>
      <p:cxnSp>
        <p:nvCxnSpPr>
          <p:cNvPr id="20" name="Straight Connector 19">
            <a:extLst>
              <a:ext uri="{FF2B5EF4-FFF2-40B4-BE49-F238E27FC236}">
                <a16:creationId xmlns:a16="http://schemas.microsoft.com/office/drawing/2014/main" id="{53C65B8E-0796-4D6C-8085-548957EFACCA}"/>
              </a:ext>
            </a:extLst>
          </p:cNvPr>
          <p:cNvCxnSpPr>
            <a:cxnSpLocks/>
          </p:cNvCxnSpPr>
          <p:nvPr/>
        </p:nvCxnSpPr>
        <p:spPr>
          <a:xfrm>
            <a:off x="5679347" y="1854900"/>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D60FE6BF-627E-4BFB-B448-46F613AEAB78}"/>
              </a:ext>
            </a:extLst>
          </p:cNvPr>
          <p:cNvSpPr txBox="1"/>
          <p:nvPr/>
        </p:nvSpPr>
        <p:spPr>
          <a:xfrm>
            <a:off x="4866644" y="1741686"/>
            <a:ext cx="946819" cy="215444"/>
          </a:xfrm>
          <a:prstGeom prst="rect">
            <a:avLst/>
          </a:prstGeom>
          <a:noFill/>
        </p:spPr>
        <p:txBody>
          <a:bodyPr wrap="square" rtlCol="0">
            <a:spAutoFit/>
          </a:bodyPr>
          <a:lstStyle/>
          <a:p>
            <a:r>
              <a:rPr lang="en-US" sz="800" dirty="0">
                <a:solidFill>
                  <a:srgbClr val="FF0000"/>
                </a:solidFill>
              </a:rPr>
              <a:t>Module name</a:t>
            </a:r>
          </a:p>
        </p:txBody>
      </p:sp>
      <p:cxnSp>
        <p:nvCxnSpPr>
          <p:cNvPr id="24" name="Straight Connector 23">
            <a:extLst>
              <a:ext uri="{FF2B5EF4-FFF2-40B4-BE49-F238E27FC236}">
                <a16:creationId xmlns:a16="http://schemas.microsoft.com/office/drawing/2014/main" id="{142087A3-BA5F-4767-916D-2BB221A9C3FD}"/>
              </a:ext>
            </a:extLst>
          </p:cNvPr>
          <p:cNvCxnSpPr>
            <a:cxnSpLocks/>
          </p:cNvCxnSpPr>
          <p:nvPr/>
        </p:nvCxnSpPr>
        <p:spPr>
          <a:xfrm>
            <a:off x="5705106" y="2005421"/>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96D8D3BD-3FE9-432B-816C-7232AEF940AD}"/>
              </a:ext>
            </a:extLst>
          </p:cNvPr>
          <p:cNvSpPr txBox="1"/>
          <p:nvPr/>
        </p:nvSpPr>
        <p:spPr>
          <a:xfrm>
            <a:off x="4510223" y="1892207"/>
            <a:ext cx="1328999" cy="215444"/>
          </a:xfrm>
          <a:prstGeom prst="rect">
            <a:avLst/>
          </a:prstGeom>
          <a:noFill/>
        </p:spPr>
        <p:txBody>
          <a:bodyPr wrap="square" rtlCol="0">
            <a:spAutoFit/>
          </a:bodyPr>
          <a:lstStyle/>
          <a:p>
            <a:r>
              <a:rPr lang="en-US" sz="800">
                <a:solidFill>
                  <a:srgbClr val="FF0000"/>
                </a:solidFill>
              </a:rPr>
              <a:t>Select the SCI channel</a:t>
            </a:r>
            <a:endParaRPr lang="en-US" sz="800" dirty="0">
              <a:solidFill>
                <a:srgbClr val="FF0000"/>
              </a:solidFill>
            </a:endParaRPr>
          </a:p>
        </p:txBody>
      </p:sp>
      <p:cxnSp>
        <p:nvCxnSpPr>
          <p:cNvPr id="26" name="Straight Connector 25">
            <a:extLst>
              <a:ext uri="{FF2B5EF4-FFF2-40B4-BE49-F238E27FC236}">
                <a16:creationId xmlns:a16="http://schemas.microsoft.com/office/drawing/2014/main" id="{0721E5EA-50FB-48FC-BCAE-584C5C855677}"/>
              </a:ext>
            </a:extLst>
          </p:cNvPr>
          <p:cNvCxnSpPr>
            <a:cxnSpLocks/>
          </p:cNvCxnSpPr>
          <p:nvPr/>
        </p:nvCxnSpPr>
        <p:spPr>
          <a:xfrm>
            <a:off x="5721884" y="2175242"/>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3E906D24-2DBC-4510-9A4B-6F62C950BC0B}"/>
              </a:ext>
            </a:extLst>
          </p:cNvPr>
          <p:cNvSpPr txBox="1"/>
          <p:nvPr/>
        </p:nvSpPr>
        <p:spPr>
          <a:xfrm>
            <a:off x="4026717" y="2062028"/>
            <a:ext cx="1829284" cy="215444"/>
          </a:xfrm>
          <a:prstGeom prst="rect">
            <a:avLst/>
          </a:prstGeom>
          <a:noFill/>
        </p:spPr>
        <p:txBody>
          <a:bodyPr wrap="square" rtlCol="0">
            <a:spAutoFit/>
          </a:bodyPr>
          <a:lstStyle/>
          <a:p>
            <a:r>
              <a:rPr lang="en-US" sz="800">
                <a:solidFill>
                  <a:srgbClr val="FF0000"/>
                </a:solidFill>
              </a:rPr>
              <a:t>Select the number of bits per word</a:t>
            </a:r>
            <a:endParaRPr lang="en-US" sz="800" dirty="0">
              <a:solidFill>
                <a:srgbClr val="FF0000"/>
              </a:solidFill>
            </a:endParaRPr>
          </a:p>
        </p:txBody>
      </p:sp>
      <p:cxnSp>
        <p:nvCxnSpPr>
          <p:cNvPr id="28" name="Straight Connector 27">
            <a:extLst>
              <a:ext uri="{FF2B5EF4-FFF2-40B4-BE49-F238E27FC236}">
                <a16:creationId xmlns:a16="http://schemas.microsoft.com/office/drawing/2014/main" id="{1BAF409F-7B9F-4AEB-A7A3-6DE00BBB9D81}"/>
              </a:ext>
            </a:extLst>
          </p:cNvPr>
          <p:cNvCxnSpPr>
            <a:cxnSpLocks/>
          </p:cNvCxnSpPr>
          <p:nvPr/>
        </p:nvCxnSpPr>
        <p:spPr>
          <a:xfrm>
            <a:off x="5732587" y="2334457"/>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25D98878-5559-48A2-A91B-8AA678E9DFAD}"/>
              </a:ext>
            </a:extLst>
          </p:cNvPr>
          <p:cNvSpPr txBox="1"/>
          <p:nvPr/>
        </p:nvSpPr>
        <p:spPr>
          <a:xfrm>
            <a:off x="4537706" y="2221243"/>
            <a:ext cx="1328998" cy="215444"/>
          </a:xfrm>
          <a:prstGeom prst="rect">
            <a:avLst/>
          </a:prstGeom>
          <a:noFill/>
        </p:spPr>
        <p:txBody>
          <a:bodyPr wrap="square" rtlCol="0">
            <a:spAutoFit/>
          </a:bodyPr>
          <a:lstStyle/>
          <a:p>
            <a:r>
              <a:rPr lang="en-US" sz="800">
                <a:solidFill>
                  <a:srgbClr val="FF0000"/>
                </a:solidFill>
              </a:rPr>
              <a:t>Select the parity mode</a:t>
            </a:r>
            <a:endParaRPr lang="en-US" sz="800" dirty="0">
              <a:solidFill>
                <a:srgbClr val="FF0000"/>
              </a:solidFill>
            </a:endParaRPr>
          </a:p>
        </p:txBody>
      </p:sp>
      <p:cxnSp>
        <p:nvCxnSpPr>
          <p:cNvPr id="30" name="Straight Connector 29">
            <a:extLst>
              <a:ext uri="{FF2B5EF4-FFF2-40B4-BE49-F238E27FC236}">
                <a16:creationId xmlns:a16="http://schemas.microsoft.com/office/drawing/2014/main" id="{60C15DD0-11B6-4FCF-8B79-A71BEE7B1FBD}"/>
              </a:ext>
            </a:extLst>
          </p:cNvPr>
          <p:cNvCxnSpPr>
            <a:cxnSpLocks/>
          </p:cNvCxnSpPr>
          <p:nvPr/>
        </p:nvCxnSpPr>
        <p:spPr>
          <a:xfrm>
            <a:off x="5732587" y="2485391"/>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8502F910-84E9-4606-8DEE-05FA712A7DF7}"/>
              </a:ext>
            </a:extLst>
          </p:cNvPr>
          <p:cNvSpPr txBox="1"/>
          <p:nvPr/>
        </p:nvSpPr>
        <p:spPr>
          <a:xfrm>
            <a:off x="4236440" y="2372177"/>
            <a:ext cx="1630263" cy="215444"/>
          </a:xfrm>
          <a:prstGeom prst="rect">
            <a:avLst/>
          </a:prstGeom>
          <a:noFill/>
        </p:spPr>
        <p:txBody>
          <a:bodyPr wrap="square" rtlCol="0">
            <a:spAutoFit/>
          </a:bodyPr>
          <a:lstStyle/>
          <a:p>
            <a:r>
              <a:rPr lang="en-US" sz="800" dirty="0">
                <a:solidFill>
                  <a:srgbClr val="FF0000"/>
                </a:solidFill>
              </a:rPr>
              <a:t>Select the number of stop bits</a:t>
            </a:r>
          </a:p>
        </p:txBody>
      </p:sp>
      <p:cxnSp>
        <p:nvCxnSpPr>
          <p:cNvPr id="32" name="Straight Connector 31">
            <a:extLst>
              <a:ext uri="{FF2B5EF4-FFF2-40B4-BE49-F238E27FC236}">
                <a16:creationId xmlns:a16="http://schemas.microsoft.com/office/drawing/2014/main" id="{04B86399-272C-4FC4-BB56-FDC4817BE6F6}"/>
              </a:ext>
            </a:extLst>
          </p:cNvPr>
          <p:cNvCxnSpPr>
            <a:cxnSpLocks/>
          </p:cNvCxnSpPr>
          <p:nvPr/>
        </p:nvCxnSpPr>
        <p:spPr>
          <a:xfrm>
            <a:off x="5732587" y="2780905"/>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67B30A69-3FF9-4FE1-9CF0-913F1D5FBC4A}"/>
              </a:ext>
            </a:extLst>
          </p:cNvPr>
          <p:cNvSpPr txBox="1"/>
          <p:nvPr/>
        </p:nvSpPr>
        <p:spPr>
          <a:xfrm>
            <a:off x="4236440" y="2667691"/>
            <a:ext cx="1630263" cy="215444"/>
          </a:xfrm>
          <a:prstGeom prst="rect">
            <a:avLst/>
          </a:prstGeom>
          <a:noFill/>
        </p:spPr>
        <p:txBody>
          <a:bodyPr wrap="square" rtlCol="0">
            <a:spAutoFit/>
          </a:bodyPr>
          <a:lstStyle/>
          <a:p>
            <a:r>
              <a:rPr lang="en-US" sz="800">
                <a:solidFill>
                  <a:srgbClr val="FF0000"/>
                </a:solidFill>
              </a:rPr>
              <a:t>Enter the desired baud rate</a:t>
            </a:r>
            <a:endParaRPr lang="en-US" sz="800" dirty="0">
              <a:solidFill>
                <a:srgbClr val="FF0000"/>
              </a:solidFill>
            </a:endParaRPr>
          </a:p>
        </p:txBody>
      </p:sp>
      <p:cxnSp>
        <p:nvCxnSpPr>
          <p:cNvPr id="34" name="Straight Connector 33">
            <a:extLst>
              <a:ext uri="{FF2B5EF4-FFF2-40B4-BE49-F238E27FC236}">
                <a16:creationId xmlns:a16="http://schemas.microsoft.com/office/drawing/2014/main" id="{93D34899-814E-4B5D-A248-B980ED3CCD55}"/>
              </a:ext>
            </a:extLst>
          </p:cNvPr>
          <p:cNvCxnSpPr>
            <a:cxnSpLocks/>
          </p:cNvCxnSpPr>
          <p:nvPr/>
        </p:nvCxnSpPr>
        <p:spPr>
          <a:xfrm>
            <a:off x="5732587" y="2939742"/>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487E67C4-EBB5-4AC1-895B-8766F20AD433}"/>
              </a:ext>
            </a:extLst>
          </p:cNvPr>
          <p:cNvSpPr txBox="1"/>
          <p:nvPr/>
        </p:nvSpPr>
        <p:spPr>
          <a:xfrm>
            <a:off x="3926048" y="2826528"/>
            <a:ext cx="1940656" cy="215444"/>
          </a:xfrm>
          <a:prstGeom prst="rect">
            <a:avLst/>
          </a:prstGeom>
          <a:noFill/>
        </p:spPr>
        <p:txBody>
          <a:bodyPr wrap="square" rtlCol="0">
            <a:spAutoFit/>
          </a:bodyPr>
          <a:lstStyle/>
          <a:p>
            <a:r>
              <a:rPr lang="en-US" sz="800" dirty="0">
                <a:solidFill>
                  <a:srgbClr val="FF0000"/>
                </a:solidFill>
              </a:rPr>
              <a:t>Enable/disable Baud rate modulation   </a:t>
            </a:r>
          </a:p>
        </p:txBody>
      </p:sp>
      <p:cxnSp>
        <p:nvCxnSpPr>
          <p:cNvPr id="36" name="Straight Connector 35">
            <a:extLst>
              <a:ext uri="{FF2B5EF4-FFF2-40B4-BE49-F238E27FC236}">
                <a16:creationId xmlns:a16="http://schemas.microsoft.com/office/drawing/2014/main" id="{EB834D13-92FB-410C-9087-D018D1BB0D38}"/>
              </a:ext>
            </a:extLst>
          </p:cNvPr>
          <p:cNvCxnSpPr>
            <a:cxnSpLocks/>
          </p:cNvCxnSpPr>
          <p:nvPr/>
        </p:nvCxnSpPr>
        <p:spPr>
          <a:xfrm>
            <a:off x="5740975" y="3072048"/>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4C9C4421-16EC-44A8-8959-31D1EE2D2C3C}"/>
              </a:ext>
            </a:extLst>
          </p:cNvPr>
          <p:cNvSpPr txBox="1"/>
          <p:nvPr/>
        </p:nvSpPr>
        <p:spPr>
          <a:xfrm>
            <a:off x="4537706" y="2958834"/>
            <a:ext cx="1337385" cy="215444"/>
          </a:xfrm>
          <a:prstGeom prst="rect">
            <a:avLst/>
          </a:prstGeom>
          <a:noFill/>
        </p:spPr>
        <p:txBody>
          <a:bodyPr wrap="square" rtlCol="0">
            <a:spAutoFit/>
          </a:bodyPr>
          <a:lstStyle/>
          <a:p>
            <a:r>
              <a:rPr lang="en-US" sz="800" dirty="0">
                <a:solidFill>
                  <a:srgbClr val="FF0000"/>
                </a:solidFill>
              </a:rPr>
              <a:t>Maximum percent error</a:t>
            </a:r>
          </a:p>
        </p:txBody>
      </p:sp>
      <p:cxnSp>
        <p:nvCxnSpPr>
          <p:cNvPr id="38" name="Straight Connector 37">
            <a:extLst>
              <a:ext uri="{FF2B5EF4-FFF2-40B4-BE49-F238E27FC236}">
                <a16:creationId xmlns:a16="http://schemas.microsoft.com/office/drawing/2014/main" id="{00757048-60D5-407C-A975-2A25DB564B76}"/>
              </a:ext>
            </a:extLst>
          </p:cNvPr>
          <p:cNvCxnSpPr>
            <a:cxnSpLocks/>
          </p:cNvCxnSpPr>
          <p:nvPr/>
        </p:nvCxnSpPr>
        <p:spPr>
          <a:xfrm>
            <a:off x="5679831" y="4111403"/>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C5D2F949-7786-487D-800D-3C90D1361EEE}"/>
              </a:ext>
            </a:extLst>
          </p:cNvPr>
          <p:cNvSpPr txBox="1"/>
          <p:nvPr/>
        </p:nvSpPr>
        <p:spPr>
          <a:xfrm>
            <a:off x="4236440" y="3998189"/>
            <a:ext cx="1577507" cy="215444"/>
          </a:xfrm>
          <a:prstGeom prst="rect">
            <a:avLst/>
          </a:prstGeom>
          <a:noFill/>
        </p:spPr>
        <p:txBody>
          <a:bodyPr wrap="square" rtlCol="0">
            <a:spAutoFit/>
          </a:bodyPr>
          <a:lstStyle/>
          <a:p>
            <a:r>
              <a:rPr lang="en-US" sz="800">
                <a:solidFill>
                  <a:srgbClr val="FF0000"/>
                </a:solidFill>
              </a:rPr>
              <a:t>Selection of the clock source</a:t>
            </a:r>
            <a:endParaRPr lang="en-US" sz="800" dirty="0">
              <a:solidFill>
                <a:srgbClr val="FF0000"/>
              </a:solidFill>
            </a:endParaRPr>
          </a:p>
        </p:txBody>
      </p:sp>
      <p:cxnSp>
        <p:nvCxnSpPr>
          <p:cNvPr id="40" name="Straight Connector 39">
            <a:extLst>
              <a:ext uri="{FF2B5EF4-FFF2-40B4-BE49-F238E27FC236}">
                <a16:creationId xmlns:a16="http://schemas.microsoft.com/office/drawing/2014/main" id="{78BFC56F-F5F3-42F4-A5B2-40CC8FBE1228}"/>
              </a:ext>
            </a:extLst>
          </p:cNvPr>
          <p:cNvCxnSpPr>
            <a:cxnSpLocks/>
          </p:cNvCxnSpPr>
          <p:nvPr/>
        </p:nvCxnSpPr>
        <p:spPr>
          <a:xfrm>
            <a:off x="5705106" y="4273038"/>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65F68F04-ED4A-4EBD-A3C8-5ED18299CBC4}"/>
              </a:ext>
            </a:extLst>
          </p:cNvPr>
          <p:cNvSpPr txBox="1"/>
          <p:nvPr/>
        </p:nvSpPr>
        <p:spPr>
          <a:xfrm>
            <a:off x="3532465" y="4159824"/>
            <a:ext cx="2306758" cy="215444"/>
          </a:xfrm>
          <a:prstGeom prst="rect">
            <a:avLst/>
          </a:prstGeom>
          <a:noFill/>
        </p:spPr>
        <p:txBody>
          <a:bodyPr wrap="square" rtlCol="0">
            <a:spAutoFit/>
          </a:bodyPr>
          <a:lstStyle/>
          <a:p>
            <a:r>
              <a:rPr lang="en-US" sz="800">
                <a:solidFill>
                  <a:srgbClr val="FF0000"/>
                </a:solidFill>
              </a:rPr>
              <a:t>Start bit detected as falling edge or low level</a:t>
            </a:r>
            <a:endParaRPr lang="en-US" sz="800" dirty="0">
              <a:solidFill>
                <a:srgbClr val="FF0000"/>
              </a:solidFill>
            </a:endParaRPr>
          </a:p>
        </p:txBody>
      </p:sp>
      <p:cxnSp>
        <p:nvCxnSpPr>
          <p:cNvPr id="42" name="Straight Connector 41">
            <a:extLst>
              <a:ext uri="{FF2B5EF4-FFF2-40B4-BE49-F238E27FC236}">
                <a16:creationId xmlns:a16="http://schemas.microsoft.com/office/drawing/2014/main" id="{6F19A7E9-CEAC-4B3C-A835-DB50276FC791}"/>
              </a:ext>
            </a:extLst>
          </p:cNvPr>
          <p:cNvCxnSpPr>
            <a:cxnSpLocks/>
          </p:cNvCxnSpPr>
          <p:nvPr/>
        </p:nvCxnSpPr>
        <p:spPr>
          <a:xfrm>
            <a:off x="5688812" y="4421552"/>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3" name="TextBox 42">
            <a:extLst>
              <a:ext uri="{FF2B5EF4-FFF2-40B4-BE49-F238E27FC236}">
                <a16:creationId xmlns:a16="http://schemas.microsoft.com/office/drawing/2014/main" id="{A6F98E00-6060-416A-A99B-67844DC1F5BA}"/>
              </a:ext>
            </a:extLst>
          </p:cNvPr>
          <p:cNvSpPr txBox="1"/>
          <p:nvPr/>
        </p:nvSpPr>
        <p:spPr>
          <a:xfrm>
            <a:off x="3926048" y="4308338"/>
            <a:ext cx="1896880" cy="215444"/>
          </a:xfrm>
          <a:prstGeom prst="rect">
            <a:avLst/>
          </a:prstGeom>
          <a:noFill/>
        </p:spPr>
        <p:txBody>
          <a:bodyPr wrap="square" rtlCol="0">
            <a:spAutoFit/>
          </a:bodyPr>
          <a:lstStyle/>
          <a:p>
            <a:r>
              <a:rPr lang="en-US" sz="800" dirty="0">
                <a:solidFill>
                  <a:srgbClr val="FF0000"/>
                </a:solidFill>
              </a:rPr>
              <a:t>Enable/disable the digital noise filter</a:t>
            </a:r>
          </a:p>
        </p:txBody>
      </p:sp>
      <p:cxnSp>
        <p:nvCxnSpPr>
          <p:cNvPr id="44" name="Straight Connector 43">
            <a:extLst>
              <a:ext uri="{FF2B5EF4-FFF2-40B4-BE49-F238E27FC236}">
                <a16:creationId xmlns:a16="http://schemas.microsoft.com/office/drawing/2014/main" id="{C8F7B8AA-2A0E-4638-82F5-A47663F268B0}"/>
              </a:ext>
            </a:extLst>
          </p:cNvPr>
          <p:cNvCxnSpPr>
            <a:cxnSpLocks/>
          </p:cNvCxnSpPr>
          <p:nvPr/>
        </p:nvCxnSpPr>
        <p:spPr>
          <a:xfrm>
            <a:off x="5724791" y="4575558"/>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EDD9E7EE-B19A-417E-A017-F6F5E7819BFE}"/>
              </a:ext>
            </a:extLst>
          </p:cNvPr>
          <p:cNvSpPr txBox="1"/>
          <p:nvPr/>
        </p:nvSpPr>
        <p:spPr>
          <a:xfrm>
            <a:off x="3439486" y="4462344"/>
            <a:ext cx="2419421" cy="215444"/>
          </a:xfrm>
          <a:prstGeom prst="rect">
            <a:avLst/>
          </a:prstGeom>
          <a:noFill/>
        </p:spPr>
        <p:txBody>
          <a:bodyPr wrap="square" rtlCol="0">
            <a:spAutoFit/>
          </a:bodyPr>
          <a:lstStyle/>
          <a:p>
            <a:r>
              <a:rPr lang="en-US" sz="800" dirty="0">
                <a:solidFill>
                  <a:srgbClr val="FF0000"/>
                </a:solidFill>
              </a:rPr>
              <a:t>Set to One/Max for Receive FIFO Trigger Level </a:t>
            </a:r>
          </a:p>
        </p:txBody>
      </p:sp>
      <p:cxnSp>
        <p:nvCxnSpPr>
          <p:cNvPr id="46" name="Straight Connector 45">
            <a:extLst>
              <a:ext uri="{FF2B5EF4-FFF2-40B4-BE49-F238E27FC236}">
                <a16:creationId xmlns:a16="http://schemas.microsoft.com/office/drawing/2014/main" id="{CABC825C-4D13-4194-B646-52813342C445}"/>
              </a:ext>
            </a:extLst>
          </p:cNvPr>
          <p:cNvCxnSpPr>
            <a:cxnSpLocks/>
          </p:cNvCxnSpPr>
          <p:nvPr/>
        </p:nvCxnSpPr>
        <p:spPr>
          <a:xfrm>
            <a:off x="5654556" y="3970519"/>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7" name="TextBox 46">
            <a:extLst>
              <a:ext uri="{FF2B5EF4-FFF2-40B4-BE49-F238E27FC236}">
                <a16:creationId xmlns:a16="http://schemas.microsoft.com/office/drawing/2014/main" id="{02D234CA-717D-4468-8129-24208148C521}"/>
              </a:ext>
            </a:extLst>
          </p:cNvPr>
          <p:cNvSpPr txBox="1"/>
          <p:nvPr/>
        </p:nvSpPr>
        <p:spPr>
          <a:xfrm>
            <a:off x="4517907" y="3864579"/>
            <a:ext cx="1630263" cy="215444"/>
          </a:xfrm>
          <a:prstGeom prst="rect">
            <a:avLst/>
          </a:prstGeom>
          <a:noFill/>
        </p:spPr>
        <p:txBody>
          <a:bodyPr wrap="square" rtlCol="0">
            <a:spAutoFit/>
          </a:bodyPr>
          <a:lstStyle/>
          <a:p>
            <a:r>
              <a:rPr lang="en-US" sz="800" dirty="0">
                <a:solidFill>
                  <a:srgbClr val="FF0000"/>
                </a:solidFill>
              </a:rPr>
              <a:t>RS-485 configuration </a:t>
            </a:r>
          </a:p>
        </p:txBody>
      </p:sp>
      <p:cxnSp>
        <p:nvCxnSpPr>
          <p:cNvPr id="48" name="Straight Connector 47">
            <a:extLst>
              <a:ext uri="{FF2B5EF4-FFF2-40B4-BE49-F238E27FC236}">
                <a16:creationId xmlns:a16="http://schemas.microsoft.com/office/drawing/2014/main" id="{7CC32B2F-25F3-467B-A17B-FBE7BA209398}"/>
              </a:ext>
            </a:extLst>
          </p:cNvPr>
          <p:cNvCxnSpPr>
            <a:cxnSpLocks/>
          </p:cNvCxnSpPr>
          <p:nvPr/>
        </p:nvCxnSpPr>
        <p:spPr>
          <a:xfrm>
            <a:off x="5741945" y="4862384"/>
            <a:ext cx="946819"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057D8371-2EEC-4836-8F35-99F256E58E53}"/>
              </a:ext>
            </a:extLst>
          </p:cNvPr>
          <p:cNvSpPr txBox="1"/>
          <p:nvPr/>
        </p:nvSpPr>
        <p:spPr>
          <a:xfrm>
            <a:off x="3763859" y="4749170"/>
            <a:ext cx="2112202" cy="215444"/>
          </a:xfrm>
          <a:prstGeom prst="rect">
            <a:avLst/>
          </a:prstGeom>
          <a:noFill/>
        </p:spPr>
        <p:txBody>
          <a:bodyPr wrap="square" rtlCol="0">
            <a:spAutoFit/>
          </a:bodyPr>
          <a:lstStyle/>
          <a:p>
            <a:r>
              <a:rPr lang="en-US" sz="800">
                <a:solidFill>
                  <a:srgbClr val="FF0000"/>
                </a:solidFill>
              </a:rPr>
              <a:t>A user callback function can be provided</a:t>
            </a:r>
            <a:endParaRPr lang="en-US" sz="800" dirty="0">
              <a:solidFill>
                <a:srgbClr val="FF0000"/>
              </a:solidFill>
            </a:endParaRPr>
          </a:p>
        </p:txBody>
      </p:sp>
      <p:cxnSp>
        <p:nvCxnSpPr>
          <p:cNvPr id="50" name="Straight Connector 49">
            <a:extLst>
              <a:ext uri="{FF2B5EF4-FFF2-40B4-BE49-F238E27FC236}">
                <a16:creationId xmlns:a16="http://schemas.microsoft.com/office/drawing/2014/main" id="{9D471451-5E25-404F-A247-4AF8AC62DB45}"/>
              </a:ext>
            </a:extLst>
          </p:cNvPr>
          <p:cNvCxnSpPr>
            <a:cxnSpLocks/>
            <a:endCxn id="51" idx="1"/>
          </p:cNvCxnSpPr>
          <p:nvPr/>
        </p:nvCxnSpPr>
        <p:spPr>
          <a:xfrm flipV="1">
            <a:off x="6062865" y="3523778"/>
            <a:ext cx="418578" cy="8735"/>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51" name="Left Brace 50">
            <a:extLst>
              <a:ext uri="{FF2B5EF4-FFF2-40B4-BE49-F238E27FC236}">
                <a16:creationId xmlns:a16="http://schemas.microsoft.com/office/drawing/2014/main" id="{B9C16C74-E646-42E7-A90A-13EDAED90C3B}"/>
              </a:ext>
            </a:extLst>
          </p:cNvPr>
          <p:cNvSpPr/>
          <p:nvPr/>
        </p:nvSpPr>
        <p:spPr>
          <a:xfrm>
            <a:off x="6481443" y="3272982"/>
            <a:ext cx="180150" cy="50159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0CC37A0D-5163-405D-8CF7-1468B2F9E10C}"/>
              </a:ext>
            </a:extLst>
          </p:cNvPr>
          <p:cNvSpPr txBox="1"/>
          <p:nvPr/>
        </p:nvSpPr>
        <p:spPr>
          <a:xfrm>
            <a:off x="4716341" y="3412250"/>
            <a:ext cx="1577507" cy="215444"/>
          </a:xfrm>
          <a:prstGeom prst="rect">
            <a:avLst/>
          </a:prstGeom>
          <a:noFill/>
        </p:spPr>
        <p:txBody>
          <a:bodyPr wrap="square" rtlCol="0">
            <a:spAutoFit/>
          </a:bodyPr>
          <a:lstStyle/>
          <a:p>
            <a:r>
              <a:rPr lang="en-US" sz="800" dirty="0">
                <a:solidFill>
                  <a:srgbClr val="FF0000"/>
                </a:solidFill>
              </a:rPr>
              <a:t>Configure for flow control</a:t>
            </a:r>
          </a:p>
        </p:txBody>
      </p:sp>
      <p:cxnSp>
        <p:nvCxnSpPr>
          <p:cNvPr id="53" name="Straight Connector 52">
            <a:extLst>
              <a:ext uri="{FF2B5EF4-FFF2-40B4-BE49-F238E27FC236}">
                <a16:creationId xmlns:a16="http://schemas.microsoft.com/office/drawing/2014/main" id="{0164CF11-3A4E-4C54-B28E-B91FDBF6D6EE}"/>
              </a:ext>
            </a:extLst>
          </p:cNvPr>
          <p:cNvCxnSpPr>
            <a:cxnSpLocks/>
            <a:endCxn id="54" idx="1"/>
          </p:cNvCxnSpPr>
          <p:nvPr/>
        </p:nvCxnSpPr>
        <p:spPr>
          <a:xfrm flipV="1">
            <a:off x="5740975" y="5245009"/>
            <a:ext cx="742202" cy="16814"/>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54" name="Left Brace 53">
            <a:extLst>
              <a:ext uri="{FF2B5EF4-FFF2-40B4-BE49-F238E27FC236}">
                <a16:creationId xmlns:a16="http://schemas.microsoft.com/office/drawing/2014/main" id="{91C493D9-7010-48F0-8338-48922E6C6748}"/>
              </a:ext>
            </a:extLst>
          </p:cNvPr>
          <p:cNvSpPr/>
          <p:nvPr/>
        </p:nvSpPr>
        <p:spPr>
          <a:xfrm>
            <a:off x="6483177" y="4964614"/>
            <a:ext cx="204617" cy="56079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C4BBA4FA-C4A0-422A-A189-7F0E05A0E619}"/>
              </a:ext>
            </a:extLst>
          </p:cNvPr>
          <p:cNvSpPr txBox="1"/>
          <p:nvPr/>
        </p:nvSpPr>
        <p:spPr>
          <a:xfrm>
            <a:off x="4379052" y="5176252"/>
            <a:ext cx="1879135" cy="215444"/>
          </a:xfrm>
          <a:prstGeom prst="rect">
            <a:avLst/>
          </a:prstGeom>
          <a:noFill/>
        </p:spPr>
        <p:txBody>
          <a:bodyPr wrap="square" rtlCol="0">
            <a:spAutoFit/>
          </a:bodyPr>
          <a:lstStyle/>
          <a:p>
            <a:r>
              <a:rPr lang="en-US" sz="800" dirty="0">
                <a:solidFill>
                  <a:srgbClr val="FF0000"/>
                </a:solidFill>
              </a:rPr>
              <a:t>Select the interrupt priority</a:t>
            </a:r>
          </a:p>
        </p:txBody>
      </p:sp>
      <p:cxnSp>
        <p:nvCxnSpPr>
          <p:cNvPr id="56" name="Straight Connector 55">
            <a:extLst>
              <a:ext uri="{FF2B5EF4-FFF2-40B4-BE49-F238E27FC236}">
                <a16:creationId xmlns:a16="http://schemas.microsoft.com/office/drawing/2014/main" id="{C2D3E00B-FEB0-49C1-9CA1-A143EEE1A96D}"/>
              </a:ext>
            </a:extLst>
          </p:cNvPr>
          <p:cNvCxnSpPr>
            <a:cxnSpLocks/>
            <a:endCxn id="57" idx="1"/>
          </p:cNvCxnSpPr>
          <p:nvPr/>
        </p:nvCxnSpPr>
        <p:spPr>
          <a:xfrm>
            <a:off x="5427677" y="5902906"/>
            <a:ext cx="635188"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57" name="Left Brace 56">
            <a:extLst>
              <a:ext uri="{FF2B5EF4-FFF2-40B4-BE49-F238E27FC236}">
                <a16:creationId xmlns:a16="http://schemas.microsoft.com/office/drawing/2014/main" id="{6D30D754-B91D-467F-9F36-4CDA0569D966}"/>
              </a:ext>
            </a:extLst>
          </p:cNvPr>
          <p:cNvSpPr/>
          <p:nvPr/>
        </p:nvSpPr>
        <p:spPr>
          <a:xfrm>
            <a:off x="6062865" y="5586311"/>
            <a:ext cx="198119" cy="63318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67FEE8B3-E483-4423-BF87-BEE10AF35C9F}"/>
              </a:ext>
            </a:extLst>
          </p:cNvPr>
          <p:cNvSpPr txBox="1"/>
          <p:nvPr/>
        </p:nvSpPr>
        <p:spPr>
          <a:xfrm>
            <a:off x="4049509" y="5795183"/>
            <a:ext cx="1574879" cy="215444"/>
          </a:xfrm>
          <a:prstGeom prst="rect">
            <a:avLst/>
          </a:prstGeom>
          <a:noFill/>
        </p:spPr>
        <p:txBody>
          <a:bodyPr wrap="square" rtlCol="0">
            <a:spAutoFit/>
          </a:bodyPr>
          <a:lstStyle/>
          <a:p>
            <a:r>
              <a:rPr lang="en-US" sz="800" dirty="0">
                <a:solidFill>
                  <a:srgbClr val="FF0000"/>
                </a:solidFill>
              </a:rPr>
              <a:t>Display the configured pins</a:t>
            </a:r>
          </a:p>
        </p:txBody>
      </p:sp>
      <p:sp>
        <p:nvSpPr>
          <p:cNvPr id="59" name="コンテンツ プレースホルダー 3">
            <a:extLst>
              <a:ext uri="{FF2B5EF4-FFF2-40B4-BE49-F238E27FC236}">
                <a16:creationId xmlns:a16="http://schemas.microsoft.com/office/drawing/2014/main" id="{FC54E52E-F279-4B28-830B-7015391B8300}"/>
              </a:ext>
            </a:extLst>
          </p:cNvPr>
          <p:cNvSpPr>
            <a:spLocks noGrp="1"/>
          </p:cNvSpPr>
          <p:nvPr>
            <p:ph idx="1"/>
          </p:nvPr>
        </p:nvSpPr>
        <p:spPr>
          <a:xfrm>
            <a:off x="468000" y="1424990"/>
            <a:ext cx="7593820" cy="301878"/>
          </a:xfrm>
        </p:spPr>
        <p:txBody>
          <a:bodyPr/>
          <a:lstStyle/>
          <a:p>
            <a:pPr lvl="1"/>
            <a:r>
              <a:rPr kumimoji="1" lang="en-US" sz="1800" dirty="0"/>
              <a:t>Configuring the UART HAL Module</a:t>
            </a:r>
          </a:p>
        </p:txBody>
      </p:sp>
    </p:spTree>
    <p:extLst>
      <p:ext uri="{BB962C8B-B14F-4D97-AF65-F5344CB8AC3E}">
        <p14:creationId xmlns:p14="http://schemas.microsoft.com/office/powerpoint/2010/main" val="285672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UART on FSP</a:t>
            </a:r>
          </a:p>
        </p:txBody>
      </p:sp>
      <p:sp>
        <p:nvSpPr>
          <p:cNvPr id="4" name="コンテンツ プレースホルダー 3"/>
          <p:cNvSpPr>
            <a:spLocks noGrp="1"/>
          </p:cNvSpPr>
          <p:nvPr>
            <p:ph idx="1"/>
          </p:nvPr>
        </p:nvSpPr>
        <p:spPr>
          <a:xfrm>
            <a:off x="468000" y="1424990"/>
            <a:ext cx="7593820" cy="301878"/>
          </a:xfrm>
        </p:spPr>
        <p:txBody>
          <a:bodyPr/>
          <a:lstStyle/>
          <a:p>
            <a:pPr lvl="1"/>
            <a:r>
              <a:rPr kumimoji="1" lang="en-US" sz="1800" dirty="0"/>
              <a:t>Flow Diagram of a Typical UART HAL Module Application</a:t>
            </a:r>
          </a:p>
        </p:txBody>
      </p:sp>
      <p:pic>
        <p:nvPicPr>
          <p:cNvPr id="6" name="Picture 5">
            <a:extLst>
              <a:ext uri="{FF2B5EF4-FFF2-40B4-BE49-F238E27FC236}">
                <a16:creationId xmlns:a16="http://schemas.microsoft.com/office/drawing/2014/main" id="{83017F80-CD3A-41A8-9CED-DA35A6BC6B5E}"/>
              </a:ext>
            </a:extLst>
          </p:cNvPr>
          <p:cNvPicPr>
            <a:picLocks noChangeAspect="1"/>
          </p:cNvPicPr>
          <p:nvPr/>
        </p:nvPicPr>
        <p:blipFill>
          <a:blip r:embed="rId2"/>
          <a:stretch>
            <a:fillRect/>
          </a:stretch>
        </p:blipFill>
        <p:spPr>
          <a:xfrm>
            <a:off x="4101234" y="1860380"/>
            <a:ext cx="3083018" cy="4213249"/>
          </a:xfrm>
          <a:prstGeom prst="rect">
            <a:avLst/>
          </a:prstGeom>
        </p:spPr>
      </p:pic>
    </p:spTree>
    <p:extLst>
      <p:ext uri="{BB962C8B-B14F-4D97-AF65-F5344CB8AC3E}">
        <p14:creationId xmlns:p14="http://schemas.microsoft.com/office/powerpoint/2010/main" val="88591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UART on FSP</a:t>
            </a:r>
          </a:p>
        </p:txBody>
      </p:sp>
      <p:sp>
        <p:nvSpPr>
          <p:cNvPr id="4" name="コンテンツ プレースホルダー 3"/>
          <p:cNvSpPr>
            <a:spLocks noGrp="1"/>
          </p:cNvSpPr>
          <p:nvPr>
            <p:ph idx="1"/>
          </p:nvPr>
        </p:nvSpPr>
        <p:spPr>
          <a:xfrm>
            <a:off x="468000" y="1424990"/>
            <a:ext cx="11009625" cy="301878"/>
          </a:xfrm>
        </p:spPr>
        <p:txBody>
          <a:bodyPr/>
          <a:lstStyle/>
          <a:p>
            <a:pPr lvl="1"/>
            <a:r>
              <a:rPr kumimoji="1" lang="en-US" sz="1800" dirty="0"/>
              <a:t>UART Example</a:t>
            </a:r>
          </a:p>
        </p:txBody>
      </p:sp>
      <p:pic>
        <p:nvPicPr>
          <p:cNvPr id="8" name="Picture 7">
            <a:extLst>
              <a:ext uri="{FF2B5EF4-FFF2-40B4-BE49-F238E27FC236}">
                <a16:creationId xmlns:a16="http://schemas.microsoft.com/office/drawing/2014/main" id="{B46AA6D2-BC4B-4C00-BC34-CBC4D5549AAF}"/>
              </a:ext>
            </a:extLst>
          </p:cNvPr>
          <p:cNvPicPr>
            <a:picLocks noChangeAspect="1"/>
          </p:cNvPicPr>
          <p:nvPr/>
        </p:nvPicPr>
        <p:blipFill>
          <a:blip r:embed="rId2"/>
          <a:stretch>
            <a:fillRect/>
          </a:stretch>
        </p:blipFill>
        <p:spPr>
          <a:xfrm>
            <a:off x="1812964" y="1947586"/>
            <a:ext cx="8742112" cy="3387812"/>
          </a:xfrm>
          <a:prstGeom prst="rect">
            <a:avLst/>
          </a:prstGeom>
        </p:spPr>
      </p:pic>
    </p:spTree>
    <p:extLst>
      <p:ext uri="{BB962C8B-B14F-4D97-AF65-F5344CB8AC3E}">
        <p14:creationId xmlns:p14="http://schemas.microsoft.com/office/powerpoint/2010/main" val="303179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reference</a:t>
            </a:r>
            <a:endParaRPr lang="en-US" dirty="0"/>
          </a:p>
        </p:txBody>
      </p:sp>
      <p:sp>
        <p:nvSpPr>
          <p:cNvPr id="3" name="コンテンツ プレースホルダー 3">
            <a:extLst>
              <a:ext uri="{FF2B5EF4-FFF2-40B4-BE49-F238E27FC236}">
                <a16:creationId xmlns:a16="http://schemas.microsoft.com/office/drawing/2014/main" id="{474A3319-B42A-44B3-B25B-48CEB3EBA6A3}"/>
              </a:ext>
            </a:extLst>
          </p:cNvPr>
          <p:cNvSpPr txBox="1">
            <a:spLocks/>
          </p:cNvSpPr>
          <p:nvPr/>
        </p:nvSpPr>
        <p:spPr>
          <a:xfrm>
            <a:off x="468000" y="1424990"/>
            <a:ext cx="11244574" cy="2282943"/>
          </a:xfrm>
          <a:prstGeom prst="rect">
            <a:avLst/>
          </a:prstGeom>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fr-FR" b="1" dirty="0"/>
              <a:t>RA Flexible Software Package Documentation </a:t>
            </a:r>
            <a:r>
              <a:rPr lang="fr-FR" dirty="0">
                <a:solidFill>
                  <a:schemeClr val="tx2"/>
                </a:solidFill>
                <a:hlinkClick r:id="rId2">
                  <a:extLst>
                    <a:ext uri="{A12FA001-AC4F-418D-AE19-62706E023703}">
                      <ahyp:hlinkClr xmlns:ahyp="http://schemas.microsoft.com/office/drawing/2018/hyperlinkcolor" val="tx"/>
                    </a:ext>
                  </a:extLst>
                </a:hlinkClick>
              </a:rPr>
              <a:t>https://renesas.github.io/fsp/</a:t>
            </a:r>
            <a:endParaRPr lang="fr-FR" dirty="0">
              <a:solidFill>
                <a:schemeClr val="tx2"/>
              </a:solidFill>
            </a:endParaRPr>
          </a:p>
          <a:p>
            <a:pPr lvl="1"/>
            <a:r>
              <a:rPr lang="vi-VN" b="1" dirty="0"/>
              <a:t>UART HAL module guide </a:t>
            </a:r>
            <a:r>
              <a:rPr lang="vi-VN" dirty="0">
                <a:solidFill>
                  <a:schemeClr val="tx2"/>
                </a:solidFill>
                <a:hlinkClick r:id="rId3"/>
              </a:rPr>
              <a:t>https://www.renesas.com/us/en/document/apn/uart-hal-module-guide</a:t>
            </a:r>
            <a:r>
              <a:rPr lang="vi-VN" dirty="0">
                <a:solidFill>
                  <a:schemeClr val="tx2"/>
                </a:solidFill>
              </a:rPr>
              <a:t> </a:t>
            </a:r>
          </a:p>
          <a:p>
            <a:pPr lvl="1"/>
            <a:r>
              <a:rPr lang="en-US" b="1" dirty="0"/>
              <a:t>RA4M3 Group User’s Manual Hardware</a:t>
            </a:r>
            <a:r>
              <a:rPr lang="vi-VN" b="1" dirty="0"/>
              <a:t> </a:t>
            </a:r>
            <a:r>
              <a:rPr lang="vi-VN" dirty="0">
                <a:solidFill>
                  <a:schemeClr val="tx2"/>
                </a:solidFill>
                <a:hlinkClick r:id="rId4"/>
              </a:rPr>
              <a:t>https://www.renesas.com/us/en/document/man/ra4m3-group-users-manual-hardware?r=1400806</a:t>
            </a:r>
            <a:endParaRPr lang="vi-VN" dirty="0">
              <a:solidFill>
                <a:schemeClr val="tx2"/>
              </a:solidFill>
            </a:endParaRPr>
          </a:p>
          <a:p>
            <a:pPr lvl="1"/>
            <a:r>
              <a:rPr lang="vi-VN" dirty="0">
                <a:solidFill>
                  <a:schemeClr val="tx2"/>
                </a:solidFill>
                <a:hlinkClick r:id="rId5"/>
              </a:rPr>
              <a:t>https://www.seeedstudio.com/blog/2022/09/08/uart-communication-protocol-and-how-it-works/</a:t>
            </a:r>
            <a:endParaRPr lang="vi-VN" dirty="0">
              <a:solidFill>
                <a:schemeClr val="tx2"/>
              </a:solidFill>
            </a:endParaRPr>
          </a:p>
          <a:p>
            <a:pPr lvl="1"/>
            <a:endParaRPr lang="vi-VN" dirty="0">
              <a:solidFill>
                <a:schemeClr val="tx2"/>
              </a:solidFill>
            </a:endParaRPr>
          </a:p>
        </p:txBody>
      </p:sp>
    </p:spTree>
    <p:extLst>
      <p:ext uri="{BB962C8B-B14F-4D97-AF65-F5344CB8AC3E}">
        <p14:creationId xmlns:p14="http://schemas.microsoft.com/office/powerpoint/2010/main" val="75297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1320874"/>
          </a:xfrm>
        </p:spPr>
        <p:txBody>
          <a:bodyPr/>
          <a:lstStyle/>
          <a:p>
            <a:r>
              <a:rPr lang="en-US" dirty="0"/>
              <a:t>What is </a:t>
            </a:r>
            <a:r>
              <a:rPr lang="vi-VN" dirty="0"/>
              <a:t>UART</a:t>
            </a:r>
            <a:r>
              <a:rPr lang="en-US" dirty="0"/>
              <a:t>?	</a:t>
            </a:r>
            <a:endParaRPr lang="en-US" b="1" dirty="0"/>
          </a:p>
          <a:p>
            <a:r>
              <a:rPr lang="vi-VN" dirty="0"/>
              <a:t>UART</a:t>
            </a:r>
            <a:r>
              <a:rPr lang="en-US" dirty="0"/>
              <a:t> on FSP	</a:t>
            </a:r>
          </a:p>
          <a:p>
            <a:r>
              <a:rPr lang="vi-VN" dirty="0"/>
              <a:t>Reference</a:t>
            </a:r>
            <a:r>
              <a:rPr lang="en-US" dirty="0"/>
              <a:t> 	</a:t>
            </a:r>
            <a:endParaRPr lang="en-US" b="1" dirty="0"/>
          </a:p>
        </p:txBody>
      </p:sp>
    </p:spTree>
    <p:extLst>
      <p:ext uri="{BB962C8B-B14F-4D97-AF65-F5344CB8AC3E}">
        <p14:creationId xmlns:p14="http://schemas.microsoft.com/office/powerpoint/2010/main" val="22925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sp>
        <p:nvSpPr>
          <p:cNvPr id="4" name="コンテンツ プレースホルダー 3"/>
          <p:cNvSpPr>
            <a:spLocks noGrp="1"/>
          </p:cNvSpPr>
          <p:nvPr>
            <p:ph idx="1"/>
          </p:nvPr>
        </p:nvSpPr>
        <p:spPr>
          <a:xfrm>
            <a:off x="468000" y="1424990"/>
            <a:ext cx="11009625" cy="966675"/>
          </a:xfrm>
        </p:spPr>
        <p:txBody>
          <a:bodyPr/>
          <a:lstStyle/>
          <a:p>
            <a:pPr lvl="1"/>
            <a:r>
              <a:rPr kumimoji="1" lang="en-US" sz="1800" dirty="0"/>
              <a:t>Universal Asynchronous Receiver/Transmitter, usually call UART, is a serial, asynchronous, full-duplex communication protocol that is widely used in the embedded field.</a:t>
            </a:r>
          </a:p>
        </p:txBody>
      </p:sp>
      <p:pic>
        <p:nvPicPr>
          <p:cNvPr id="7" name="Picture 6">
            <a:extLst>
              <a:ext uri="{FF2B5EF4-FFF2-40B4-BE49-F238E27FC236}">
                <a16:creationId xmlns:a16="http://schemas.microsoft.com/office/drawing/2014/main" id="{9CC2FF6F-01FE-46F2-B194-FAC3E0E7147E}"/>
              </a:ext>
            </a:extLst>
          </p:cNvPr>
          <p:cNvPicPr>
            <a:picLocks noChangeAspect="1"/>
          </p:cNvPicPr>
          <p:nvPr/>
        </p:nvPicPr>
        <p:blipFill>
          <a:blip r:embed="rId2"/>
          <a:stretch>
            <a:fillRect/>
          </a:stretch>
        </p:blipFill>
        <p:spPr>
          <a:xfrm>
            <a:off x="2409965" y="2639057"/>
            <a:ext cx="7125694" cy="1943371"/>
          </a:xfrm>
          <a:prstGeom prst="rect">
            <a:avLst/>
          </a:prstGeom>
        </p:spPr>
      </p:pic>
      <p:sp>
        <p:nvSpPr>
          <p:cNvPr id="8" name="コンテンツ プレースホルダー 3">
            <a:extLst>
              <a:ext uri="{FF2B5EF4-FFF2-40B4-BE49-F238E27FC236}">
                <a16:creationId xmlns:a16="http://schemas.microsoft.com/office/drawing/2014/main" id="{8835C698-BD8A-4864-B566-4F2D1532B238}"/>
              </a:ext>
            </a:extLst>
          </p:cNvPr>
          <p:cNvSpPr txBox="1">
            <a:spLocks/>
          </p:cNvSpPr>
          <p:nvPr/>
        </p:nvSpPr>
        <p:spPr>
          <a:xfrm>
            <a:off x="468000" y="4949672"/>
            <a:ext cx="11009625" cy="63427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en-US" sz="1800" dirty="0"/>
              <a:t>As a kind of asynchronous serial communication protocol, UART works by transmitting each binary bit of the transmitted data bit by bit.</a:t>
            </a:r>
          </a:p>
        </p:txBody>
      </p:sp>
    </p:spTree>
    <p:extLst>
      <p:ext uri="{BB962C8B-B14F-4D97-AF65-F5344CB8AC3E}">
        <p14:creationId xmlns:p14="http://schemas.microsoft.com/office/powerpoint/2010/main" val="125893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sp>
        <p:nvSpPr>
          <p:cNvPr id="4" name="コンテンツ プレースホルダー 3"/>
          <p:cNvSpPr>
            <a:spLocks noGrp="1"/>
          </p:cNvSpPr>
          <p:nvPr>
            <p:ph idx="1"/>
          </p:nvPr>
        </p:nvSpPr>
        <p:spPr>
          <a:xfrm>
            <a:off x="468000" y="1424990"/>
            <a:ext cx="11009625" cy="3346814"/>
          </a:xfrm>
        </p:spPr>
        <p:txBody>
          <a:bodyPr/>
          <a:lstStyle/>
          <a:p>
            <a:pPr lvl="1"/>
            <a:r>
              <a:rPr kumimoji="1" lang="en-US" sz="1800" dirty="0"/>
              <a:t>Data framing</a:t>
            </a:r>
          </a:p>
          <a:p>
            <a:pPr lvl="2"/>
            <a:r>
              <a:rPr kumimoji="1" lang="en-US" sz="1800" dirty="0"/>
              <a:t>A UART frame consists of 5 elements:</a:t>
            </a:r>
          </a:p>
          <a:p>
            <a:pPr lvl="3"/>
            <a:r>
              <a:rPr lang="en-US" sz="1800" dirty="0"/>
              <a:t>Idle state (high level)</a:t>
            </a:r>
          </a:p>
          <a:p>
            <a:pPr lvl="3"/>
            <a:r>
              <a:rPr kumimoji="1" lang="en-US" sz="1800" dirty="0"/>
              <a:t>Start bit (low level)</a:t>
            </a:r>
          </a:p>
          <a:p>
            <a:pPr lvl="3"/>
            <a:r>
              <a:rPr lang="en-US" sz="1800" dirty="0"/>
              <a:t>Data bits</a:t>
            </a:r>
          </a:p>
          <a:p>
            <a:pPr lvl="3"/>
            <a:r>
              <a:rPr kumimoji="1" lang="en-US" sz="1800" dirty="0"/>
              <a:t>Parity bit (high or low level)</a:t>
            </a:r>
          </a:p>
          <a:p>
            <a:pPr lvl="3"/>
            <a:r>
              <a:rPr lang="en-US" sz="1800" dirty="0"/>
              <a:t>Stop bit (high level)</a:t>
            </a:r>
            <a:endParaRPr kumimoji="1" lang="en-US" sz="1800" dirty="0"/>
          </a:p>
          <a:p>
            <a:pPr lvl="2"/>
            <a:endParaRPr lang="en-US" sz="1800" dirty="0"/>
          </a:p>
        </p:txBody>
      </p:sp>
      <p:pic>
        <p:nvPicPr>
          <p:cNvPr id="5" name="Picture 4">
            <a:extLst>
              <a:ext uri="{FF2B5EF4-FFF2-40B4-BE49-F238E27FC236}">
                <a16:creationId xmlns:a16="http://schemas.microsoft.com/office/drawing/2014/main" id="{A891A60B-9B67-41F0-BD93-99612691B977}"/>
              </a:ext>
            </a:extLst>
          </p:cNvPr>
          <p:cNvPicPr>
            <a:picLocks noChangeAspect="1"/>
          </p:cNvPicPr>
          <p:nvPr/>
        </p:nvPicPr>
        <p:blipFill>
          <a:blip r:embed="rId2"/>
          <a:stretch>
            <a:fillRect/>
          </a:stretch>
        </p:blipFill>
        <p:spPr>
          <a:xfrm>
            <a:off x="4210050" y="2392869"/>
            <a:ext cx="7753350" cy="2751189"/>
          </a:xfrm>
          <a:prstGeom prst="rect">
            <a:avLst/>
          </a:prstGeom>
        </p:spPr>
      </p:pic>
    </p:spTree>
    <p:extLst>
      <p:ext uri="{BB962C8B-B14F-4D97-AF65-F5344CB8AC3E}">
        <p14:creationId xmlns:p14="http://schemas.microsoft.com/office/powerpoint/2010/main" val="138207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sp>
        <p:nvSpPr>
          <p:cNvPr id="5" name="コンテンツ プレースホルダー 3">
            <a:extLst>
              <a:ext uri="{FF2B5EF4-FFF2-40B4-BE49-F238E27FC236}">
                <a16:creationId xmlns:a16="http://schemas.microsoft.com/office/drawing/2014/main" id="{8D1F2D8D-9093-432C-BB76-8B4A15F8DBCB}"/>
              </a:ext>
            </a:extLst>
          </p:cNvPr>
          <p:cNvSpPr txBox="1">
            <a:spLocks/>
          </p:cNvSpPr>
          <p:nvPr/>
        </p:nvSpPr>
        <p:spPr>
          <a:xfrm>
            <a:off x="585473" y="1356513"/>
            <a:ext cx="11009625" cy="3018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2"/>
            <a:r>
              <a:rPr lang="en-US" sz="1800" dirty="0"/>
              <a:t>Any of 18 transfer formats can be selected with the SMR and SCMR settings.</a:t>
            </a:r>
          </a:p>
        </p:txBody>
      </p:sp>
      <p:pic>
        <p:nvPicPr>
          <p:cNvPr id="7" name="Picture 6">
            <a:extLst>
              <a:ext uri="{FF2B5EF4-FFF2-40B4-BE49-F238E27FC236}">
                <a16:creationId xmlns:a16="http://schemas.microsoft.com/office/drawing/2014/main" id="{029B803A-A9F4-4EC3-8D51-B537E027F806}"/>
              </a:ext>
            </a:extLst>
          </p:cNvPr>
          <p:cNvPicPr>
            <a:picLocks noChangeAspect="1"/>
          </p:cNvPicPr>
          <p:nvPr/>
        </p:nvPicPr>
        <p:blipFill>
          <a:blip r:embed="rId2"/>
          <a:stretch>
            <a:fillRect/>
          </a:stretch>
        </p:blipFill>
        <p:spPr>
          <a:xfrm>
            <a:off x="836270" y="2044920"/>
            <a:ext cx="4767576" cy="3154689"/>
          </a:xfrm>
          <a:prstGeom prst="rect">
            <a:avLst/>
          </a:prstGeom>
        </p:spPr>
      </p:pic>
      <p:pic>
        <p:nvPicPr>
          <p:cNvPr id="9" name="Picture 8">
            <a:extLst>
              <a:ext uri="{FF2B5EF4-FFF2-40B4-BE49-F238E27FC236}">
                <a16:creationId xmlns:a16="http://schemas.microsoft.com/office/drawing/2014/main" id="{0E8D24AB-4098-4828-A75F-FF1EFEDFA502}"/>
              </a:ext>
            </a:extLst>
          </p:cNvPr>
          <p:cNvPicPr>
            <a:picLocks noChangeAspect="1"/>
          </p:cNvPicPr>
          <p:nvPr/>
        </p:nvPicPr>
        <p:blipFill>
          <a:blip r:embed="rId3"/>
          <a:stretch>
            <a:fillRect/>
          </a:stretch>
        </p:blipFill>
        <p:spPr>
          <a:xfrm>
            <a:off x="5972811" y="2044920"/>
            <a:ext cx="5614535" cy="3154689"/>
          </a:xfrm>
          <a:prstGeom prst="rect">
            <a:avLst/>
          </a:prstGeom>
        </p:spPr>
      </p:pic>
      <p:sp>
        <p:nvSpPr>
          <p:cNvPr id="10" name="コンテンツ プレースホルダー 3">
            <a:extLst>
              <a:ext uri="{FF2B5EF4-FFF2-40B4-BE49-F238E27FC236}">
                <a16:creationId xmlns:a16="http://schemas.microsoft.com/office/drawing/2014/main" id="{54DE56D6-E3C0-45D0-A531-1613FFA10D5B}"/>
              </a:ext>
            </a:extLst>
          </p:cNvPr>
          <p:cNvSpPr txBox="1">
            <a:spLocks/>
          </p:cNvSpPr>
          <p:nvPr/>
        </p:nvSpPr>
        <p:spPr>
          <a:xfrm>
            <a:off x="467999" y="5958895"/>
            <a:ext cx="11009625" cy="3018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2"/>
            <a:r>
              <a:rPr lang="en-US" sz="1800" dirty="0">
                <a:hlinkClick r:id="rId4"/>
              </a:rPr>
              <a:t>RA4M3 Group User’s Manual Hardware</a:t>
            </a:r>
            <a:endParaRPr lang="en-US" sz="1800" dirty="0"/>
          </a:p>
        </p:txBody>
      </p:sp>
      <p:pic>
        <p:nvPicPr>
          <p:cNvPr id="4" name="Picture 3">
            <a:extLst>
              <a:ext uri="{FF2B5EF4-FFF2-40B4-BE49-F238E27FC236}">
                <a16:creationId xmlns:a16="http://schemas.microsoft.com/office/drawing/2014/main" id="{C2AE5BB1-C7AC-46AB-8E60-9BBAEB3F5166}"/>
              </a:ext>
            </a:extLst>
          </p:cNvPr>
          <p:cNvPicPr>
            <a:picLocks noChangeAspect="1"/>
          </p:cNvPicPr>
          <p:nvPr/>
        </p:nvPicPr>
        <p:blipFill>
          <a:blip r:embed="rId5"/>
          <a:stretch>
            <a:fillRect/>
          </a:stretch>
        </p:blipFill>
        <p:spPr>
          <a:xfrm>
            <a:off x="9439009" y="1052736"/>
            <a:ext cx="2273565" cy="917694"/>
          </a:xfrm>
          <a:prstGeom prst="rect">
            <a:avLst/>
          </a:prstGeom>
        </p:spPr>
      </p:pic>
    </p:spTree>
    <p:extLst>
      <p:ext uri="{BB962C8B-B14F-4D97-AF65-F5344CB8AC3E}">
        <p14:creationId xmlns:p14="http://schemas.microsoft.com/office/powerpoint/2010/main" val="312926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sp>
        <p:nvSpPr>
          <p:cNvPr id="4" name="コンテンツ プレースホルダー 3"/>
          <p:cNvSpPr>
            <a:spLocks noGrp="1"/>
          </p:cNvSpPr>
          <p:nvPr>
            <p:ph idx="1"/>
          </p:nvPr>
        </p:nvSpPr>
        <p:spPr>
          <a:xfrm>
            <a:off x="468000" y="1424990"/>
            <a:ext cx="11009625" cy="2604046"/>
          </a:xfrm>
        </p:spPr>
        <p:txBody>
          <a:bodyPr/>
          <a:lstStyle/>
          <a:p>
            <a:pPr lvl="1"/>
            <a:r>
              <a:rPr kumimoji="1" lang="en-US" sz="1800" dirty="0"/>
              <a:t>Baud rate:</a:t>
            </a:r>
          </a:p>
          <a:p>
            <a:pPr lvl="2"/>
            <a:r>
              <a:rPr lang="en-US" sz="1800" dirty="0"/>
              <a:t>The Baud rate </a:t>
            </a:r>
            <a:r>
              <a:rPr kumimoji="1" lang="en-US" sz="1800" dirty="0"/>
              <a:t>is the number of signal changes that occur in one second, and it directly influences how quickly a device can transmit data.</a:t>
            </a:r>
          </a:p>
          <a:p>
            <a:pPr lvl="2"/>
            <a:r>
              <a:rPr kumimoji="1" lang="en-US" sz="1800" dirty="0"/>
              <a:t>In the serial port context, "9600 baud" means that the serial port is capable of transferring a maximum of 9600 bits per second.</a:t>
            </a:r>
          </a:p>
          <a:p>
            <a:pPr lvl="2"/>
            <a:r>
              <a:rPr kumimoji="1" lang="en-US" sz="1800" dirty="0"/>
              <a:t>Since there is no clock signal in asynchronous communication, the two communication devices need to agree on a baud rate. Common ones are 4800, 9600, 115200, etc.</a:t>
            </a:r>
          </a:p>
        </p:txBody>
      </p:sp>
    </p:spTree>
    <p:extLst>
      <p:ext uri="{BB962C8B-B14F-4D97-AF65-F5344CB8AC3E}">
        <p14:creationId xmlns:p14="http://schemas.microsoft.com/office/powerpoint/2010/main" val="263584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sp>
        <p:nvSpPr>
          <p:cNvPr id="4" name="コンテンツ プレースホルダー 3"/>
          <p:cNvSpPr>
            <a:spLocks noGrp="1"/>
          </p:cNvSpPr>
          <p:nvPr>
            <p:ph idx="1"/>
          </p:nvPr>
        </p:nvSpPr>
        <p:spPr>
          <a:xfrm>
            <a:off x="468000" y="1424990"/>
            <a:ext cx="11009625" cy="2604046"/>
          </a:xfrm>
        </p:spPr>
        <p:txBody>
          <a:bodyPr/>
          <a:lstStyle/>
          <a:p>
            <a:pPr lvl="1"/>
            <a:r>
              <a:rPr kumimoji="1" lang="en-US" sz="1800" dirty="0"/>
              <a:t>Error stat</a:t>
            </a:r>
            <a:r>
              <a:rPr lang="en-US" sz="1800" dirty="0"/>
              <a:t>es</a:t>
            </a:r>
          </a:p>
          <a:p>
            <a:pPr lvl="2"/>
            <a:r>
              <a:rPr kumimoji="1" lang="en-US" sz="1800" dirty="0"/>
              <a:t>Parity error: A parity error occurs when the parity of the number of one-bits disagrees with that specified by the parity bit.</a:t>
            </a:r>
          </a:p>
          <a:p>
            <a:pPr lvl="2"/>
            <a:r>
              <a:rPr lang="en-US" sz="1800" dirty="0"/>
              <a:t>Overrun error: An overrun error occurs when the receiver cannot process the character that just came in before the next one arrives.</a:t>
            </a:r>
          </a:p>
          <a:p>
            <a:pPr lvl="2"/>
            <a:r>
              <a:rPr kumimoji="1" lang="en-US" sz="1800" dirty="0"/>
              <a:t>Framing er</a:t>
            </a:r>
            <a:r>
              <a:rPr lang="en-US" sz="1800" dirty="0"/>
              <a:t>ror: A UART will detect a framing error when it does not see a "stop" bit at the expected "stop" bit time.</a:t>
            </a:r>
            <a:endParaRPr kumimoji="1" lang="en-US" sz="1800" dirty="0"/>
          </a:p>
        </p:txBody>
      </p:sp>
      <p:sp>
        <p:nvSpPr>
          <p:cNvPr id="6" name="コンテンツ プレースホルダー 3">
            <a:extLst>
              <a:ext uri="{FF2B5EF4-FFF2-40B4-BE49-F238E27FC236}">
                <a16:creationId xmlns:a16="http://schemas.microsoft.com/office/drawing/2014/main" id="{AFDAB26F-299F-40A4-A5E7-596DE786CF59}"/>
              </a:ext>
            </a:extLst>
          </p:cNvPr>
          <p:cNvSpPr txBox="1">
            <a:spLocks/>
          </p:cNvSpPr>
          <p:nvPr/>
        </p:nvSpPr>
        <p:spPr>
          <a:xfrm>
            <a:off x="467999" y="5958895"/>
            <a:ext cx="11009625" cy="3018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2"/>
            <a:r>
              <a:rPr lang="en-US" sz="1800" dirty="0">
                <a:hlinkClick r:id="rId2"/>
              </a:rPr>
              <a:t>RA4M3 Group User’s Manual Hardware</a:t>
            </a:r>
            <a:endParaRPr lang="en-US" sz="1800" dirty="0"/>
          </a:p>
        </p:txBody>
      </p:sp>
    </p:spTree>
    <p:extLst>
      <p:ext uri="{BB962C8B-B14F-4D97-AF65-F5344CB8AC3E}">
        <p14:creationId xmlns:p14="http://schemas.microsoft.com/office/powerpoint/2010/main" val="182257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What is UART</a:t>
            </a:r>
            <a:r>
              <a:rPr kumimoji="1" lang="en-US" dirty="0"/>
              <a:t>?</a:t>
            </a:r>
          </a:p>
        </p:txBody>
      </p:sp>
      <p:pic>
        <p:nvPicPr>
          <p:cNvPr id="7" name="Picture 6">
            <a:extLst>
              <a:ext uri="{FF2B5EF4-FFF2-40B4-BE49-F238E27FC236}">
                <a16:creationId xmlns:a16="http://schemas.microsoft.com/office/drawing/2014/main" id="{EA5356A8-F77D-461D-B19D-1BCEF20008E7}"/>
              </a:ext>
            </a:extLst>
          </p:cNvPr>
          <p:cNvPicPr>
            <a:picLocks noChangeAspect="1"/>
          </p:cNvPicPr>
          <p:nvPr/>
        </p:nvPicPr>
        <p:blipFill>
          <a:blip r:embed="rId2"/>
          <a:stretch>
            <a:fillRect/>
          </a:stretch>
        </p:blipFill>
        <p:spPr>
          <a:xfrm>
            <a:off x="1504151" y="1754522"/>
            <a:ext cx="8764271" cy="3654887"/>
          </a:xfrm>
          <a:prstGeom prst="rect">
            <a:avLst/>
          </a:prstGeom>
        </p:spPr>
      </p:pic>
      <p:sp>
        <p:nvSpPr>
          <p:cNvPr id="9" name="コンテンツ プレースホルダー 3">
            <a:extLst>
              <a:ext uri="{FF2B5EF4-FFF2-40B4-BE49-F238E27FC236}">
                <a16:creationId xmlns:a16="http://schemas.microsoft.com/office/drawing/2014/main" id="{134330B9-AEE5-430F-BF0B-10B491E214F4}"/>
              </a:ext>
            </a:extLst>
          </p:cNvPr>
          <p:cNvSpPr txBox="1">
            <a:spLocks/>
          </p:cNvSpPr>
          <p:nvPr/>
        </p:nvSpPr>
        <p:spPr>
          <a:xfrm>
            <a:off x="467999" y="5958895"/>
            <a:ext cx="11009625" cy="3018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2"/>
            <a:r>
              <a:rPr lang="en-US" sz="1800" dirty="0">
                <a:hlinkClick r:id="rId3"/>
              </a:rPr>
              <a:t>UART HAL module guide</a:t>
            </a:r>
            <a:endParaRPr lang="en-US" sz="1800" dirty="0"/>
          </a:p>
        </p:txBody>
      </p:sp>
      <p:sp>
        <p:nvSpPr>
          <p:cNvPr id="5" name="コンテンツ プレースホルダー 3">
            <a:extLst>
              <a:ext uri="{FF2B5EF4-FFF2-40B4-BE49-F238E27FC236}">
                <a16:creationId xmlns:a16="http://schemas.microsoft.com/office/drawing/2014/main" id="{4E8BF70D-3973-4E47-B44B-033F5EE4B61C}"/>
              </a:ext>
            </a:extLst>
          </p:cNvPr>
          <p:cNvSpPr>
            <a:spLocks noGrp="1"/>
          </p:cNvSpPr>
          <p:nvPr>
            <p:ph idx="1"/>
          </p:nvPr>
        </p:nvSpPr>
        <p:spPr>
          <a:xfrm>
            <a:off x="468000" y="1424990"/>
            <a:ext cx="7593820" cy="301878"/>
          </a:xfrm>
        </p:spPr>
        <p:txBody>
          <a:bodyPr/>
          <a:lstStyle/>
          <a:p>
            <a:pPr lvl="1"/>
            <a:r>
              <a:rPr kumimoji="1" lang="en-US" sz="1800" dirty="0"/>
              <a:t>CTS/RTS Hardware Flow Control</a:t>
            </a:r>
          </a:p>
        </p:txBody>
      </p:sp>
    </p:spTree>
    <p:extLst>
      <p:ext uri="{BB962C8B-B14F-4D97-AF65-F5344CB8AC3E}">
        <p14:creationId xmlns:p14="http://schemas.microsoft.com/office/powerpoint/2010/main" val="381809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UART on FSP</a:t>
            </a:r>
          </a:p>
        </p:txBody>
      </p:sp>
      <p:graphicFrame>
        <p:nvGraphicFramePr>
          <p:cNvPr id="7" name="Tabellenplatzhalter 6">
            <a:extLst>
              <a:ext uri="{FF2B5EF4-FFF2-40B4-BE49-F238E27FC236}">
                <a16:creationId xmlns:a16="http://schemas.microsoft.com/office/drawing/2014/main" id="{E15ADF28-1032-42FD-AA1F-29F9FE9C9251}"/>
              </a:ext>
            </a:extLst>
          </p:cNvPr>
          <p:cNvGraphicFramePr>
            <a:graphicFrameLocks/>
          </p:cNvGraphicFramePr>
          <p:nvPr>
            <p:extLst>
              <p:ext uri="{D42A27DB-BD31-4B8C-83A1-F6EECF244321}">
                <p14:modId xmlns:p14="http://schemas.microsoft.com/office/powerpoint/2010/main" val="428773388"/>
              </p:ext>
            </p:extLst>
          </p:nvPr>
        </p:nvGraphicFramePr>
        <p:xfrm>
          <a:off x="537450" y="1174461"/>
          <a:ext cx="11450418" cy="5163176"/>
        </p:xfrm>
        <a:graphic>
          <a:graphicData uri="http://schemas.openxmlformats.org/drawingml/2006/table">
            <a:tbl>
              <a:tblPr firstRow="1" bandRow="1">
                <a:tableStyleId>{5C22544A-7EE6-4342-B048-85BDC9FD1C3A}</a:tableStyleId>
              </a:tblPr>
              <a:tblGrid>
                <a:gridCol w="4807599">
                  <a:extLst>
                    <a:ext uri="{9D8B030D-6E8A-4147-A177-3AD203B41FA5}">
                      <a16:colId xmlns:a16="http://schemas.microsoft.com/office/drawing/2014/main" val="20000"/>
                    </a:ext>
                  </a:extLst>
                </a:gridCol>
                <a:gridCol w="6642819">
                  <a:extLst>
                    <a:ext uri="{9D8B030D-6E8A-4147-A177-3AD203B41FA5}">
                      <a16:colId xmlns:a16="http://schemas.microsoft.com/office/drawing/2014/main" val="20001"/>
                    </a:ext>
                  </a:extLst>
                </a:gridCol>
              </a:tblGrid>
              <a:tr h="236902">
                <a:tc>
                  <a:txBody>
                    <a:bodyPr/>
                    <a:lstStyle/>
                    <a:p>
                      <a:r>
                        <a:rPr lang="en-US" sz="1000" dirty="0"/>
                        <a:t>Function</a:t>
                      </a:r>
                    </a:p>
                  </a:txBody>
                  <a:tcPr marL="98339" marR="98339" anchor="ctr"/>
                </a:tc>
                <a:tc>
                  <a:txBody>
                    <a:bodyPr/>
                    <a:lstStyle/>
                    <a:p>
                      <a:pPr algn="l"/>
                      <a:r>
                        <a:rPr lang="en-US" sz="1000" dirty="0"/>
                        <a:t>Description</a:t>
                      </a:r>
                    </a:p>
                  </a:txBody>
                  <a:tcPr marL="98339" marR="98339" anchor="ctr"/>
                </a:tc>
                <a:extLst>
                  <a:ext uri="{0D108BD9-81ED-4DB2-BD59-A6C34878D82A}">
                    <a16:rowId xmlns:a16="http://schemas.microsoft.com/office/drawing/2014/main" val="10000"/>
                  </a:ext>
                </a:extLst>
              </a:tr>
              <a:tr h="384966">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R_SCI_UART_Open</a:t>
                      </a:r>
                      <a:r>
                        <a:rPr lang="en-US" sz="1000" b="1" dirty="0">
                          <a:solidFill>
                            <a:schemeClr val="tx2"/>
                          </a:solidFill>
                        </a:rPr>
                        <a: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a:t>
                      </a:r>
                      <a:r>
                        <a:rPr lang="en-US" sz="1000" dirty="0" err="1">
                          <a:solidFill>
                            <a:schemeClr val="tx2"/>
                          </a:solidFill>
                        </a:rPr>
                        <a:t>uart_cfg_t</a:t>
                      </a:r>
                      <a:r>
                        <a:rPr lang="en-US" sz="1000" dirty="0">
                          <a:solidFill>
                            <a:schemeClr val="tx2"/>
                          </a:solidFill>
                        </a:rPr>
                        <a:t> </a:t>
                      </a:r>
                      <a:r>
                        <a:rPr lang="en-US" sz="1000" dirty="0"/>
                        <a:t>const *const </a:t>
                      </a:r>
                      <a:r>
                        <a:rPr lang="en-US" sz="1000" dirty="0" err="1"/>
                        <a:t>p_cfg</a:t>
                      </a:r>
                      <a:r>
                        <a:rPr lang="en-US" sz="1000" dirty="0"/>
                        <a:t> )</a:t>
                      </a:r>
                    </a:p>
                  </a:txBody>
                  <a:tcPr marL="98339" marR="98339" anchor="ctr"/>
                </a:tc>
                <a:tc>
                  <a:txBody>
                    <a:bodyPr/>
                    <a:lstStyle/>
                    <a:p>
                      <a:r>
                        <a:rPr lang="en-US" sz="1000" dirty="0"/>
                        <a:t>Configures the UART driver based on the input configurations. If reception is enabled at compile</a:t>
                      </a:r>
                    </a:p>
                    <a:p>
                      <a:r>
                        <a:rPr lang="en-US" sz="1000" dirty="0"/>
                        <a:t>time, reception is enabled at the end of this function.</a:t>
                      </a:r>
                    </a:p>
                  </a:txBody>
                  <a:tcPr marL="98339" marR="98339" anchor="ctr"/>
                </a:tc>
                <a:extLst>
                  <a:ext uri="{0D108BD9-81ED-4DB2-BD59-A6C34878D82A}">
                    <a16:rowId xmlns:a16="http://schemas.microsoft.com/office/drawing/2014/main" val="10001"/>
                  </a:ext>
                </a:extLst>
              </a:tr>
              <a:tr h="384966">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R_SCI_UART_Close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a:t>
                      </a:r>
                    </a:p>
                  </a:txBody>
                  <a:tcPr marL="98339" marR="98339" anchor="ctr"/>
                </a:tc>
                <a:tc>
                  <a:txBody>
                    <a:bodyPr/>
                    <a:lstStyle/>
                    <a:p>
                      <a:r>
                        <a:rPr lang="en-US" sz="1000" dirty="0"/>
                        <a:t>Aborts any in progress transfers. Disables interrupts, receiver, and transmitter. Closes lower level transfer drivers if used. Removes power.</a:t>
                      </a:r>
                    </a:p>
                  </a:txBody>
                  <a:tcPr marL="98339" marR="98339" anchor="ctr"/>
                </a:tc>
                <a:extLst>
                  <a:ext uri="{0D108BD9-81ED-4DB2-BD59-A6C34878D82A}">
                    <a16:rowId xmlns:a16="http://schemas.microsoft.com/office/drawing/2014/main" val="10002"/>
                  </a:ext>
                </a:extLst>
              </a:tr>
              <a:tr h="533030">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R_SCI_UART_Read</a:t>
                      </a:r>
                      <a:r>
                        <a:rPr lang="en-US" sz="1000" dirty="0">
                          <a:hlinkClick r:id="rId2"/>
                        </a:rPr>
                        <a: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uint8_t *const </a:t>
                      </a:r>
                      <a:r>
                        <a:rPr lang="en-US" sz="1000" dirty="0" err="1"/>
                        <a:t>p_dest</a:t>
                      </a:r>
                      <a:r>
                        <a:rPr lang="en-US" sz="1000" dirty="0"/>
                        <a:t>, uint32_t const</a:t>
                      </a:r>
                    </a:p>
                    <a:p>
                      <a:r>
                        <a:rPr lang="en-US" sz="1000" dirty="0"/>
                        <a:t>bytes )</a:t>
                      </a:r>
                    </a:p>
                  </a:txBody>
                  <a:tcPr marL="98339" marR="98339" anchor="ctr"/>
                </a:tc>
                <a:tc>
                  <a:txBody>
                    <a:bodyPr/>
                    <a:lstStyle/>
                    <a:p>
                      <a:r>
                        <a:rPr lang="en-US" sz="1000" dirty="0"/>
                        <a:t>Receives user specified number of bytes into destination buffer pointer.</a:t>
                      </a:r>
                    </a:p>
                  </a:txBody>
                  <a:tcPr marL="98339" marR="98339" anchor="ctr"/>
                </a:tc>
                <a:extLst>
                  <a:ext uri="{0D108BD9-81ED-4DB2-BD59-A6C34878D82A}">
                    <a16:rowId xmlns:a16="http://schemas.microsoft.com/office/drawing/2014/main" val="10003"/>
                  </a:ext>
                </a:extLst>
              </a:tr>
              <a:tr h="402762">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R_SCI_UART_Write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uint8_t const *const </a:t>
                      </a:r>
                      <a:r>
                        <a:rPr lang="en-US" sz="1000" dirty="0" err="1"/>
                        <a:t>p_src</a:t>
                      </a:r>
                      <a:r>
                        <a:rPr lang="en-US" sz="1000" dirty="0"/>
                        <a:t>, uint32_t const bytes )</a:t>
                      </a:r>
                    </a:p>
                  </a:txBody>
                  <a:tcPr marL="98339" marR="98339" anchor="ctr"/>
                </a:tc>
                <a:tc>
                  <a:txBody>
                    <a:bodyPr/>
                    <a:lstStyle/>
                    <a:p>
                      <a:r>
                        <a:rPr lang="en-US" sz="1000" dirty="0"/>
                        <a:t>Transmits user specified number of bytes from the source buffer pointer.</a:t>
                      </a:r>
                    </a:p>
                  </a:txBody>
                  <a:tcPr marL="98339" marR="98339" anchor="ctr"/>
                </a:tc>
                <a:extLst>
                  <a:ext uri="{0D108BD9-81ED-4DB2-BD59-A6C34878D82A}">
                    <a16:rowId xmlns:a16="http://schemas.microsoft.com/office/drawing/2014/main" val="10004"/>
                  </a:ext>
                </a:extLst>
              </a:tr>
              <a:tr h="584654">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R_SCI_UART_CallbackSet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void(*)(</a:t>
                      </a:r>
                      <a:r>
                        <a:rPr lang="en-US" sz="1000" dirty="0" err="1">
                          <a:solidFill>
                            <a:schemeClr val="tx2"/>
                          </a:solidFill>
                        </a:rPr>
                        <a:t>uart_callback_args_t</a:t>
                      </a:r>
                      <a:r>
                        <a:rPr lang="en-US" sz="1000" dirty="0">
                          <a:solidFill>
                            <a:schemeClr val="tx2"/>
                          </a:solidFill>
                        </a:rPr>
                        <a:t> </a:t>
                      </a:r>
                      <a:r>
                        <a:rPr lang="en-US" sz="1000" dirty="0"/>
                        <a:t>*) </a:t>
                      </a:r>
                      <a:r>
                        <a:rPr lang="en-US" sz="1000" dirty="0" err="1"/>
                        <a:t>p_callback</a:t>
                      </a:r>
                      <a:r>
                        <a:rPr lang="en-US" sz="1000" dirty="0"/>
                        <a:t>, void const *const </a:t>
                      </a:r>
                      <a:r>
                        <a:rPr lang="en-US" sz="1000" dirty="0" err="1"/>
                        <a:t>p_context</a:t>
                      </a:r>
                      <a:r>
                        <a:rPr lang="en-US" sz="1000" dirty="0"/>
                        <a:t>, </a:t>
                      </a:r>
                      <a:r>
                        <a:rPr lang="en-US" sz="1000" dirty="0" err="1">
                          <a:solidFill>
                            <a:schemeClr val="tx2"/>
                          </a:solidFill>
                        </a:rPr>
                        <a:t>uart_callback_args_t</a:t>
                      </a:r>
                      <a:r>
                        <a:rPr lang="en-US" sz="1000" dirty="0">
                          <a:solidFill>
                            <a:schemeClr val="tx2"/>
                          </a:solidFill>
                        </a:rPr>
                        <a:t> </a:t>
                      </a:r>
                      <a:r>
                        <a:rPr lang="en-US" sz="1000" dirty="0"/>
                        <a:t>*const </a:t>
                      </a:r>
                      <a:r>
                        <a:rPr lang="en-US" sz="1000" dirty="0" err="1"/>
                        <a:t>p_callback_memory</a:t>
                      </a:r>
                      <a:r>
                        <a:rPr lang="en-US" sz="1000" dirty="0"/>
                        <a:t> )</a:t>
                      </a:r>
                    </a:p>
                  </a:txBody>
                  <a:tcPr marL="98339" marR="98339" anchor="ctr"/>
                </a:tc>
                <a:tc>
                  <a:txBody>
                    <a:bodyPr/>
                    <a:lstStyle/>
                    <a:p>
                      <a:r>
                        <a:rPr lang="en-US" sz="1000" dirty="0"/>
                        <a:t>Updates the user callback and has option of providing memory for callback structure.</a:t>
                      </a:r>
                    </a:p>
                  </a:txBody>
                  <a:tcPr marL="98339" marR="98339" anchor="ctr"/>
                </a:tc>
                <a:extLst>
                  <a:ext uri="{0D108BD9-81ED-4DB2-BD59-A6C34878D82A}">
                    <a16:rowId xmlns:a16="http://schemas.microsoft.com/office/drawing/2014/main" val="3815919141"/>
                  </a:ext>
                </a:extLst>
              </a:tr>
              <a:tr h="384966">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R_SCI_UART_BaudSet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void const *const </a:t>
                      </a:r>
                      <a:r>
                        <a:rPr lang="en-US" sz="1000" dirty="0" err="1"/>
                        <a:t>p_baud_setting</a:t>
                      </a:r>
                      <a:r>
                        <a:rPr lang="en-US" sz="1000" dirty="0"/>
                        <a:t> )</a:t>
                      </a:r>
                    </a:p>
                  </a:txBody>
                  <a:tcPr marL="98339" marR="98339" anchor="ctr"/>
                </a:tc>
                <a:tc>
                  <a:txBody>
                    <a:bodyPr/>
                    <a:lstStyle/>
                    <a:p>
                      <a:r>
                        <a:rPr lang="en-US" sz="1000" dirty="0"/>
                        <a:t>Updates the baud rate using the clock selected in Open. </a:t>
                      </a:r>
                      <a:r>
                        <a:rPr lang="en-US" sz="1000" dirty="0" err="1"/>
                        <a:t>p_baud_setting</a:t>
                      </a:r>
                      <a:r>
                        <a:rPr lang="en-US" sz="1000" dirty="0"/>
                        <a:t> is a pointer to a </a:t>
                      </a:r>
                      <a:r>
                        <a:rPr lang="en-US" sz="1000" dirty="0" err="1"/>
                        <a:t>baud_setting_t</a:t>
                      </a:r>
                      <a:r>
                        <a:rPr lang="en-US" sz="1000" dirty="0"/>
                        <a:t> structure.</a:t>
                      </a:r>
                    </a:p>
                  </a:txBody>
                  <a:tcPr marL="98339" marR="98339" anchor="ctr"/>
                </a:tc>
                <a:extLst>
                  <a:ext uri="{0D108BD9-81ED-4DB2-BD59-A6C34878D82A}">
                    <a16:rowId xmlns:a16="http://schemas.microsoft.com/office/drawing/2014/main" val="2174472073"/>
                  </a:ext>
                </a:extLst>
              </a:tr>
              <a:tr h="384966">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2"/>
                        </a:rPr>
                        <a:t>R_SCI_UART_InfoGet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a:t>
                      </a:r>
                      <a:r>
                        <a:rPr lang="en-US" sz="1000" dirty="0" err="1">
                          <a:solidFill>
                            <a:schemeClr val="tx2"/>
                          </a:solidFill>
                        </a:rPr>
                        <a:t>uart_info_t</a:t>
                      </a:r>
                      <a:r>
                        <a:rPr lang="en-US" sz="1000" dirty="0">
                          <a:solidFill>
                            <a:schemeClr val="tx2"/>
                          </a:solidFill>
                        </a:rPr>
                        <a:t> </a:t>
                      </a:r>
                      <a:r>
                        <a:rPr lang="en-US" sz="1000" dirty="0"/>
                        <a:t>*const </a:t>
                      </a:r>
                      <a:r>
                        <a:rPr lang="en-US" sz="1000" dirty="0" err="1"/>
                        <a:t>p_info</a:t>
                      </a:r>
                      <a:r>
                        <a:rPr lang="en-US" sz="1000" dirty="0"/>
                        <a:t> )</a:t>
                      </a:r>
                    </a:p>
                  </a:txBody>
                  <a:tcPr marL="98339" marR="98339" anchor="ctr"/>
                </a:tc>
                <a:tc>
                  <a:txBody>
                    <a:bodyPr/>
                    <a:lstStyle/>
                    <a:p>
                      <a:r>
                        <a:rPr lang="en-US" sz="1000" dirty="0"/>
                        <a:t>Provides the driver information, including the maximum number of bytes that can be received or</a:t>
                      </a:r>
                    </a:p>
                    <a:p>
                      <a:r>
                        <a:rPr lang="en-US" sz="1000" dirty="0"/>
                        <a:t>transmitted at a time.</a:t>
                      </a:r>
                    </a:p>
                  </a:txBody>
                  <a:tcPr marL="98339" marR="98339" anchor="ctr"/>
                </a:tc>
                <a:extLst>
                  <a:ext uri="{0D108BD9-81ED-4DB2-BD59-A6C34878D82A}">
                    <a16:rowId xmlns:a16="http://schemas.microsoft.com/office/drawing/2014/main" val="1580607192"/>
                  </a:ext>
                </a:extLst>
              </a:tr>
              <a:tr h="681094">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3"/>
                        </a:rPr>
                        <a:t>R_SCI_UART_Abort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a:t>
                      </a:r>
                      <a:r>
                        <a:rPr lang="en-US" sz="1000" dirty="0" err="1">
                          <a:solidFill>
                            <a:schemeClr val="tx2"/>
                          </a:solidFill>
                        </a:rPr>
                        <a:t>uart_dir_t</a:t>
                      </a:r>
                      <a:r>
                        <a:rPr lang="en-US" sz="1000" dirty="0">
                          <a:solidFill>
                            <a:schemeClr val="tx2"/>
                          </a:solidFill>
                        </a:rPr>
                        <a:t> </a:t>
                      </a:r>
                      <a:r>
                        <a:rPr lang="en-US" sz="1000" dirty="0" err="1"/>
                        <a:t>communication_to_abort</a:t>
                      </a:r>
                      <a:r>
                        <a:rPr lang="en-US" sz="1000" dirty="0"/>
                        <a:t> )</a:t>
                      </a:r>
                    </a:p>
                  </a:txBody>
                  <a:tcPr marL="98339" marR="98339" anchor="ctr"/>
                </a:tc>
                <a:tc>
                  <a:txBody>
                    <a:bodyPr/>
                    <a:lstStyle/>
                    <a:p>
                      <a:r>
                        <a:rPr lang="en-US" sz="1000" dirty="0"/>
                        <a:t>Provides API to abort ongoing transfer. Transmission is aborted after the current character is</a:t>
                      </a:r>
                    </a:p>
                    <a:p>
                      <a:r>
                        <a:rPr lang="en-US" sz="1000" dirty="0"/>
                        <a:t>transmitted. Reception is still enabled after abort(). Any characters received after abort() and</a:t>
                      </a:r>
                    </a:p>
                    <a:p>
                      <a:r>
                        <a:rPr lang="en-US" sz="1000" dirty="0"/>
                        <a:t>before the transfer is reset in the next call to read(), will arrive via the callback function with event</a:t>
                      </a:r>
                    </a:p>
                    <a:p>
                      <a:r>
                        <a:rPr lang="en-US" sz="1000" dirty="0"/>
                        <a:t>UART_EVENT_RX_CHAR.</a:t>
                      </a:r>
                    </a:p>
                  </a:txBody>
                  <a:tcPr marL="98339" marR="98339" anchor="ctr"/>
                </a:tc>
                <a:extLst>
                  <a:ext uri="{0D108BD9-81ED-4DB2-BD59-A6C34878D82A}">
                    <a16:rowId xmlns:a16="http://schemas.microsoft.com/office/drawing/2014/main" val="1596357501"/>
                  </a:ext>
                </a:extLst>
              </a:tr>
              <a:tr h="533030">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3"/>
                        </a:rPr>
                        <a:t>R_SCI_UART_ReadStop </a:t>
                      </a:r>
                      <a:r>
                        <a:rPr lang="en-US" sz="1000" dirty="0"/>
                        <a:t>( </a:t>
                      </a:r>
                      <a:r>
                        <a:rPr lang="en-US" sz="1000" dirty="0" err="1">
                          <a:solidFill>
                            <a:schemeClr val="tx2"/>
                          </a:solidFill>
                        </a:rPr>
                        <a:t>uart_ctrl_t</a:t>
                      </a:r>
                      <a:r>
                        <a:rPr lang="en-US" sz="1000" dirty="0">
                          <a:solidFill>
                            <a:schemeClr val="tx2"/>
                          </a:solidFill>
                        </a:rPr>
                        <a:t> </a:t>
                      </a:r>
                      <a:r>
                        <a:rPr lang="en-US" sz="1000" dirty="0"/>
                        <a:t>*const </a:t>
                      </a:r>
                      <a:r>
                        <a:rPr lang="en-US" sz="1000" dirty="0" err="1"/>
                        <a:t>p_api_ctrl</a:t>
                      </a:r>
                      <a:r>
                        <a:rPr lang="en-US" sz="1000" dirty="0"/>
                        <a:t>, uint32_t * </a:t>
                      </a:r>
                      <a:r>
                        <a:rPr lang="en-US" sz="1000" dirty="0" err="1"/>
                        <a:t>remaining_bytes</a:t>
                      </a:r>
                      <a:r>
                        <a:rPr lang="en-US" sz="1000" dirty="0"/>
                        <a:t> )</a:t>
                      </a:r>
                    </a:p>
                  </a:txBody>
                  <a:tcPr marL="98339" marR="98339" anchor="ctr"/>
                </a:tc>
                <a:tc>
                  <a:txBody>
                    <a:bodyPr/>
                    <a:lstStyle/>
                    <a:p>
                      <a:r>
                        <a:rPr lang="en-US" sz="1000" dirty="0"/>
                        <a:t>Provides API to abort ongoing read. Reception is still enabled after abort(). Any characters received after abort() and before the transfer is reset in the next call to read(), will arrive via the callback function with event UART_EVENT_RX_CHAR.</a:t>
                      </a:r>
                    </a:p>
                  </a:txBody>
                  <a:tcPr marL="98339" marR="98339" anchor="ctr"/>
                </a:tc>
                <a:extLst>
                  <a:ext uri="{0D108BD9-81ED-4DB2-BD59-A6C34878D82A}">
                    <a16:rowId xmlns:a16="http://schemas.microsoft.com/office/drawing/2014/main" val="1788762596"/>
                  </a:ext>
                </a:extLst>
              </a:tr>
              <a:tr h="533030">
                <a:tc>
                  <a:txBody>
                    <a:bodyPr/>
                    <a:lstStyle/>
                    <a:p>
                      <a:r>
                        <a:rPr lang="en-US" sz="1000" dirty="0" err="1">
                          <a:solidFill>
                            <a:schemeClr val="tx2"/>
                          </a:solidFill>
                        </a:rPr>
                        <a:t>fsp_err_t</a:t>
                      </a:r>
                      <a:r>
                        <a:rPr lang="en-US" sz="1000" dirty="0">
                          <a:solidFill>
                            <a:schemeClr val="tx2"/>
                          </a:solidFill>
                        </a:rPr>
                        <a:t> </a:t>
                      </a:r>
                      <a:r>
                        <a:rPr lang="en-US" sz="1000" b="1" dirty="0">
                          <a:solidFill>
                            <a:schemeClr val="tx2"/>
                          </a:solidFill>
                          <a:hlinkClick r:id="rId3"/>
                        </a:rPr>
                        <a:t>R_SCI_UART_BaudCalculate </a:t>
                      </a:r>
                      <a:r>
                        <a:rPr lang="en-US" sz="1000" dirty="0"/>
                        <a:t>( uint32_t </a:t>
                      </a:r>
                      <a:r>
                        <a:rPr lang="en-US" sz="1000" dirty="0" err="1"/>
                        <a:t>baudrate</a:t>
                      </a:r>
                      <a:r>
                        <a:rPr lang="en-US" sz="1000" dirty="0"/>
                        <a:t>, bool </a:t>
                      </a:r>
                      <a:r>
                        <a:rPr lang="en-US" sz="1000" dirty="0" err="1"/>
                        <a:t>bitrate_modulation</a:t>
                      </a:r>
                      <a:r>
                        <a:rPr lang="en-US" sz="1000" dirty="0"/>
                        <a:t>, uint32_t baud_rate_error_x_1000, </a:t>
                      </a:r>
                      <a:r>
                        <a:rPr lang="en-US" sz="1000" dirty="0" err="1">
                          <a:solidFill>
                            <a:schemeClr val="tx2"/>
                          </a:solidFill>
                        </a:rPr>
                        <a:t>baud_setting_t</a:t>
                      </a:r>
                      <a:r>
                        <a:rPr lang="en-US" sz="1000" dirty="0">
                          <a:solidFill>
                            <a:schemeClr val="tx2"/>
                          </a:solidFill>
                        </a:rPr>
                        <a:t> </a:t>
                      </a:r>
                      <a:r>
                        <a:rPr lang="en-US" sz="1000" dirty="0"/>
                        <a:t>*const </a:t>
                      </a:r>
                      <a:r>
                        <a:rPr lang="en-US" sz="1000" dirty="0" err="1"/>
                        <a:t>p_baud_setting</a:t>
                      </a:r>
                      <a:r>
                        <a:rPr lang="en-US" sz="1000" dirty="0"/>
                        <a:t> )</a:t>
                      </a:r>
                    </a:p>
                  </a:txBody>
                  <a:tcPr marL="98339" marR="98339" anchor="ctr"/>
                </a:tc>
                <a:tc>
                  <a:txBody>
                    <a:bodyPr/>
                    <a:lstStyle/>
                    <a:p>
                      <a:r>
                        <a:rPr lang="en-US" sz="1000" dirty="0"/>
                        <a:t>Calculates baud rate register settings. Evaluates and determines the best possible settings set to</a:t>
                      </a:r>
                    </a:p>
                    <a:p>
                      <a:r>
                        <a:rPr lang="en-US" sz="1000" dirty="0"/>
                        <a:t>the baud rate related registers.</a:t>
                      </a:r>
                    </a:p>
                  </a:txBody>
                  <a:tcPr marL="98339" marR="98339" anchor="ctr"/>
                </a:tc>
                <a:extLst>
                  <a:ext uri="{0D108BD9-81ED-4DB2-BD59-A6C34878D82A}">
                    <a16:rowId xmlns:a16="http://schemas.microsoft.com/office/drawing/2014/main" val="3736193690"/>
                  </a:ext>
                </a:extLst>
              </a:tr>
            </a:tbl>
          </a:graphicData>
        </a:graphic>
      </p:graphicFrame>
    </p:spTree>
    <p:extLst>
      <p:ext uri="{BB962C8B-B14F-4D97-AF65-F5344CB8AC3E}">
        <p14:creationId xmlns:p14="http://schemas.microsoft.com/office/powerpoint/2010/main" val="239802437"/>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943F0440-D585-488D-A6C7-A53B92324DD7}" vid="{678AD30F-02BA-442E-9974-75F8D9041460}"/>
    </a:ext>
  </a:extLst>
</a:theme>
</file>

<file path=docProps/app.xml><?xml version="1.0" encoding="utf-8"?>
<Properties xmlns="http://schemas.openxmlformats.org/officeDocument/2006/extended-properties" xmlns:vt="http://schemas.openxmlformats.org/officeDocument/2006/docPropsVTypes">
  <TotalTime>3377</TotalTime>
  <Words>1281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Symbol</vt:lpstr>
      <vt:lpstr>Wingdings</vt:lpstr>
      <vt:lpstr>Renesas Template 2022 - EN Confidential</vt:lpstr>
      <vt:lpstr>PowerPoint Presentation</vt:lpstr>
      <vt:lpstr>Agenda</vt:lpstr>
      <vt:lpstr>What is UART?</vt:lpstr>
      <vt:lpstr>What is UART?</vt:lpstr>
      <vt:lpstr>What is UART?</vt:lpstr>
      <vt:lpstr>What is UART?</vt:lpstr>
      <vt:lpstr>What is UART?</vt:lpstr>
      <vt:lpstr>What is UART?</vt:lpstr>
      <vt:lpstr>UART on FSP</vt:lpstr>
      <vt:lpstr>UART on FSP</vt:lpstr>
      <vt:lpstr>UART on FSP</vt:lpstr>
      <vt:lpstr>UART on FSP</vt:lpstr>
      <vt:lpstr>UART on FSP</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 Phan</dc:creator>
  <cp:lastModifiedBy>Canh Phan</cp:lastModifiedBy>
  <cp:revision>28</cp:revision>
  <dcterms:created xsi:type="dcterms:W3CDTF">2023-02-06T02:07:24Z</dcterms:created>
  <dcterms:modified xsi:type="dcterms:W3CDTF">2023-02-17T03:23:00Z</dcterms:modified>
</cp:coreProperties>
</file>