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3772" r:id="rId5"/>
  </p:sldMasterIdLst>
  <p:notesMasterIdLst>
    <p:notesMasterId r:id="rId58"/>
  </p:notesMasterIdLst>
  <p:sldIdLst>
    <p:sldId id="443" r:id="rId6"/>
    <p:sldId id="385" r:id="rId7"/>
    <p:sldId id="445" r:id="rId8"/>
    <p:sldId id="386" r:id="rId9"/>
    <p:sldId id="500" r:id="rId10"/>
    <p:sldId id="499" r:id="rId11"/>
    <p:sldId id="501" r:id="rId12"/>
    <p:sldId id="502" r:id="rId13"/>
    <p:sldId id="549" r:id="rId14"/>
    <p:sldId id="497" r:id="rId15"/>
    <p:sldId id="498" r:id="rId16"/>
    <p:sldId id="541" r:id="rId17"/>
    <p:sldId id="543" r:id="rId18"/>
    <p:sldId id="544" r:id="rId19"/>
    <p:sldId id="545" r:id="rId20"/>
    <p:sldId id="546" r:id="rId21"/>
    <p:sldId id="547" r:id="rId22"/>
    <p:sldId id="551" r:id="rId23"/>
    <p:sldId id="555" r:id="rId24"/>
    <p:sldId id="556" r:id="rId25"/>
    <p:sldId id="557" r:id="rId26"/>
    <p:sldId id="558" r:id="rId27"/>
    <p:sldId id="559" r:id="rId28"/>
    <p:sldId id="560" r:id="rId29"/>
    <p:sldId id="561" r:id="rId30"/>
    <p:sldId id="550" r:id="rId31"/>
    <p:sldId id="505" r:id="rId32"/>
    <p:sldId id="506" r:id="rId33"/>
    <p:sldId id="507" r:id="rId34"/>
    <p:sldId id="508" r:id="rId35"/>
    <p:sldId id="509" r:id="rId36"/>
    <p:sldId id="542" r:id="rId37"/>
    <p:sldId id="510" r:id="rId38"/>
    <p:sldId id="554" r:id="rId39"/>
    <p:sldId id="511" r:id="rId40"/>
    <p:sldId id="552" r:id="rId41"/>
    <p:sldId id="521" r:id="rId42"/>
    <p:sldId id="522" r:id="rId43"/>
    <p:sldId id="523" r:id="rId44"/>
    <p:sldId id="524" r:id="rId45"/>
    <p:sldId id="525" r:id="rId46"/>
    <p:sldId id="526" r:id="rId47"/>
    <p:sldId id="527" r:id="rId48"/>
    <p:sldId id="528" r:id="rId49"/>
    <p:sldId id="539" r:id="rId50"/>
    <p:sldId id="531" r:id="rId51"/>
    <p:sldId id="534" r:id="rId52"/>
    <p:sldId id="537" r:id="rId53"/>
    <p:sldId id="536" r:id="rId54"/>
    <p:sldId id="553" r:id="rId55"/>
    <p:sldId id="540" r:id="rId56"/>
    <p:sldId id="363"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6FD25-E659-476E-8ACF-6EA8895A3925}" v="195" dt="2023-03-08T11:20:24.41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 Dinh" userId="dc30d17c-6eff-479b-ae71-1b7931b7bd20" providerId="ADAL" clId="{0B36FD25-E659-476E-8ACF-6EA8895A3925}"/>
    <pc:docChg chg="custSel addSld modSld">
      <pc:chgData name="Tam Dinh" userId="dc30d17c-6eff-479b-ae71-1b7931b7bd20" providerId="ADAL" clId="{0B36FD25-E659-476E-8ACF-6EA8895A3925}" dt="2023-03-08T11:21:10.747" v="296" actId="1076"/>
      <pc:docMkLst>
        <pc:docMk/>
      </pc:docMkLst>
      <pc:sldChg chg="modSp mod">
        <pc:chgData name="Tam Dinh" userId="dc30d17c-6eff-479b-ae71-1b7931b7bd20" providerId="ADAL" clId="{0B36FD25-E659-476E-8ACF-6EA8895A3925}" dt="2023-03-08T06:45:09.269" v="189" actId="20577"/>
        <pc:sldMkLst>
          <pc:docMk/>
          <pc:sldMk cId="1772044184" sldId="490"/>
        </pc:sldMkLst>
        <pc:spChg chg="mod">
          <ac:chgData name="Tam Dinh" userId="dc30d17c-6eff-479b-ae71-1b7931b7bd20" providerId="ADAL" clId="{0B36FD25-E659-476E-8ACF-6EA8895A3925}" dt="2023-03-08T06:45:09.269" v="189" actId="20577"/>
          <ac:spMkLst>
            <pc:docMk/>
            <pc:sldMk cId="1772044184" sldId="490"/>
            <ac:spMk id="7" creationId="{B480F6B7-BFDC-4EB4-869C-FC72EFBA4E3E}"/>
          </ac:spMkLst>
        </pc:spChg>
      </pc:sldChg>
      <pc:sldChg chg="modSp mod">
        <pc:chgData name="Tam Dinh" userId="dc30d17c-6eff-479b-ae71-1b7931b7bd20" providerId="ADAL" clId="{0B36FD25-E659-476E-8ACF-6EA8895A3925}" dt="2023-03-08T06:45:12.769" v="191" actId="20577"/>
        <pc:sldMkLst>
          <pc:docMk/>
          <pc:sldMk cId="2418732502" sldId="493"/>
        </pc:sldMkLst>
        <pc:spChg chg="mod">
          <ac:chgData name="Tam Dinh" userId="dc30d17c-6eff-479b-ae71-1b7931b7bd20" providerId="ADAL" clId="{0B36FD25-E659-476E-8ACF-6EA8895A3925}" dt="2023-03-08T06:45:12.769" v="191" actId="20577"/>
          <ac:spMkLst>
            <pc:docMk/>
            <pc:sldMk cId="2418732502" sldId="493"/>
            <ac:spMk id="7" creationId="{B480F6B7-BFDC-4EB4-869C-FC72EFBA4E3E}"/>
          </ac:spMkLst>
        </pc:spChg>
      </pc:sldChg>
      <pc:sldChg chg="addSp delSp modSp add mod">
        <pc:chgData name="Tam Dinh" userId="dc30d17c-6eff-479b-ae71-1b7931b7bd20" providerId="ADAL" clId="{0B36FD25-E659-476E-8ACF-6EA8895A3925}" dt="2023-03-08T06:44:56.926" v="187" actId="20577"/>
        <pc:sldMkLst>
          <pc:docMk/>
          <pc:sldMk cId="1695168280" sldId="495"/>
        </pc:sldMkLst>
        <pc:spChg chg="mod">
          <ac:chgData name="Tam Dinh" userId="dc30d17c-6eff-479b-ae71-1b7931b7bd20" providerId="ADAL" clId="{0B36FD25-E659-476E-8ACF-6EA8895A3925}" dt="2023-03-08T06:41:57.839" v="59" actId="20577"/>
          <ac:spMkLst>
            <pc:docMk/>
            <pc:sldMk cId="1695168280" sldId="495"/>
            <ac:spMk id="7" creationId="{B480F6B7-BFDC-4EB4-869C-FC72EFBA4E3E}"/>
          </ac:spMkLst>
        </pc:spChg>
        <pc:spChg chg="del">
          <ac:chgData name="Tam Dinh" userId="dc30d17c-6eff-479b-ae71-1b7931b7bd20" providerId="ADAL" clId="{0B36FD25-E659-476E-8ACF-6EA8895A3925}" dt="2023-03-08T06:42:02.775" v="61" actId="478"/>
          <ac:spMkLst>
            <pc:docMk/>
            <pc:sldMk cId="1695168280" sldId="495"/>
            <ac:spMk id="9" creationId="{7DB34F27-F504-4D4F-BA06-33E91281FD68}"/>
          </ac:spMkLst>
        </pc:spChg>
        <pc:spChg chg="del">
          <ac:chgData name="Tam Dinh" userId="dc30d17c-6eff-479b-ae71-1b7931b7bd20" providerId="ADAL" clId="{0B36FD25-E659-476E-8ACF-6EA8895A3925}" dt="2023-03-08T06:42:02.775" v="61" actId="478"/>
          <ac:spMkLst>
            <pc:docMk/>
            <pc:sldMk cId="1695168280" sldId="495"/>
            <ac:spMk id="11" creationId="{BE09B740-1C4A-4C9A-955A-58356516DDB5}"/>
          </ac:spMkLst>
        </pc:spChg>
        <pc:spChg chg="del">
          <ac:chgData name="Tam Dinh" userId="dc30d17c-6eff-479b-ae71-1b7931b7bd20" providerId="ADAL" clId="{0B36FD25-E659-476E-8ACF-6EA8895A3925}" dt="2023-03-08T06:42:02.775" v="61" actId="478"/>
          <ac:spMkLst>
            <pc:docMk/>
            <pc:sldMk cId="1695168280" sldId="495"/>
            <ac:spMk id="12" creationId="{F1FE155F-1C27-447B-8E47-FC5C232CB61B}"/>
          </ac:spMkLst>
        </pc:spChg>
        <pc:spChg chg="del">
          <ac:chgData name="Tam Dinh" userId="dc30d17c-6eff-479b-ae71-1b7931b7bd20" providerId="ADAL" clId="{0B36FD25-E659-476E-8ACF-6EA8895A3925}" dt="2023-03-08T06:42:04.058" v="62" actId="478"/>
          <ac:spMkLst>
            <pc:docMk/>
            <pc:sldMk cId="1695168280" sldId="495"/>
            <ac:spMk id="13" creationId="{7BE097B0-93E1-4543-A7D7-515BAE423AF6}"/>
          </ac:spMkLst>
        </pc:spChg>
        <pc:spChg chg="mod ord">
          <ac:chgData name="Tam Dinh" userId="dc30d17c-6eff-479b-ae71-1b7931b7bd20" providerId="ADAL" clId="{0B36FD25-E659-476E-8ACF-6EA8895A3925}" dt="2023-03-08T06:42:59.420" v="73" actId="1035"/>
          <ac:spMkLst>
            <pc:docMk/>
            <pc:sldMk cId="1695168280" sldId="495"/>
            <ac:spMk id="14" creationId="{71D3FFFA-0678-4231-B1EB-798ECB9AFE0D}"/>
          </ac:spMkLst>
        </pc:spChg>
        <pc:spChg chg="add mod">
          <ac:chgData name="Tam Dinh" userId="dc30d17c-6eff-479b-ae71-1b7931b7bd20" providerId="ADAL" clId="{0B36FD25-E659-476E-8ACF-6EA8895A3925}" dt="2023-03-08T06:43:21.238" v="76" actId="1038"/>
          <ac:spMkLst>
            <pc:docMk/>
            <pc:sldMk cId="1695168280" sldId="495"/>
            <ac:spMk id="15" creationId="{7F385DA4-2E1E-4B37-8DFE-5BD4EFFC112B}"/>
          </ac:spMkLst>
        </pc:spChg>
        <pc:spChg chg="add mod">
          <ac:chgData name="Tam Dinh" userId="dc30d17c-6eff-479b-ae71-1b7931b7bd20" providerId="ADAL" clId="{0B36FD25-E659-476E-8ACF-6EA8895A3925}" dt="2023-03-08T06:44:23.357" v="133" actId="1076"/>
          <ac:spMkLst>
            <pc:docMk/>
            <pc:sldMk cId="1695168280" sldId="495"/>
            <ac:spMk id="16" creationId="{90BC359F-2734-47CD-BA0F-A229FEF1DA4D}"/>
          </ac:spMkLst>
        </pc:spChg>
        <pc:spChg chg="mod ord">
          <ac:chgData name="Tam Dinh" userId="dc30d17c-6eff-479b-ae71-1b7931b7bd20" providerId="ADAL" clId="{0B36FD25-E659-476E-8ACF-6EA8895A3925}" dt="2023-03-08T06:44:56.926" v="187" actId="20577"/>
          <ac:spMkLst>
            <pc:docMk/>
            <pc:sldMk cId="1695168280" sldId="495"/>
            <ac:spMk id="17" creationId="{463AA92A-F59D-4BA2-9013-A6F71B41799F}"/>
          </ac:spMkLst>
        </pc:spChg>
        <pc:picChg chg="add mod">
          <ac:chgData name="Tam Dinh" userId="dc30d17c-6eff-479b-ae71-1b7931b7bd20" providerId="ADAL" clId="{0B36FD25-E659-476E-8ACF-6EA8895A3925}" dt="2023-03-08T06:42:35.744" v="68" actId="1076"/>
          <ac:picMkLst>
            <pc:docMk/>
            <pc:sldMk cId="1695168280" sldId="495"/>
            <ac:picMk id="4" creationId="{7653E5AB-DCA4-47B0-AFF3-9AE6DF89ECAE}"/>
          </ac:picMkLst>
        </pc:picChg>
        <pc:picChg chg="del">
          <ac:chgData name="Tam Dinh" userId="dc30d17c-6eff-479b-ae71-1b7931b7bd20" providerId="ADAL" clId="{0B36FD25-E659-476E-8ACF-6EA8895A3925}" dt="2023-03-08T06:41:59.393" v="60" actId="478"/>
          <ac:picMkLst>
            <pc:docMk/>
            <pc:sldMk cId="1695168280" sldId="495"/>
            <ac:picMk id="5" creationId="{F9932B86-3BB6-4AAF-8F83-ECBA0A39E7D9}"/>
          </ac:picMkLst>
        </pc:picChg>
      </pc:sldChg>
      <pc:sldChg chg="addSp modSp add mod">
        <pc:chgData name="Tam Dinh" userId="dc30d17c-6eff-479b-ae71-1b7931b7bd20" providerId="ADAL" clId="{0B36FD25-E659-476E-8ACF-6EA8895A3925}" dt="2023-03-08T11:21:10.747" v="296" actId="1076"/>
        <pc:sldMkLst>
          <pc:docMk/>
          <pc:sldMk cId="2839070983" sldId="496"/>
        </pc:sldMkLst>
        <pc:spChg chg="add mod">
          <ac:chgData name="Tam Dinh" userId="dc30d17c-6eff-479b-ae71-1b7931b7bd20" providerId="ADAL" clId="{0B36FD25-E659-476E-8ACF-6EA8895A3925}" dt="2023-03-08T11:21:07.907" v="295" actId="1076"/>
          <ac:spMkLst>
            <pc:docMk/>
            <pc:sldMk cId="2839070983" sldId="496"/>
            <ac:spMk id="6" creationId="{2A823CAA-51F2-4152-A2C3-0D6468FE2379}"/>
          </ac:spMkLst>
        </pc:spChg>
        <pc:spChg chg="mod">
          <ac:chgData name="Tam Dinh" userId="dc30d17c-6eff-479b-ae71-1b7931b7bd20" providerId="ADAL" clId="{0B36FD25-E659-476E-8ACF-6EA8895A3925}" dt="2023-03-08T11:18:59.130" v="280" actId="113"/>
          <ac:spMkLst>
            <pc:docMk/>
            <pc:sldMk cId="2839070983" sldId="496"/>
            <ac:spMk id="7" creationId="{B480F6B7-BFDC-4EB4-869C-FC72EFBA4E3E}"/>
          </ac:spMkLst>
        </pc:spChg>
        <pc:spChg chg="add mod">
          <ac:chgData name="Tam Dinh" userId="dc30d17c-6eff-479b-ae71-1b7931b7bd20" providerId="ADAL" clId="{0B36FD25-E659-476E-8ACF-6EA8895A3925}" dt="2023-03-08T11:21:10.747" v="296" actId="1076"/>
          <ac:spMkLst>
            <pc:docMk/>
            <pc:sldMk cId="2839070983" sldId="496"/>
            <ac:spMk id="8" creationId="{C604F096-CB8E-42D0-B3D8-E1A80BC5CC3F}"/>
          </ac:spMkLst>
        </pc:spChg>
        <pc:picChg chg="add mod">
          <ac:chgData name="Tam Dinh" userId="dc30d17c-6eff-479b-ae71-1b7931b7bd20" providerId="ADAL" clId="{0B36FD25-E659-476E-8ACF-6EA8895A3925}" dt="2023-03-08T11:21:04.545" v="294" actId="1076"/>
          <ac:picMkLst>
            <pc:docMk/>
            <pc:sldMk cId="2839070983" sldId="496"/>
            <ac:picMk id="4" creationId="{3E79AEEB-40AD-4698-BB30-581E5F3F7C95}"/>
          </ac:picMkLst>
        </pc:picChg>
        <pc:picChg chg="add mod">
          <ac:chgData name="Tam Dinh" userId="dc30d17c-6eff-479b-ae71-1b7931b7bd20" providerId="ADAL" clId="{0B36FD25-E659-476E-8ACF-6EA8895A3925}" dt="2023-03-08T11:21:00.622" v="293" actId="1076"/>
          <ac:picMkLst>
            <pc:docMk/>
            <pc:sldMk cId="2839070983" sldId="496"/>
            <ac:picMk id="9" creationId="{FA1A96D8-9B66-4C4D-9A09-3C35C19000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11/16/2023</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dirty="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126610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0974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err="1"/>
              <a:t>Textmasterformat</a:t>
            </a:r>
            <a:br>
              <a:rPr lang="en-US" noProof="0"/>
            </a:br>
            <a:r>
              <a:rPr lang="en-US" noProof="0" err="1"/>
              <a:t>bearbeiten</a:t>
            </a:r>
            <a:endParaRPr lang="en-US" noProof="0"/>
          </a:p>
          <a:p>
            <a:pPr lvl="1"/>
            <a:r>
              <a:rPr lang="en-US" noProof="0" err="1"/>
              <a:t>Zweite</a:t>
            </a:r>
            <a:r>
              <a:rPr lang="en-US" noProof="0"/>
              <a:t> </a:t>
            </a:r>
            <a:r>
              <a:rPr lang="en-US" noProof="0" err="1"/>
              <a:t>Ebene</a:t>
            </a:r>
            <a:endParaRPr lang="en-US" noProof="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995236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90781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121391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9469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061181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9789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dirty="0"/>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6574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dirty="0"/>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dirty="0"/>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49876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dirty="0"/>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437708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99384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10482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dirty="0"/>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804027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30523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5628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89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err="1"/>
              <a:t>Textmasterformat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t>Page </a:t>
            </a:r>
            <a:fld id="{3FD030EF-7044-4946-962A-5D7D09BD1B34}" type="slidenum">
              <a:rPr lang="de-DE" smtClean="0"/>
              <a:pPr algn="l"/>
              <a:t>‹#›</a:t>
            </a:fld>
            <a:endParaRPr lang="de-DE"/>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a:solidFill>
                  <a:schemeClr val="tx2"/>
                </a:solidFill>
                <a:latin typeface="+mj-lt"/>
                <a:ea typeface="+mn-ea"/>
                <a:cs typeface="+mn-cs"/>
              </a:rPr>
              <a:t>© 2023 Renesas Electronics Corporation. All rights reserved. </a:t>
            </a:r>
            <a:endParaRPr lang="en-US" sz="80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a:solidFill>
                  <a:schemeClr val="bg1"/>
                </a:solidFill>
                <a:latin typeface="+mj-lt"/>
                <a:ea typeface="+mn-ea"/>
                <a:cs typeface="+mn-cs"/>
              </a:rPr>
              <a:t>RENESAS CONFIDENTIAL</a:t>
            </a:r>
            <a:endParaRPr lang="en-US" sz="1050" b="1">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248363867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p15:clr>
            <a:srgbClr val="F26B43"/>
          </p15:clr>
        </p15:guide>
        <p15:guide id="7" orient="horz" pos="890">
          <p15:clr>
            <a:srgbClr val="F26B43"/>
          </p15:clr>
        </p15:guide>
        <p15:guide id="8" orient="horz" pos="618">
          <p15:clr>
            <a:srgbClr val="F26B43"/>
          </p15:clr>
        </p15:guide>
        <p15:guide id="9" orient="horz" pos="346">
          <p15:clr>
            <a:srgbClr val="F26B43"/>
          </p15:clr>
        </p15:guide>
        <p15:guide id="10" orient="horz" pos="4201">
          <p15:clr>
            <a:srgbClr val="F26B43"/>
          </p15:clr>
        </p15:guide>
        <p15:guide id="11" orient="horz" pos="709">
          <p15:clr>
            <a:srgbClr val="F26B43"/>
          </p15:clr>
        </p15:guide>
        <p15:guide id="12" orient="horz" pos="3984">
          <p15:clr>
            <a:srgbClr val="F26B43"/>
          </p15:clr>
        </p15:guide>
        <p15:guide id="13" pos="52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hyperlink" Target="https://www.ablic.com/en/semicon/products/automotive/automotive-watchdog-timer/intro/#:~:text=A%20watchdog%20timer%20(WDT)%20is,processor%20for%20controlling%20electronic%20devices." TargetMode="External"/><Relationship Id="rId2" Type="http://schemas.openxmlformats.org/officeDocument/2006/relationships/hyperlink" Target="https://renesas.github.io/fsp/group___w_d_t.html" TargetMode="External"/><Relationship Id="rId1" Type="http://schemas.openxmlformats.org/officeDocument/2006/relationships/slideLayout" Target="../slideLayouts/slideLayout4.xml"/><Relationship Id="rId5" Type="http://schemas.openxmlformats.org/officeDocument/2006/relationships/hyperlink" Target="http://pbgitap01.rea.renesas.com/peaks/peaks_documentation/-/blob/master/hardware_users_manuals/r01uh0892ej0110-ra4m2.pdf" TargetMode="External"/><Relationship Id="rId4" Type="http://schemas.openxmlformats.org/officeDocument/2006/relationships/hyperlink" Target="https://www.renesas.com/us/en/document/man/ek-ra4m2-v1-users-manua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a:t>Watchdog timer (R_WDT)</a:t>
            </a:r>
            <a:endParaRPr lang="en-US" altLang="ja-JP" dirty="0"/>
          </a:p>
          <a:p>
            <a:endParaRPr lang="en-US" altLang="ja-JP"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en-US" altLang="ja-JP"/>
              <a:t>nov </a:t>
            </a:r>
            <a:r>
              <a:rPr lang="en-US" altLang="ja-JP" dirty="0"/>
              <a:t>2023</a:t>
            </a:r>
          </a:p>
          <a:p>
            <a:r>
              <a:rPr lang="en-US" altLang="ja-JP"/>
              <a:t>minh </a:t>
            </a:r>
            <a:r>
              <a:rPr lang="en-US" altLang="ja-JP" dirty="0"/>
              <a:t>nguyen</a:t>
            </a:r>
          </a:p>
          <a:p>
            <a:r>
              <a:rPr lang="en-US" altLang="ja-JP"/>
              <a:t>Ra </a:t>
            </a:r>
            <a:r>
              <a:rPr lang="en-US" altLang="ja-JP" dirty="0"/>
              <a:t>fsp group</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key features of watchdog timer</a:t>
            </a:r>
          </a:p>
        </p:txBody>
      </p:sp>
      <p:sp>
        <p:nvSpPr>
          <p:cNvPr id="3" name="TextBox 2">
            <a:extLst>
              <a:ext uri="{FF2B5EF4-FFF2-40B4-BE49-F238E27FC236}">
                <a16:creationId xmlns:a16="http://schemas.microsoft.com/office/drawing/2014/main" id="{16072B40-2E6A-B567-01BA-34E1C378FB3E}"/>
              </a:ext>
            </a:extLst>
          </p:cNvPr>
          <p:cNvSpPr txBox="1"/>
          <p:nvPr/>
        </p:nvSpPr>
        <p:spPr>
          <a:xfrm>
            <a:off x="593558" y="1475874"/>
            <a:ext cx="11119016" cy="3139321"/>
          </a:xfrm>
          <a:prstGeom prst="rect">
            <a:avLst/>
          </a:prstGeom>
          <a:noFill/>
        </p:spPr>
        <p:txBody>
          <a:bodyPr wrap="square" rtlCol="0">
            <a:spAutoFit/>
          </a:bodyPr>
          <a:lstStyle/>
          <a:p>
            <a:pPr marL="285750" indent="-285750">
              <a:buFont typeface="Arial" panose="020B0604020202020204" pitchFamily="34" charset="0"/>
              <a:buChar char="•"/>
            </a:pPr>
            <a:r>
              <a:rPr lang="en-US" b="1"/>
              <a:t>Clock division ratio: </a:t>
            </a:r>
            <a:r>
              <a:rPr lang="en-US"/>
              <a:t>Divide by 4, 64, 128, 512, 2048 or 8192.</a:t>
            </a:r>
          </a:p>
          <a:p>
            <a:pPr marL="285750" indent="-285750">
              <a:buFont typeface="Arial" panose="020B0604020202020204" pitchFamily="34" charset="0"/>
              <a:buChar char="•"/>
            </a:pPr>
            <a:r>
              <a:rPr lang="en-US" b="1"/>
              <a:t>Counter operation: </a:t>
            </a:r>
            <a:r>
              <a:rPr lang="en-US"/>
              <a:t>Counting down using a 14-bit down-counter.</a:t>
            </a:r>
          </a:p>
          <a:p>
            <a:pPr marL="285750" indent="-285750">
              <a:buFont typeface="Arial" panose="020B0604020202020204" pitchFamily="34" charset="0"/>
              <a:buChar char="•"/>
            </a:pPr>
            <a:r>
              <a:rPr lang="en-US" b="1"/>
              <a:t>Condition for starting the counter:</a:t>
            </a:r>
          </a:p>
          <a:p>
            <a:pPr marL="742950" lvl="1" indent="-285750">
              <a:buFont typeface="Arial" panose="020B0604020202020204" pitchFamily="34" charset="0"/>
              <a:buChar char="•"/>
            </a:pPr>
            <a:r>
              <a:rPr lang="en-US"/>
              <a:t>Auto-start mode: Counting automatically starts after reset or after and underflow or refresh error occurs.</a:t>
            </a:r>
          </a:p>
          <a:p>
            <a:pPr marL="742950" lvl="1" indent="-285750">
              <a:buFont typeface="Arial" panose="020B0604020202020204" pitchFamily="34" charset="0"/>
              <a:buChar char="•"/>
            </a:pPr>
            <a:r>
              <a:rPr lang="en-US"/>
              <a:t>Register start mode: Counting is started by refresh operation (writing to the WDTRR register).</a:t>
            </a:r>
          </a:p>
          <a:p>
            <a:pPr marL="285750" indent="-285750">
              <a:buFont typeface="Arial" panose="020B0604020202020204" pitchFamily="34" charset="0"/>
              <a:buChar char="•"/>
            </a:pPr>
            <a:r>
              <a:rPr lang="en-US" b="1"/>
              <a:t>Conditions for stopping the counter:</a:t>
            </a:r>
          </a:p>
          <a:p>
            <a:pPr marL="742950" lvl="1" indent="-285750">
              <a:buFont typeface="Arial" panose="020B0604020202020204" pitchFamily="34" charset="0"/>
              <a:buChar char="•"/>
            </a:pPr>
            <a:r>
              <a:rPr lang="en-US"/>
              <a:t>Reset (the down-counter and other registers return to their initial values).</a:t>
            </a:r>
          </a:p>
          <a:p>
            <a:pPr marL="742950" lvl="1" indent="-285750">
              <a:buFont typeface="Arial" panose="020B0604020202020204" pitchFamily="34" charset="0"/>
              <a:buChar char="•"/>
            </a:pPr>
            <a:r>
              <a:rPr lang="en-US"/>
              <a:t>A counter underflows or a refresh error is generated.</a:t>
            </a:r>
          </a:p>
          <a:p>
            <a:pPr marL="285750" indent="-285750">
              <a:buFont typeface="Arial" panose="020B0604020202020204" pitchFamily="34" charset="0"/>
              <a:buChar char="•"/>
            </a:pPr>
            <a:r>
              <a:rPr lang="en-US" b="1"/>
              <a:t>Window function:</a:t>
            </a:r>
            <a:r>
              <a:rPr lang="en-US"/>
              <a:t> Window start and end positions can be specified(refresh-permitted and refresh- prohibited periods).</a:t>
            </a:r>
          </a:p>
        </p:txBody>
      </p:sp>
    </p:spTree>
    <p:extLst>
      <p:ext uri="{BB962C8B-B14F-4D97-AF65-F5344CB8AC3E}">
        <p14:creationId xmlns:p14="http://schemas.microsoft.com/office/powerpoint/2010/main" val="360198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Block diagram</a:t>
            </a:r>
          </a:p>
        </p:txBody>
      </p:sp>
      <p:pic>
        <p:nvPicPr>
          <p:cNvPr id="6" name="Picture 5">
            <a:extLst>
              <a:ext uri="{FF2B5EF4-FFF2-40B4-BE49-F238E27FC236}">
                <a16:creationId xmlns:a16="http://schemas.microsoft.com/office/drawing/2014/main" id="{37C7500D-BF1C-1812-5F52-65429B3E2BC6}"/>
              </a:ext>
            </a:extLst>
          </p:cNvPr>
          <p:cNvPicPr>
            <a:picLocks noChangeAspect="1"/>
          </p:cNvPicPr>
          <p:nvPr/>
        </p:nvPicPr>
        <p:blipFill>
          <a:blip r:embed="rId2"/>
          <a:stretch>
            <a:fillRect/>
          </a:stretch>
        </p:blipFill>
        <p:spPr>
          <a:xfrm>
            <a:off x="1784986" y="1199443"/>
            <a:ext cx="8493547" cy="5105808"/>
          </a:xfrm>
          <a:prstGeom prst="rect">
            <a:avLst/>
          </a:prstGeom>
        </p:spPr>
      </p:pic>
    </p:spTree>
    <p:extLst>
      <p:ext uri="{BB962C8B-B14F-4D97-AF65-F5344CB8AC3E}">
        <p14:creationId xmlns:p14="http://schemas.microsoft.com/office/powerpoint/2010/main" val="30264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list of registers</a:t>
            </a:r>
          </a:p>
        </p:txBody>
      </p:sp>
      <p:graphicFrame>
        <p:nvGraphicFramePr>
          <p:cNvPr id="2" name="Table 1">
            <a:extLst>
              <a:ext uri="{FF2B5EF4-FFF2-40B4-BE49-F238E27FC236}">
                <a16:creationId xmlns:a16="http://schemas.microsoft.com/office/drawing/2014/main" id="{3A07F881-2FA5-40BF-0E28-87F3F78BFC86}"/>
              </a:ext>
            </a:extLst>
          </p:cNvPr>
          <p:cNvGraphicFramePr>
            <a:graphicFrameLocks noGrp="1"/>
          </p:cNvGraphicFramePr>
          <p:nvPr>
            <p:extLst>
              <p:ext uri="{D42A27DB-BD31-4B8C-83A1-F6EECF244321}">
                <p14:modId xmlns:p14="http://schemas.microsoft.com/office/powerpoint/2010/main" val="3615678790"/>
              </p:ext>
            </p:extLst>
          </p:nvPr>
        </p:nvGraphicFramePr>
        <p:xfrm>
          <a:off x="467999" y="1767198"/>
          <a:ext cx="10599394" cy="2225040"/>
        </p:xfrm>
        <a:graphic>
          <a:graphicData uri="http://schemas.openxmlformats.org/drawingml/2006/table">
            <a:tbl>
              <a:tblPr firstRow="1" bandRow="1">
                <a:tableStyleId>{5C22544A-7EE6-4342-B048-85BDC9FD1C3A}</a:tableStyleId>
              </a:tblPr>
              <a:tblGrid>
                <a:gridCol w="5254884">
                  <a:extLst>
                    <a:ext uri="{9D8B030D-6E8A-4147-A177-3AD203B41FA5}">
                      <a16:colId xmlns:a16="http://schemas.microsoft.com/office/drawing/2014/main" val="1024653291"/>
                    </a:ext>
                  </a:extLst>
                </a:gridCol>
                <a:gridCol w="2853558">
                  <a:extLst>
                    <a:ext uri="{9D8B030D-6E8A-4147-A177-3AD203B41FA5}">
                      <a16:colId xmlns:a16="http://schemas.microsoft.com/office/drawing/2014/main" val="3746234871"/>
                    </a:ext>
                  </a:extLst>
                </a:gridCol>
                <a:gridCol w="2490952">
                  <a:extLst>
                    <a:ext uri="{9D8B030D-6E8A-4147-A177-3AD203B41FA5}">
                      <a16:colId xmlns:a16="http://schemas.microsoft.com/office/drawing/2014/main" val="2705581292"/>
                    </a:ext>
                  </a:extLst>
                </a:gridCol>
              </a:tblGrid>
              <a:tr h="370840">
                <a:tc>
                  <a:txBody>
                    <a:bodyPr/>
                    <a:lstStyle/>
                    <a:p>
                      <a:r>
                        <a:rPr lang="en-US"/>
                        <a:t>Register</a:t>
                      </a:r>
                    </a:p>
                  </a:txBody>
                  <a:tcPr/>
                </a:tc>
                <a:tc>
                  <a:txBody>
                    <a:bodyPr/>
                    <a:lstStyle/>
                    <a:p>
                      <a:r>
                        <a:rPr lang="en-US"/>
                        <a:t>Base Address</a:t>
                      </a:r>
                    </a:p>
                  </a:txBody>
                  <a:tcPr/>
                </a:tc>
                <a:tc>
                  <a:txBody>
                    <a:bodyPr/>
                    <a:lstStyle/>
                    <a:p>
                      <a:r>
                        <a:rPr lang="en-US"/>
                        <a:t>Offset Address</a:t>
                      </a:r>
                    </a:p>
                  </a:txBody>
                  <a:tcPr/>
                </a:tc>
                <a:extLst>
                  <a:ext uri="{0D108BD9-81ED-4DB2-BD59-A6C34878D82A}">
                    <a16:rowId xmlns:a16="http://schemas.microsoft.com/office/drawing/2014/main" val="2052639115"/>
                  </a:ext>
                </a:extLst>
              </a:tr>
              <a:tr h="370840">
                <a:tc>
                  <a:txBody>
                    <a:bodyPr/>
                    <a:lstStyle/>
                    <a:p>
                      <a:r>
                        <a:rPr lang="en-US"/>
                        <a:t>WDTRR: WDT Refresh Register</a:t>
                      </a:r>
                    </a:p>
                  </a:txBody>
                  <a:tcPr/>
                </a:tc>
                <a:tc>
                  <a:txBody>
                    <a:bodyPr/>
                    <a:lstStyle/>
                    <a:p>
                      <a:r>
                        <a:rPr lang="en-US"/>
                        <a:t>WDT = 0x4008_3400</a:t>
                      </a:r>
                    </a:p>
                  </a:txBody>
                  <a:tcPr/>
                </a:tc>
                <a:tc>
                  <a:txBody>
                    <a:bodyPr/>
                    <a:lstStyle/>
                    <a:p>
                      <a:r>
                        <a:rPr lang="en-US"/>
                        <a:t>0x00</a:t>
                      </a:r>
                    </a:p>
                  </a:txBody>
                  <a:tcPr/>
                </a:tc>
                <a:extLst>
                  <a:ext uri="{0D108BD9-81ED-4DB2-BD59-A6C34878D82A}">
                    <a16:rowId xmlns:a16="http://schemas.microsoft.com/office/drawing/2014/main" val="4199434014"/>
                  </a:ext>
                </a:extLst>
              </a:tr>
              <a:tr h="370840">
                <a:tc>
                  <a:txBody>
                    <a:bodyPr/>
                    <a:lstStyle/>
                    <a:p>
                      <a:r>
                        <a:rPr lang="en-US"/>
                        <a:t>WDTCR: WDT Control Register</a:t>
                      </a:r>
                    </a:p>
                  </a:txBody>
                  <a:tcPr/>
                </a:tc>
                <a:tc>
                  <a:txBody>
                    <a:bodyPr/>
                    <a:lstStyle/>
                    <a:p>
                      <a:r>
                        <a:rPr lang="en-US"/>
                        <a:t>WDT = 0x4008_3400</a:t>
                      </a:r>
                    </a:p>
                  </a:txBody>
                  <a:tcPr/>
                </a:tc>
                <a:tc>
                  <a:txBody>
                    <a:bodyPr/>
                    <a:lstStyle/>
                    <a:p>
                      <a:r>
                        <a:rPr lang="en-US"/>
                        <a:t>0x02</a:t>
                      </a:r>
                    </a:p>
                  </a:txBody>
                  <a:tcPr/>
                </a:tc>
                <a:extLst>
                  <a:ext uri="{0D108BD9-81ED-4DB2-BD59-A6C34878D82A}">
                    <a16:rowId xmlns:a16="http://schemas.microsoft.com/office/drawing/2014/main" val="1379227797"/>
                  </a:ext>
                </a:extLst>
              </a:tr>
              <a:tr h="370840">
                <a:tc>
                  <a:txBody>
                    <a:bodyPr/>
                    <a:lstStyle/>
                    <a:p>
                      <a:r>
                        <a:rPr lang="en-US"/>
                        <a:t>WDTSR: WDT Status Register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WDT = 0x4008_3400</a:t>
                      </a:r>
                    </a:p>
                  </a:txBody>
                  <a:tcPr/>
                </a:tc>
                <a:tc>
                  <a:txBody>
                    <a:bodyPr/>
                    <a:lstStyle/>
                    <a:p>
                      <a:r>
                        <a:rPr lang="en-US"/>
                        <a:t>0x04</a:t>
                      </a:r>
                    </a:p>
                  </a:txBody>
                  <a:tcPr/>
                </a:tc>
                <a:extLst>
                  <a:ext uri="{0D108BD9-81ED-4DB2-BD59-A6C34878D82A}">
                    <a16:rowId xmlns:a16="http://schemas.microsoft.com/office/drawing/2014/main" val="2561132655"/>
                  </a:ext>
                </a:extLst>
              </a:tr>
              <a:tr h="370840">
                <a:tc>
                  <a:txBody>
                    <a:bodyPr/>
                    <a:lstStyle/>
                    <a:p>
                      <a:r>
                        <a:rPr lang="en-US"/>
                        <a:t>WDTRCR: WDT Reset Control Register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WDT = 0x4008_3400</a:t>
                      </a:r>
                    </a:p>
                  </a:txBody>
                  <a:tcPr/>
                </a:tc>
                <a:tc>
                  <a:txBody>
                    <a:bodyPr/>
                    <a:lstStyle/>
                    <a:p>
                      <a:r>
                        <a:rPr lang="en-US"/>
                        <a:t>0x06</a:t>
                      </a:r>
                    </a:p>
                  </a:txBody>
                  <a:tcPr/>
                </a:tc>
                <a:extLst>
                  <a:ext uri="{0D108BD9-81ED-4DB2-BD59-A6C34878D82A}">
                    <a16:rowId xmlns:a16="http://schemas.microsoft.com/office/drawing/2014/main" val="2100102909"/>
                  </a:ext>
                </a:extLst>
              </a:tr>
              <a:tr h="370840">
                <a:tc>
                  <a:txBody>
                    <a:bodyPr/>
                    <a:lstStyle/>
                    <a:p>
                      <a:r>
                        <a:rPr lang="en-US"/>
                        <a:t>WDTCSTPR: WDT Count Stop Control Register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WDT = 0x4008_3400</a:t>
                      </a:r>
                    </a:p>
                  </a:txBody>
                  <a:tcPr/>
                </a:tc>
                <a:tc>
                  <a:txBody>
                    <a:bodyPr/>
                    <a:lstStyle/>
                    <a:p>
                      <a:r>
                        <a:rPr lang="en-US"/>
                        <a:t>0x08</a:t>
                      </a:r>
                    </a:p>
                  </a:txBody>
                  <a:tcPr/>
                </a:tc>
                <a:extLst>
                  <a:ext uri="{0D108BD9-81ED-4DB2-BD59-A6C34878D82A}">
                    <a16:rowId xmlns:a16="http://schemas.microsoft.com/office/drawing/2014/main" val="2635193937"/>
                  </a:ext>
                </a:extLst>
              </a:tr>
            </a:tbl>
          </a:graphicData>
        </a:graphic>
      </p:graphicFrame>
    </p:spTree>
    <p:extLst>
      <p:ext uri="{BB962C8B-B14F-4D97-AF65-F5344CB8AC3E}">
        <p14:creationId xmlns:p14="http://schemas.microsoft.com/office/powerpoint/2010/main" val="391941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WDTRR: WDT refresh register</a:t>
            </a:r>
          </a:p>
        </p:txBody>
      </p:sp>
      <p:pic>
        <p:nvPicPr>
          <p:cNvPr id="8" name="Picture 7">
            <a:extLst>
              <a:ext uri="{FF2B5EF4-FFF2-40B4-BE49-F238E27FC236}">
                <a16:creationId xmlns:a16="http://schemas.microsoft.com/office/drawing/2014/main" id="{9FCAD64E-8B49-95E6-9EDD-7CA0723EF7E2}"/>
              </a:ext>
            </a:extLst>
          </p:cNvPr>
          <p:cNvPicPr>
            <a:picLocks noChangeAspect="1"/>
          </p:cNvPicPr>
          <p:nvPr/>
        </p:nvPicPr>
        <p:blipFill>
          <a:blip r:embed="rId2"/>
          <a:stretch>
            <a:fillRect/>
          </a:stretch>
        </p:blipFill>
        <p:spPr>
          <a:xfrm>
            <a:off x="334901" y="1608666"/>
            <a:ext cx="11522197" cy="3146231"/>
          </a:xfrm>
          <a:prstGeom prst="rect">
            <a:avLst/>
          </a:prstGeom>
        </p:spPr>
      </p:pic>
    </p:spTree>
    <p:extLst>
      <p:ext uri="{BB962C8B-B14F-4D97-AF65-F5344CB8AC3E}">
        <p14:creationId xmlns:p14="http://schemas.microsoft.com/office/powerpoint/2010/main" val="129675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WDTcr: WDT control register </a:t>
            </a:r>
          </a:p>
        </p:txBody>
      </p:sp>
      <p:pic>
        <p:nvPicPr>
          <p:cNvPr id="3" name="Picture 2">
            <a:extLst>
              <a:ext uri="{FF2B5EF4-FFF2-40B4-BE49-F238E27FC236}">
                <a16:creationId xmlns:a16="http://schemas.microsoft.com/office/drawing/2014/main" id="{DFC7C9F0-5047-E168-57E1-137DEAA9D56E}"/>
              </a:ext>
            </a:extLst>
          </p:cNvPr>
          <p:cNvPicPr>
            <a:picLocks noChangeAspect="1"/>
          </p:cNvPicPr>
          <p:nvPr/>
        </p:nvPicPr>
        <p:blipFill>
          <a:blip r:embed="rId2"/>
          <a:stretch>
            <a:fillRect/>
          </a:stretch>
        </p:blipFill>
        <p:spPr>
          <a:xfrm>
            <a:off x="289243" y="1226114"/>
            <a:ext cx="11602086" cy="2126685"/>
          </a:xfrm>
          <a:prstGeom prst="rect">
            <a:avLst/>
          </a:prstGeom>
        </p:spPr>
      </p:pic>
      <p:graphicFrame>
        <p:nvGraphicFramePr>
          <p:cNvPr id="4" name="Table 3">
            <a:extLst>
              <a:ext uri="{FF2B5EF4-FFF2-40B4-BE49-F238E27FC236}">
                <a16:creationId xmlns:a16="http://schemas.microsoft.com/office/drawing/2014/main" id="{EC77C0E6-EB1E-A678-4192-B791C554D5D0}"/>
              </a:ext>
            </a:extLst>
          </p:cNvPr>
          <p:cNvGraphicFramePr>
            <a:graphicFrameLocks noGrp="1"/>
          </p:cNvGraphicFramePr>
          <p:nvPr>
            <p:extLst>
              <p:ext uri="{D42A27DB-BD31-4B8C-83A1-F6EECF244321}">
                <p14:modId xmlns:p14="http://schemas.microsoft.com/office/powerpoint/2010/main" val="2519742149"/>
              </p:ext>
            </p:extLst>
          </p:nvPr>
        </p:nvGraphicFramePr>
        <p:xfrm>
          <a:off x="467999" y="3352799"/>
          <a:ext cx="11105936" cy="2926080"/>
        </p:xfrm>
        <a:graphic>
          <a:graphicData uri="http://schemas.openxmlformats.org/drawingml/2006/table">
            <a:tbl>
              <a:tblPr firstRow="1" bandRow="1">
                <a:tableStyleId>{5C22544A-7EE6-4342-B048-85BDC9FD1C3A}</a:tableStyleId>
              </a:tblPr>
              <a:tblGrid>
                <a:gridCol w="1408098">
                  <a:extLst>
                    <a:ext uri="{9D8B030D-6E8A-4147-A177-3AD203B41FA5}">
                      <a16:colId xmlns:a16="http://schemas.microsoft.com/office/drawing/2014/main" val="1141189016"/>
                    </a:ext>
                  </a:extLst>
                </a:gridCol>
                <a:gridCol w="1592317">
                  <a:extLst>
                    <a:ext uri="{9D8B030D-6E8A-4147-A177-3AD203B41FA5}">
                      <a16:colId xmlns:a16="http://schemas.microsoft.com/office/drawing/2014/main" val="3030648340"/>
                    </a:ext>
                  </a:extLst>
                </a:gridCol>
                <a:gridCol w="6794938">
                  <a:extLst>
                    <a:ext uri="{9D8B030D-6E8A-4147-A177-3AD203B41FA5}">
                      <a16:colId xmlns:a16="http://schemas.microsoft.com/office/drawing/2014/main" val="2242443388"/>
                    </a:ext>
                  </a:extLst>
                </a:gridCol>
                <a:gridCol w="1310583">
                  <a:extLst>
                    <a:ext uri="{9D8B030D-6E8A-4147-A177-3AD203B41FA5}">
                      <a16:colId xmlns:a16="http://schemas.microsoft.com/office/drawing/2014/main" val="2012308896"/>
                    </a:ext>
                  </a:extLst>
                </a:gridCol>
              </a:tblGrid>
              <a:tr h="326602">
                <a:tc>
                  <a:txBody>
                    <a:bodyPr/>
                    <a:lstStyle/>
                    <a:p>
                      <a:r>
                        <a:rPr lang="en-US"/>
                        <a:t>Bit</a:t>
                      </a:r>
                    </a:p>
                  </a:txBody>
                  <a:tcPr/>
                </a:tc>
                <a:tc>
                  <a:txBody>
                    <a:bodyPr/>
                    <a:lstStyle/>
                    <a:p>
                      <a:r>
                        <a:rPr lang="en-US"/>
                        <a:t>Symbol</a:t>
                      </a:r>
                    </a:p>
                  </a:txBody>
                  <a:tcPr/>
                </a:tc>
                <a:tc>
                  <a:txBody>
                    <a:bodyPr/>
                    <a:lstStyle/>
                    <a:p>
                      <a:r>
                        <a:rPr lang="en-US"/>
                        <a:t>Function</a:t>
                      </a:r>
                    </a:p>
                  </a:txBody>
                  <a:tcPr/>
                </a:tc>
                <a:tc>
                  <a:txBody>
                    <a:bodyPr/>
                    <a:lstStyle/>
                    <a:p>
                      <a:r>
                        <a:rPr lang="en-US"/>
                        <a:t>R/W</a:t>
                      </a:r>
                    </a:p>
                  </a:txBody>
                  <a:tcPr/>
                </a:tc>
                <a:extLst>
                  <a:ext uri="{0D108BD9-81ED-4DB2-BD59-A6C34878D82A}">
                    <a16:rowId xmlns:a16="http://schemas.microsoft.com/office/drawing/2014/main" val="191530017"/>
                  </a:ext>
                </a:extLst>
              </a:tr>
              <a:tr h="326602">
                <a:tc>
                  <a:txBody>
                    <a:bodyPr/>
                    <a:lstStyle/>
                    <a:p>
                      <a:r>
                        <a:rPr lang="en-US"/>
                        <a:t>1:0</a:t>
                      </a:r>
                    </a:p>
                  </a:txBody>
                  <a:tcPr/>
                </a:tc>
                <a:tc>
                  <a:txBody>
                    <a:bodyPr/>
                    <a:lstStyle/>
                    <a:p>
                      <a:r>
                        <a:rPr lang="en-US"/>
                        <a:t>TOPS[1:0]</a:t>
                      </a:r>
                    </a:p>
                  </a:txBody>
                  <a:tcPr/>
                </a:tc>
                <a:tc>
                  <a:txBody>
                    <a:bodyPr/>
                    <a:lstStyle/>
                    <a:p>
                      <a:r>
                        <a:rPr lang="en-US"/>
                        <a:t>Timeout Period Select</a:t>
                      </a:r>
                    </a:p>
                  </a:txBody>
                  <a:tcPr/>
                </a:tc>
                <a:tc>
                  <a:txBody>
                    <a:bodyPr/>
                    <a:lstStyle/>
                    <a:p>
                      <a:r>
                        <a:rPr lang="en-US"/>
                        <a:t>R/W</a:t>
                      </a:r>
                    </a:p>
                  </a:txBody>
                  <a:tcPr/>
                </a:tc>
                <a:extLst>
                  <a:ext uri="{0D108BD9-81ED-4DB2-BD59-A6C34878D82A}">
                    <a16:rowId xmlns:a16="http://schemas.microsoft.com/office/drawing/2014/main" val="4169113088"/>
                  </a:ext>
                </a:extLst>
              </a:tr>
              <a:tr h="326602">
                <a:tc>
                  <a:txBody>
                    <a:bodyPr/>
                    <a:lstStyle/>
                    <a:p>
                      <a:r>
                        <a:rPr lang="en-US"/>
                        <a:t>3:2</a:t>
                      </a:r>
                    </a:p>
                  </a:txBody>
                  <a:tcPr/>
                </a:tc>
                <a:tc>
                  <a:txBody>
                    <a:bodyPr/>
                    <a:lstStyle/>
                    <a:p>
                      <a:r>
                        <a:rPr lang="en-US"/>
                        <a:t>-</a:t>
                      </a:r>
                    </a:p>
                  </a:txBody>
                  <a:tcPr/>
                </a:tc>
                <a:tc>
                  <a:txBody>
                    <a:bodyPr/>
                    <a:lstStyle/>
                    <a:p>
                      <a:r>
                        <a:rPr lang="en-US"/>
                        <a:t>These bits are read as 0. The write value should be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R/W</a:t>
                      </a:r>
                    </a:p>
                  </a:txBody>
                  <a:tcPr/>
                </a:tc>
                <a:extLst>
                  <a:ext uri="{0D108BD9-81ED-4DB2-BD59-A6C34878D82A}">
                    <a16:rowId xmlns:a16="http://schemas.microsoft.com/office/drawing/2014/main" val="3618596023"/>
                  </a:ext>
                </a:extLst>
              </a:tr>
              <a:tr h="326602">
                <a:tc>
                  <a:txBody>
                    <a:bodyPr/>
                    <a:lstStyle/>
                    <a:p>
                      <a:r>
                        <a:rPr lang="en-US"/>
                        <a:t>7:4</a:t>
                      </a:r>
                    </a:p>
                  </a:txBody>
                  <a:tcPr/>
                </a:tc>
                <a:tc>
                  <a:txBody>
                    <a:bodyPr/>
                    <a:lstStyle/>
                    <a:p>
                      <a:r>
                        <a:rPr lang="en-US"/>
                        <a:t>CKS[3:0]</a:t>
                      </a:r>
                    </a:p>
                  </a:txBody>
                  <a:tcPr/>
                </a:tc>
                <a:tc>
                  <a:txBody>
                    <a:bodyPr/>
                    <a:lstStyle/>
                    <a:p>
                      <a:r>
                        <a:rPr lang="en-US"/>
                        <a:t>Clock Division Ratio Select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R/W</a:t>
                      </a:r>
                    </a:p>
                  </a:txBody>
                  <a:tcPr/>
                </a:tc>
                <a:extLst>
                  <a:ext uri="{0D108BD9-81ED-4DB2-BD59-A6C34878D82A}">
                    <a16:rowId xmlns:a16="http://schemas.microsoft.com/office/drawing/2014/main" val="3647894472"/>
                  </a:ext>
                </a:extLst>
              </a:tr>
              <a:tr h="326602">
                <a:tc>
                  <a:txBody>
                    <a:bodyPr/>
                    <a:lstStyle/>
                    <a:p>
                      <a:r>
                        <a:rPr lang="en-US"/>
                        <a:t>9:8</a:t>
                      </a:r>
                    </a:p>
                  </a:txBody>
                  <a:tcPr/>
                </a:tc>
                <a:tc>
                  <a:txBody>
                    <a:bodyPr/>
                    <a:lstStyle/>
                    <a:p>
                      <a:r>
                        <a:rPr lang="en-US"/>
                        <a:t>RPES[1:0]</a:t>
                      </a:r>
                    </a:p>
                  </a:txBody>
                  <a:tcPr/>
                </a:tc>
                <a:tc>
                  <a:txBody>
                    <a:bodyPr/>
                    <a:lstStyle/>
                    <a:p>
                      <a:r>
                        <a:rPr lang="en-US"/>
                        <a:t>Window End Position Select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R/W</a:t>
                      </a:r>
                    </a:p>
                  </a:txBody>
                  <a:tcPr/>
                </a:tc>
                <a:extLst>
                  <a:ext uri="{0D108BD9-81ED-4DB2-BD59-A6C34878D82A}">
                    <a16:rowId xmlns:a16="http://schemas.microsoft.com/office/drawing/2014/main" val="2618200321"/>
                  </a:ext>
                </a:extLst>
              </a:tr>
              <a:tr h="326602">
                <a:tc>
                  <a:txBody>
                    <a:bodyPr/>
                    <a:lstStyle/>
                    <a:p>
                      <a:r>
                        <a:rPr lang="en-US"/>
                        <a:t>11:10</a:t>
                      </a:r>
                    </a:p>
                  </a:txBody>
                  <a:tcPr/>
                </a:tc>
                <a:tc>
                  <a:txBody>
                    <a:bodyPr/>
                    <a:lstStyle/>
                    <a:p>
                      <a:r>
                        <a:rPr lang="en-US"/>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These bits are read as 0. The write value should be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R/W</a:t>
                      </a:r>
                    </a:p>
                  </a:txBody>
                  <a:tcPr/>
                </a:tc>
                <a:extLst>
                  <a:ext uri="{0D108BD9-81ED-4DB2-BD59-A6C34878D82A}">
                    <a16:rowId xmlns:a16="http://schemas.microsoft.com/office/drawing/2014/main" val="1247248606"/>
                  </a:ext>
                </a:extLst>
              </a:tr>
              <a:tr h="326602">
                <a:tc>
                  <a:txBody>
                    <a:bodyPr/>
                    <a:lstStyle/>
                    <a:p>
                      <a:r>
                        <a:rPr lang="en-US"/>
                        <a:t>13:12</a:t>
                      </a:r>
                    </a:p>
                  </a:txBody>
                  <a:tcPr/>
                </a:tc>
                <a:tc>
                  <a:txBody>
                    <a:bodyPr/>
                    <a:lstStyle/>
                    <a:p>
                      <a:r>
                        <a:rPr lang="en-US"/>
                        <a:t>RPSS[1:0]</a:t>
                      </a:r>
                    </a:p>
                  </a:txBody>
                  <a:tcPr/>
                </a:tc>
                <a:tc>
                  <a:txBody>
                    <a:bodyPr/>
                    <a:lstStyle/>
                    <a:p>
                      <a:r>
                        <a:rPr lang="en-US"/>
                        <a:t>Window Start Position Select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R/W</a:t>
                      </a:r>
                    </a:p>
                  </a:txBody>
                  <a:tcPr/>
                </a:tc>
                <a:extLst>
                  <a:ext uri="{0D108BD9-81ED-4DB2-BD59-A6C34878D82A}">
                    <a16:rowId xmlns:a16="http://schemas.microsoft.com/office/drawing/2014/main" val="580870660"/>
                  </a:ext>
                </a:extLst>
              </a:tr>
              <a:tr h="326602">
                <a:tc>
                  <a:txBody>
                    <a:bodyPr/>
                    <a:lstStyle/>
                    <a:p>
                      <a:r>
                        <a:rPr lang="en-US"/>
                        <a:t>15:14</a:t>
                      </a:r>
                    </a:p>
                  </a:txBody>
                  <a:tcPr/>
                </a:tc>
                <a:tc>
                  <a:txBody>
                    <a:bodyPr/>
                    <a:lstStyle/>
                    <a:p>
                      <a:r>
                        <a:rPr lang="en-US"/>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These bits are read as 0. The write value should be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R/W</a:t>
                      </a:r>
                    </a:p>
                  </a:txBody>
                  <a:tcPr/>
                </a:tc>
                <a:extLst>
                  <a:ext uri="{0D108BD9-81ED-4DB2-BD59-A6C34878D82A}">
                    <a16:rowId xmlns:a16="http://schemas.microsoft.com/office/drawing/2014/main" val="149924171"/>
                  </a:ext>
                </a:extLst>
              </a:tr>
            </a:tbl>
          </a:graphicData>
        </a:graphic>
      </p:graphicFrame>
    </p:spTree>
    <p:extLst>
      <p:ext uri="{BB962C8B-B14F-4D97-AF65-F5344CB8AC3E}">
        <p14:creationId xmlns:p14="http://schemas.microsoft.com/office/powerpoint/2010/main" val="56061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WDTSr: WDT status register </a:t>
            </a:r>
          </a:p>
        </p:txBody>
      </p:sp>
      <p:grpSp>
        <p:nvGrpSpPr>
          <p:cNvPr id="9" name="Group 8">
            <a:extLst>
              <a:ext uri="{FF2B5EF4-FFF2-40B4-BE49-F238E27FC236}">
                <a16:creationId xmlns:a16="http://schemas.microsoft.com/office/drawing/2014/main" id="{76EC876B-7126-21A8-4563-7F0DF47C093A}"/>
              </a:ext>
            </a:extLst>
          </p:cNvPr>
          <p:cNvGrpSpPr/>
          <p:nvPr/>
        </p:nvGrpSpPr>
        <p:grpSpPr>
          <a:xfrm>
            <a:off x="177800" y="1294686"/>
            <a:ext cx="11836400" cy="4843647"/>
            <a:chOff x="177800" y="1294686"/>
            <a:chExt cx="11836400" cy="4843647"/>
          </a:xfrm>
        </p:grpSpPr>
        <p:pic>
          <p:nvPicPr>
            <p:cNvPr id="5" name="Picture 4">
              <a:extLst>
                <a:ext uri="{FF2B5EF4-FFF2-40B4-BE49-F238E27FC236}">
                  <a16:creationId xmlns:a16="http://schemas.microsoft.com/office/drawing/2014/main" id="{1691B7E8-04F9-3739-1C24-CC7CD0AF202E}"/>
                </a:ext>
              </a:extLst>
            </p:cNvPr>
            <p:cNvPicPr>
              <a:picLocks noChangeAspect="1"/>
            </p:cNvPicPr>
            <p:nvPr/>
          </p:nvPicPr>
          <p:blipFill>
            <a:blip r:embed="rId2"/>
            <a:stretch>
              <a:fillRect/>
            </a:stretch>
          </p:blipFill>
          <p:spPr>
            <a:xfrm>
              <a:off x="177800" y="1294686"/>
              <a:ext cx="11836400" cy="4268628"/>
            </a:xfrm>
            <a:prstGeom prst="rect">
              <a:avLst/>
            </a:prstGeom>
          </p:spPr>
        </p:pic>
        <p:pic>
          <p:nvPicPr>
            <p:cNvPr id="8" name="Picture 7">
              <a:extLst>
                <a:ext uri="{FF2B5EF4-FFF2-40B4-BE49-F238E27FC236}">
                  <a16:creationId xmlns:a16="http://schemas.microsoft.com/office/drawing/2014/main" id="{813CF1DB-3C46-6CA2-17DD-80386389F353}"/>
                </a:ext>
              </a:extLst>
            </p:cNvPr>
            <p:cNvPicPr>
              <a:picLocks noChangeAspect="1"/>
            </p:cNvPicPr>
            <p:nvPr/>
          </p:nvPicPr>
          <p:blipFill>
            <a:blip r:embed="rId3"/>
            <a:stretch>
              <a:fillRect/>
            </a:stretch>
          </p:blipFill>
          <p:spPr>
            <a:xfrm>
              <a:off x="467998" y="5305067"/>
              <a:ext cx="11274437" cy="833266"/>
            </a:xfrm>
            <a:prstGeom prst="rect">
              <a:avLst/>
            </a:prstGeom>
          </p:spPr>
        </p:pic>
      </p:grpSp>
    </p:spTree>
    <p:extLst>
      <p:ext uri="{BB962C8B-B14F-4D97-AF65-F5344CB8AC3E}">
        <p14:creationId xmlns:p14="http://schemas.microsoft.com/office/powerpoint/2010/main" val="122604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WDTrcr: WDT reset control register </a:t>
            </a:r>
          </a:p>
        </p:txBody>
      </p:sp>
      <p:grpSp>
        <p:nvGrpSpPr>
          <p:cNvPr id="8" name="Group 7">
            <a:extLst>
              <a:ext uri="{FF2B5EF4-FFF2-40B4-BE49-F238E27FC236}">
                <a16:creationId xmlns:a16="http://schemas.microsoft.com/office/drawing/2014/main" id="{471F7C93-2B90-6AAC-58C2-E60C3009265A}"/>
              </a:ext>
            </a:extLst>
          </p:cNvPr>
          <p:cNvGrpSpPr/>
          <p:nvPr/>
        </p:nvGrpSpPr>
        <p:grpSpPr>
          <a:xfrm>
            <a:off x="118533" y="1483643"/>
            <a:ext cx="11954933" cy="3962769"/>
            <a:chOff x="118533" y="1483643"/>
            <a:chExt cx="11954933" cy="3962769"/>
          </a:xfrm>
        </p:grpSpPr>
        <p:pic>
          <p:nvPicPr>
            <p:cNvPr id="3" name="Picture 2">
              <a:extLst>
                <a:ext uri="{FF2B5EF4-FFF2-40B4-BE49-F238E27FC236}">
                  <a16:creationId xmlns:a16="http://schemas.microsoft.com/office/drawing/2014/main" id="{DE05DE7C-B5D6-289D-D0C0-65BAE72C32F0}"/>
                </a:ext>
              </a:extLst>
            </p:cNvPr>
            <p:cNvPicPr>
              <a:picLocks noChangeAspect="1"/>
            </p:cNvPicPr>
            <p:nvPr/>
          </p:nvPicPr>
          <p:blipFill>
            <a:blip r:embed="rId2"/>
            <a:stretch>
              <a:fillRect/>
            </a:stretch>
          </p:blipFill>
          <p:spPr>
            <a:xfrm>
              <a:off x="118533" y="1483643"/>
              <a:ext cx="11954933" cy="3261115"/>
            </a:xfrm>
            <a:prstGeom prst="rect">
              <a:avLst/>
            </a:prstGeom>
          </p:spPr>
        </p:pic>
        <p:pic>
          <p:nvPicPr>
            <p:cNvPr id="6" name="Picture 5">
              <a:extLst>
                <a:ext uri="{FF2B5EF4-FFF2-40B4-BE49-F238E27FC236}">
                  <a16:creationId xmlns:a16="http://schemas.microsoft.com/office/drawing/2014/main" id="{4C99F2C5-F522-1A91-1454-1AB82D6BFBB9}"/>
                </a:ext>
              </a:extLst>
            </p:cNvPr>
            <p:cNvPicPr>
              <a:picLocks noChangeAspect="1"/>
            </p:cNvPicPr>
            <p:nvPr/>
          </p:nvPicPr>
          <p:blipFill>
            <a:blip r:embed="rId3"/>
            <a:stretch>
              <a:fillRect/>
            </a:stretch>
          </p:blipFill>
          <p:spPr>
            <a:xfrm>
              <a:off x="194734" y="4573173"/>
              <a:ext cx="11665586" cy="873239"/>
            </a:xfrm>
            <a:prstGeom prst="rect">
              <a:avLst/>
            </a:prstGeom>
          </p:spPr>
        </p:pic>
      </p:grpSp>
    </p:spTree>
    <p:extLst>
      <p:ext uri="{BB962C8B-B14F-4D97-AF65-F5344CB8AC3E}">
        <p14:creationId xmlns:p14="http://schemas.microsoft.com/office/powerpoint/2010/main" val="107814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WDTCstpr: WDT control stop register </a:t>
            </a:r>
          </a:p>
        </p:txBody>
      </p:sp>
      <p:pic>
        <p:nvPicPr>
          <p:cNvPr id="4" name="Picture 3">
            <a:extLst>
              <a:ext uri="{FF2B5EF4-FFF2-40B4-BE49-F238E27FC236}">
                <a16:creationId xmlns:a16="http://schemas.microsoft.com/office/drawing/2014/main" id="{721CF6B0-5134-474C-72BC-89578F09F7D9}"/>
              </a:ext>
            </a:extLst>
          </p:cNvPr>
          <p:cNvPicPr>
            <a:picLocks noChangeAspect="1"/>
          </p:cNvPicPr>
          <p:nvPr/>
        </p:nvPicPr>
        <p:blipFill>
          <a:blip r:embed="rId2"/>
          <a:stretch>
            <a:fillRect/>
          </a:stretch>
        </p:blipFill>
        <p:spPr>
          <a:xfrm>
            <a:off x="118533" y="1406772"/>
            <a:ext cx="11954933" cy="4044455"/>
          </a:xfrm>
          <a:prstGeom prst="rect">
            <a:avLst/>
          </a:prstGeom>
        </p:spPr>
      </p:pic>
    </p:spTree>
    <p:extLst>
      <p:ext uri="{BB962C8B-B14F-4D97-AF65-F5344CB8AC3E}">
        <p14:creationId xmlns:p14="http://schemas.microsoft.com/office/powerpoint/2010/main" val="2939387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count operation in each start mode</a:t>
            </a:r>
          </a:p>
        </p:txBody>
      </p:sp>
      <p:sp>
        <p:nvSpPr>
          <p:cNvPr id="2" name="TextBox 1">
            <a:extLst>
              <a:ext uri="{FF2B5EF4-FFF2-40B4-BE49-F238E27FC236}">
                <a16:creationId xmlns:a16="http://schemas.microsoft.com/office/drawing/2014/main" id="{DEC30250-3DB0-542C-194C-E721AEE545E4}"/>
              </a:ext>
            </a:extLst>
          </p:cNvPr>
          <p:cNvSpPr txBox="1"/>
          <p:nvPr/>
        </p:nvSpPr>
        <p:spPr>
          <a:xfrm>
            <a:off x="467999" y="1545021"/>
            <a:ext cx="11244575" cy="3970318"/>
          </a:xfrm>
          <a:prstGeom prst="rect">
            <a:avLst/>
          </a:prstGeom>
          <a:noFill/>
        </p:spPr>
        <p:txBody>
          <a:bodyPr wrap="square" rtlCol="0">
            <a:spAutoFit/>
          </a:bodyPr>
          <a:lstStyle/>
          <a:p>
            <a:r>
              <a:rPr lang="en-US" b="1"/>
              <a:t>The WDT has two start modes:</a:t>
            </a:r>
          </a:p>
          <a:p>
            <a:pPr marL="285750" indent="-285750">
              <a:buFont typeface="Arial" panose="020B0604020202020204" pitchFamily="34" charset="0"/>
              <a:buChar char="•"/>
            </a:pPr>
            <a:r>
              <a:rPr lang="en-US"/>
              <a:t>Auto start mode, in which counting automatically starts after a release from the reset state.</a:t>
            </a:r>
          </a:p>
          <a:p>
            <a:pPr marL="285750" indent="-285750">
              <a:buFont typeface="Arial" panose="020B0604020202020204" pitchFamily="34" charset="0"/>
              <a:buChar char="•"/>
            </a:pPr>
            <a:r>
              <a:rPr lang="en-US"/>
              <a:t>Register start mode, in which counting starts with a refresh by writing to the register.</a:t>
            </a:r>
          </a:p>
          <a:p>
            <a:endParaRPr lang="en-US"/>
          </a:p>
          <a:p>
            <a:r>
              <a:rPr lang="en-US"/>
              <a:t>Select </a:t>
            </a:r>
            <a:r>
              <a:rPr lang="en-US" b="1"/>
              <a:t>auto start mode </a:t>
            </a:r>
            <a:r>
              <a:rPr lang="en-US"/>
              <a:t>or </a:t>
            </a:r>
            <a:r>
              <a:rPr lang="en-US" b="1"/>
              <a:t>register start mode </a:t>
            </a:r>
            <a:r>
              <a:rPr lang="en-US"/>
              <a:t>by setting the WDT Start Mode Select bit (OFS0.WDTSTRT) in the OFS0 register.</a:t>
            </a:r>
          </a:p>
          <a:p>
            <a:endParaRPr lang="en-US"/>
          </a:p>
          <a:p>
            <a:pPr algn="l"/>
            <a:r>
              <a:rPr lang="en-US" sz="1800" b="0" i="0" u="none" strike="noStrike" baseline="0"/>
              <a:t>When the </a:t>
            </a:r>
            <a:r>
              <a:rPr lang="en-US" sz="1800" b="1" i="0" u="none" strike="noStrike" baseline="0"/>
              <a:t>auto start mode (</a:t>
            </a:r>
            <a:r>
              <a:rPr lang="en-US" b="1"/>
              <a:t>OFS0.WDTSTRT=1)</a:t>
            </a:r>
            <a:r>
              <a:rPr lang="en-US" sz="1800" b="1" i="0" u="none" strike="noStrike" baseline="0"/>
              <a:t> </a:t>
            </a:r>
            <a:r>
              <a:rPr lang="en-US" sz="1800" b="0" i="0" u="none" strike="noStrike" baseline="0"/>
              <a:t>is selected, the settings in the WDT Control Register (WDTCR), WDT Reset Control Register (WDTRCR), and WDT Count Stop Control Register (WDTCSTPR) are disabled while the settings in the OFS0 register are enabled.</a:t>
            </a:r>
          </a:p>
          <a:p>
            <a:pPr algn="l"/>
            <a:endParaRPr lang="en-US">
              <a:latin typeface="TimesNewRomanPSMT"/>
            </a:endParaRPr>
          </a:p>
          <a:p>
            <a:pPr algn="l"/>
            <a:r>
              <a:rPr lang="en-US"/>
              <a:t>When the </a:t>
            </a:r>
            <a:r>
              <a:rPr lang="en-US" b="1"/>
              <a:t>register start mode</a:t>
            </a:r>
            <a:r>
              <a:rPr lang="en-US"/>
              <a:t> </a:t>
            </a:r>
            <a:r>
              <a:rPr lang="en-US" b="1"/>
              <a:t>(OFS0.WDTSTRT=0) </a:t>
            </a:r>
            <a:r>
              <a:rPr lang="en-US"/>
              <a:t>is selected, the setting for the OFS0 register is disabled while the settings for the WDT Control Register (WDTCR), WDT Reset Control Register (WDTRCR), and WDT Count Stop Control Register (WDTCSTPR) are enabled.</a:t>
            </a:r>
          </a:p>
        </p:txBody>
      </p:sp>
    </p:spTree>
    <p:extLst>
      <p:ext uri="{BB962C8B-B14F-4D97-AF65-F5344CB8AC3E}">
        <p14:creationId xmlns:p14="http://schemas.microsoft.com/office/powerpoint/2010/main" val="35488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count operation in each start mode</a:t>
            </a:r>
          </a:p>
        </p:txBody>
      </p:sp>
      <p:pic>
        <p:nvPicPr>
          <p:cNvPr id="4" name="Picture 3">
            <a:extLst>
              <a:ext uri="{FF2B5EF4-FFF2-40B4-BE49-F238E27FC236}">
                <a16:creationId xmlns:a16="http://schemas.microsoft.com/office/drawing/2014/main" id="{4039D713-7069-23BC-0A0A-6474154506CB}"/>
              </a:ext>
            </a:extLst>
          </p:cNvPr>
          <p:cNvPicPr>
            <a:picLocks noChangeAspect="1"/>
          </p:cNvPicPr>
          <p:nvPr/>
        </p:nvPicPr>
        <p:blipFill>
          <a:blip r:embed="rId2"/>
          <a:stretch>
            <a:fillRect/>
          </a:stretch>
        </p:blipFill>
        <p:spPr>
          <a:xfrm>
            <a:off x="357369" y="1916093"/>
            <a:ext cx="11426462" cy="3716867"/>
          </a:xfrm>
          <a:prstGeom prst="rect">
            <a:avLst/>
          </a:prstGeom>
        </p:spPr>
      </p:pic>
      <p:sp>
        <p:nvSpPr>
          <p:cNvPr id="5" name="TextBox 4">
            <a:extLst>
              <a:ext uri="{FF2B5EF4-FFF2-40B4-BE49-F238E27FC236}">
                <a16:creationId xmlns:a16="http://schemas.microsoft.com/office/drawing/2014/main" id="{975C4538-FD32-AD61-87C7-FC44EC6F1347}"/>
              </a:ext>
            </a:extLst>
          </p:cNvPr>
          <p:cNvSpPr txBox="1"/>
          <p:nvPr/>
        </p:nvSpPr>
        <p:spPr>
          <a:xfrm>
            <a:off x="618067" y="1363133"/>
            <a:ext cx="10905066" cy="369332"/>
          </a:xfrm>
          <a:prstGeom prst="rect">
            <a:avLst/>
          </a:prstGeom>
          <a:noFill/>
        </p:spPr>
        <p:txBody>
          <a:bodyPr wrap="square" rtlCol="0">
            <a:spAutoFit/>
          </a:bodyPr>
          <a:lstStyle/>
          <a:p>
            <a:r>
              <a:rPr lang="en-US" b="1"/>
              <a:t>Association between Option Function Select Register 0 (OFS0) and WDT Registers</a:t>
            </a:r>
          </a:p>
        </p:txBody>
      </p:sp>
    </p:spTree>
    <p:extLst>
      <p:ext uri="{BB962C8B-B14F-4D97-AF65-F5344CB8AC3E}">
        <p14:creationId xmlns:p14="http://schemas.microsoft.com/office/powerpoint/2010/main" val="37509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a:t>Agenda</a:t>
            </a:r>
            <a:endParaRPr lang="en-US"/>
          </a:p>
        </p:txBody>
      </p:sp>
      <p:sp>
        <p:nvSpPr>
          <p:cNvPr id="4" name="Inhaltsplatzhalter 3"/>
          <p:cNvSpPr>
            <a:spLocks noGrp="1"/>
          </p:cNvSpPr>
          <p:nvPr>
            <p:ph idx="1"/>
          </p:nvPr>
        </p:nvSpPr>
        <p:spPr>
          <a:xfrm>
            <a:off x="1295400" y="1524000"/>
            <a:ext cx="7609200" cy="2373470"/>
          </a:xfrm>
        </p:spPr>
        <p:txBody>
          <a:bodyPr/>
          <a:lstStyle/>
          <a:p>
            <a:r>
              <a:rPr lang="en-US"/>
              <a:t>Overview.	</a:t>
            </a:r>
            <a:r>
              <a:rPr lang="en-US" b="1"/>
              <a:t>Page 03.</a:t>
            </a:r>
          </a:p>
          <a:p>
            <a:r>
              <a:rPr lang="en-US"/>
              <a:t>Operation.	</a:t>
            </a:r>
            <a:r>
              <a:rPr lang="en-US" b="1"/>
              <a:t>Page 09</a:t>
            </a:r>
            <a:r>
              <a:rPr lang="en-US"/>
              <a:t>.</a:t>
            </a:r>
          </a:p>
          <a:p>
            <a:r>
              <a:rPr lang="en-US"/>
              <a:t>WDT in FSP.</a:t>
            </a:r>
            <a:r>
              <a:rPr lang="en-US" b="1"/>
              <a:t> 	Page 26</a:t>
            </a:r>
            <a:r>
              <a:rPr lang="en-US"/>
              <a:t>.</a:t>
            </a:r>
          </a:p>
          <a:p>
            <a:r>
              <a:rPr lang="en-US"/>
              <a:t>How to create an EP.	</a:t>
            </a:r>
            <a:r>
              <a:rPr lang="en-US" b="1"/>
              <a:t>Page 36.</a:t>
            </a:r>
          </a:p>
          <a:p>
            <a:r>
              <a:rPr lang="en-US"/>
              <a:t>Reference	</a:t>
            </a:r>
            <a:r>
              <a:rPr lang="en-US" b="1"/>
              <a:t>Page 50.</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register start mode</a:t>
            </a:r>
          </a:p>
        </p:txBody>
      </p:sp>
      <p:sp>
        <p:nvSpPr>
          <p:cNvPr id="2" name="TextBox 1">
            <a:extLst>
              <a:ext uri="{FF2B5EF4-FFF2-40B4-BE49-F238E27FC236}">
                <a16:creationId xmlns:a16="http://schemas.microsoft.com/office/drawing/2014/main" id="{B711F6CE-8071-2CE9-BCEA-299EB4177F2F}"/>
              </a:ext>
            </a:extLst>
          </p:cNvPr>
          <p:cNvSpPr txBox="1"/>
          <p:nvPr/>
        </p:nvSpPr>
        <p:spPr>
          <a:xfrm>
            <a:off x="467999" y="1434662"/>
            <a:ext cx="10583629" cy="369332"/>
          </a:xfrm>
          <a:prstGeom prst="rect">
            <a:avLst/>
          </a:prstGeom>
          <a:noFill/>
        </p:spPr>
        <p:txBody>
          <a:bodyPr wrap="square" rtlCol="0">
            <a:spAutoFit/>
          </a:bodyPr>
          <a:lstStyle/>
          <a:p>
            <a:r>
              <a:rPr lang="en-US" b="1"/>
              <a:t>Enable: WDTCR, WDTRCR, WDTCSTPR</a:t>
            </a:r>
          </a:p>
        </p:txBody>
      </p:sp>
      <p:sp>
        <p:nvSpPr>
          <p:cNvPr id="3" name="TextBox 2">
            <a:extLst>
              <a:ext uri="{FF2B5EF4-FFF2-40B4-BE49-F238E27FC236}">
                <a16:creationId xmlns:a16="http://schemas.microsoft.com/office/drawing/2014/main" id="{BA743803-6998-A29D-10B7-3288EE2D15BD}"/>
              </a:ext>
            </a:extLst>
          </p:cNvPr>
          <p:cNvSpPr txBox="1"/>
          <p:nvPr/>
        </p:nvSpPr>
        <p:spPr>
          <a:xfrm>
            <a:off x="467999" y="2002440"/>
            <a:ext cx="10878207" cy="1754326"/>
          </a:xfrm>
          <a:prstGeom prst="rect">
            <a:avLst/>
          </a:prstGeom>
          <a:noFill/>
        </p:spPr>
        <p:txBody>
          <a:bodyPr wrap="square" rtlCol="0">
            <a:spAutoFit/>
          </a:bodyPr>
          <a:lstStyle/>
          <a:p>
            <a:r>
              <a:rPr lang="en-US" b="1"/>
              <a:t>After the reset state is released, set the following to Sleep mode in the WDTCSTPR register:</a:t>
            </a:r>
          </a:p>
          <a:p>
            <a:pPr marL="285750" indent="-285750">
              <a:buFont typeface="Arial" panose="020B0604020202020204" pitchFamily="34" charset="0"/>
              <a:buChar char="•"/>
            </a:pPr>
            <a:r>
              <a:rPr lang="en-US"/>
              <a:t>Clock division ratio.</a:t>
            </a:r>
          </a:p>
          <a:p>
            <a:pPr marL="285750" indent="-285750">
              <a:buFont typeface="Arial" panose="020B0604020202020204" pitchFamily="34" charset="0"/>
              <a:buChar char="•"/>
            </a:pPr>
            <a:r>
              <a:rPr lang="en-US"/>
              <a:t>Window start and end positions</a:t>
            </a:r>
          </a:p>
          <a:p>
            <a:pPr marL="285750" indent="-285750">
              <a:buFont typeface="Arial" panose="020B0604020202020204" pitchFamily="34" charset="0"/>
              <a:buChar char="•"/>
            </a:pPr>
            <a:r>
              <a:rPr lang="en-US"/>
              <a:t>Time out period in the </a:t>
            </a:r>
            <a:r>
              <a:rPr lang="en-US" b="1"/>
              <a:t>WDTCR</a:t>
            </a:r>
            <a:r>
              <a:rPr lang="en-US"/>
              <a:t>.</a:t>
            </a:r>
          </a:p>
          <a:p>
            <a:pPr marL="285750" indent="-285750">
              <a:buFont typeface="Arial" panose="020B0604020202020204" pitchFamily="34" charset="0"/>
              <a:buChar char="•"/>
            </a:pPr>
            <a:r>
              <a:rPr lang="en-US"/>
              <a:t>Reset output or interrupt request output in the </a:t>
            </a:r>
            <a:r>
              <a:rPr lang="en-US" b="1"/>
              <a:t>WDTRCR.</a:t>
            </a:r>
          </a:p>
          <a:p>
            <a:pPr marL="285750" indent="-285750">
              <a:buFont typeface="Arial" panose="020B0604020202020204" pitchFamily="34" charset="0"/>
              <a:buChar char="•"/>
            </a:pPr>
            <a:r>
              <a:rPr lang="en-US"/>
              <a:t>Counter stop control during transitions to Sleep mode in the </a:t>
            </a:r>
            <a:r>
              <a:rPr lang="en-US" b="1"/>
              <a:t>WDTCSTPR.</a:t>
            </a:r>
          </a:p>
        </p:txBody>
      </p:sp>
      <p:sp>
        <p:nvSpPr>
          <p:cNvPr id="6" name="TextBox 5">
            <a:extLst>
              <a:ext uri="{FF2B5EF4-FFF2-40B4-BE49-F238E27FC236}">
                <a16:creationId xmlns:a16="http://schemas.microsoft.com/office/drawing/2014/main" id="{25993766-E04B-3588-025C-D85C07A69229}"/>
              </a:ext>
            </a:extLst>
          </p:cNvPr>
          <p:cNvSpPr txBox="1"/>
          <p:nvPr/>
        </p:nvSpPr>
        <p:spPr>
          <a:xfrm>
            <a:off x="467998" y="3981256"/>
            <a:ext cx="10878207" cy="1477328"/>
          </a:xfrm>
          <a:prstGeom prst="rect">
            <a:avLst/>
          </a:prstGeom>
          <a:noFill/>
        </p:spPr>
        <p:txBody>
          <a:bodyPr wrap="square" rtlCol="0">
            <a:spAutoFit/>
          </a:bodyPr>
          <a:lstStyle/>
          <a:p>
            <a:r>
              <a:rPr lang="en-US" b="1"/>
              <a:t>Shows an example:</a:t>
            </a:r>
          </a:p>
          <a:p>
            <a:pPr marL="285750" indent="-285750" algn="l">
              <a:buFont typeface="Arial" panose="020B0604020202020204" pitchFamily="34" charset="0"/>
              <a:buChar char="•"/>
            </a:pPr>
            <a:r>
              <a:rPr lang="en-US" b="0" i="0" u="none" strike="noStrike" baseline="0"/>
              <a:t>Register start mode (OFS0.WDTSTRT = 1)</a:t>
            </a:r>
          </a:p>
          <a:p>
            <a:pPr marL="285750" indent="-285750" algn="l">
              <a:buFont typeface="Arial" panose="020B0604020202020204" pitchFamily="34" charset="0"/>
              <a:buChar char="•"/>
            </a:pPr>
            <a:r>
              <a:rPr lang="en-US" b="0" i="0" u="none" strike="noStrike" baseline="0"/>
              <a:t>Reset output is enabled (WDTRCR.RSTIRQS = 1)</a:t>
            </a:r>
          </a:p>
          <a:p>
            <a:pPr marL="285750" indent="-285750" algn="l">
              <a:buFont typeface="Arial" panose="020B0604020202020204" pitchFamily="34" charset="0"/>
              <a:buChar char="•"/>
            </a:pPr>
            <a:r>
              <a:rPr lang="en-US" b="0" i="0" u="none" strike="noStrike" baseline="0"/>
              <a:t>The window start position is 75% (WDTCR.RPSS[1:0] = 10b)</a:t>
            </a:r>
          </a:p>
          <a:p>
            <a:pPr marL="285750" indent="-285750" algn="l">
              <a:buFont typeface="Arial" panose="020B0604020202020204" pitchFamily="34" charset="0"/>
              <a:buChar char="•"/>
            </a:pPr>
            <a:r>
              <a:rPr lang="en-US" b="0" i="0" u="none" strike="noStrike" baseline="0"/>
              <a:t>The window end position is 25% (WDTCR.RPES[1:0] = 10b)</a:t>
            </a:r>
            <a:endParaRPr lang="en-US"/>
          </a:p>
        </p:txBody>
      </p:sp>
    </p:spTree>
    <p:extLst>
      <p:ext uri="{BB962C8B-B14F-4D97-AF65-F5344CB8AC3E}">
        <p14:creationId xmlns:p14="http://schemas.microsoft.com/office/powerpoint/2010/main" val="308104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register start mode</a:t>
            </a:r>
          </a:p>
        </p:txBody>
      </p:sp>
      <p:pic>
        <p:nvPicPr>
          <p:cNvPr id="5" name="Picture 4">
            <a:extLst>
              <a:ext uri="{FF2B5EF4-FFF2-40B4-BE49-F238E27FC236}">
                <a16:creationId xmlns:a16="http://schemas.microsoft.com/office/drawing/2014/main" id="{0E885765-091F-2199-2ABD-F97CA2DBC651}"/>
              </a:ext>
            </a:extLst>
          </p:cNvPr>
          <p:cNvPicPr>
            <a:picLocks noChangeAspect="1"/>
          </p:cNvPicPr>
          <p:nvPr/>
        </p:nvPicPr>
        <p:blipFill>
          <a:blip r:embed="rId2"/>
          <a:stretch>
            <a:fillRect/>
          </a:stretch>
        </p:blipFill>
        <p:spPr>
          <a:xfrm>
            <a:off x="3148341" y="1164479"/>
            <a:ext cx="5895318" cy="4998524"/>
          </a:xfrm>
          <a:prstGeom prst="rect">
            <a:avLst/>
          </a:prstGeom>
        </p:spPr>
      </p:pic>
    </p:spTree>
    <p:extLst>
      <p:ext uri="{BB962C8B-B14F-4D97-AF65-F5344CB8AC3E}">
        <p14:creationId xmlns:p14="http://schemas.microsoft.com/office/powerpoint/2010/main" val="392153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auto start mode</a:t>
            </a:r>
          </a:p>
        </p:txBody>
      </p:sp>
      <p:sp>
        <p:nvSpPr>
          <p:cNvPr id="2" name="TextBox 1">
            <a:extLst>
              <a:ext uri="{FF2B5EF4-FFF2-40B4-BE49-F238E27FC236}">
                <a16:creationId xmlns:a16="http://schemas.microsoft.com/office/drawing/2014/main" id="{B711F6CE-8071-2CE9-BCEA-299EB4177F2F}"/>
              </a:ext>
            </a:extLst>
          </p:cNvPr>
          <p:cNvSpPr txBox="1"/>
          <p:nvPr/>
        </p:nvSpPr>
        <p:spPr>
          <a:xfrm>
            <a:off x="467999" y="1434662"/>
            <a:ext cx="105836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3C3B"/>
                </a:solidFill>
                <a:effectLst/>
                <a:uLnTx/>
                <a:uFillTx/>
                <a:latin typeface="Arial"/>
                <a:ea typeface="メイリオ"/>
                <a:cs typeface="+mn-cs"/>
              </a:rPr>
              <a:t>Disable: WDTCR, WDTRCR, WDTCSTPR</a:t>
            </a:r>
          </a:p>
        </p:txBody>
      </p:sp>
      <p:sp>
        <p:nvSpPr>
          <p:cNvPr id="3" name="TextBox 2">
            <a:extLst>
              <a:ext uri="{FF2B5EF4-FFF2-40B4-BE49-F238E27FC236}">
                <a16:creationId xmlns:a16="http://schemas.microsoft.com/office/drawing/2014/main" id="{BA743803-6998-A29D-10B7-3288EE2D15BD}"/>
              </a:ext>
            </a:extLst>
          </p:cNvPr>
          <p:cNvSpPr txBox="1"/>
          <p:nvPr/>
        </p:nvSpPr>
        <p:spPr>
          <a:xfrm>
            <a:off x="467999" y="2002440"/>
            <a:ext cx="10878207"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3C3B"/>
                </a:solidFill>
                <a:effectLst/>
                <a:uLnTx/>
                <a:uFillTx/>
                <a:latin typeface="Arial"/>
                <a:ea typeface="メイリオ"/>
                <a:cs typeface="+mn-cs"/>
              </a:rPr>
              <a:t>Within the reset state, the setting values for the following in the Option Function Select Register 0 (OFS0) are set in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3C3B"/>
                </a:solidFill>
                <a:effectLst/>
                <a:uLnTx/>
                <a:uFillTx/>
                <a:latin typeface="Arial"/>
                <a:ea typeface="メイリオ"/>
                <a:cs typeface="+mn-cs"/>
              </a:rPr>
              <a:t>WDT registers:</a:t>
            </a:r>
            <a:r>
              <a:rPr kumimoji="0" lang="en-US" sz="1800" b="0" i="0" u="none" strike="noStrike" kern="1200" cap="none" spc="0" normalizeH="0" baseline="0" noProof="0">
                <a:ln>
                  <a:noFill/>
                </a:ln>
                <a:solidFill>
                  <a:srgbClr val="3C3C3B"/>
                </a:solidFill>
                <a:effectLst/>
                <a:uLnTx/>
                <a:uFillTx/>
                <a:latin typeface="Arial"/>
                <a:ea typeface="メイリオ"/>
                <a:cs typeface="+mn-cs"/>
              </a:rPr>
              <a:t>Clock division ratio.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Clock division ratio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Window start and end positions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Timeout period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Reset output or interrupt request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Counter stop control during transition to Sleep mode</a:t>
            </a:r>
            <a:endParaRPr kumimoji="0" lang="en-US" sz="1800" b="1" i="0" u="none" strike="noStrike" kern="1200" cap="none" spc="0" normalizeH="0" baseline="0" noProof="0">
              <a:ln>
                <a:noFill/>
              </a:ln>
              <a:solidFill>
                <a:srgbClr val="3C3C3B"/>
              </a:solidFill>
              <a:effectLst/>
              <a:uLnTx/>
              <a:uFillTx/>
              <a:latin typeface="Arial"/>
              <a:ea typeface="メイリオ"/>
              <a:cs typeface="+mn-cs"/>
            </a:endParaRPr>
          </a:p>
        </p:txBody>
      </p:sp>
      <p:sp>
        <p:nvSpPr>
          <p:cNvPr id="6" name="TextBox 5">
            <a:extLst>
              <a:ext uri="{FF2B5EF4-FFF2-40B4-BE49-F238E27FC236}">
                <a16:creationId xmlns:a16="http://schemas.microsoft.com/office/drawing/2014/main" id="{25993766-E04B-3588-025C-D85C07A69229}"/>
              </a:ext>
            </a:extLst>
          </p:cNvPr>
          <p:cNvSpPr txBox="1"/>
          <p:nvPr/>
        </p:nvSpPr>
        <p:spPr>
          <a:xfrm>
            <a:off x="467998" y="4509210"/>
            <a:ext cx="1087820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3C3B"/>
                </a:solidFill>
                <a:effectLst/>
                <a:uLnTx/>
                <a:uFillTx/>
                <a:latin typeface="Arial"/>
                <a:ea typeface="メイリオ"/>
                <a:cs typeface="+mn-cs"/>
              </a:rPr>
              <a:t>Shows an example: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Auto start mode (OFS0.WDTSTRT = 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Non-maskable interrupt request output is enabled (OFS0.WDTRSTIRQS = 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The window start position is 75% (OFS0.WDTRPSS[1:0] = 10b)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The window end position is 25% (OFS0.WDTRPES[1:0] = 10b)</a:t>
            </a:r>
          </a:p>
        </p:txBody>
      </p:sp>
    </p:spTree>
    <p:extLst>
      <p:ext uri="{BB962C8B-B14F-4D97-AF65-F5344CB8AC3E}">
        <p14:creationId xmlns:p14="http://schemas.microsoft.com/office/powerpoint/2010/main" val="261943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auto start mode</a:t>
            </a:r>
          </a:p>
        </p:txBody>
      </p:sp>
      <p:pic>
        <p:nvPicPr>
          <p:cNvPr id="3" name="Picture 2">
            <a:extLst>
              <a:ext uri="{FF2B5EF4-FFF2-40B4-BE49-F238E27FC236}">
                <a16:creationId xmlns:a16="http://schemas.microsoft.com/office/drawing/2014/main" id="{2BF2007C-8140-CF2F-35EF-2E5ED1C8CD6D}"/>
              </a:ext>
            </a:extLst>
          </p:cNvPr>
          <p:cNvPicPr>
            <a:picLocks noChangeAspect="1"/>
          </p:cNvPicPr>
          <p:nvPr/>
        </p:nvPicPr>
        <p:blipFill>
          <a:blip r:embed="rId2"/>
          <a:stretch>
            <a:fillRect/>
          </a:stretch>
        </p:blipFill>
        <p:spPr>
          <a:xfrm>
            <a:off x="2905395" y="1052736"/>
            <a:ext cx="6369781" cy="5103500"/>
          </a:xfrm>
          <a:prstGeom prst="rect">
            <a:avLst/>
          </a:prstGeom>
        </p:spPr>
      </p:pic>
    </p:spTree>
    <p:extLst>
      <p:ext uri="{BB962C8B-B14F-4D97-AF65-F5344CB8AC3E}">
        <p14:creationId xmlns:p14="http://schemas.microsoft.com/office/powerpoint/2010/main" val="1321941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refresh operation</a:t>
            </a:r>
          </a:p>
        </p:txBody>
      </p:sp>
      <p:sp>
        <p:nvSpPr>
          <p:cNvPr id="6" name="TextBox 5">
            <a:extLst>
              <a:ext uri="{FF2B5EF4-FFF2-40B4-BE49-F238E27FC236}">
                <a16:creationId xmlns:a16="http://schemas.microsoft.com/office/drawing/2014/main" id="{64E1316F-88FF-D4AF-DBA9-082957B9228B}"/>
              </a:ext>
            </a:extLst>
          </p:cNvPr>
          <p:cNvSpPr txBox="1"/>
          <p:nvPr/>
        </p:nvSpPr>
        <p:spPr>
          <a:xfrm>
            <a:off x="467998" y="1297375"/>
            <a:ext cx="11244575" cy="1200329"/>
          </a:xfrm>
          <a:prstGeom prst="rect">
            <a:avLst/>
          </a:prstGeom>
          <a:noFill/>
        </p:spPr>
        <p:txBody>
          <a:bodyPr wrap="square">
            <a:spAutoFit/>
          </a:bodyPr>
          <a:lstStyle/>
          <a:p>
            <a:pPr marL="285750" indent="-285750">
              <a:buFont typeface="Arial" panose="020B0604020202020204" pitchFamily="34" charset="0"/>
              <a:buChar char="•"/>
            </a:pPr>
            <a:r>
              <a:rPr lang="en-US"/>
              <a:t>The down-counter is refreshed and starts counting operation on a </a:t>
            </a:r>
            <a:r>
              <a:rPr lang="en-US" b="1"/>
              <a:t>write</a:t>
            </a:r>
            <a:r>
              <a:rPr lang="en-US"/>
              <a:t> of the values </a:t>
            </a:r>
            <a:r>
              <a:rPr lang="en-US" b="1"/>
              <a:t>0x00</a:t>
            </a:r>
            <a:r>
              <a:rPr lang="en-US"/>
              <a:t> and </a:t>
            </a:r>
            <a:r>
              <a:rPr lang="en-US" b="1"/>
              <a:t>0xFF</a:t>
            </a:r>
            <a:r>
              <a:rPr lang="en-US"/>
              <a:t> to the </a:t>
            </a:r>
            <a:r>
              <a:rPr lang="en-US" b="1"/>
              <a:t>WDT Refresh Register (WDTRR). </a:t>
            </a:r>
          </a:p>
          <a:p>
            <a:pPr marL="285750" indent="-285750">
              <a:buFont typeface="Arial" panose="020B0604020202020204" pitchFamily="34" charset="0"/>
              <a:buChar char="•"/>
            </a:pPr>
            <a:r>
              <a:rPr lang="en-US"/>
              <a:t>If a value </a:t>
            </a:r>
            <a:r>
              <a:rPr lang="en-US" b="1"/>
              <a:t>other than 0xFF </a:t>
            </a:r>
            <a:r>
              <a:rPr lang="en-US"/>
              <a:t>is written after </a:t>
            </a:r>
            <a:r>
              <a:rPr lang="en-US" b="1"/>
              <a:t>0x00</a:t>
            </a:r>
            <a:r>
              <a:rPr lang="en-US"/>
              <a:t>, the down-counter </a:t>
            </a:r>
            <a:r>
              <a:rPr lang="en-US" b="1"/>
              <a:t>is not refreshed</a:t>
            </a:r>
            <a:r>
              <a:rPr lang="en-US"/>
              <a:t>. If an invalid value is written, correct refreshing </a:t>
            </a:r>
            <a:r>
              <a:rPr lang="en-US" b="1"/>
              <a:t>resumes</a:t>
            </a:r>
            <a:r>
              <a:rPr lang="en-US"/>
              <a:t> on a write of </a:t>
            </a:r>
            <a:r>
              <a:rPr lang="en-US" b="1"/>
              <a:t>0x00</a:t>
            </a:r>
            <a:r>
              <a:rPr lang="en-US"/>
              <a:t> and </a:t>
            </a:r>
            <a:r>
              <a:rPr lang="en-US" b="1"/>
              <a:t>0xFF</a:t>
            </a:r>
            <a:r>
              <a:rPr lang="en-US"/>
              <a:t> to the </a:t>
            </a:r>
            <a:r>
              <a:rPr lang="en-US" b="1"/>
              <a:t>WDTRR</a:t>
            </a:r>
            <a:r>
              <a:rPr lang="en-US"/>
              <a:t> register.</a:t>
            </a:r>
          </a:p>
        </p:txBody>
      </p:sp>
      <p:sp>
        <p:nvSpPr>
          <p:cNvPr id="9" name="TextBox 8">
            <a:extLst>
              <a:ext uri="{FF2B5EF4-FFF2-40B4-BE49-F238E27FC236}">
                <a16:creationId xmlns:a16="http://schemas.microsoft.com/office/drawing/2014/main" id="{A40DB7A1-9B1D-BF77-DFB2-FA4D814B8989}"/>
              </a:ext>
            </a:extLst>
          </p:cNvPr>
          <p:cNvSpPr txBox="1"/>
          <p:nvPr/>
        </p:nvSpPr>
        <p:spPr>
          <a:xfrm>
            <a:off x="467998" y="2742343"/>
            <a:ext cx="11025064" cy="2308324"/>
          </a:xfrm>
          <a:prstGeom prst="rect">
            <a:avLst/>
          </a:prstGeom>
          <a:noFill/>
        </p:spPr>
        <p:txBody>
          <a:bodyPr wrap="square">
            <a:spAutoFit/>
          </a:bodyPr>
          <a:lstStyle/>
          <a:p>
            <a:r>
              <a:rPr lang="en-US"/>
              <a:t>[Example write sequences that are valid for refreshing the counter]</a:t>
            </a:r>
          </a:p>
          <a:p>
            <a:r>
              <a:rPr lang="en-US"/>
              <a:t>● 0x00 → 0xFF</a:t>
            </a:r>
          </a:p>
          <a:p>
            <a:r>
              <a:rPr lang="en-US"/>
              <a:t>● 0x00 ((n–1)th time) → 0x00 (nth time) → 0xFF</a:t>
            </a:r>
          </a:p>
          <a:p>
            <a:r>
              <a:rPr lang="en-US"/>
              <a:t>● 0x00 → access to another register or read from WDTRR → 0xFF</a:t>
            </a:r>
          </a:p>
          <a:p>
            <a:r>
              <a:rPr lang="en-US"/>
              <a:t>[Example write sequences that are invalid for refreshing the counter]</a:t>
            </a:r>
          </a:p>
          <a:p>
            <a:r>
              <a:rPr lang="en-US"/>
              <a:t>● 0x23 (a value other than 0x00) → 0xFF</a:t>
            </a:r>
          </a:p>
          <a:p>
            <a:r>
              <a:rPr lang="en-US"/>
              <a:t>● 0x00 → 0x54 (a value other than 0xFF)</a:t>
            </a:r>
          </a:p>
          <a:p>
            <a:r>
              <a:rPr lang="en-US"/>
              <a:t>● 0x00 → 0xAA (0x00 and a value other than 0xFF) → 0xFF</a:t>
            </a:r>
          </a:p>
        </p:txBody>
      </p:sp>
    </p:spTree>
    <p:extLst>
      <p:ext uri="{BB962C8B-B14F-4D97-AF65-F5344CB8AC3E}">
        <p14:creationId xmlns:p14="http://schemas.microsoft.com/office/powerpoint/2010/main" val="3962657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operation</a:t>
            </a:r>
            <a:br>
              <a:rPr lang="en-US"/>
            </a:br>
            <a:r>
              <a:rPr lang="en-US" sz="2000"/>
              <a:t>refresh operation</a:t>
            </a:r>
          </a:p>
        </p:txBody>
      </p:sp>
      <p:pic>
        <p:nvPicPr>
          <p:cNvPr id="3" name="Picture 2">
            <a:extLst>
              <a:ext uri="{FF2B5EF4-FFF2-40B4-BE49-F238E27FC236}">
                <a16:creationId xmlns:a16="http://schemas.microsoft.com/office/drawing/2014/main" id="{AEA5A5E5-2CE3-52A1-041F-4108BAA1CE98}"/>
              </a:ext>
            </a:extLst>
          </p:cNvPr>
          <p:cNvPicPr>
            <a:picLocks noChangeAspect="1"/>
          </p:cNvPicPr>
          <p:nvPr/>
        </p:nvPicPr>
        <p:blipFill>
          <a:blip r:embed="rId2"/>
          <a:stretch>
            <a:fillRect/>
          </a:stretch>
        </p:blipFill>
        <p:spPr>
          <a:xfrm>
            <a:off x="1434806" y="1293922"/>
            <a:ext cx="9322387" cy="4886292"/>
          </a:xfrm>
          <a:prstGeom prst="rect">
            <a:avLst/>
          </a:prstGeom>
        </p:spPr>
      </p:pic>
    </p:spTree>
    <p:extLst>
      <p:ext uri="{BB962C8B-B14F-4D97-AF65-F5344CB8AC3E}">
        <p14:creationId xmlns:p14="http://schemas.microsoft.com/office/powerpoint/2010/main" val="225426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a:t>Watchdog timer (r_wdt)</a:t>
            </a:r>
            <a:endParaRPr kumimoji="1" lang="en-US" altLang="ja-JP" cap="all" dirty="0"/>
          </a:p>
          <a:p>
            <a:pPr lvl="1"/>
            <a:r>
              <a:rPr lang="en-US" altLang="ja-JP"/>
              <a:t>Wdt in fsp</a:t>
            </a:r>
            <a:endParaRPr kumimoji="1" lang="en-US" altLang="ja-JP" cap="all" dirty="0"/>
          </a:p>
        </p:txBody>
      </p:sp>
    </p:spTree>
    <p:extLst>
      <p:ext uri="{BB962C8B-B14F-4D97-AF65-F5344CB8AC3E}">
        <p14:creationId xmlns:p14="http://schemas.microsoft.com/office/powerpoint/2010/main" val="1907877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WDT in fsp</a:t>
            </a:r>
            <a:br>
              <a:rPr lang="en-US"/>
            </a:br>
            <a:r>
              <a:rPr lang="en-US" sz="2000"/>
              <a:t>BUILDTIME CONFIGURATIONS FOR R_WDT</a:t>
            </a:r>
          </a:p>
        </p:txBody>
      </p:sp>
      <p:sp>
        <p:nvSpPr>
          <p:cNvPr id="3" name="TextBox 2">
            <a:extLst>
              <a:ext uri="{FF2B5EF4-FFF2-40B4-BE49-F238E27FC236}">
                <a16:creationId xmlns:a16="http://schemas.microsoft.com/office/drawing/2014/main" id="{E50D5B5B-E3D6-D740-8490-FF28FD01A940}"/>
              </a:ext>
            </a:extLst>
          </p:cNvPr>
          <p:cNvSpPr txBox="1"/>
          <p:nvPr/>
        </p:nvSpPr>
        <p:spPr>
          <a:xfrm>
            <a:off x="467998" y="1347538"/>
            <a:ext cx="11244575" cy="36933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a:ln>
                  <a:noFill/>
                </a:ln>
                <a:effectLst/>
                <a:uLnTx/>
                <a:uFillTx/>
                <a:latin typeface="Arial"/>
                <a:ea typeface="メイリオ"/>
                <a:cs typeface="+mn-cs"/>
              </a:rPr>
              <a:t>The following build time configurations are defined in fsp_cfg/r_wdt_cfg.h:</a:t>
            </a:r>
          </a:p>
        </p:txBody>
      </p:sp>
      <p:graphicFrame>
        <p:nvGraphicFramePr>
          <p:cNvPr id="2" name="Table 1">
            <a:extLst>
              <a:ext uri="{FF2B5EF4-FFF2-40B4-BE49-F238E27FC236}">
                <a16:creationId xmlns:a16="http://schemas.microsoft.com/office/drawing/2014/main" id="{9FB51A15-1AD4-6DAC-EEDC-0599E697BC97}"/>
              </a:ext>
            </a:extLst>
          </p:cNvPr>
          <p:cNvGraphicFramePr>
            <a:graphicFrameLocks noGrp="1"/>
          </p:cNvGraphicFramePr>
          <p:nvPr>
            <p:extLst>
              <p:ext uri="{D42A27DB-BD31-4B8C-83A1-F6EECF244321}">
                <p14:modId xmlns:p14="http://schemas.microsoft.com/office/powerpoint/2010/main" val="66705626"/>
              </p:ext>
            </p:extLst>
          </p:nvPr>
        </p:nvGraphicFramePr>
        <p:xfrm>
          <a:off x="467998" y="2011671"/>
          <a:ext cx="11244576" cy="3378477"/>
        </p:xfrm>
        <a:graphic>
          <a:graphicData uri="http://schemas.openxmlformats.org/drawingml/2006/table">
            <a:tbl>
              <a:tblPr firstRow="1" bandRow="1">
                <a:tableStyleId>{5C22544A-7EE6-4342-B048-85BDC9FD1C3A}</a:tableStyleId>
              </a:tblPr>
              <a:tblGrid>
                <a:gridCol w="2811144">
                  <a:extLst>
                    <a:ext uri="{9D8B030D-6E8A-4147-A177-3AD203B41FA5}">
                      <a16:colId xmlns:a16="http://schemas.microsoft.com/office/drawing/2014/main" val="3931811594"/>
                    </a:ext>
                  </a:extLst>
                </a:gridCol>
                <a:gridCol w="2811144">
                  <a:extLst>
                    <a:ext uri="{9D8B030D-6E8A-4147-A177-3AD203B41FA5}">
                      <a16:colId xmlns:a16="http://schemas.microsoft.com/office/drawing/2014/main" val="2803296268"/>
                    </a:ext>
                  </a:extLst>
                </a:gridCol>
                <a:gridCol w="2043061">
                  <a:extLst>
                    <a:ext uri="{9D8B030D-6E8A-4147-A177-3AD203B41FA5}">
                      <a16:colId xmlns:a16="http://schemas.microsoft.com/office/drawing/2014/main" val="1421536599"/>
                    </a:ext>
                  </a:extLst>
                </a:gridCol>
                <a:gridCol w="3579227">
                  <a:extLst>
                    <a:ext uri="{9D8B030D-6E8A-4147-A177-3AD203B41FA5}">
                      <a16:colId xmlns:a16="http://schemas.microsoft.com/office/drawing/2014/main" val="24865062"/>
                    </a:ext>
                  </a:extLst>
                </a:gridCol>
              </a:tblGrid>
              <a:tr h="1126159">
                <a:tc>
                  <a:txBody>
                    <a:bodyPr/>
                    <a:lstStyle/>
                    <a:p>
                      <a:r>
                        <a:rPr lang="en-US"/>
                        <a:t>Configuration</a:t>
                      </a:r>
                    </a:p>
                  </a:txBody>
                  <a:tcPr anchor="ctr"/>
                </a:tc>
                <a:tc>
                  <a:txBody>
                    <a:bodyPr/>
                    <a:lstStyle/>
                    <a:p>
                      <a:r>
                        <a:rPr lang="en-US"/>
                        <a:t>Options</a:t>
                      </a:r>
                    </a:p>
                  </a:txBody>
                  <a:tcPr anchor="ctr"/>
                </a:tc>
                <a:tc>
                  <a:txBody>
                    <a:bodyPr/>
                    <a:lstStyle/>
                    <a:p>
                      <a:r>
                        <a:rPr lang="en-US"/>
                        <a:t>Default</a:t>
                      </a:r>
                    </a:p>
                  </a:txBody>
                  <a:tcPr anchor="ctr"/>
                </a:tc>
                <a:tc>
                  <a:txBody>
                    <a:bodyPr/>
                    <a:lstStyle/>
                    <a:p>
                      <a:r>
                        <a:rPr lang="en-US"/>
                        <a:t>Description</a:t>
                      </a:r>
                    </a:p>
                  </a:txBody>
                  <a:tcPr anchor="ctr"/>
                </a:tc>
                <a:extLst>
                  <a:ext uri="{0D108BD9-81ED-4DB2-BD59-A6C34878D82A}">
                    <a16:rowId xmlns:a16="http://schemas.microsoft.com/office/drawing/2014/main" val="1730920252"/>
                  </a:ext>
                </a:extLst>
              </a:tr>
              <a:tr h="1126159">
                <a:tc>
                  <a:txBody>
                    <a:bodyPr/>
                    <a:lstStyle/>
                    <a:p>
                      <a:r>
                        <a:rPr lang="en-US"/>
                        <a:t>Parameter Checking</a:t>
                      </a:r>
                    </a:p>
                  </a:txBody>
                  <a:tcPr anchor="ctr"/>
                </a:tc>
                <a:tc>
                  <a:txBody>
                    <a:bodyPr/>
                    <a:lstStyle/>
                    <a:p>
                      <a:pPr marL="285750" indent="-285750">
                        <a:buFont typeface="Arial" panose="020B0604020202020204" pitchFamily="34" charset="0"/>
                        <a:buChar char="•"/>
                      </a:pPr>
                      <a:r>
                        <a:rPr lang="en-US"/>
                        <a:t>Default (BSP)</a:t>
                      </a:r>
                    </a:p>
                    <a:p>
                      <a:pPr marL="285750" indent="-285750">
                        <a:buFont typeface="Arial" panose="020B0604020202020204" pitchFamily="34" charset="0"/>
                        <a:buChar char="•"/>
                      </a:pPr>
                      <a:r>
                        <a:rPr lang="en-US"/>
                        <a:t>Enabled</a:t>
                      </a:r>
                    </a:p>
                    <a:p>
                      <a:pPr marL="285750" indent="-285750">
                        <a:buFont typeface="Arial" panose="020B0604020202020204" pitchFamily="34" charset="0"/>
                        <a:buChar char="•"/>
                      </a:pPr>
                      <a:r>
                        <a:rPr lang="en-US"/>
                        <a:t>Disabled</a:t>
                      </a:r>
                    </a:p>
                  </a:txBody>
                  <a:tcPr anchor="ctr"/>
                </a:tc>
                <a:tc>
                  <a:txBody>
                    <a:bodyPr/>
                    <a:lstStyle/>
                    <a:p>
                      <a:r>
                        <a:rPr lang="en-US"/>
                        <a:t>Default (BSP)</a:t>
                      </a:r>
                    </a:p>
                  </a:txBody>
                  <a:tcPr anchor="ctr"/>
                </a:tc>
                <a:tc>
                  <a:txBody>
                    <a:bodyPr/>
                    <a:lstStyle/>
                    <a:p>
                      <a:r>
                        <a:rPr lang="en-US"/>
                        <a:t>If selected code for parameter checking is included in the build</a:t>
                      </a:r>
                    </a:p>
                  </a:txBody>
                  <a:tcPr anchor="ctr"/>
                </a:tc>
                <a:extLst>
                  <a:ext uri="{0D108BD9-81ED-4DB2-BD59-A6C34878D82A}">
                    <a16:rowId xmlns:a16="http://schemas.microsoft.com/office/drawing/2014/main" val="4173862553"/>
                  </a:ext>
                </a:extLst>
              </a:tr>
              <a:tr h="1126159">
                <a:tc>
                  <a:txBody>
                    <a:bodyPr/>
                    <a:lstStyle/>
                    <a:p>
                      <a:r>
                        <a:rPr lang="en-US"/>
                        <a:t>Register Start NMI Support</a:t>
                      </a:r>
                    </a:p>
                  </a:txBody>
                  <a:tcPr anchor="ctr"/>
                </a:tc>
                <a:tc>
                  <a:txBody>
                    <a:bodyPr/>
                    <a:lstStyle/>
                    <a:p>
                      <a:pPr marL="285750" indent="-285750">
                        <a:buFont typeface="Arial" panose="020B0604020202020204" pitchFamily="34" charset="0"/>
                        <a:buChar char="•"/>
                      </a:pPr>
                      <a:r>
                        <a:rPr lang="en-US"/>
                        <a:t>Enable</a:t>
                      </a:r>
                    </a:p>
                    <a:p>
                      <a:pPr marL="285750" indent="-285750">
                        <a:buFont typeface="Arial" panose="020B0604020202020204" pitchFamily="34" charset="0"/>
                        <a:buChar char="•"/>
                      </a:pPr>
                      <a:r>
                        <a:rPr lang="en-US"/>
                        <a:t>Disabled</a:t>
                      </a:r>
                    </a:p>
                  </a:txBody>
                  <a:tcPr anchor="ctr"/>
                </a:tc>
                <a:tc>
                  <a:txBody>
                    <a:bodyPr/>
                    <a:lstStyle/>
                    <a:p>
                      <a:r>
                        <a:rPr lang="en-US"/>
                        <a:t>Disabled</a:t>
                      </a:r>
                    </a:p>
                  </a:txBody>
                  <a:tcPr anchor="ctr"/>
                </a:tc>
                <a:tc>
                  <a:txBody>
                    <a:bodyPr/>
                    <a:lstStyle/>
                    <a:p>
                      <a:r>
                        <a:rPr lang="en-US"/>
                        <a:t>If enabled, code for NMI support in register start mode is included in the build</a:t>
                      </a:r>
                    </a:p>
                  </a:txBody>
                  <a:tcPr anchor="ctr"/>
                </a:tc>
                <a:extLst>
                  <a:ext uri="{0D108BD9-81ED-4DB2-BD59-A6C34878D82A}">
                    <a16:rowId xmlns:a16="http://schemas.microsoft.com/office/drawing/2014/main" val="159959168"/>
                  </a:ext>
                </a:extLst>
              </a:tr>
            </a:tbl>
          </a:graphicData>
        </a:graphic>
      </p:graphicFrame>
    </p:spTree>
    <p:extLst>
      <p:ext uri="{BB962C8B-B14F-4D97-AF65-F5344CB8AC3E}">
        <p14:creationId xmlns:p14="http://schemas.microsoft.com/office/powerpoint/2010/main" val="983068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Wdt in fsp</a:t>
            </a:r>
            <a:br>
              <a:rPr lang="en-US"/>
            </a:br>
            <a:r>
              <a:rPr lang="en-US" sz="2000"/>
              <a:t>configurations for monitoring &gt; watchdog (r_wdt)</a:t>
            </a:r>
          </a:p>
        </p:txBody>
      </p:sp>
      <p:graphicFrame>
        <p:nvGraphicFramePr>
          <p:cNvPr id="4" name="Table 3">
            <a:extLst>
              <a:ext uri="{FF2B5EF4-FFF2-40B4-BE49-F238E27FC236}">
                <a16:creationId xmlns:a16="http://schemas.microsoft.com/office/drawing/2014/main" id="{96E305BF-E2A0-4A2B-B3BD-26BF03AFABBB}"/>
              </a:ext>
            </a:extLst>
          </p:cNvPr>
          <p:cNvGraphicFramePr>
            <a:graphicFrameLocks noGrp="1"/>
          </p:cNvGraphicFramePr>
          <p:nvPr>
            <p:extLst>
              <p:ext uri="{D42A27DB-BD31-4B8C-83A1-F6EECF244321}">
                <p14:modId xmlns:p14="http://schemas.microsoft.com/office/powerpoint/2010/main" val="4144826603"/>
              </p:ext>
            </p:extLst>
          </p:nvPr>
        </p:nvGraphicFramePr>
        <p:xfrm>
          <a:off x="467998" y="2206680"/>
          <a:ext cx="11244576" cy="3649323"/>
        </p:xfrm>
        <a:graphic>
          <a:graphicData uri="http://schemas.openxmlformats.org/drawingml/2006/table">
            <a:tbl>
              <a:tblPr firstRow="1" bandRow="1">
                <a:tableStyleId>{5C22544A-7EE6-4342-B048-85BDC9FD1C3A}</a:tableStyleId>
              </a:tblPr>
              <a:tblGrid>
                <a:gridCol w="2676255">
                  <a:extLst>
                    <a:ext uri="{9D8B030D-6E8A-4147-A177-3AD203B41FA5}">
                      <a16:colId xmlns:a16="http://schemas.microsoft.com/office/drawing/2014/main" val="4051386175"/>
                    </a:ext>
                  </a:extLst>
                </a:gridCol>
                <a:gridCol w="2951747">
                  <a:extLst>
                    <a:ext uri="{9D8B030D-6E8A-4147-A177-3AD203B41FA5}">
                      <a16:colId xmlns:a16="http://schemas.microsoft.com/office/drawing/2014/main" val="3771101298"/>
                    </a:ext>
                  </a:extLst>
                </a:gridCol>
                <a:gridCol w="2805430">
                  <a:extLst>
                    <a:ext uri="{9D8B030D-6E8A-4147-A177-3AD203B41FA5}">
                      <a16:colId xmlns:a16="http://schemas.microsoft.com/office/drawing/2014/main" val="3159648901"/>
                    </a:ext>
                  </a:extLst>
                </a:gridCol>
                <a:gridCol w="2811144">
                  <a:extLst>
                    <a:ext uri="{9D8B030D-6E8A-4147-A177-3AD203B41FA5}">
                      <a16:colId xmlns:a16="http://schemas.microsoft.com/office/drawing/2014/main" val="1872070143"/>
                    </a:ext>
                  </a:extLst>
                </a:gridCol>
              </a:tblGrid>
              <a:tr h="384120">
                <a:tc>
                  <a:txBody>
                    <a:bodyPr/>
                    <a:lstStyle/>
                    <a:p>
                      <a:pPr algn="l"/>
                      <a:r>
                        <a:rPr lang="en-US" sz="1200"/>
                        <a:t>Configuration</a:t>
                      </a:r>
                    </a:p>
                  </a:txBody>
                  <a:tcPr anchor="ctr"/>
                </a:tc>
                <a:tc>
                  <a:txBody>
                    <a:bodyPr/>
                    <a:lstStyle/>
                    <a:p>
                      <a:pPr algn="l"/>
                      <a:r>
                        <a:rPr lang="en-US" sz="1200"/>
                        <a:t>Options</a:t>
                      </a:r>
                    </a:p>
                  </a:txBody>
                  <a:tcPr anchor="ctr"/>
                </a:tc>
                <a:tc>
                  <a:txBody>
                    <a:bodyPr/>
                    <a:lstStyle/>
                    <a:p>
                      <a:pPr algn="l"/>
                      <a:r>
                        <a:rPr lang="en-US" sz="1200"/>
                        <a:t>Default</a:t>
                      </a:r>
                    </a:p>
                  </a:txBody>
                  <a:tcPr anchor="ctr"/>
                </a:tc>
                <a:tc>
                  <a:txBody>
                    <a:bodyPr/>
                    <a:lstStyle/>
                    <a:p>
                      <a:pPr algn="l"/>
                      <a:r>
                        <a:rPr lang="en-US" sz="1200"/>
                        <a:t>Description</a:t>
                      </a:r>
                    </a:p>
                  </a:txBody>
                  <a:tcPr anchor="ctr"/>
                </a:tc>
                <a:extLst>
                  <a:ext uri="{0D108BD9-81ED-4DB2-BD59-A6C34878D82A}">
                    <a16:rowId xmlns:a16="http://schemas.microsoft.com/office/drawing/2014/main" val="2942328481"/>
                  </a:ext>
                </a:extLst>
              </a:tr>
              <a:tr h="415323">
                <a:tc>
                  <a:txBody>
                    <a:bodyPr/>
                    <a:lstStyle/>
                    <a:p>
                      <a:pPr algn="l"/>
                      <a:r>
                        <a:rPr lang="en-US" sz="1200"/>
                        <a:t>Name</a:t>
                      </a:r>
                    </a:p>
                  </a:txBody>
                  <a:tcPr anchor="ctr"/>
                </a:tc>
                <a:tc>
                  <a:txBody>
                    <a:bodyPr/>
                    <a:lstStyle/>
                    <a:p>
                      <a:pPr algn="l"/>
                      <a:r>
                        <a:rPr lang="en-US" sz="1200"/>
                        <a:t>Name must be a valid C symbol</a:t>
                      </a:r>
                    </a:p>
                  </a:txBody>
                  <a:tcPr anchor="ctr"/>
                </a:tc>
                <a:tc>
                  <a:txBody>
                    <a:bodyPr/>
                    <a:lstStyle/>
                    <a:p>
                      <a:pPr algn="l"/>
                      <a:r>
                        <a:rPr lang="en-US" sz="1200"/>
                        <a:t>g_wdt0</a:t>
                      </a:r>
                    </a:p>
                  </a:txBody>
                  <a:tcPr anchor="ctr"/>
                </a:tc>
                <a:tc>
                  <a:txBody>
                    <a:bodyPr/>
                    <a:lstStyle/>
                    <a:p>
                      <a:pPr algn="l"/>
                      <a:r>
                        <a:rPr lang="en-US" sz="1200"/>
                        <a:t>Module name.</a:t>
                      </a:r>
                    </a:p>
                  </a:txBody>
                  <a:tcPr anchor="ctr"/>
                </a:tc>
                <a:extLst>
                  <a:ext uri="{0D108BD9-81ED-4DB2-BD59-A6C34878D82A}">
                    <a16:rowId xmlns:a16="http://schemas.microsoft.com/office/drawing/2014/main" val="2164046525"/>
                  </a:ext>
                </a:extLst>
              </a:tr>
              <a:tr h="838200">
                <a:tc>
                  <a:txBody>
                    <a:bodyPr/>
                    <a:lstStyle/>
                    <a:p>
                      <a:pPr algn="l"/>
                      <a:r>
                        <a:rPr lang="en-US" sz="1200"/>
                        <a:t>Time out</a:t>
                      </a:r>
                    </a:p>
                  </a:txBody>
                  <a:tcPr anchor="ctr"/>
                </a:tc>
                <a:tc>
                  <a:txBody>
                    <a:bodyPr/>
                    <a:lstStyle/>
                    <a:p>
                      <a:pPr marL="285750" indent="-285750" algn="l">
                        <a:buFont typeface="Arial" panose="020B0604020202020204" pitchFamily="34" charset="0"/>
                        <a:buChar char="•"/>
                      </a:pPr>
                      <a:r>
                        <a:rPr lang="en-US" sz="1200"/>
                        <a:t>1,024 Cycles</a:t>
                      </a:r>
                    </a:p>
                    <a:p>
                      <a:pPr marL="285750" indent="-285750" algn="l">
                        <a:buFont typeface="Arial" panose="020B0604020202020204" pitchFamily="34" charset="0"/>
                        <a:buChar char="•"/>
                      </a:pPr>
                      <a:r>
                        <a:rPr lang="en-US" sz="1200"/>
                        <a:t>4,096 Cycles</a:t>
                      </a:r>
                    </a:p>
                    <a:p>
                      <a:pPr marL="285750" indent="-285750" algn="l">
                        <a:buFont typeface="Arial" panose="020B0604020202020204" pitchFamily="34" charset="0"/>
                        <a:buChar char="•"/>
                      </a:pPr>
                      <a:r>
                        <a:rPr lang="en-US" sz="1200"/>
                        <a:t>8,192 Cycles</a:t>
                      </a:r>
                    </a:p>
                    <a:p>
                      <a:pPr marL="285750" indent="-285750" algn="l">
                        <a:buFont typeface="Arial" panose="020B0604020202020204" pitchFamily="34" charset="0"/>
                        <a:buChar char="•"/>
                      </a:pPr>
                      <a:r>
                        <a:rPr lang="en-US" sz="1200"/>
                        <a:t>16,384 Cycles</a:t>
                      </a:r>
                    </a:p>
                  </a:txBody>
                  <a:tcPr anchor="ctr"/>
                </a:tc>
                <a:tc>
                  <a:txBody>
                    <a:bodyPr/>
                    <a:lstStyle/>
                    <a:p>
                      <a:pPr algn="l"/>
                      <a:r>
                        <a:rPr lang="en-US" sz="1200"/>
                        <a:t>16,384 Cycles</a:t>
                      </a:r>
                    </a:p>
                  </a:txBody>
                  <a:tcPr anchor="ctr"/>
                </a:tc>
                <a:tc>
                  <a:txBody>
                    <a:bodyPr/>
                    <a:lstStyle/>
                    <a:p>
                      <a:pPr algn="l"/>
                      <a:r>
                        <a:rPr lang="en-US" sz="1200"/>
                        <a:t>Select the watchdog timeout in cycles.</a:t>
                      </a:r>
                    </a:p>
                  </a:txBody>
                  <a:tcPr anchor="ctr"/>
                </a:tc>
                <a:extLst>
                  <a:ext uri="{0D108BD9-81ED-4DB2-BD59-A6C34878D82A}">
                    <a16:rowId xmlns:a16="http://schemas.microsoft.com/office/drawing/2014/main" val="3834414747"/>
                  </a:ext>
                </a:extLst>
              </a:tr>
              <a:tr h="637664">
                <a:tc>
                  <a:txBody>
                    <a:bodyPr/>
                    <a:lstStyle/>
                    <a:p>
                      <a:pPr algn="l"/>
                      <a:r>
                        <a:rPr lang="en-US" sz="1200"/>
                        <a:t>Clock Division Ratio</a:t>
                      </a:r>
                    </a:p>
                  </a:txBody>
                  <a:tcPr anchor="ctr"/>
                </a:tc>
                <a:tc>
                  <a:txBody>
                    <a:bodyPr/>
                    <a:lstStyle/>
                    <a:p>
                      <a:pPr marL="171450" indent="-171450" algn="l">
                        <a:buFont typeface="Arial" panose="020B0604020202020204" pitchFamily="34" charset="0"/>
                        <a:buChar char="•"/>
                      </a:pPr>
                      <a:r>
                        <a:rPr lang="en-US" sz="1200"/>
                        <a:t>PCLK/4</a:t>
                      </a:r>
                    </a:p>
                    <a:p>
                      <a:pPr marL="171450" indent="-171450" algn="l">
                        <a:buFont typeface="Arial" panose="020B0604020202020204" pitchFamily="34" charset="0"/>
                        <a:buChar char="•"/>
                      </a:pPr>
                      <a:r>
                        <a:rPr lang="en-US" sz="1200"/>
                        <a:t>PCLK/64</a:t>
                      </a:r>
                    </a:p>
                    <a:p>
                      <a:pPr marL="171450" indent="-171450" algn="l">
                        <a:buFont typeface="Arial" panose="020B0604020202020204" pitchFamily="34" charset="0"/>
                        <a:buChar char="•"/>
                      </a:pPr>
                      <a:r>
                        <a:rPr lang="en-US" sz="1200"/>
                        <a:t>PCLK/128</a:t>
                      </a:r>
                    </a:p>
                    <a:p>
                      <a:pPr marL="171450" indent="-171450" algn="l">
                        <a:buFont typeface="Arial" panose="020B0604020202020204" pitchFamily="34" charset="0"/>
                        <a:buChar char="•"/>
                      </a:pPr>
                      <a:r>
                        <a:rPr lang="en-US" sz="1200"/>
                        <a:t>PCLK/512</a:t>
                      </a:r>
                    </a:p>
                    <a:p>
                      <a:pPr marL="171450" indent="-171450" algn="l">
                        <a:buFont typeface="Arial" panose="020B0604020202020204" pitchFamily="34" charset="0"/>
                        <a:buChar char="•"/>
                      </a:pPr>
                      <a:r>
                        <a:rPr lang="en-US" sz="1200"/>
                        <a:t>PCLK/2048</a:t>
                      </a:r>
                    </a:p>
                    <a:p>
                      <a:pPr marL="171450" indent="-171450" algn="l">
                        <a:buFont typeface="Arial" panose="020B0604020202020204" pitchFamily="34" charset="0"/>
                        <a:buChar char="•"/>
                      </a:pPr>
                      <a:r>
                        <a:rPr lang="en-US" sz="1200"/>
                        <a:t>PCLK/8192</a:t>
                      </a:r>
                    </a:p>
                  </a:txBody>
                  <a:tcPr anchor="ctr"/>
                </a:tc>
                <a:tc>
                  <a:txBody>
                    <a:bodyPr/>
                    <a:lstStyle/>
                    <a:p>
                      <a:pPr algn="l"/>
                      <a:r>
                        <a:rPr lang="en-US" sz="1200"/>
                        <a:t>PCLK/8192</a:t>
                      </a:r>
                    </a:p>
                  </a:txBody>
                  <a:tcPr anchor="ctr"/>
                </a:tc>
                <a:tc>
                  <a:txBody>
                    <a:bodyPr/>
                    <a:lstStyle/>
                    <a:p>
                      <a:pPr algn="l"/>
                      <a:r>
                        <a:rPr lang="en-US" sz="1200"/>
                        <a:t>Select thw watchdog clock divisor.</a:t>
                      </a:r>
                    </a:p>
                  </a:txBody>
                  <a:tcPr anchor="ctr"/>
                </a:tc>
                <a:extLst>
                  <a:ext uri="{0D108BD9-81ED-4DB2-BD59-A6C34878D82A}">
                    <a16:rowId xmlns:a16="http://schemas.microsoft.com/office/drawing/2014/main" val="3208718117"/>
                  </a:ext>
                </a:extLst>
              </a:tr>
              <a:tr h="637664">
                <a:tc>
                  <a:txBody>
                    <a:bodyPr/>
                    <a:lstStyle/>
                    <a:p>
                      <a:pPr algn="l"/>
                      <a:r>
                        <a:rPr lang="en-US" sz="1200"/>
                        <a:t>Window Start Position</a:t>
                      </a:r>
                    </a:p>
                  </a:txBody>
                  <a:tcPr anchor="ctr"/>
                </a:tc>
                <a:tc>
                  <a:txBody>
                    <a:bodyPr/>
                    <a:lstStyle/>
                    <a:p>
                      <a:pPr marL="171450" indent="-171450" algn="l">
                        <a:buFont typeface="Arial" panose="020B0604020202020204" pitchFamily="34" charset="0"/>
                        <a:buChar char="•"/>
                      </a:pPr>
                      <a:r>
                        <a:rPr lang="en-US" sz="1200"/>
                        <a:t>100 (Window Position Not Specified)</a:t>
                      </a:r>
                    </a:p>
                    <a:p>
                      <a:pPr marL="171450" indent="-171450" algn="l">
                        <a:buFont typeface="Arial" panose="020B0604020202020204" pitchFamily="34" charset="0"/>
                        <a:buChar char="•"/>
                      </a:pPr>
                      <a:r>
                        <a:rPr lang="en-US" sz="1200"/>
                        <a:t>75</a:t>
                      </a:r>
                    </a:p>
                    <a:p>
                      <a:pPr marL="171450" indent="-171450" algn="l">
                        <a:buFont typeface="Arial" panose="020B0604020202020204" pitchFamily="34" charset="0"/>
                        <a:buChar char="•"/>
                      </a:pPr>
                      <a:r>
                        <a:rPr lang="en-US" sz="1200"/>
                        <a:t>50</a:t>
                      </a:r>
                    </a:p>
                    <a:p>
                      <a:pPr marL="171450" indent="-171450" algn="l">
                        <a:buFont typeface="Arial" panose="020B0604020202020204" pitchFamily="34" charset="0"/>
                        <a:buChar char="•"/>
                      </a:pPr>
                      <a:r>
                        <a:rPr lang="en-US" sz="1200"/>
                        <a:t>25</a:t>
                      </a:r>
                    </a:p>
                  </a:txBody>
                  <a:tcPr anchor="ctr"/>
                </a:tc>
                <a:tc>
                  <a:txBody>
                    <a:bodyPr/>
                    <a:lstStyle/>
                    <a:p>
                      <a:pPr algn="l"/>
                      <a:r>
                        <a:rPr lang="en-US" sz="1200"/>
                        <a:t>100%(Window Position Not Specified)</a:t>
                      </a:r>
                    </a:p>
                  </a:txBody>
                  <a:tcPr anchor="ctr"/>
                </a:tc>
                <a:tc>
                  <a:txBody>
                    <a:bodyPr/>
                    <a:lstStyle/>
                    <a:p>
                      <a:pPr algn="l"/>
                      <a:r>
                        <a:rPr lang="en-US" sz="1200"/>
                        <a:t>Select the allowed watchdog refresh start point in %.</a:t>
                      </a:r>
                    </a:p>
                  </a:txBody>
                  <a:tcPr anchor="ctr"/>
                </a:tc>
                <a:extLst>
                  <a:ext uri="{0D108BD9-81ED-4DB2-BD59-A6C34878D82A}">
                    <a16:rowId xmlns:a16="http://schemas.microsoft.com/office/drawing/2014/main" val="4119937664"/>
                  </a:ext>
                </a:extLst>
              </a:tr>
            </a:tbl>
          </a:graphicData>
        </a:graphic>
      </p:graphicFrame>
      <p:sp>
        <p:nvSpPr>
          <p:cNvPr id="5" name="TextBox 4">
            <a:extLst>
              <a:ext uri="{FF2B5EF4-FFF2-40B4-BE49-F238E27FC236}">
                <a16:creationId xmlns:a16="http://schemas.microsoft.com/office/drawing/2014/main" id="{92F3164B-7B35-9776-5861-2E67C53F7706}"/>
              </a:ext>
            </a:extLst>
          </p:cNvPr>
          <p:cNvSpPr txBox="1"/>
          <p:nvPr/>
        </p:nvSpPr>
        <p:spPr>
          <a:xfrm>
            <a:off x="467999" y="1219200"/>
            <a:ext cx="11244575" cy="923330"/>
          </a:xfrm>
          <a:prstGeom prst="rect">
            <a:avLst/>
          </a:prstGeom>
          <a:noFill/>
        </p:spPr>
        <p:txBody>
          <a:bodyPr wrap="square" rtlCol="0">
            <a:spAutoFit/>
          </a:bodyPr>
          <a:lstStyle/>
          <a:p>
            <a:r>
              <a:rPr lang="en-US"/>
              <a:t>WDT module can be added too the Stacks tab via New Stack &gt; Monitoring &gt; Watchdog (r_wdt). Non- secure callable guard functions can be generated for this module by right clicking the module in the RA Configuration tool and checking the “Non-secure Callable” box.</a:t>
            </a:r>
          </a:p>
        </p:txBody>
      </p:sp>
    </p:spTree>
    <p:extLst>
      <p:ext uri="{BB962C8B-B14F-4D97-AF65-F5344CB8AC3E}">
        <p14:creationId xmlns:p14="http://schemas.microsoft.com/office/powerpoint/2010/main" val="316793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Wdt in fsp</a:t>
            </a:r>
            <a:br>
              <a:rPr lang="en-US"/>
            </a:br>
            <a:r>
              <a:rPr lang="en-US" sz="2000"/>
              <a:t>BUILDTIME CONFIGURATIONS FOR R_WDT</a:t>
            </a:r>
          </a:p>
        </p:txBody>
      </p:sp>
      <p:graphicFrame>
        <p:nvGraphicFramePr>
          <p:cNvPr id="2" name="Table 1">
            <a:extLst>
              <a:ext uri="{FF2B5EF4-FFF2-40B4-BE49-F238E27FC236}">
                <a16:creationId xmlns:a16="http://schemas.microsoft.com/office/drawing/2014/main" id="{9FB51A15-1AD4-6DAC-EEDC-0599E697BC97}"/>
              </a:ext>
            </a:extLst>
          </p:cNvPr>
          <p:cNvGraphicFramePr>
            <a:graphicFrameLocks noGrp="1"/>
          </p:cNvGraphicFramePr>
          <p:nvPr>
            <p:extLst>
              <p:ext uri="{D42A27DB-BD31-4B8C-83A1-F6EECF244321}">
                <p14:modId xmlns:p14="http://schemas.microsoft.com/office/powerpoint/2010/main" val="1656182025"/>
              </p:ext>
            </p:extLst>
          </p:nvPr>
        </p:nvGraphicFramePr>
        <p:xfrm>
          <a:off x="467999" y="1430144"/>
          <a:ext cx="11244576" cy="4511858"/>
        </p:xfrm>
        <a:graphic>
          <a:graphicData uri="http://schemas.openxmlformats.org/drawingml/2006/table">
            <a:tbl>
              <a:tblPr firstRow="1" bandRow="1">
                <a:tableStyleId>{5C22544A-7EE6-4342-B048-85BDC9FD1C3A}</a:tableStyleId>
              </a:tblPr>
              <a:tblGrid>
                <a:gridCol w="2811144">
                  <a:extLst>
                    <a:ext uri="{9D8B030D-6E8A-4147-A177-3AD203B41FA5}">
                      <a16:colId xmlns:a16="http://schemas.microsoft.com/office/drawing/2014/main" val="3931811594"/>
                    </a:ext>
                  </a:extLst>
                </a:gridCol>
                <a:gridCol w="2811144">
                  <a:extLst>
                    <a:ext uri="{9D8B030D-6E8A-4147-A177-3AD203B41FA5}">
                      <a16:colId xmlns:a16="http://schemas.microsoft.com/office/drawing/2014/main" val="2803296268"/>
                    </a:ext>
                  </a:extLst>
                </a:gridCol>
                <a:gridCol w="2043061">
                  <a:extLst>
                    <a:ext uri="{9D8B030D-6E8A-4147-A177-3AD203B41FA5}">
                      <a16:colId xmlns:a16="http://schemas.microsoft.com/office/drawing/2014/main" val="1421536599"/>
                    </a:ext>
                  </a:extLst>
                </a:gridCol>
                <a:gridCol w="3579227">
                  <a:extLst>
                    <a:ext uri="{9D8B030D-6E8A-4147-A177-3AD203B41FA5}">
                      <a16:colId xmlns:a16="http://schemas.microsoft.com/office/drawing/2014/main" val="24865062"/>
                    </a:ext>
                  </a:extLst>
                </a:gridCol>
              </a:tblGrid>
              <a:tr h="619234">
                <a:tc>
                  <a:txBody>
                    <a:bodyPr/>
                    <a:lstStyle/>
                    <a:p>
                      <a:r>
                        <a:rPr lang="en-US" sz="1200"/>
                        <a:t>Configuration</a:t>
                      </a:r>
                    </a:p>
                  </a:txBody>
                  <a:tcPr anchor="ctr"/>
                </a:tc>
                <a:tc>
                  <a:txBody>
                    <a:bodyPr/>
                    <a:lstStyle/>
                    <a:p>
                      <a:r>
                        <a:rPr lang="en-US" sz="1200"/>
                        <a:t>Options</a:t>
                      </a:r>
                    </a:p>
                  </a:txBody>
                  <a:tcPr anchor="ctr"/>
                </a:tc>
                <a:tc>
                  <a:txBody>
                    <a:bodyPr/>
                    <a:lstStyle/>
                    <a:p>
                      <a:r>
                        <a:rPr lang="en-US" sz="1200"/>
                        <a:t>Default</a:t>
                      </a:r>
                    </a:p>
                  </a:txBody>
                  <a:tcPr anchor="ctr"/>
                </a:tc>
                <a:tc>
                  <a:txBody>
                    <a:bodyPr/>
                    <a:lstStyle/>
                    <a:p>
                      <a:r>
                        <a:rPr lang="en-US" sz="1200"/>
                        <a:t>Description</a:t>
                      </a:r>
                    </a:p>
                  </a:txBody>
                  <a:tcPr anchor="ctr"/>
                </a:tc>
                <a:extLst>
                  <a:ext uri="{0D108BD9-81ED-4DB2-BD59-A6C34878D82A}">
                    <a16:rowId xmlns:a16="http://schemas.microsoft.com/office/drawing/2014/main" val="1730920252"/>
                  </a:ext>
                </a:extLst>
              </a:tr>
              <a:tr h="870285">
                <a:tc>
                  <a:txBody>
                    <a:bodyPr/>
                    <a:lstStyle/>
                    <a:p>
                      <a:r>
                        <a:rPr lang="en-US" sz="1200"/>
                        <a:t>Window End Position</a:t>
                      </a:r>
                    </a:p>
                  </a:txBody>
                  <a:tcPr anchor="ctr"/>
                </a:tc>
                <a:tc>
                  <a:txBody>
                    <a:bodyPr/>
                    <a:lstStyle/>
                    <a:p>
                      <a:pPr marL="285750" indent="-285750">
                        <a:buFont typeface="Arial" panose="020B0604020202020204" pitchFamily="34" charset="0"/>
                        <a:buChar char="•"/>
                      </a:pPr>
                      <a:r>
                        <a:rPr lang="en-US" sz="1200"/>
                        <a:t>0 (Window Position Not Specified)</a:t>
                      </a:r>
                    </a:p>
                    <a:p>
                      <a:pPr marL="285750" indent="-285750">
                        <a:buFont typeface="Arial" panose="020B0604020202020204" pitchFamily="34" charset="0"/>
                        <a:buChar char="•"/>
                      </a:pPr>
                      <a:r>
                        <a:rPr lang="en-US" sz="1200"/>
                        <a:t>25</a:t>
                      </a:r>
                    </a:p>
                    <a:p>
                      <a:pPr marL="285750" indent="-285750">
                        <a:buFont typeface="Arial" panose="020B0604020202020204" pitchFamily="34" charset="0"/>
                        <a:buChar char="•"/>
                      </a:pPr>
                      <a:r>
                        <a:rPr lang="en-US" sz="1200"/>
                        <a:t>50</a:t>
                      </a:r>
                    </a:p>
                    <a:p>
                      <a:pPr marL="285750" indent="-285750">
                        <a:buFont typeface="Arial" panose="020B0604020202020204" pitchFamily="34" charset="0"/>
                        <a:buChar char="•"/>
                      </a:pPr>
                      <a:r>
                        <a:rPr lang="en-US" sz="1200"/>
                        <a:t>75</a:t>
                      </a:r>
                    </a:p>
                  </a:txBody>
                  <a:tcPr anchor="ctr"/>
                </a:tc>
                <a:tc>
                  <a:txBody>
                    <a:bodyPr/>
                    <a:lstStyle/>
                    <a:p>
                      <a:r>
                        <a:rPr lang="en-US" sz="1200"/>
                        <a:t>0% (Window Position Not Specified)</a:t>
                      </a:r>
                    </a:p>
                  </a:txBody>
                  <a:tcPr anchor="ctr"/>
                </a:tc>
                <a:tc>
                  <a:txBody>
                    <a:bodyPr/>
                    <a:lstStyle/>
                    <a:p>
                      <a:r>
                        <a:rPr lang="en-US" sz="1200"/>
                        <a:t>Select the allowed watchdog refresh start point in %</a:t>
                      </a:r>
                    </a:p>
                  </a:txBody>
                  <a:tcPr anchor="ctr"/>
                </a:tc>
                <a:extLst>
                  <a:ext uri="{0D108BD9-81ED-4DB2-BD59-A6C34878D82A}">
                    <a16:rowId xmlns:a16="http://schemas.microsoft.com/office/drawing/2014/main" val="4173862553"/>
                  </a:ext>
                </a:extLst>
              </a:tr>
              <a:tr h="770021">
                <a:tc>
                  <a:txBody>
                    <a:bodyPr/>
                    <a:lstStyle/>
                    <a:p>
                      <a:r>
                        <a:rPr lang="en-US" sz="1200"/>
                        <a:t>Reset Control</a:t>
                      </a:r>
                    </a:p>
                  </a:txBody>
                  <a:tcPr anchor="ctr"/>
                </a:tc>
                <a:tc>
                  <a:txBody>
                    <a:bodyPr/>
                    <a:lstStyle/>
                    <a:p>
                      <a:pPr marL="285750" indent="-285750">
                        <a:buFont typeface="Arial" panose="020B0604020202020204" pitchFamily="34" charset="0"/>
                        <a:buChar char="•"/>
                      </a:pPr>
                      <a:r>
                        <a:rPr lang="en-US" sz="1200"/>
                        <a:t>Reset Output</a:t>
                      </a:r>
                    </a:p>
                    <a:p>
                      <a:pPr marL="285750" indent="-285750">
                        <a:buFont typeface="Arial" panose="020B0604020202020204" pitchFamily="34" charset="0"/>
                        <a:buChar char="•"/>
                      </a:pPr>
                      <a:r>
                        <a:rPr lang="en-US" sz="1200"/>
                        <a:t>NMI Generated</a:t>
                      </a:r>
                    </a:p>
                  </a:txBody>
                  <a:tcPr anchor="ctr"/>
                </a:tc>
                <a:tc>
                  <a:txBody>
                    <a:bodyPr/>
                    <a:lstStyle/>
                    <a:p>
                      <a:r>
                        <a:rPr lang="en-US" sz="1200"/>
                        <a:t>Reset Output</a:t>
                      </a:r>
                    </a:p>
                  </a:txBody>
                  <a:tcPr anchor="ctr"/>
                </a:tc>
                <a:tc>
                  <a:txBody>
                    <a:bodyPr/>
                    <a:lstStyle/>
                    <a:p>
                      <a:r>
                        <a:rPr lang="en-US" sz="1200"/>
                        <a:t>Select what happens when the watchdog timer expires.</a:t>
                      </a:r>
                    </a:p>
                  </a:txBody>
                  <a:tcPr anchor="ctr"/>
                </a:tc>
                <a:extLst>
                  <a:ext uri="{0D108BD9-81ED-4DB2-BD59-A6C34878D82A}">
                    <a16:rowId xmlns:a16="http://schemas.microsoft.com/office/drawing/2014/main" val="159959168"/>
                  </a:ext>
                </a:extLst>
              </a:tr>
              <a:tr h="1126159">
                <a:tc>
                  <a:txBody>
                    <a:bodyPr/>
                    <a:lstStyle/>
                    <a:p>
                      <a:r>
                        <a:rPr lang="en-US" sz="1200"/>
                        <a:t>Stop Control</a:t>
                      </a:r>
                    </a:p>
                  </a:txBody>
                  <a:tcPr anchor="ctr"/>
                </a:tc>
                <a:tc>
                  <a:txBody>
                    <a:bodyPr/>
                    <a:lstStyle/>
                    <a:p>
                      <a:pPr marL="285750" indent="-285750">
                        <a:buFont typeface="Arial" panose="020B0604020202020204" pitchFamily="34" charset="0"/>
                        <a:buChar char="•"/>
                      </a:pPr>
                      <a:r>
                        <a:rPr lang="en-US" sz="1200"/>
                        <a:t>WDT Count Enabled in Low Power Mode</a:t>
                      </a:r>
                    </a:p>
                    <a:p>
                      <a:pPr marL="285750" indent="-285750">
                        <a:buFont typeface="Arial" panose="020B0604020202020204" pitchFamily="34" charset="0"/>
                        <a:buChar char="•"/>
                      </a:pPr>
                      <a:r>
                        <a:rPr lang="en-US" sz="1200"/>
                        <a:t>WDT Count Disabled in Low Power Mode</a:t>
                      </a:r>
                    </a:p>
                  </a:txBody>
                  <a:tcPr anchor="ctr"/>
                </a:tc>
                <a:tc>
                  <a:txBody>
                    <a:bodyPr/>
                    <a:lstStyle/>
                    <a:p>
                      <a:r>
                        <a:rPr lang="en-US" sz="1200"/>
                        <a:t>WDT Count Disabled in Low Power Mode</a:t>
                      </a:r>
                    </a:p>
                  </a:txBody>
                  <a:tcPr anchor="ctr"/>
                </a:tc>
                <a:tc>
                  <a:txBody>
                    <a:bodyPr/>
                    <a:lstStyle/>
                    <a:p>
                      <a:r>
                        <a:rPr lang="en-US" sz="1200"/>
                        <a:t>Select the watchdog state in low power mode.</a:t>
                      </a:r>
                    </a:p>
                  </a:txBody>
                  <a:tcPr anchor="ctr"/>
                </a:tc>
                <a:extLst>
                  <a:ext uri="{0D108BD9-81ED-4DB2-BD59-A6C34878D82A}">
                    <a16:rowId xmlns:a16="http://schemas.microsoft.com/office/drawing/2014/main" val="3012961473"/>
                  </a:ext>
                </a:extLst>
              </a:tr>
              <a:tr h="1126159">
                <a:tc>
                  <a:txBody>
                    <a:bodyPr/>
                    <a:lstStyle/>
                    <a:p>
                      <a:r>
                        <a:rPr lang="en-US" sz="1200"/>
                        <a:t>NMI Callback</a:t>
                      </a:r>
                    </a:p>
                  </a:txBody>
                  <a:tcPr anchor="ctr"/>
                </a:tc>
                <a:tc>
                  <a:txBody>
                    <a:bodyPr/>
                    <a:lstStyle/>
                    <a:p>
                      <a:pPr marL="0" indent="0">
                        <a:buFont typeface="Arial" panose="020B0604020202020204" pitchFamily="34" charset="0"/>
                        <a:buNone/>
                      </a:pPr>
                      <a:r>
                        <a:rPr lang="en-US" sz="1200"/>
                        <a:t>Name must be a valid C symbol.</a:t>
                      </a:r>
                    </a:p>
                  </a:txBody>
                  <a:tcPr anchor="ctr"/>
                </a:tc>
                <a:tc>
                  <a:txBody>
                    <a:bodyPr/>
                    <a:lstStyle/>
                    <a:p>
                      <a:r>
                        <a:rPr lang="en-US" sz="1200"/>
                        <a:t>NULL</a:t>
                      </a:r>
                    </a:p>
                  </a:txBody>
                  <a:tcPr anchor="ctr"/>
                </a:tc>
                <a:tc>
                  <a:txBody>
                    <a:bodyPr/>
                    <a:lstStyle/>
                    <a:p>
                      <a:r>
                        <a:rPr lang="en-US" sz="1200"/>
                        <a:t>A user callback function must be provided if the WDT is configuared to generate an NMI when the timer underflows or a refresh error occurs. If this callback function is provided, it will be called from the NMI handler each time the watchdog triggers.</a:t>
                      </a:r>
                    </a:p>
                  </a:txBody>
                  <a:tcPr anchor="ctr"/>
                </a:tc>
                <a:extLst>
                  <a:ext uri="{0D108BD9-81ED-4DB2-BD59-A6C34878D82A}">
                    <a16:rowId xmlns:a16="http://schemas.microsoft.com/office/drawing/2014/main" val="395492736"/>
                  </a:ext>
                </a:extLst>
              </a:tr>
            </a:tbl>
          </a:graphicData>
        </a:graphic>
      </p:graphicFrame>
    </p:spTree>
    <p:extLst>
      <p:ext uri="{BB962C8B-B14F-4D97-AF65-F5344CB8AC3E}">
        <p14:creationId xmlns:p14="http://schemas.microsoft.com/office/powerpoint/2010/main" val="262104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a:t>Watchdog timer (r_wdt)</a:t>
            </a:r>
            <a:endParaRPr kumimoji="1" lang="en-US" altLang="ja-JP" cap="all" dirty="0"/>
          </a:p>
          <a:p>
            <a:pPr lvl="1"/>
            <a:r>
              <a:rPr kumimoji="1" lang="en-US" altLang="ja-JP" cap="all" dirty="0"/>
              <a:t>overview</a:t>
            </a:r>
          </a:p>
        </p:txBody>
      </p:sp>
    </p:spTree>
    <p:extLst>
      <p:ext uri="{BB962C8B-B14F-4D97-AF65-F5344CB8AC3E}">
        <p14:creationId xmlns:p14="http://schemas.microsoft.com/office/powerpoint/2010/main" val="274810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Wdt in fsp</a:t>
            </a:r>
            <a:br>
              <a:rPr lang="en-US"/>
            </a:br>
            <a:r>
              <a:rPr lang="en-US" sz="2000"/>
              <a:t>other configurations</a:t>
            </a:r>
          </a:p>
        </p:txBody>
      </p:sp>
      <p:sp>
        <p:nvSpPr>
          <p:cNvPr id="4" name="TextBox 3">
            <a:extLst>
              <a:ext uri="{FF2B5EF4-FFF2-40B4-BE49-F238E27FC236}">
                <a16:creationId xmlns:a16="http://schemas.microsoft.com/office/drawing/2014/main" id="{ED0C5943-1C09-D2FA-4F37-36184EDD9AB0}"/>
              </a:ext>
            </a:extLst>
          </p:cNvPr>
          <p:cNvSpPr txBox="1"/>
          <p:nvPr/>
        </p:nvSpPr>
        <p:spPr>
          <a:xfrm>
            <a:off x="467999" y="1524000"/>
            <a:ext cx="11244575" cy="2031325"/>
          </a:xfrm>
          <a:prstGeom prst="rect">
            <a:avLst/>
          </a:prstGeom>
          <a:noFill/>
        </p:spPr>
        <p:txBody>
          <a:bodyPr wrap="square" rtlCol="0">
            <a:spAutoFit/>
          </a:bodyPr>
          <a:lstStyle/>
          <a:p>
            <a:r>
              <a:rPr lang="en-US" b="1"/>
              <a:t>Clock Configuration:</a:t>
            </a:r>
          </a:p>
          <a:p>
            <a:r>
              <a:rPr lang="en-US"/>
              <a:t>The WDT Clock is based on the PCLKB frequency. You can set the PCLKB frequency using the Clocks tab of the RA Configuration editor or by using the CGC Interface at run-time. The maximum timeout period with PCLKB running at 60MHz is approximately 2.2 seconds.</a:t>
            </a:r>
          </a:p>
          <a:p>
            <a:endParaRPr lang="en-US"/>
          </a:p>
          <a:p>
            <a:r>
              <a:rPr lang="en-US" b="1"/>
              <a:t>Pin Configuration:</a:t>
            </a:r>
          </a:p>
          <a:p>
            <a:r>
              <a:rPr lang="en-US"/>
              <a:t>This module does not use I/O pins.</a:t>
            </a:r>
          </a:p>
        </p:txBody>
      </p:sp>
    </p:spTree>
    <p:extLst>
      <p:ext uri="{BB962C8B-B14F-4D97-AF65-F5344CB8AC3E}">
        <p14:creationId xmlns:p14="http://schemas.microsoft.com/office/powerpoint/2010/main" val="144272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Wdt in fsp</a:t>
            </a:r>
            <a:br>
              <a:rPr lang="en-US"/>
            </a:br>
            <a:r>
              <a:rPr lang="en-US" sz="2000"/>
              <a:t>Period calculation</a:t>
            </a:r>
          </a:p>
        </p:txBody>
      </p:sp>
      <p:sp>
        <p:nvSpPr>
          <p:cNvPr id="3" name="TextBox 2">
            <a:extLst>
              <a:ext uri="{FF2B5EF4-FFF2-40B4-BE49-F238E27FC236}">
                <a16:creationId xmlns:a16="http://schemas.microsoft.com/office/drawing/2014/main" id="{D41E9F9A-3A66-480A-6C17-94B3FB495233}"/>
              </a:ext>
            </a:extLst>
          </p:cNvPr>
          <p:cNvSpPr txBox="1"/>
          <p:nvPr/>
        </p:nvSpPr>
        <p:spPr>
          <a:xfrm>
            <a:off x="467999" y="1572126"/>
            <a:ext cx="11244575" cy="3416320"/>
          </a:xfrm>
          <a:prstGeom prst="rect">
            <a:avLst/>
          </a:prstGeom>
          <a:noFill/>
        </p:spPr>
        <p:txBody>
          <a:bodyPr wrap="square" rtlCol="0">
            <a:spAutoFit/>
          </a:bodyPr>
          <a:lstStyle/>
          <a:p>
            <a:r>
              <a:rPr lang="en-US"/>
              <a:t>The WDT operates from PCLKB. With a PCLKB of 60MHz, the maximum time from the last refresh to device reset or NMI generation will be just over 2.2 seconds as detailed below.</a:t>
            </a:r>
          </a:p>
          <a:p>
            <a:endParaRPr lang="en-US"/>
          </a:p>
          <a:p>
            <a:r>
              <a:rPr lang="en-US" b="1"/>
              <a:t>PLCKB</a:t>
            </a:r>
            <a:r>
              <a:rPr lang="en-US"/>
              <a:t> = 60MHz</a:t>
            </a:r>
          </a:p>
          <a:p>
            <a:endParaRPr lang="en-US"/>
          </a:p>
          <a:p>
            <a:r>
              <a:rPr lang="en-US" b="1"/>
              <a:t>Clock Division Ratio </a:t>
            </a:r>
            <a:r>
              <a:rPr lang="en-US"/>
              <a:t>= PCLKB/8192</a:t>
            </a:r>
          </a:p>
          <a:p>
            <a:endParaRPr lang="en-US"/>
          </a:p>
          <a:p>
            <a:r>
              <a:rPr lang="en-US" b="1"/>
              <a:t>WDT Clock Frequency </a:t>
            </a:r>
            <a:r>
              <a:rPr lang="en-US"/>
              <a:t>= 60 MHz/8192 = 7.324 kHz</a:t>
            </a:r>
          </a:p>
          <a:p>
            <a:endParaRPr lang="en-US"/>
          </a:p>
          <a:p>
            <a:r>
              <a:rPr lang="en-US" b="1"/>
              <a:t>Cycle time </a:t>
            </a:r>
            <a:r>
              <a:rPr lang="en-US"/>
              <a:t>= 1/7.324 kHz = 136.53 us.</a:t>
            </a:r>
          </a:p>
          <a:p>
            <a:endParaRPr lang="en-US"/>
          </a:p>
          <a:p>
            <a:r>
              <a:rPr lang="en-US" b="1"/>
              <a:t>Timeout</a:t>
            </a:r>
            <a:r>
              <a:rPr lang="en-US"/>
              <a:t> = 136.53 us x 16384 cycles = 2.23 seconds</a:t>
            </a:r>
          </a:p>
        </p:txBody>
      </p:sp>
      <p:sp>
        <p:nvSpPr>
          <p:cNvPr id="5" name="TextBox 4">
            <a:extLst>
              <a:ext uri="{FF2B5EF4-FFF2-40B4-BE49-F238E27FC236}">
                <a16:creationId xmlns:a16="http://schemas.microsoft.com/office/drawing/2014/main" id="{6ED094FD-F078-41F8-20AB-530A9344BA6C}"/>
              </a:ext>
            </a:extLst>
          </p:cNvPr>
          <p:cNvSpPr txBox="1"/>
          <p:nvPr/>
        </p:nvSpPr>
        <p:spPr>
          <a:xfrm>
            <a:off x="625642" y="5566793"/>
            <a:ext cx="8197516" cy="369332"/>
          </a:xfrm>
          <a:prstGeom prst="rect">
            <a:avLst/>
          </a:prstGeom>
          <a:noFill/>
        </p:spPr>
        <p:txBody>
          <a:bodyPr wrap="square" rtlCol="0">
            <a:spAutoFit/>
          </a:bodyPr>
          <a:lstStyle/>
          <a:p>
            <a:r>
              <a:rPr lang="en-US" sz="1400" i="1"/>
              <a:t>Note: The smaller PLCKB, the longer Timeout</a:t>
            </a:r>
            <a:r>
              <a:rPr lang="en-US"/>
              <a:t>.</a:t>
            </a:r>
          </a:p>
        </p:txBody>
      </p:sp>
    </p:spTree>
    <p:extLst>
      <p:ext uri="{BB962C8B-B14F-4D97-AF65-F5344CB8AC3E}">
        <p14:creationId xmlns:p14="http://schemas.microsoft.com/office/powerpoint/2010/main" val="4044138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Wdt in fsp</a:t>
            </a:r>
            <a:br>
              <a:rPr lang="en-US"/>
            </a:br>
            <a:r>
              <a:rPr lang="en-US" sz="2000"/>
              <a:t>window mode configuration</a:t>
            </a:r>
          </a:p>
        </p:txBody>
      </p:sp>
      <p:pic>
        <p:nvPicPr>
          <p:cNvPr id="8" name="Picture 7">
            <a:extLst>
              <a:ext uri="{FF2B5EF4-FFF2-40B4-BE49-F238E27FC236}">
                <a16:creationId xmlns:a16="http://schemas.microsoft.com/office/drawing/2014/main" id="{7BB52264-9704-46AB-72B8-4F831F84E0B7}"/>
              </a:ext>
            </a:extLst>
          </p:cNvPr>
          <p:cNvPicPr>
            <a:picLocks noChangeAspect="1"/>
          </p:cNvPicPr>
          <p:nvPr/>
        </p:nvPicPr>
        <p:blipFill>
          <a:blip r:embed="rId2"/>
          <a:stretch>
            <a:fillRect/>
          </a:stretch>
        </p:blipFill>
        <p:spPr>
          <a:xfrm>
            <a:off x="3820161" y="1052736"/>
            <a:ext cx="4540250" cy="5063506"/>
          </a:xfrm>
          <a:prstGeom prst="rect">
            <a:avLst/>
          </a:prstGeom>
        </p:spPr>
      </p:pic>
    </p:spTree>
    <p:extLst>
      <p:ext uri="{BB962C8B-B14F-4D97-AF65-F5344CB8AC3E}">
        <p14:creationId xmlns:p14="http://schemas.microsoft.com/office/powerpoint/2010/main" val="214318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Wdt in fsp</a:t>
            </a:r>
            <a:br>
              <a:rPr lang="en-US"/>
            </a:br>
            <a:r>
              <a:rPr lang="en-US" sz="2000"/>
              <a:t>Limitations</a:t>
            </a:r>
          </a:p>
        </p:txBody>
      </p:sp>
      <p:sp>
        <p:nvSpPr>
          <p:cNvPr id="3" name="TextBox 2">
            <a:extLst>
              <a:ext uri="{FF2B5EF4-FFF2-40B4-BE49-F238E27FC236}">
                <a16:creationId xmlns:a16="http://schemas.microsoft.com/office/drawing/2014/main" id="{D41E9F9A-3A66-480A-6C17-94B3FB495233}"/>
              </a:ext>
            </a:extLst>
          </p:cNvPr>
          <p:cNvSpPr txBox="1"/>
          <p:nvPr/>
        </p:nvSpPr>
        <p:spPr>
          <a:xfrm>
            <a:off x="467999" y="1572126"/>
            <a:ext cx="11244575" cy="3416320"/>
          </a:xfrm>
          <a:prstGeom prst="rect">
            <a:avLst/>
          </a:prstGeom>
          <a:noFill/>
        </p:spPr>
        <p:txBody>
          <a:bodyPr wrap="square" rtlCol="0">
            <a:spAutoFit/>
          </a:bodyPr>
          <a:lstStyle/>
          <a:p>
            <a:r>
              <a:rPr lang="en-US"/>
              <a:t>Developers should be aware of the following limitations when using WDT:</a:t>
            </a:r>
          </a:p>
          <a:p>
            <a:endParaRPr lang="en-US"/>
          </a:p>
          <a:p>
            <a:pPr marL="285750" indent="-285750">
              <a:buFont typeface="Arial" panose="020B0604020202020204" pitchFamily="34" charset="0"/>
              <a:buChar char="•"/>
            </a:pPr>
            <a:r>
              <a:rPr lang="en-US"/>
              <a:t>When using a J-Link debugger the WDT counter does not count therefore will not reset the device or generate an NMI. To enable the WDT to count and generate a reset or NMI while debugging, add this line code tin the application:</a:t>
            </a:r>
          </a:p>
          <a:p>
            <a:pPr marL="285750" indent="-285750">
              <a:buFont typeface="Arial" panose="020B0604020202020204" pitchFamily="34" charset="0"/>
              <a:buChar char="•"/>
            </a:pPr>
            <a:endParaRPr lang="en-US"/>
          </a:p>
          <a:p>
            <a:pPr algn="l"/>
            <a:r>
              <a:rPr lang="en-US" b="0">
                <a:solidFill>
                  <a:srgbClr val="800000"/>
                </a:solidFill>
                <a:effectLst/>
                <a:latin typeface="Courier New" panose="02070309020205020404" pitchFamily="49" charset="0"/>
              </a:rPr>
              <a:t>/* (Optional) Enable the WDT to count and generate NMI or reset when the</a:t>
            </a:r>
            <a:endParaRPr lang="en-US" b="0">
              <a:solidFill>
                <a:srgbClr val="000000"/>
              </a:solidFill>
              <a:effectLst/>
              <a:latin typeface="Courier New" panose="02070309020205020404" pitchFamily="49" charset="0"/>
            </a:endParaRPr>
          </a:p>
          <a:p>
            <a:pPr algn="l"/>
            <a:r>
              <a:rPr lang="en-US" b="0">
                <a:solidFill>
                  <a:srgbClr val="800000"/>
                </a:solidFill>
                <a:effectLst/>
                <a:latin typeface="Courier New" panose="02070309020205020404" pitchFamily="49" charset="0"/>
              </a:rPr>
              <a:t>* debugger is connected. */</a:t>
            </a:r>
            <a:endParaRPr lang="en-US" b="0">
              <a:solidFill>
                <a:srgbClr val="000000"/>
              </a:solidFill>
              <a:effectLst/>
              <a:latin typeface="Courier New" panose="02070309020205020404" pitchFamily="49" charset="0"/>
            </a:endParaRPr>
          </a:p>
          <a:p>
            <a:pPr algn="l"/>
            <a:r>
              <a:rPr lang="en-US" b="0">
                <a:solidFill>
                  <a:srgbClr val="000000"/>
                </a:solidFill>
                <a:effectLst/>
                <a:latin typeface="Courier New" panose="02070309020205020404" pitchFamily="49" charset="0"/>
              </a:rPr>
              <a:t>R_DEBUG-&gt;DBGSTOPCR_b.DBGSTOP_WDT = 0;</a:t>
            </a:r>
          </a:p>
          <a:p>
            <a:pPr algn="l"/>
            <a:endParaRPr lang="en-US" b="0">
              <a:solidFill>
                <a:srgbClr val="000000"/>
              </a:solidFill>
              <a:effectLst/>
              <a:latin typeface="Courier New" panose="02070309020205020404" pitchFamily="49" charset="0"/>
            </a:endParaRPr>
          </a:p>
          <a:p>
            <a:r>
              <a:rPr lang="en-US"/>
              <a:t>If the WDT is configured to stop the counter in low power mode, then your application must restart the WDT by calling </a:t>
            </a:r>
            <a:r>
              <a:rPr lang="en-US">
                <a:solidFill>
                  <a:schemeClr val="tx2">
                    <a:lumMod val="40000"/>
                    <a:lumOff val="60000"/>
                  </a:schemeClr>
                </a:solidFill>
              </a:rPr>
              <a:t>R_WDT_Refresh()</a:t>
            </a:r>
            <a:r>
              <a:rPr lang="en-US"/>
              <a:t> after the MCU wakes from low power mode.</a:t>
            </a:r>
          </a:p>
        </p:txBody>
      </p:sp>
      <p:sp>
        <p:nvSpPr>
          <p:cNvPr id="5" name="TextBox 4">
            <a:extLst>
              <a:ext uri="{FF2B5EF4-FFF2-40B4-BE49-F238E27FC236}">
                <a16:creationId xmlns:a16="http://schemas.microsoft.com/office/drawing/2014/main" id="{6ED094FD-F078-41F8-20AB-530A9344BA6C}"/>
              </a:ext>
            </a:extLst>
          </p:cNvPr>
          <p:cNvSpPr txBox="1"/>
          <p:nvPr/>
        </p:nvSpPr>
        <p:spPr>
          <a:xfrm>
            <a:off x="625642" y="5566793"/>
            <a:ext cx="8197516" cy="369332"/>
          </a:xfrm>
          <a:prstGeom prst="rect">
            <a:avLst/>
          </a:prstGeom>
          <a:noFill/>
        </p:spPr>
        <p:txBody>
          <a:bodyPr wrap="square" rtlCol="0">
            <a:spAutoFit/>
          </a:bodyPr>
          <a:lstStyle/>
          <a:p>
            <a:r>
              <a:rPr lang="en-US" sz="1400" i="1"/>
              <a:t>Note: The smaller PLCKB, the longer Timeout</a:t>
            </a:r>
            <a:r>
              <a:rPr lang="en-US"/>
              <a:t>.</a:t>
            </a:r>
          </a:p>
        </p:txBody>
      </p:sp>
    </p:spTree>
    <p:extLst>
      <p:ext uri="{BB962C8B-B14F-4D97-AF65-F5344CB8AC3E}">
        <p14:creationId xmlns:p14="http://schemas.microsoft.com/office/powerpoint/2010/main" val="168272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Wdt in fsp</a:t>
            </a:r>
            <a:br>
              <a:rPr lang="en-US"/>
            </a:br>
            <a:r>
              <a:rPr lang="en-US" sz="2000"/>
              <a:t>Functions</a:t>
            </a:r>
          </a:p>
        </p:txBody>
      </p:sp>
      <p:pic>
        <p:nvPicPr>
          <p:cNvPr id="4" name="Picture 3">
            <a:extLst>
              <a:ext uri="{FF2B5EF4-FFF2-40B4-BE49-F238E27FC236}">
                <a16:creationId xmlns:a16="http://schemas.microsoft.com/office/drawing/2014/main" id="{798F8D94-7352-E8F6-AF10-7F7B853EB198}"/>
              </a:ext>
            </a:extLst>
          </p:cNvPr>
          <p:cNvPicPr>
            <a:picLocks noChangeAspect="1"/>
          </p:cNvPicPr>
          <p:nvPr/>
        </p:nvPicPr>
        <p:blipFill>
          <a:blip r:embed="rId2"/>
          <a:stretch>
            <a:fillRect/>
          </a:stretch>
        </p:blipFill>
        <p:spPr>
          <a:xfrm>
            <a:off x="467999" y="1689099"/>
            <a:ext cx="11306471" cy="2332567"/>
          </a:xfrm>
          <a:prstGeom prst="rect">
            <a:avLst/>
          </a:prstGeom>
        </p:spPr>
      </p:pic>
    </p:spTree>
    <p:extLst>
      <p:ext uri="{BB962C8B-B14F-4D97-AF65-F5344CB8AC3E}">
        <p14:creationId xmlns:p14="http://schemas.microsoft.com/office/powerpoint/2010/main" val="956377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Wdt in fsp</a:t>
            </a:r>
            <a:br>
              <a:rPr lang="en-US"/>
            </a:br>
            <a:r>
              <a:rPr lang="en-US" sz="2000"/>
              <a:t>Examples</a:t>
            </a:r>
          </a:p>
        </p:txBody>
      </p:sp>
      <p:sp>
        <p:nvSpPr>
          <p:cNvPr id="6" name="TextBox 5">
            <a:extLst>
              <a:ext uri="{FF2B5EF4-FFF2-40B4-BE49-F238E27FC236}">
                <a16:creationId xmlns:a16="http://schemas.microsoft.com/office/drawing/2014/main" id="{8CE9E6AD-7A2D-A364-42F9-B6280417C53E}"/>
              </a:ext>
            </a:extLst>
          </p:cNvPr>
          <p:cNvSpPr txBox="1"/>
          <p:nvPr/>
        </p:nvSpPr>
        <p:spPr>
          <a:xfrm>
            <a:off x="467999" y="1299411"/>
            <a:ext cx="11244575" cy="646331"/>
          </a:xfrm>
          <a:prstGeom prst="rect">
            <a:avLst/>
          </a:prstGeom>
          <a:noFill/>
        </p:spPr>
        <p:txBody>
          <a:bodyPr wrap="square" rtlCol="0">
            <a:spAutoFit/>
          </a:bodyPr>
          <a:lstStyle/>
          <a:p>
            <a:r>
              <a:rPr lang="en-US"/>
              <a:t>WDT Basic Example:</a:t>
            </a:r>
          </a:p>
          <a:p>
            <a:r>
              <a:rPr lang="en-US"/>
              <a:t>This is a basic example of minimal use of the WDT in an application.</a:t>
            </a:r>
          </a:p>
        </p:txBody>
      </p:sp>
      <p:pic>
        <p:nvPicPr>
          <p:cNvPr id="8" name="Picture 7">
            <a:extLst>
              <a:ext uri="{FF2B5EF4-FFF2-40B4-BE49-F238E27FC236}">
                <a16:creationId xmlns:a16="http://schemas.microsoft.com/office/drawing/2014/main" id="{E2E99276-2487-EB73-5D30-3813BA06DB3F}"/>
              </a:ext>
            </a:extLst>
          </p:cNvPr>
          <p:cNvPicPr>
            <a:picLocks noChangeAspect="1"/>
          </p:cNvPicPr>
          <p:nvPr/>
        </p:nvPicPr>
        <p:blipFill>
          <a:blip r:embed="rId2"/>
          <a:stretch>
            <a:fillRect/>
          </a:stretch>
        </p:blipFill>
        <p:spPr>
          <a:xfrm>
            <a:off x="597959" y="1999184"/>
            <a:ext cx="5981700" cy="3886200"/>
          </a:xfrm>
          <a:prstGeom prst="rect">
            <a:avLst/>
          </a:prstGeom>
        </p:spPr>
      </p:pic>
    </p:spTree>
    <p:extLst>
      <p:ext uri="{BB962C8B-B14F-4D97-AF65-F5344CB8AC3E}">
        <p14:creationId xmlns:p14="http://schemas.microsoft.com/office/powerpoint/2010/main" val="740139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a:t>Watchdog timer (r_wdt)</a:t>
            </a:r>
            <a:endParaRPr kumimoji="1" lang="en-US" altLang="ja-JP" cap="all" dirty="0"/>
          </a:p>
          <a:p>
            <a:pPr lvl="1"/>
            <a:r>
              <a:rPr kumimoji="1" lang="en-US" altLang="ja-JP" cap="all"/>
              <a:t>How to create an ep</a:t>
            </a:r>
            <a:endParaRPr kumimoji="1" lang="en-US" altLang="ja-JP" cap="all" dirty="0"/>
          </a:p>
        </p:txBody>
      </p:sp>
    </p:spTree>
    <p:extLst>
      <p:ext uri="{BB962C8B-B14F-4D97-AF65-F5344CB8AC3E}">
        <p14:creationId xmlns:p14="http://schemas.microsoft.com/office/powerpoint/2010/main" val="1237531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prepare enviroment</a:t>
            </a:r>
          </a:p>
        </p:txBody>
      </p:sp>
      <p:pic>
        <p:nvPicPr>
          <p:cNvPr id="2050" name="Picture 2" descr="RA Flexible Software Package Documentation: Starting Development">
            <a:extLst>
              <a:ext uri="{FF2B5EF4-FFF2-40B4-BE49-F238E27FC236}">
                <a16:creationId xmlns:a16="http://schemas.microsoft.com/office/drawing/2014/main" id="{4619FC40-98A0-5023-CC2E-F09E08880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848247"/>
            <a:ext cx="3918545" cy="260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4M2 Evaluation Kit - Renesas | Mouser">
            <a:extLst>
              <a:ext uri="{FF2B5EF4-FFF2-40B4-BE49-F238E27FC236}">
                <a16:creationId xmlns:a16="http://schemas.microsoft.com/office/drawing/2014/main" id="{BEBFFE45-E64C-9978-BDA4-54BEB95DA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8559" y="1297354"/>
            <a:ext cx="5102183" cy="37075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B9A5D5-379A-81D8-A787-C6F2135C0AC4}"/>
              </a:ext>
            </a:extLst>
          </p:cNvPr>
          <p:cNvSpPr txBox="1"/>
          <p:nvPr/>
        </p:nvSpPr>
        <p:spPr>
          <a:xfrm>
            <a:off x="494555" y="5249558"/>
            <a:ext cx="3327927" cy="646331"/>
          </a:xfrm>
          <a:prstGeom prst="rect">
            <a:avLst/>
          </a:prstGeom>
          <a:noFill/>
        </p:spPr>
        <p:txBody>
          <a:bodyPr wrap="square" rtlCol="0">
            <a:spAutoFit/>
          </a:bodyPr>
          <a:lstStyle/>
          <a:p>
            <a:r>
              <a:rPr lang="en-US" i="1"/>
              <a:t>E2 studio for code building and debugging.</a:t>
            </a:r>
          </a:p>
        </p:txBody>
      </p:sp>
      <p:sp>
        <p:nvSpPr>
          <p:cNvPr id="4" name="TextBox 3">
            <a:extLst>
              <a:ext uri="{FF2B5EF4-FFF2-40B4-BE49-F238E27FC236}">
                <a16:creationId xmlns:a16="http://schemas.microsoft.com/office/drawing/2014/main" id="{C8DC12BD-43ED-8C11-DC3B-C17A180D0F5D}"/>
              </a:ext>
            </a:extLst>
          </p:cNvPr>
          <p:cNvSpPr txBox="1"/>
          <p:nvPr/>
        </p:nvSpPr>
        <p:spPr>
          <a:xfrm>
            <a:off x="4710294" y="5215919"/>
            <a:ext cx="2619305" cy="646331"/>
          </a:xfrm>
          <a:prstGeom prst="rect">
            <a:avLst/>
          </a:prstGeom>
          <a:noFill/>
        </p:spPr>
        <p:txBody>
          <a:bodyPr wrap="square" rtlCol="0">
            <a:spAutoFit/>
          </a:bodyPr>
          <a:lstStyle/>
          <a:p>
            <a:r>
              <a:rPr lang="en-US" i="1"/>
              <a:t>An RA Board and USB-A to Micro USB cable.</a:t>
            </a:r>
          </a:p>
        </p:txBody>
      </p:sp>
      <p:pic>
        <p:nvPicPr>
          <p:cNvPr id="6" name="Picture 5">
            <a:extLst>
              <a:ext uri="{FF2B5EF4-FFF2-40B4-BE49-F238E27FC236}">
                <a16:creationId xmlns:a16="http://schemas.microsoft.com/office/drawing/2014/main" id="{2AD74C81-53D8-BC47-A719-E7CFA3C9A4C8}"/>
              </a:ext>
            </a:extLst>
          </p:cNvPr>
          <p:cNvPicPr>
            <a:picLocks noChangeAspect="1"/>
          </p:cNvPicPr>
          <p:nvPr/>
        </p:nvPicPr>
        <p:blipFill>
          <a:blip r:embed="rId4"/>
          <a:stretch>
            <a:fillRect/>
          </a:stretch>
        </p:blipFill>
        <p:spPr>
          <a:xfrm>
            <a:off x="8092080" y="1683584"/>
            <a:ext cx="3918545" cy="3112863"/>
          </a:xfrm>
          <a:prstGeom prst="rect">
            <a:avLst/>
          </a:prstGeom>
        </p:spPr>
      </p:pic>
      <p:sp>
        <p:nvSpPr>
          <p:cNvPr id="7" name="TextBox 6">
            <a:extLst>
              <a:ext uri="{FF2B5EF4-FFF2-40B4-BE49-F238E27FC236}">
                <a16:creationId xmlns:a16="http://schemas.microsoft.com/office/drawing/2014/main" id="{2C702E2C-9043-8331-6117-D5DB0E51B59E}"/>
              </a:ext>
            </a:extLst>
          </p:cNvPr>
          <p:cNvSpPr txBox="1"/>
          <p:nvPr/>
        </p:nvSpPr>
        <p:spPr>
          <a:xfrm>
            <a:off x="8583218" y="5242629"/>
            <a:ext cx="2756905" cy="369332"/>
          </a:xfrm>
          <a:prstGeom prst="rect">
            <a:avLst/>
          </a:prstGeom>
          <a:noFill/>
        </p:spPr>
        <p:txBody>
          <a:bodyPr wrap="square" rtlCol="0">
            <a:spAutoFit/>
          </a:bodyPr>
          <a:lstStyle/>
          <a:p>
            <a:r>
              <a:rPr lang="en-US" i="1"/>
              <a:t>J-Link viewer to view log</a:t>
            </a:r>
          </a:p>
        </p:txBody>
      </p:sp>
    </p:spTree>
    <p:extLst>
      <p:ext uri="{BB962C8B-B14F-4D97-AF65-F5344CB8AC3E}">
        <p14:creationId xmlns:p14="http://schemas.microsoft.com/office/powerpoint/2010/main" val="1402046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Create an ep</a:t>
            </a:r>
          </a:p>
        </p:txBody>
      </p:sp>
      <p:pic>
        <p:nvPicPr>
          <p:cNvPr id="3074" name="Picture 2">
            <a:extLst>
              <a:ext uri="{FF2B5EF4-FFF2-40B4-BE49-F238E27FC236}">
                <a16:creationId xmlns:a16="http://schemas.microsoft.com/office/drawing/2014/main" id="{B0490778-4A6D-5EB7-7F0E-D1B79FEA4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15" y="1973037"/>
            <a:ext cx="5580806" cy="16035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013D64A-16D0-8A09-3345-9D2536A3F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286" y="1356019"/>
            <a:ext cx="5763899" cy="414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022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Create an ep</a:t>
            </a:r>
          </a:p>
        </p:txBody>
      </p:sp>
      <p:pic>
        <p:nvPicPr>
          <p:cNvPr id="4098" name="Picture 2">
            <a:extLst>
              <a:ext uri="{FF2B5EF4-FFF2-40B4-BE49-F238E27FC236}">
                <a16:creationId xmlns:a16="http://schemas.microsoft.com/office/drawing/2014/main" id="{F21DE134-EC86-BEB5-2921-9D02ACB63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8" y="1209515"/>
            <a:ext cx="4738687" cy="48159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14FE27-2B5A-EAEB-7B01-2934ECE43C9B}"/>
              </a:ext>
            </a:extLst>
          </p:cNvPr>
          <p:cNvPicPr>
            <a:picLocks noChangeAspect="1"/>
          </p:cNvPicPr>
          <p:nvPr/>
        </p:nvPicPr>
        <p:blipFill>
          <a:blip r:embed="rId3"/>
          <a:stretch>
            <a:fillRect/>
          </a:stretch>
        </p:blipFill>
        <p:spPr>
          <a:xfrm>
            <a:off x="5785051" y="1209515"/>
            <a:ext cx="5532563" cy="4815910"/>
          </a:xfrm>
          <a:prstGeom prst="rect">
            <a:avLst/>
          </a:prstGeom>
        </p:spPr>
      </p:pic>
      <p:sp>
        <p:nvSpPr>
          <p:cNvPr id="6" name="Rectangle 5">
            <a:extLst>
              <a:ext uri="{FF2B5EF4-FFF2-40B4-BE49-F238E27FC236}">
                <a16:creationId xmlns:a16="http://schemas.microsoft.com/office/drawing/2014/main" id="{116C41A7-C393-D879-63C3-2D5D95D8BD4B}"/>
              </a:ext>
            </a:extLst>
          </p:cNvPr>
          <p:cNvSpPr/>
          <p:nvPr/>
        </p:nvSpPr>
        <p:spPr>
          <a:xfrm>
            <a:off x="6383866" y="2370667"/>
            <a:ext cx="2167466" cy="1693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7724A43-BBEA-E3F0-765D-10056DD18C6D}"/>
              </a:ext>
            </a:extLst>
          </p:cNvPr>
          <p:cNvSpPr txBox="1"/>
          <p:nvPr/>
        </p:nvSpPr>
        <p:spPr>
          <a:xfrm>
            <a:off x="7323666" y="2892759"/>
            <a:ext cx="3826933" cy="646331"/>
          </a:xfrm>
          <a:prstGeom prst="rect">
            <a:avLst/>
          </a:prstGeom>
          <a:noFill/>
        </p:spPr>
        <p:txBody>
          <a:bodyPr wrap="square" rtlCol="0">
            <a:spAutoFit/>
          </a:bodyPr>
          <a:lstStyle/>
          <a:p>
            <a:r>
              <a:rPr lang="en-US" i="1"/>
              <a:t>Select the correct model for your RA Board</a:t>
            </a:r>
          </a:p>
        </p:txBody>
      </p:sp>
      <p:sp>
        <p:nvSpPr>
          <p:cNvPr id="8" name="Rectangle 7">
            <a:extLst>
              <a:ext uri="{FF2B5EF4-FFF2-40B4-BE49-F238E27FC236}">
                <a16:creationId xmlns:a16="http://schemas.microsoft.com/office/drawing/2014/main" id="{52C2BD6E-7C18-9CA7-05BD-9EB7C948E29D}"/>
              </a:ext>
            </a:extLst>
          </p:cNvPr>
          <p:cNvSpPr/>
          <p:nvPr/>
        </p:nvSpPr>
        <p:spPr>
          <a:xfrm>
            <a:off x="5858932" y="4528258"/>
            <a:ext cx="1464734" cy="1693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57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Overview</a:t>
            </a:r>
            <a:br>
              <a:rPr lang="en-US"/>
            </a:br>
            <a:r>
              <a:rPr lang="en-US" sz="2000"/>
              <a:t>What is watchdog timer ?</a:t>
            </a:r>
          </a:p>
        </p:txBody>
      </p:sp>
      <p:pic>
        <p:nvPicPr>
          <p:cNvPr id="1026" name="Picture 2" descr="Watchdog timer - Wikipedia">
            <a:extLst>
              <a:ext uri="{FF2B5EF4-FFF2-40B4-BE49-F238E27FC236}">
                <a16:creationId xmlns:a16="http://schemas.microsoft.com/office/drawing/2014/main" id="{5A777790-A4D0-F82E-1AE8-AD359E9AA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6" y="1440922"/>
            <a:ext cx="4169938" cy="28077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0534F7-A252-2314-117A-09737CDB5CC6}"/>
              </a:ext>
            </a:extLst>
          </p:cNvPr>
          <p:cNvSpPr txBox="1"/>
          <p:nvPr/>
        </p:nvSpPr>
        <p:spPr>
          <a:xfrm>
            <a:off x="5260974" y="1605972"/>
            <a:ext cx="64516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a:t>The watchdog timer (WDT) </a:t>
            </a:r>
            <a:r>
              <a:rPr lang="en-US"/>
              <a:t>is a 14-bit down counter that monitors MCU programs to see if they are out of control or stopped operating. It acts as a “watchdog” watching over MCU operation.</a:t>
            </a:r>
          </a:p>
          <a:p>
            <a:pPr marL="285750" indent="-285750" algn="just">
              <a:buFont typeface="Arial" panose="020B0604020202020204" pitchFamily="34" charset="0"/>
              <a:buChar char="•"/>
            </a:pPr>
            <a:r>
              <a:rPr lang="en-US"/>
              <a:t>It can be used to reset the system when the counter underflows because its value cannot be refreshed due to the system being out of control.</a:t>
            </a:r>
          </a:p>
          <a:p>
            <a:pPr marL="285750" indent="-285750" algn="just">
              <a:buFont typeface="Arial" panose="020B0604020202020204" pitchFamily="34" charset="0"/>
              <a:buChar char="•"/>
            </a:pPr>
            <a:r>
              <a:rPr lang="en-US"/>
              <a:t>In addition, a non-maskable interrupt can be generated by an underflow. The refresh-permitted period can be set to refresh the counter and used as the condition to detect when the system runs out of control.</a:t>
            </a:r>
          </a:p>
        </p:txBody>
      </p:sp>
    </p:spTree>
    <p:extLst>
      <p:ext uri="{BB962C8B-B14F-4D97-AF65-F5344CB8AC3E}">
        <p14:creationId xmlns:p14="http://schemas.microsoft.com/office/powerpoint/2010/main" val="3437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Create an ep</a:t>
            </a:r>
          </a:p>
        </p:txBody>
      </p:sp>
      <p:pic>
        <p:nvPicPr>
          <p:cNvPr id="5122" name="Picture 2">
            <a:extLst>
              <a:ext uri="{FF2B5EF4-FFF2-40B4-BE49-F238E27FC236}">
                <a16:creationId xmlns:a16="http://schemas.microsoft.com/office/drawing/2014/main" id="{11C7D097-44B8-95E4-5E1F-F93AEDC1D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248095"/>
            <a:ext cx="6294967" cy="4983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F32B63C-2CCA-6AA6-7364-6D53AAE51300}"/>
              </a:ext>
            </a:extLst>
          </p:cNvPr>
          <p:cNvSpPr/>
          <p:nvPr/>
        </p:nvSpPr>
        <p:spPr>
          <a:xfrm>
            <a:off x="4885265" y="5858934"/>
            <a:ext cx="931336" cy="26246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795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WDT module configuration</a:t>
            </a:r>
          </a:p>
        </p:txBody>
      </p:sp>
      <p:pic>
        <p:nvPicPr>
          <p:cNvPr id="5" name="Picture 4">
            <a:extLst>
              <a:ext uri="{FF2B5EF4-FFF2-40B4-BE49-F238E27FC236}">
                <a16:creationId xmlns:a16="http://schemas.microsoft.com/office/drawing/2014/main" id="{ED716582-DDCE-DF3E-0773-05F5039F6844}"/>
              </a:ext>
            </a:extLst>
          </p:cNvPr>
          <p:cNvPicPr>
            <a:picLocks noChangeAspect="1"/>
          </p:cNvPicPr>
          <p:nvPr/>
        </p:nvPicPr>
        <p:blipFill>
          <a:blip r:embed="rId2"/>
          <a:stretch>
            <a:fillRect/>
          </a:stretch>
        </p:blipFill>
        <p:spPr>
          <a:xfrm>
            <a:off x="467999" y="1424516"/>
            <a:ext cx="2924175" cy="2552700"/>
          </a:xfrm>
          <a:prstGeom prst="rect">
            <a:avLst/>
          </a:prstGeom>
        </p:spPr>
      </p:pic>
      <p:pic>
        <p:nvPicPr>
          <p:cNvPr id="6" name="Picture 5">
            <a:extLst>
              <a:ext uri="{FF2B5EF4-FFF2-40B4-BE49-F238E27FC236}">
                <a16:creationId xmlns:a16="http://schemas.microsoft.com/office/drawing/2014/main" id="{8193E1EF-51AE-58D0-E397-F454FA25CDDA}"/>
              </a:ext>
            </a:extLst>
          </p:cNvPr>
          <p:cNvPicPr>
            <a:picLocks noChangeAspect="1"/>
          </p:cNvPicPr>
          <p:nvPr/>
        </p:nvPicPr>
        <p:blipFill>
          <a:blip r:embed="rId3"/>
          <a:stretch>
            <a:fillRect/>
          </a:stretch>
        </p:blipFill>
        <p:spPr>
          <a:xfrm>
            <a:off x="715222" y="2921666"/>
            <a:ext cx="1223645" cy="244868"/>
          </a:xfrm>
          <a:prstGeom prst="rect">
            <a:avLst/>
          </a:prstGeom>
        </p:spPr>
      </p:pic>
      <p:pic>
        <p:nvPicPr>
          <p:cNvPr id="11" name="Picture 10">
            <a:extLst>
              <a:ext uri="{FF2B5EF4-FFF2-40B4-BE49-F238E27FC236}">
                <a16:creationId xmlns:a16="http://schemas.microsoft.com/office/drawing/2014/main" id="{FCFA4CB2-2B64-BF06-0B0D-EF30244FB3EB}"/>
              </a:ext>
            </a:extLst>
          </p:cNvPr>
          <p:cNvPicPr>
            <a:picLocks noChangeAspect="1"/>
          </p:cNvPicPr>
          <p:nvPr/>
        </p:nvPicPr>
        <p:blipFill>
          <a:blip r:embed="rId4"/>
          <a:stretch>
            <a:fillRect/>
          </a:stretch>
        </p:blipFill>
        <p:spPr>
          <a:xfrm>
            <a:off x="5093228" y="1285875"/>
            <a:ext cx="5324475" cy="4286250"/>
          </a:xfrm>
          <a:prstGeom prst="rect">
            <a:avLst/>
          </a:prstGeom>
        </p:spPr>
      </p:pic>
      <p:pic>
        <p:nvPicPr>
          <p:cNvPr id="12" name="Picture 11">
            <a:extLst>
              <a:ext uri="{FF2B5EF4-FFF2-40B4-BE49-F238E27FC236}">
                <a16:creationId xmlns:a16="http://schemas.microsoft.com/office/drawing/2014/main" id="{C5933DCF-BF10-3245-D392-F0FEE212DFF2}"/>
              </a:ext>
            </a:extLst>
          </p:cNvPr>
          <p:cNvPicPr>
            <a:picLocks noChangeAspect="1"/>
          </p:cNvPicPr>
          <p:nvPr/>
        </p:nvPicPr>
        <p:blipFill>
          <a:blip r:embed="rId3"/>
          <a:stretch>
            <a:fillRect/>
          </a:stretch>
        </p:blipFill>
        <p:spPr>
          <a:xfrm>
            <a:off x="5896823" y="5306424"/>
            <a:ext cx="453178" cy="244868"/>
          </a:xfrm>
          <a:prstGeom prst="rect">
            <a:avLst/>
          </a:prstGeom>
        </p:spPr>
      </p:pic>
    </p:spTree>
    <p:extLst>
      <p:ext uri="{BB962C8B-B14F-4D97-AF65-F5344CB8AC3E}">
        <p14:creationId xmlns:p14="http://schemas.microsoft.com/office/powerpoint/2010/main" val="3739279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WDT module configuration</a:t>
            </a:r>
          </a:p>
        </p:txBody>
      </p:sp>
      <p:pic>
        <p:nvPicPr>
          <p:cNvPr id="4" name="Picture 3">
            <a:extLst>
              <a:ext uri="{FF2B5EF4-FFF2-40B4-BE49-F238E27FC236}">
                <a16:creationId xmlns:a16="http://schemas.microsoft.com/office/drawing/2014/main" id="{5B1553ED-1B8D-EDF1-4FE3-88F654703376}"/>
              </a:ext>
            </a:extLst>
          </p:cNvPr>
          <p:cNvPicPr>
            <a:picLocks noChangeAspect="1"/>
          </p:cNvPicPr>
          <p:nvPr/>
        </p:nvPicPr>
        <p:blipFill>
          <a:blip r:embed="rId2"/>
          <a:stretch>
            <a:fillRect/>
          </a:stretch>
        </p:blipFill>
        <p:spPr>
          <a:xfrm>
            <a:off x="467999" y="1444563"/>
            <a:ext cx="6580187" cy="4644027"/>
          </a:xfrm>
          <a:prstGeom prst="rect">
            <a:avLst/>
          </a:prstGeom>
        </p:spPr>
      </p:pic>
      <p:pic>
        <p:nvPicPr>
          <p:cNvPr id="7" name="Picture 6">
            <a:extLst>
              <a:ext uri="{FF2B5EF4-FFF2-40B4-BE49-F238E27FC236}">
                <a16:creationId xmlns:a16="http://schemas.microsoft.com/office/drawing/2014/main" id="{301FF72D-8EDB-C8C2-3D59-459CBE17A9D4}"/>
              </a:ext>
            </a:extLst>
          </p:cNvPr>
          <p:cNvPicPr>
            <a:picLocks noChangeAspect="1"/>
          </p:cNvPicPr>
          <p:nvPr/>
        </p:nvPicPr>
        <p:blipFill>
          <a:blip r:embed="rId3"/>
          <a:stretch>
            <a:fillRect/>
          </a:stretch>
        </p:blipFill>
        <p:spPr>
          <a:xfrm>
            <a:off x="3818468" y="2203354"/>
            <a:ext cx="2277532" cy="249958"/>
          </a:xfrm>
          <a:prstGeom prst="rect">
            <a:avLst/>
          </a:prstGeom>
        </p:spPr>
      </p:pic>
      <p:sp>
        <p:nvSpPr>
          <p:cNvPr id="8" name="TextBox 7">
            <a:extLst>
              <a:ext uri="{FF2B5EF4-FFF2-40B4-BE49-F238E27FC236}">
                <a16:creationId xmlns:a16="http://schemas.microsoft.com/office/drawing/2014/main" id="{F70C2DB2-1DEB-D810-0346-31C792992F0C}"/>
              </a:ext>
            </a:extLst>
          </p:cNvPr>
          <p:cNvSpPr txBox="1"/>
          <p:nvPr/>
        </p:nvSpPr>
        <p:spPr>
          <a:xfrm>
            <a:off x="7306734" y="1866668"/>
            <a:ext cx="4417267" cy="1754326"/>
          </a:xfrm>
          <a:prstGeom prst="rect">
            <a:avLst/>
          </a:prstGeom>
          <a:noFill/>
        </p:spPr>
        <p:txBody>
          <a:bodyPr wrap="square" rtlCol="0">
            <a:spAutoFit/>
          </a:bodyPr>
          <a:lstStyle/>
          <a:p>
            <a:r>
              <a:rPr lang="en-US"/>
              <a:t>The PCLKB clock use for calculate the WDT timeout.</a:t>
            </a:r>
            <a:br>
              <a:rPr lang="en-US"/>
            </a:br>
            <a:r>
              <a:rPr lang="en-US"/>
              <a:t>The default of EK-4M2 is 50 MHz = 2.68s</a:t>
            </a:r>
          </a:p>
          <a:p>
            <a:endParaRPr lang="en-US"/>
          </a:p>
          <a:p>
            <a:r>
              <a:rPr lang="en-US" i="1">
                <a:solidFill>
                  <a:schemeClr val="accent2">
                    <a:lumMod val="60000"/>
                    <a:lumOff val="40000"/>
                  </a:schemeClr>
                </a:solidFill>
              </a:rPr>
              <a:t>Lower the value PCLKB clock can extend duration of WDT</a:t>
            </a:r>
          </a:p>
        </p:txBody>
      </p:sp>
    </p:spTree>
    <p:extLst>
      <p:ext uri="{BB962C8B-B14F-4D97-AF65-F5344CB8AC3E}">
        <p14:creationId xmlns:p14="http://schemas.microsoft.com/office/powerpoint/2010/main" val="1085911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WDT module configuration</a:t>
            </a:r>
          </a:p>
        </p:txBody>
      </p:sp>
      <p:pic>
        <p:nvPicPr>
          <p:cNvPr id="7170" name="Picture 2">
            <a:extLst>
              <a:ext uri="{FF2B5EF4-FFF2-40B4-BE49-F238E27FC236}">
                <a16:creationId xmlns:a16="http://schemas.microsoft.com/office/drawing/2014/main" id="{8F41749B-FB82-7DE8-5DB2-97C1DAE52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309323"/>
            <a:ext cx="10272475" cy="48668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F34F8BC-B3B5-CE97-2F20-D79DE25CDAA8}"/>
              </a:ext>
            </a:extLst>
          </p:cNvPr>
          <p:cNvPicPr>
            <a:picLocks noChangeAspect="1"/>
          </p:cNvPicPr>
          <p:nvPr/>
        </p:nvPicPr>
        <p:blipFill>
          <a:blip r:embed="rId3"/>
          <a:stretch>
            <a:fillRect/>
          </a:stretch>
        </p:blipFill>
        <p:spPr>
          <a:xfrm>
            <a:off x="3589867" y="5875867"/>
            <a:ext cx="499533" cy="300343"/>
          </a:xfrm>
          <a:prstGeom prst="rect">
            <a:avLst/>
          </a:prstGeom>
        </p:spPr>
      </p:pic>
    </p:spTree>
    <p:extLst>
      <p:ext uri="{BB962C8B-B14F-4D97-AF65-F5344CB8AC3E}">
        <p14:creationId xmlns:p14="http://schemas.microsoft.com/office/powerpoint/2010/main" val="2069216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WDT module configuration</a:t>
            </a:r>
          </a:p>
        </p:txBody>
      </p:sp>
      <p:pic>
        <p:nvPicPr>
          <p:cNvPr id="8194" name="Picture 2">
            <a:extLst>
              <a:ext uri="{FF2B5EF4-FFF2-40B4-BE49-F238E27FC236}">
                <a16:creationId xmlns:a16="http://schemas.microsoft.com/office/drawing/2014/main" id="{C1350FD2-AA09-3C03-4F62-77CB7423C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272371"/>
            <a:ext cx="10188533" cy="489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100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6FAE83-B85F-AC4C-CBDD-4CC16BE99F05}"/>
              </a:ext>
            </a:extLst>
          </p:cNvPr>
          <p:cNvPicPr>
            <a:picLocks noChangeAspect="1"/>
          </p:cNvPicPr>
          <p:nvPr/>
        </p:nvPicPr>
        <p:blipFill>
          <a:blip r:embed="rId2"/>
          <a:stretch>
            <a:fillRect/>
          </a:stretch>
        </p:blipFill>
        <p:spPr>
          <a:xfrm>
            <a:off x="467999" y="1491762"/>
            <a:ext cx="9696450" cy="3733800"/>
          </a:xfrm>
          <a:prstGeom prst="rect">
            <a:avLst/>
          </a:prstGeom>
        </p:spPr>
      </p:pic>
      <p:sp>
        <p:nvSpPr>
          <p:cNvPr id="7" name="Title 1">
            <a:extLst>
              <a:ext uri="{FF2B5EF4-FFF2-40B4-BE49-F238E27FC236}">
                <a16:creationId xmlns:a16="http://schemas.microsoft.com/office/drawing/2014/main" id="{4C1F3D8E-2621-B5E1-6B01-94837C25364B}"/>
              </a:ext>
            </a:extLst>
          </p:cNvPr>
          <p:cNvSpPr>
            <a:spLocks noGrp="1"/>
          </p:cNvSpPr>
          <p:nvPr>
            <p:ph type="title"/>
          </p:nvPr>
        </p:nvSpPr>
        <p:spPr>
          <a:xfrm>
            <a:off x="467999" y="332539"/>
            <a:ext cx="11244575" cy="720197"/>
          </a:xfrm>
        </p:spPr>
        <p:txBody>
          <a:bodyPr/>
          <a:lstStyle/>
          <a:p>
            <a:r>
              <a:rPr lang="en-US"/>
              <a:t>Watchdog timer Configuration</a:t>
            </a:r>
            <a:br>
              <a:rPr lang="en-US"/>
            </a:br>
            <a:r>
              <a:rPr lang="en-US" sz="2000"/>
              <a:t>WDT module configuration</a:t>
            </a:r>
          </a:p>
        </p:txBody>
      </p:sp>
      <p:pic>
        <p:nvPicPr>
          <p:cNvPr id="8" name="Picture 7">
            <a:extLst>
              <a:ext uri="{FF2B5EF4-FFF2-40B4-BE49-F238E27FC236}">
                <a16:creationId xmlns:a16="http://schemas.microsoft.com/office/drawing/2014/main" id="{BFCED3A8-5038-DAF3-E4EC-6851306A9107}"/>
              </a:ext>
            </a:extLst>
          </p:cNvPr>
          <p:cNvPicPr>
            <a:picLocks noChangeAspect="1"/>
          </p:cNvPicPr>
          <p:nvPr/>
        </p:nvPicPr>
        <p:blipFill>
          <a:blip r:embed="rId3"/>
          <a:stretch>
            <a:fillRect/>
          </a:stretch>
        </p:blipFill>
        <p:spPr>
          <a:xfrm>
            <a:off x="1862667" y="1405467"/>
            <a:ext cx="958687" cy="300343"/>
          </a:xfrm>
          <a:prstGeom prst="rect">
            <a:avLst/>
          </a:prstGeom>
        </p:spPr>
      </p:pic>
    </p:spTree>
    <p:extLst>
      <p:ext uri="{BB962C8B-B14F-4D97-AF65-F5344CB8AC3E}">
        <p14:creationId xmlns:p14="http://schemas.microsoft.com/office/powerpoint/2010/main" val="3698319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WDT module configuration</a:t>
            </a:r>
          </a:p>
        </p:txBody>
      </p:sp>
      <p:pic>
        <p:nvPicPr>
          <p:cNvPr id="9218" name="Picture 2">
            <a:extLst>
              <a:ext uri="{FF2B5EF4-FFF2-40B4-BE49-F238E27FC236}">
                <a16:creationId xmlns:a16="http://schemas.microsoft.com/office/drawing/2014/main" id="{01982D4F-1488-D7A8-62E7-0CA262B7F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528337"/>
            <a:ext cx="8184934" cy="33681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C0B075-53AD-B0F5-49D5-FD2E7F65F74E}"/>
              </a:ext>
            </a:extLst>
          </p:cNvPr>
          <p:cNvSpPr txBox="1"/>
          <p:nvPr/>
        </p:nvSpPr>
        <p:spPr>
          <a:xfrm>
            <a:off x="8754533" y="1480121"/>
            <a:ext cx="2969468" cy="3416320"/>
          </a:xfrm>
          <a:prstGeom prst="rect">
            <a:avLst/>
          </a:prstGeom>
          <a:noFill/>
        </p:spPr>
        <p:txBody>
          <a:bodyPr wrap="square" rtlCol="0">
            <a:spAutoFit/>
          </a:bodyPr>
          <a:lstStyle/>
          <a:p>
            <a:r>
              <a:rPr lang="en-US"/>
              <a:t>Clicking the Generate Project Content button performs the following tasks.</a:t>
            </a:r>
          </a:p>
          <a:p>
            <a:endParaRPr lang="en-US"/>
          </a:p>
          <a:p>
            <a:pPr marL="285750" indent="-285750">
              <a:buFont typeface="Arial" panose="020B0604020202020204" pitchFamily="34" charset="0"/>
              <a:buChar char="•"/>
            </a:pPr>
            <a:r>
              <a:rPr lang="en-US" b="1"/>
              <a:t>r_wdt </a:t>
            </a:r>
            <a:r>
              <a:rPr lang="en-US"/>
              <a:t>folder and </a:t>
            </a:r>
            <a:r>
              <a:rPr lang="en-US" b="1"/>
              <a:t>WDT driver </a:t>
            </a:r>
            <a:r>
              <a:rPr lang="en-US"/>
              <a:t>content created at: </a:t>
            </a:r>
            <a:r>
              <a:rPr lang="en-US" b="1"/>
              <a:t>ra/fps/src</a:t>
            </a:r>
          </a:p>
          <a:p>
            <a:pPr marL="285750" indent="-285750">
              <a:buFont typeface="Arial" panose="020B0604020202020204" pitchFamily="34" charset="0"/>
              <a:buChar char="•"/>
            </a:pPr>
            <a:r>
              <a:rPr lang="en-US" b="1"/>
              <a:t>r_wdt_api.h </a:t>
            </a:r>
            <a:r>
              <a:rPr lang="en-US"/>
              <a:t>created in: </a:t>
            </a:r>
            <a:r>
              <a:rPr lang="en-US" b="1"/>
              <a:t>ra/fsp/inc/api</a:t>
            </a:r>
          </a:p>
          <a:p>
            <a:pPr marL="285750" indent="-285750">
              <a:buFont typeface="Arial" panose="020B0604020202020204" pitchFamily="34" charset="0"/>
              <a:buChar char="•"/>
            </a:pPr>
            <a:r>
              <a:rPr lang="en-US" b="1"/>
              <a:t>r_wdt.h </a:t>
            </a:r>
            <a:r>
              <a:rPr lang="en-US"/>
              <a:t>created in: </a:t>
            </a:r>
            <a:r>
              <a:rPr lang="en-US" b="1"/>
              <a:t>ra/fsp/inc/instances</a:t>
            </a:r>
          </a:p>
        </p:txBody>
      </p:sp>
      <p:sp>
        <p:nvSpPr>
          <p:cNvPr id="4" name="TextBox 3">
            <a:extLst>
              <a:ext uri="{FF2B5EF4-FFF2-40B4-BE49-F238E27FC236}">
                <a16:creationId xmlns:a16="http://schemas.microsoft.com/office/drawing/2014/main" id="{D0590B28-58DB-0EFC-BA8F-6BB836B85231}"/>
              </a:ext>
            </a:extLst>
          </p:cNvPr>
          <p:cNvSpPr txBox="1"/>
          <p:nvPr/>
        </p:nvSpPr>
        <p:spPr>
          <a:xfrm>
            <a:off x="467999" y="5221887"/>
            <a:ext cx="11002106" cy="369332"/>
          </a:xfrm>
          <a:prstGeom prst="rect">
            <a:avLst/>
          </a:prstGeom>
          <a:noFill/>
        </p:spPr>
        <p:txBody>
          <a:bodyPr wrap="square" rtlCol="0">
            <a:spAutoFit/>
          </a:bodyPr>
          <a:lstStyle/>
          <a:p>
            <a:r>
              <a:rPr lang="en-US" b="1" i="1"/>
              <a:t>Note: </a:t>
            </a:r>
            <a:r>
              <a:rPr lang="en-US" i="1"/>
              <a:t>Copy SEGGER Library and common_utils.h  to &lt;Project&gt;/src to interact with JLink</a:t>
            </a:r>
          </a:p>
        </p:txBody>
      </p:sp>
    </p:spTree>
    <p:extLst>
      <p:ext uri="{BB962C8B-B14F-4D97-AF65-F5344CB8AC3E}">
        <p14:creationId xmlns:p14="http://schemas.microsoft.com/office/powerpoint/2010/main" val="1046049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Flow chart</a:t>
            </a:r>
          </a:p>
        </p:txBody>
      </p:sp>
      <p:pic>
        <p:nvPicPr>
          <p:cNvPr id="6" name="Picture 5" descr="A diagram of a flowchart&#10;&#10;Description automatically generated">
            <a:extLst>
              <a:ext uri="{FF2B5EF4-FFF2-40B4-BE49-F238E27FC236}">
                <a16:creationId xmlns:a16="http://schemas.microsoft.com/office/drawing/2014/main" id="{9AEE3068-E116-C350-A10A-77F83DB47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75" y="107072"/>
            <a:ext cx="4576791" cy="6176667"/>
          </a:xfrm>
          <a:prstGeom prst="rect">
            <a:avLst/>
          </a:prstGeom>
        </p:spPr>
      </p:pic>
    </p:spTree>
    <p:extLst>
      <p:ext uri="{BB962C8B-B14F-4D97-AF65-F5344CB8AC3E}">
        <p14:creationId xmlns:p14="http://schemas.microsoft.com/office/powerpoint/2010/main" val="2907293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code</a:t>
            </a:r>
          </a:p>
        </p:txBody>
      </p:sp>
      <p:pic>
        <p:nvPicPr>
          <p:cNvPr id="7" name="Picture 6">
            <a:extLst>
              <a:ext uri="{FF2B5EF4-FFF2-40B4-BE49-F238E27FC236}">
                <a16:creationId xmlns:a16="http://schemas.microsoft.com/office/drawing/2014/main" id="{F2A5C3B8-9555-0B26-1671-B9489E47E113}"/>
              </a:ext>
            </a:extLst>
          </p:cNvPr>
          <p:cNvPicPr>
            <a:picLocks noChangeAspect="1"/>
          </p:cNvPicPr>
          <p:nvPr/>
        </p:nvPicPr>
        <p:blipFill>
          <a:blip r:embed="rId2"/>
          <a:stretch>
            <a:fillRect/>
          </a:stretch>
        </p:blipFill>
        <p:spPr>
          <a:xfrm>
            <a:off x="467999" y="1233528"/>
            <a:ext cx="3861724" cy="4919133"/>
          </a:xfrm>
          <a:prstGeom prst="rect">
            <a:avLst/>
          </a:prstGeom>
        </p:spPr>
      </p:pic>
      <p:pic>
        <p:nvPicPr>
          <p:cNvPr id="9" name="Picture 8">
            <a:extLst>
              <a:ext uri="{FF2B5EF4-FFF2-40B4-BE49-F238E27FC236}">
                <a16:creationId xmlns:a16="http://schemas.microsoft.com/office/drawing/2014/main" id="{21CDD180-E379-7B23-460C-7FE2B3252608}"/>
              </a:ext>
            </a:extLst>
          </p:cNvPr>
          <p:cNvPicPr>
            <a:picLocks noChangeAspect="1"/>
          </p:cNvPicPr>
          <p:nvPr/>
        </p:nvPicPr>
        <p:blipFill>
          <a:blip r:embed="rId3"/>
          <a:stretch>
            <a:fillRect/>
          </a:stretch>
        </p:blipFill>
        <p:spPr>
          <a:xfrm>
            <a:off x="4841452" y="1233527"/>
            <a:ext cx="7082554" cy="4919133"/>
          </a:xfrm>
          <a:prstGeom prst="rect">
            <a:avLst/>
          </a:prstGeom>
        </p:spPr>
      </p:pic>
    </p:spTree>
    <p:extLst>
      <p:ext uri="{BB962C8B-B14F-4D97-AF65-F5344CB8AC3E}">
        <p14:creationId xmlns:p14="http://schemas.microsoft.com/office/powerpoint/2010/main" val="1186149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02BC-B5AE-3607-B201-B2BD1E409015}"/>
              </a:ext>
            </a:extLst>
          </p:cNvPr>
          <p:cNvSpPr>
            <a:spLocks noGrp="1"/>
          </p:cNvSpPr>
          <p:nvPr>
            <p:ph type="title"/>
          </p:nvPr>
        </p:nvSpPr>
        <p:spPr>
          <a:xfrm>
            <a:off x="467999" y="332539"/>
            <a:ext cx="11244575" cy="720197"/>
          </a:xfrm>
        </p:spPr>
        <p:txBody>
          <a:bodyPr/>
          <a:lstStyle/>
          <a:p>
            <a:r>
              <a:rPr lang="en-US"/>
              <a:t>How to create an ep </a:t>
            </a:r>
            <a:br>
              <a:rPr lang="en-US"/>
            </a:br>
            <a:r>
              <a:rPr lang="en-US" sz="2000"/>
              <a:t>run an ep</a:t>
            </a:r>
          </a:p>
        </p:txBody>
      </p:sp>
      <p:pic>
        <p:nvPicPr>
          <p:cNvPr id="5" name="Picture 4" descr="A blue circuit board with many small chips&#10;&#10;Description automatically generated">
            <a:extLst>
              <a:ext uri="{FF2B5EF4-FFF2-40B4-BE49-F238E27FC236}">
                <a16:creationId xmlns:a16="http://schemas.microsoft.com/office/drawing/2014/main" id="{601E725C-39D5-C13C-E348-3C0C0B4A5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1818" y="1148861"/>
            <a:ext cx="3179885" cy="4239846"/>
          </a:xfrm>
          <a:prstGeom prst="rect">
            <a:avLst/>
          </a:prstGeom>
        </p:spPr>
      </p:pic>
      <p:pic>
        <p:nvPicPr>
          <p:cNvPr id="7" name="Picture 6" descr="A blue circuit board with wires and a black cord&#10;&#10;Description automatically generated">
            <a:extLst>
              <a:ext uri="{FF2B5EF4-FFF2-40B4-BE49-F238E27FC236}">
                <a16:creationId xmlns:a16="http://schemas.microsoft.com/office/drawing/2014/main" id="{69D7094C-AA5D-7F91-C658-D85D0DFABA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0670" y="1148860"/>
            <a:ext cx="3179886" cy="4239847"/>
          </a:xfrm>
          <a:prstGeom prst="rect">
            <a:avLst/>
          </a:prstGeom>
        </p:spPr>
      </p:pic>
      <p:sp>
        <p:nvSpPr>
          <p:cNvPr id="8" name="TextBox 7">
            <a:extLst>
              <a:ext uri="{FF2B5EF4-FFF2-40B4-BE49-F238E27FC236}">
                <a16:creationId xmlns:a16="http://schemas.microsoft.com/office/drawing/2014/main" id="{CAA068A3-D29F-ACC1-742C-0B55B35FFEAE}"/>
              </a:ext>
            </a:extLst>
          </p:cNvPr>
          <p:cNvSpPr txBox="1"/>
          <p:nvPr/>
        </p:nvSpPr>
        <p:spPr>
          <a:xfrm>
            <a:off x="5350670" y="5541108"/>
            <a:ext cx="3179886" cy="646331"/>
          </a:xfrm>
          <a:prstGeom prst="rect">
            <a:avLst/>
          </a:prstGeom>
          <a:noFill/>
        </p:spPr>
        <p:txBody>
          <a:bodyPr wrap="square" rtlCol="0">
            <a:spAutoFit/>
          </a:bodyPr>
          <a:lstStyle/>
          <a:p>
            <a:r>
              <a:rPr lang="en-US" i="1"/>
              <a:t>GREEN led flashes after the user input</a:t>
            </a:r>
          </a:p>
        </p:txBody>
      </p:sp>
      <p:sp>
        <p:nvSpPr>
          <p:cNvPr id="9" name="TextBox 8">
            <a:extLst>
              <a:ext uri="{FF2B5EF4-FFF2-40B4-BE49-F238E27FC236}">
                <a16:creationId xmlns:a16="http://schemas.microsoft.com/office/drawing/2014/main" id="{F4ED01B2-9473-9DEE-CF5C-36822198AFC4}"/>
              </a:ext>
            </a:extLst>
          </p:cNvPr>
          <p:cNvSpPr txBox="1"/>
          <p:nvPr/>
        </p:nvSpPr>
        <p:spPr>
          <a:xfrm>
            <a:off x="8682814" y="5541108"/>
            <a:ext cx="3179886" cy="646331"/>
          </a:xfrm>
          <a:prstGeom prst="rect">
            <a:avLst/>
          </a:prstGeom>
          <a:noFill/>
        </p:spPr>
        <p:txBody>
          <a:bodyPr wrap="square" rtlCol="0">
            <a:spAutoFit/>
          </a:bodyPr>
          <a:lstStyle/>
          <a:p>
            <a:r>
              <a:rPr lang="en-US" i="1"/>
              <a:t>RED led flashes before the MCU resetting</a:t>
            </a:r>
          </a:p>
        </p:txBody>
      </p:sp>
      <p:sp>
        <p:nvSpPr>
          <p:cNvPr id="10" name="TextBox 9">
            <a:extLst>
              <a:ext uri="{FF2B5EF4-FFF2-40B4-BE49-F238E27FC236}">
                <a16:creationId xmlns:a16="http://schemas.microsoft.com/office/drawing/2014/main" id="{27F91183-D20B-93E3-3785-0AF84363A925}"/>
              </a:ext>
            </a:extLst>
          </p:cNvPr>
          <p:cNvSpPr txBox="1"/>
          <p:nvPr/>
        </p:nvSpPr>
        <p:spPr>
          <a:xfrm>
            <a:off x="922138" y="5619261"/>
            <a:ext cx="3179886" cy="369332"/>
          </a:xfrm>
          <a:prstGeom prst="rect">
            <a:avLst/>
          </a:prstGeom>
          <a:noFill/>
        </p:spPr>
        <p:txBody>
          <a:bodyPr wrap="square" rtlCol="0">
            <a:spAutoFit/>
          </a:bodyPr>
          <a:lstStyle/>
          <a:p>
            <a:r>
              <a:rPr lang="en-US" i="1"/>
              <a:t>System log shows on J-Link</a:t>
            </a:r>
          </a:p>
        </p:txBody>
      </p:sp>
      <p:pic>
        <p:nvPicPr>
          <p:cNvPr id="14" name="Picture 13">
            <a:extLst>
              <a:ext uri="{FF2B5EF4-FFF2-40B4-BE49-F238E27FC236}">
                <a16:creationId xmlns:a16="http://schemas.microsoft.com/office/drawing/2014/main" id="{00569DB8-4FEA-743C-79E9-A322183631F7}"/>
              </a:ext>
            </a:extLst>
          </p:cNvPr>
          <p:cNvPicPr>
            <a:picLocks noChangeAspect="1"/>
          </p:cNvPicPr>
          <p:nvPr/>
        </p:nvPicPr>
        <p:blipFill>
          <a:blip r:embed="rId4"/>
          <a:stretch>
            <a:fillRect/>
          </a:stretch>
        </p:blipFill>
        <p:spPr>
          <a:xfrm>
            <a:off x="220297" y="1661247"/>
            <a:ext cx="4980073" cy="3271349"/>
          </a:xfrm>
          <a:prstGeom prst="rect">
            <a:avLst/>
          </a:prstGeom>
        </p:spPr>
      </p:pic>
    </p:spTree>
    <p:extLst>
      <p:ext uri="{BB962C8B-B14F-4D97-AF65-F5344CB8AC3E}">
        <p14:creationId xmlns:p14="http://schemas.microsoft.com/office/powerpoint/2010/main" val="15215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overview</a:t>
            </a:r>
            <a:br>
              <a:rPr lang="en-US"/>
            </a:br>
            <a:r>
              <a:rPr lang="en-US" sz="2000"/>
              <a:t>basic operation</a:t>
            </a:r>
          </a:p>
        </p:txBody>
      </p:sp>
      <p:pic>
        <p:nvPicPr>
          <p:cNvPr id="3" name="Picture 2">
            <a:extLst>
              <a:ext uri="{FF2B5EF4-FFF2-40B4-BE49-F238E27FC236}">
                <a16:creationId xmlns:a16="http://schemas.microsoft.com/office/drawing/2014/main" id="{A97D48D5-2DBA-92C6-F7EB-D6AA2406F938}"/>
              </a:ext>
            </a:extLst>
          </p:cNvPr>
          <p:cNvPicPr>
            <a:picLocks noChangeAspect="1"/>
          </p:cNvPicPr>
          <p:nvPr/>
        </p:nvPicPr>
        <p:blipFill>
          <a:blip r:embed="rId2"/>
          <a:stretch>
            <a:fillRect/>
          </a:stretch>
        </p:blipFill>
        <p:spPr>
          <a:xfrm>
            <a:off x="5693444" y="1496930"/>
            <a:ext cx="3333750" cy="1790700"/>
          </a:xfrm>
          <a:prstGeom prst="rect">
            <a:avLst/>
          </a:prstGeom>
        </p:spPr>
      </p:pic>
      <p:pic>
        <p:nvPicPr>
          <p:cNvPr id="5" name="Picture 4">
            <a:extLst>
              <a:ext uri="{FF2B5EF4-FFF2-40B4-BE49-F238E27FC236}">
                <a16:creationId xmlns:a16="http://schemas.microsoft.com/office/drawing/2014/main" id="{88611464-1473-EEF1-A7CB-9F48B09AAFFA}"/>
              </a:ext>
            </a:extLst>
          </p:cNvPr>
          <p:cNvPicPr>
            <a:picLocks noChangeAspect="1"/>
          </p:cNvPicPr>
          <p:nvPr/>
        </p:nvPicPr>
        <p:blipFill>
          <a:blip r:embed="rId3"/>
          <a:stretch>
            <a:fillRect/>
          </a:stretch>
        </p:blipFill>
        <p:spPr>
          <a:xfrm>
            <a:off x="5674394" y="3737339"/>
            <a:ext cx="3352800" cy="1733550"/>
          </a:xfrm>
          <a:prstGeom prst="rect">
            <a:avLst/>
          </a:prstGeom>
        </p:spPr>
      </p:pic>
      <p:sp>
        <p:nvSpPr>
          <p:cNvPr id="9" name="TextBox 8">
            <a:extLst>
              <a:ext uri="{FF2B5EF4-FFF2-40B4-BE49-F238E27FC236}">
                <a16:creationId xmlns:a16="http://schemas.microsoft.com/office/drawing/2014/main" id="{DF31B312-7EB4-A797-C9E6-D0D92C43803B}"/>
              </a:ext>
            </a:extLst>
          </p:cNvPr>
          <p:cNvSpPr txBox="1"/>
          <p:nvPr/>
        </p:nvSpPr>
        <p:spPr>
          <a:xfrm>
            <a:off x="467999" y="1859339"/>
            <a:ext cx="4938190"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C3C3B"/>
                </a:solidFill>
                <a:effectLst/>
                <a:uLnTx/>
                <a:uFillTx/>
                <a:latin typeface="Arial"/>
                <a:ea typeface="メイリオ"/>
                <a:cs typeface="+mn-cs"/>
              </a:rPr>
              <a:t>Time-out mode: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In this mode, the WDT determines the MCU is malfunctioning and outputs a reset signal </a:t>
            </a:r>
            <a:r>
              <a:rPr kumimoji="0" lang="en-US" sz="1800" b="0" i="0" u="none" strike="noStrike" kern="1200" cap="none" spc="0" normalizeH="0" baseline="0" noProof="0">
                <a:ln>
                  <a:noFill/>
                </a:ln>
                <a:solidFill>
                  <a:schemeClr val="accent2">
                    <a:lumMod val="60000"/>
                    <a:lumOff val="40000"/>
                  </a:schemeClr>
                </a:solidFill>
                <a:effectLst/>
                <a:uLnTx/>
                <a:uFillTx/>
                <a:latin typeface="Arial"/>
                <a:ea typeface="メイリオ"/>
                <a:cs typeface="+mn-cs"/>
              </a:rPr>
              <a:t>If it does not receive a signal from the MCU within the set interval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The Time-out mode is a major WDT monitoring mode or method, but it sometimes fails to detect MCU faults.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In Time-out mode, the WDT will not detect an MCU fault if the MCU inputs multiple signals (= double pulse) in the set period.</a:t>
            </a:r>
          </a:p>
        </p:txBody>
      </p:sp>
      <p:sp>
        <p:nvSpPr>
          <p:cNvPr id="10" name="TextBox 9">
            <a:extLst>
              <a:ext uri="{FF2B5EF4-FFF2-40B4-BE49-F238E27FC236}">
                <a16:creationId xmlns:a16="http://schemas.microsoft.com/office/drawing/2014/main" id="{373ACD94-D58B-E0D9-7D54-E646A5750333}"/>
              </a:ext>
            </a:extLst>
          </p:cNvPr>
          <p:cNvSpPr txBox="1"/>
          <p:nvPr/>
        </p:nvSpPr>
        <p:spPr>
          <a:xfrm>
            <a:off x="9314449" y="2069114"/>
            <a:ext cx="2197768"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3C3C3B"/>
                </a:solidFill>
                <a:effectLst/>
                <a:uLnTx/>
                <a:uFillTx/>
                <a:latin typeface="Arial"/>
                <a:ea typeface="メイリオ"/>
                <a:cs typeface="+mn-cs"/>
              </a:rPr>
              <a:t>MCU sends signal to refresh the WDT</a:t>
            </a:r>
            <a:r>
              <a:rPr kumimoji="0" lang="en-US" sz="1800" b="0" i="0" u="none" strike="noStrike" kern="1200" cap="none" spc="0" normalizeH="0" baseline="0" noProof="0">
                <a:ln>
                  <a:noFill/>
                </a:ln>
                <a:solidFill>
                  <a:srgbClr val="3C3C3B"/>
                </a:solidFill>
                <a:effectLst/>
                <a:uLnTx/>
                <a:uFillTx/>
                <a:latin typeface="Arial"/>
                <a:ea typeface="メイリオ"/>
                <a:cs typeface="+mn-cs"/>
              </a:rPr>
              <a:t>.</a:t>
            </a:r>
          </a:p>
        </p:txBody>
      </p:sp>
      <p:sp>
        <p:nvSpPr>
          <p:cNvPr id="11" name="TextBox 10">
            <a:extLst>
              <a:ext uri="{FF2B5EF4-FFF2-40B4-BE49-F238E27FC236}">
                <a16:creationId xmlns:a16="http://schemas.microsoft.com/office/drawing/2014/main" id="{152E4E28-4461-9B7B-4EF0-DF6284BAF47B}"/>
              </a:ext>
            </a:extLst>
          </p:cNvPr>
          <p:cNvSpPr txBox="1"/>
          <p:nvPr/>
        </p:nvSpPr>
        <p:spPr>
          <a:xfrm>
            <a:off x="9295399" y="3865450"/>
            <a:ext cx="2197768"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3C3C3B"/>
                </a:solidFill>
                <a:effectLst/>
                <a:uLnTx/>
                <a:uFillTx/>
                <a:latin typeface="Arial"/>
                <a:ea typeface="メイリオ"/>
                <a:cs typeface="+mn-cs"/>
              </a:rPr>
              <a:t>MCU won’t send signal to refresh the WDT due to some errors and the wdt will reset the MCU.</a:t>
            </a:r>
            <a:endParaRPr kumimoji="0" lang="en-US" sz="1800" b="0" i="0" u="none" strike="noStrike" kern="1200" cap="none" spc="0" normalizeH="0" baseline="0" noProof="0">
              <a:ln>
                <a:noFill/>
              </a:ln>
              <a:solidFill>
                <a:srgbClr val="3C3C3B"/>
              </a:solidFill>
              <a:effectLst/>
              <a:uLnTx/>
              <a:uFillTx/>
              <a:latin typeface="Arial"/>
              <a:ea typeface="メイリオ"/>
              <a:cs typeface="+mn-cs"/>
            </a:endParaRPr>
          </a:p>
        </p:txBody>
      </p:sp>
    </p:spTree>
    <p:extLst>
      <p:ext uri="{BB962C8B-B14F-4D97-AF65-F5344CB8AC3E}">
        <p14:creationId xmlns:p14="http://schemas.microsoft.com/office/powerpoint/2010/main" val="4052072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a:t>Watchdog timer (r_wdt)</a:t>
            </a:r>
          </a:p>
          <a:p>
            <a:pPr lvl="1"/>
            <a:r>
              <a:rPr lang="en-US" altLang="ja-JP"/>
              <a:t>reference</a:t>
            </a:r>
            <a:endParaRPr kumimoji="1" lang="en-US" altLang="ja-JP" cap="all" dirty="0"/>
          </a:p>
        </p:txBody>
      </p:sp>
    </p:spTree>
    <p:extLst>
      <p:ext uri="{BB962C8B-B14F-4D97-AF65-F5344CB8AC3E}">
        <p14:creationId xmlns:p14="http://schemas.microsoft.com/office/powerpoint/2010/main" val="1590840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54F8-0DC7-959F-3E24-7C0EEA8B076C}"/>
              </a:ext>
            </a:extLst>
          </p:cNvPr>
          <p:cNvSpPr>
            <a:spLocks noGrp="1"/>
          </p:cNvSpPr>
          <p:nvPr>
            <p:ph type="title"/>
          </p:nvPr>
        </p:nvSpPr>
        <p:spPr/>
        <p:txBody>
          <a:bodyPr/>
          <a:lstStyle/>
          <a:p>
            <a:r>
              <a:rPr lang="en-US"/>
              <a:t>Reference</a:t>
            </a:r>
          </a:p>
        </p:txBody>
      </p:sp>
      <p:sp>
        <p:nvSpPr>
          <p:cNvPr id="4" name="TextBox 3">
            <a:extLst>
              <a:ext uri="{FF2B5EF4-FFF2-40B4-BE49-F238E27FC236}">
                <a16:creationId xmlns:a16="http://schemas.microsoft.com/office/drawing/2014/main" id="{ABC5CE07-BEE9-D75D-6451-14BDE904417A}"/>
              </a:ext>
            </a:extLst>
          </p:cNvPr>
          <p:cNvSpPr txBox="1"/>
          <p:nvPr/>
        </p:nvSpPr>
        <p:spPr>
          <a:xfrm>
            <a:off x="578338" y="1500554"/>
            <a:ext cx="11244575" cy="2308324"/>
          </a:xfrm>
          <a:prstGeom prst="rect">
            <a:avLst/>
          </a:prstGeom>
          <a:noFill/>
        </p:spPr>
        <p:txBody>
          <a:bodyPr wrap="square" rtlCol="0">
            <a:spAutoFit/>
          </a:bodyPr>
          <a:lstStyle/>
          <a:p>
            <a:pPr marL="285750" indent="-285750">
              <a:buFont typeface="Arial" panose="020B0604020202020204" pitchFamily="34" charset="0"/>
              <a:buChar char="•"/>
            </a:pPr>
            <a:r>
              <a:rPr lang="fr-FR" b="0" i="0">
                <a:solidFill>
                  <a:srgbClr val="000000"/>
                </a:solidFill>
                <a:effectLst/>
                <a:latin typeface="Tahoma" panose="020B0604030504040204" pitchFamily="34" charset="0"/>
                <a:hlinkClick r:id="rId2"/>
              </a:rPr>
              <a:t>RA Flexible Software Package Documentation – r_wdt.</a:t>
            </a:r>
            <a:endParaRPr lang="fr-FR" b="0" i="0">
              <a:solidFill>
                <a:srgbClr val="000000"/>
              </a:solidFill>
              <a:effectLst/>
              <a:latin typeface="Tahoma" panose="020B0604030504040204" pitchFamily="34" charset="0"/>
            </a:endParaRPr>
          </a:p>
          <a:p>
            <a:pPr marL="285750" indent="-285750">
              <a:buFont typeface="Arial" panose="020B0604020202020204" pitchFamily="34" charset="0"/>
              <a:buChar char="•"/>
            </a:pPr>
            <a:endParaRPr lang="fr-FR">
              <a:solidFill>
                <a:srgbClr val="000000"/>
              </a:solidFill>
              <a:latin typeface="Tahoma" panose="020B0604030504040204" pitchFamily="34" charset="0"/>
            </a:endParaRPr>
          </a:p>
          <a:p>
            <a:pPr marL="285750" indent="-285750">
              <a:buFont typeface="Arial" panose="020B0604020202020204" pitchFamily="34" charset="0"/>
              <a:buChar char="•"/>
            </a:pPr>
            <a:r>
              <a:rPr lang="en-US" b="0" i="0">
                <a:solidFill>
                  <a:srgbClr val="202020"/>
                </a:solidFill>
                <a:effectLst/>
                <a:latin typeface="Roboto" panose="020F0502020204030204" pitchFamily="2" charset="0"/>
                <a:hlinkClick r:id="rId3"/>
              </a:rPr>
              <a:t>What is a watchdog timer (WDT)?</a:t>
            </a:r>
            <a:endParaRPr lang="en-US" b="0" i="0">
              <a:solidFill>
                <a:srgbClr val="202020"/>
              </a:solidFill>
              <a:effectLst/>
              <a:latin typeface="Roboto" panose="020F0502020204030204" pitchFamily="2" charset="0"/>
            </a:endParaRPr>
          </a:p>
          <a:p>
            <a:pPr marL="285750" indent="-285750">
              <a:buFont typeface="Arial" panose="020B0604020202020204" pitchFamily="34" charset="0"/>
              <a:buChar char="•"/>
            </a:pPr>
            <a:endParaRPr lang="en-US">
              <a:solidFill>
                <a:srgbClr val="202020"/>
              </a:solidFill>
              <a:latin typeface="Roboto" panose="020F0502020204030204" pitchFamily="2" charset="0"/>
            </a:endParaRPr>
          </a:p>
          <a:p>
            <a:pPr marL="285750" indent="-285750">
              <a:buFont typeface="Arial" panose="020B0604020202020204" pitchFamily="34" charset="0"/>
              <a:buChar char="•"/>
            </a:pPr>
            <a:r>
              <a:rPr lang="en-US" b="0" i="0">
                <a:solidFill>
                  <a:srgbClr val="202020"/>
                </a:solidFill>
                <a:effectLst/>
                <a:latin typeface="Roboto" panose="020F0502020204030204" pitchFamily="2" charset="0"/>
                <a:hlinkClick r:id="rId4"/>
              </a:rPr>
              <a:t>Renesas EK-4M2 User Manual.</a:t>
            </a:r>
            <a:endParaRPr lang="en-US" b="0" i="0">
              <a:solidFill>
                <a:srgbClr val="202020"/>
              </a:solidFill>
              <a:effectLst/>
              <a:latin typeface="Roboto" panose="020F0502020204030204" pitchFamily="2" charset="0"/>
            </a:endParaRPr>
          </a:p>
          <a:p>
            <a:pPr marL="285750" indent="-285750">
              <a:buFont typeface="Arial" panose="020B0604020202020204" pitchFamily="34" charset="0"/>
              <a:buChar char="•"/>
            </a:pPr>
            <a:endParaRPr lang="en-US">
              <a:solidFill>
                <a:srgbClr val="202020"/>
              </a:solidFill>
              <a:latin typeface="Roboto" panose="020F0502020204030204" pitchFamily="2" charset="0"/>
            </a:endParaRPr>
          </a:p>
          <a:p>
            <a:pPr marL="285750" indent="-285750">
              <a:buFont typeface="Arial" panose="020B0604020202020204" pitchFamily="34" charset="0"/>
              <a:buChar char="•"/>
            </a:pPr>
            <a:r>
              <a:rPr lang="en-US" b="0" i="0">
                <a:solidFill>
                  <a:srgbClr val="202020"/>
                </a:solidFill>
                <a:effectLst/>
                <a:latin typeface="Roboto" panose="020F0502020204030204" pitchFamily="2" charset="0"/>
                <a:hlinkClick r:id="rId5"/>
              </a:rPr>
              <a:t>Renesas EK-4M2 User Manual - Hardware.</a:t>
            </a:r>
            <a:endParaRPr lang="en-US" b="0" i="0">
              <a:solidFill>
                <a:srgbClr val="202020"/>
              </a:solidFill>
              <a:effectLst/>
              <a:latin typeface="Roboto" panose="020F0502020204030204" pitchFamily="2" charset="0"/>
            </a:endParaRPr>
          </a:p>
          <a:p>
            <a:endParaRPr lang="en-US" b="0" i="0">
              <a:solidFill>
                <a:srgbClr val="202020"/>
              </a:solidFill>
              <a:effectLst/>
              <a:latin typeface="Roboto" panose="020F0502020204030204" pitchFamily="2" charset="0"/>
            </a:endParaRPr>
          </a:p>
        </p:txBody>
      </p:sp>
    </p:spTree>
    <p:extLst>
      <p:ext uri="{BB962C8B-B14F-4D97-AF65-F5344CB8AC3E}">
        <p14:creationId xmlns:p14="http://schemas.microsoft.com/office/powerpoint/2010/main" val="2107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overview</a:t>
            </a:r>
            <a:br>
              <a:rPr lang="en-US"/>
            </a:br>
            <a:r>
              <a:rPr lang="en-US" sz="2000"/>
              <a:t>basic operation</a:t>
            </a:r>
          </a:p>
        </p:txBody>
      </p:sp>
      <p:sp>
        <p:nvSpPr>
          <p:cNvPr id="9" name="TextBox 8">
            <a:extLst>
              <a:ext uri="{FF2B5EF4-FFF2-40B4-BE49-F238E27FC236}">
                <a16:creationId xmlns:a16="http://schemas.microsoft.com/office/drawing/2014/main" id="{DF31B312-7EB4-A797-C9E6-D0D92C43803B}"/>
              </a:ext>
            </a:extLst>
          </p:cNvPr>
          <p:cNvSpPr txBox="1"/>
          <p:nvPr/>
        </p:nvSpPr>
        <p:spPr>
          <a:xfrm>
            <a:off x="467999" y="1859339"/>
            <a:ext cx="4938190" cy="3416320"/>
          </a:xfrm>
          <a:prstGeom prst="rect">
            <a:avLst/>
          </a:prstGeom>
          <a:noFill/>
        </p:spPr>
        <p:txBody>
          <a:bodyPr wrap="square" rtlCol="0">
            <a:spAutoFit/>
          </a:bodyPr>
          <a:lstStyle/>
          <a:p>
            <a:r>
              <a:rPr lang="en-US" b="1"/>
              <a:t>Window mode:</a:t>
            </a:r>
          </a:p>
          <a:p>
            <a:pPr marL="285750" indent="-285750">
              <a:buFont typeface="Arial" panose="020B0604020202020204" pitchFamily="34" charset="0"/>
              <a:buChar char="•"/>
            </a:pPr>
            <a:r>
              <a:rPr lang="en-US"/>
              <a:t>The window mode enables more accurate detection of faults than the Time-out mode.</a:t>
            </a:r>
          </a:p>
          <a:p>
            <a:pPr marL="285750" indent="-285750">
              <a:buFont typeface="Arial" panose="020B0604020202020204" pitchFamily="34" charset="0"/>
              <a:buChar char="•"/>
            </a:pPr>
            <a:r>
              <a:rPr lang="en-US"/>
              <a:t>In window mode, the watchdog timer determines that the MCU is malfunctioning and outputs a reset signal </a:t>
            </a:r>
            <a:r>
              <a:rPr lang="en-US">
                <a:solidFill>
                  <a:schemeClr val="accent2">
                    <a:lumMod val="60000"/>
                    <a:lumOff val="40000"/>
                  </a:schemeClr>
                </a:solidFill>
              </a:rPr>
              <a:t>If it does not receive a signal or multiple signal from the MCU within the set interval.</a:t>
            </a:r>
          </a:p>
          <a:p>
            <a:pPr marL="285750" indent="-285750">
              <a:buFont typeface="Arial" panose="020B0604020202020204" pitchFamily="34" charset="0"/>
              <a:buChar char="•"/>
            </a:pPr>
            <a:r>
              <a:rPr lang="en-US"/>
              <a:t>A window mode watchdog timer may be more suitable for applications such as automotive devices that require greater safety.</a:t>
            </a:r>
          </a:p>
        </p:txBody>
      </p:sp>
      <p:pic>
        <p:nvPicPr>
          <p:cNvPr id="15" name="Picture 14">
            <a:extLst>
              <a:ext uri="{FF2B5EF4-FFF2-40B4-BE49-F238E27FC236}">
                <a16:creationId xmlns:a16="http://schemas.microsoft.com/office/drawing/2014/main" id="{6615089E-539E-2EBE-C251-3C3A63ECE2E0}"/>
              </a:ext>
            </a:extLst>
          </p:cNvPr>
          <p:cNvPicPr>
            <a:picLocks noChangeAspect="1"/>
          </p:cNvPicPr>
          <p:nvPr/>
        </p:nvPicPr>
        <p:blipFill>
          <a:blip r:embed="rId2"/>
          <a:stretch>
            <a:fillRect/>
          </a:stretch>
        </p:blipFill>
        <p:spPr>
          <a:xfrm>
            <a:off x="5848851" y="1460863"/>
            <a:ext cx="3219450" cy="1771650"/>
          </a:xfrm>
          <a:prstGeom prst="rect">
            <a:avLst/>
          </a:prstGeom>
        </p:spPr>
      </p:pic>
      <p:pic>
        <p:nvPicPr>
          <p:cNvPr id="17" name="Picture 16">
            <a:extLst>
              <a:ext uri="{FF2B5EF4-FFF2-40B4-BE49-F238E27FC236}">
                <a16:creationId xmlns:a16="http://schemas.microsoft.com/office/drawing/2014/main" id="{BCCBFCDF-CDEF-DBD4-FF82-51234BC2901A}"/>
              </a:ext>
            </a:extLst>
          </p:cNvPr>
          <p:cNvPicPr>
            <a:picLocks noChangeAspect="1"/>
          </p:cNvPicPr>
          <p:nvPr/>
        </p:nvPicPr>
        <p:blipFill>
          <a:blip r:embed="rId3"/>
          <a:stretch>
            <a:fillRect/>
          </a:stretch>
        </p:blipFill>
        <p:spPr>
          <a:xfrm>
            <a:off x="5848851" y="3818772"/>
            <a:ext cx="3190875" cy="1819275"/>
          </a:xfrm>
          <a:prstGeom prst="rect">
            <a:avLst/>
          </a:prstGeom>
        </p:spPr>
      </p:pic>
      <p:sp>
        <p:nvSpPr>
          <p:cNvPr id="18" name="TextBox 17">
            <a:extLst>
              <a:ext uri="{FF2B5EF4-FFF2-40B4-BE49-F238E27FC236}">
                <a16:creationId xmlns:a16="http://schemas.microsoft.com/office/drawing/2014/main" id="{FF9667CA-7B75-6D87-1BE5-B63096246287}"/>
              </a:ext>
            </a:extLst>
          </p:cNvPr>
          <p:cNvSpPr txBox="1"/>
          <p:nvPr/>
        </p:nvSpPr>
        <p:spPr>
          <a:xfrm>
            <a:off x="9368589" y="1668379"/>
            <a:ext cx="2470485" cy="1200329"/>
          </a:xfrm>
          <a:prstGeom prst="rect">
            <a:avLst/>
          </a:prstGeom>
          <a:noFill/>
        </p:spPr>
        <p:txBody>
          <a:bodyPr wrap="square" rtlCol="0">
            <a:spAutoFit/>
          </a:bodyPr>
          <a:lstStyle/>
          <a:p>
            <a:r>
              <a:rPr lang="en-US" i="1"/>
              <a:t>WDT won’t receive a refresh signal within the set time-out period </a:t>
            </a:r>
            <a:r>
              <a:rPr lang="en-US" b="1" i="1">
                <a:solidFill>
                  <a:srgbClr val="5F6368"/>
                </a:solidFill>
                <a:effectLst/>
                <a:latin typeface="arial" panose="020B0604020202020204" pitchFamily="34" charset="0"/>
              </a:rPr>
              <a:t>→ </a:t>
            </a:r>
            <a:r>
              <a:rPr lang="en-US" i="1"/>
              <a:t>Reset MCU</a:t>
            </a:r>
          </a:p>
        </p:txBody>
      </p:sp>
      <p:sp>
        <p:nvSpPr>
          <p:cNvPr id="19" name="TextBox 18">
            <a:extLst>
              <a:ext uri="{FF2B5EF4-FFF2-40B4-BE49-F238E27FC236}">
                <a16:creationId xmlns:a16="http://schemas.microsoft.com/office/drawing/2014/main" id="{2703C5ED-7C87-3A3A-6EEB-8FBB3B1A8DFD}"/>
              </a:ext>
            </a:extLst>
          </p:cNvPr>
          <p:cNvSpPr txBox="1"/>
          <p:nvPr/>
        </p:nvSpPr>
        <p:spPr>
          <a:xfrm>
            <a:off x="9368588" y="3981271"/>
            <a:ext cx="2470485" cy="1200329"/>
          </a:xfrm>
          <a:prstGeom prst="rect">
            <a:avLst/>
          </a:prstGeom>
          <a:noFill/>
        </p:spPr>
        <p:txBody>
          <a:bodyPr wrap="square" rtlCol="0">
            <a:spAutoFit/>
          </a:bodyPr>
          <a:lstStyle/>
          <a:p>
            <a:r>
              <a:rPr lang="en-US" i="1"/>
              <a:t>WDT receives multiple signals in a set double pulse period </a:t>
            </a:r>
            <a:r>
              <a:rPr lang="en-US" b="1" i="1">
                <a:solidFill>
                  <a:srgbClr val="5F6368"/>
                </a:solidFill>
                <a:effectLst/>
                <a:latin typeface="arial" panose="020B0604020202020204" pitchFamily="34" charset="0"/>
              </a:rPr>
              <a:t>→ </a:t>
            </a:r>
            <a:r>
              <a:rPr lang="en-US" i="1"/>
              <a:t>Reset MCU</a:t>
            </a:r>
          </a:p>
        </p:txBody>
      </p:sp>
    </p:spTree>
    <p:extLst>
      <p:ext uri="{BB962C8B-B14F-4D97-AF65-F5344CB8AC3E}">
        <p14:creationId xmlns:p14="http://schemas.microsoft.com/office/powerpoint/2010/main" val="307072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overview</a:t>
            </a:r>
            <a:br>
              <a:rPr lang="en-US"/>
            </a:br>
            <a:r>
              <a:rPr lang="en-US" sz="2000"/>
              <a:t>basic operation</a:t>
            </a:r>
          </a:p>
        </p:txBody>
      </p:sp>
      <p:sp>
        <p:nvSpPr>
          <p:cNvPr id="9" name="TextBox 8">
            <a:extLst>
              <a:ext uri="{FF2B5EF4-FFF2-40B4-BE49-F238E27FC236}">
                <a16:creationId xmlns:a16="http://schemas.microsoft.com/office/drawing/2014/main" id="{DF31B312-7EB4-A797-C9E6-D0D92C43803B}"/>
              </a:ext>
            </a:extLst>
          </p:cNvPr>
          <p:cNvSpPr txBox="1"/>
          <p:nvPr/>
        </p:nvSpPr>
        <p:spPr>
          <a:xfrm>
            <a:off x="467999" y="1859339"/>
            <a:ext cx="4938190"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rgbClr val="3C3C3B"/>
                </a:solidFill>
                <a:latin typeface="Arial"/>
                <a:ea typeface="メイリオ"/>
              </a:rPr>
              <a:t>Q&amp;A mode</a:t>
            </a:r>
            <a:r>
              <a:rPr kumimoji="0" lang="en-US" sz="1800" b="1" i="0" u="none" strike="noStrike" kern="1200" cap="none" spc="0" normalizeH="0" baseline="0" noProof="0">
                <a:ln>
                  <a:noFill/>
                </a:ln>
                <a:solidFill>
                  <a:srgbClr val="3C3C3B"/>
                </a:solidFill>
                <a:effectLst/>
                <a:uLnTx/>
                <a:uFillTx/>
                <a:latin typeface="Arial"/>
                <a:ea typeface="メイリオ"/>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3C3C3B"/>
                </a:solidFill>
                <a:latin typeface="Arial"/>
                <a:ea typeface="メイリオ"/>
              </a:rPr>
              <a:t>Enable mor accurate fault detection than 2 modes above</a:t>
            </a:r>
            <a:r>
              <a:rPr kumimoji="0" lang="en-US" sz="1800" b="0" i="0" u="none" strike="noStrike" kern="1200" cap="none" spc="0" normalizeH="0" baseline="0" noProof="0">
                <a:ln>
                  <a:noFill/>
                </a:ln>
                <a:solidFill>
                  <a:srgbClr val="3C3C3B"/>
                </a:solidFill>
                <a:effectLst/>
                <a:uLnTx/>
                <a:uFillTx/>
                <a:latin typeface="Arial"/>
                <a:ea typeface="メイリオ"/>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C3C3B"/>
                </a:solidFill>
                <a:effectLst/>
                <a:uLnTx/>
                <a:uFillTx/>
                <a:latin typeface="Arial"/>
                <a:ea typeface="メイリオ"/>
                <a:cs typeface="+mn-cs"/>
              </a:rPr>
              <a:t>In Q&amp;A mode, the MCU sends predetermined data to the WDT. </a:t>
            </a:r>
            <a:r>
              <a:rPr kumimoji="0" lang="en-US" sz="1800" b="0" i="0" u="none" strike="noStrike" kern="1200" cap="none" spc="0" normalizeH="0" baseline="0" noProof="0">
                <a:ln>
                  <a:noFill/>
                </a:ln>
                <a:solidFill>
                  <a:schemeClr val="accent2">
                    <a:lumMod val="60000"/>
                    <a:lumOff val="40000"/>
                  </a:schemeClr>
                </a:solidFill>
                <a:effectLst/>
                <a:uLnTx/>
                <a:uFillTx/>
                <a:latin typeface="Arial"/>
                <a:ea typeface="メイリオ"/>
                <a:cs typeface="+mn-cs"/>
              </a:rPr>
              <a:t>The WDT determines whether or not the MCU is operating normally depending on whether or not the signal sent by the MCU matches predetermined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3C3C3B"/>
                </a:solidFill>
                <a:latin typeface="Arial"/>
                <a:ea typeface="メイリオ"/>
              </a:rPr>
              <a:t>Devices that require a high degree of safety may require a Q&amp;A WDT.</a:t>
            </a:r>
            <a:endParaRPr kumimoji="0" lang="en-US" sz="1800" b="0" i="0" u="none" strike="noStrike" kern="1200" cap="none" spc="0" normalizeH="0" baseline="0" noProof="0">
              <a:ln>
                <a:noFill/>
              </a:ln>
              <a:solidFill>
                <a:srgbClr val="3C3C3B"/>
              </a:solidFill>
              <a:effectLst/>
              <a:uLnTx/>
              <a:uFillTx/>
              <a:latin typeface="Arial"/>
              <a:ea typeface="メイリオ"/>
              <a:cs typeface="+mn-cs"/>
            </a:endParaRPr>
          </a:p>
        </p:txBody>
      </p:sp>
      <p:sp>
        <p:nvSpPr>
          <p:cNvPr id="19" name="TextBox 18">
            <a:extLst>
              <a:ext uri="{FF2B5EF4-FFF2-40B4-BE49-F238E27FC236}">
                <a16:creationId xmlns:a16="http://schemas.microsoft.com/office/drawing/2014/main" id="{2703C5ED-7C87-3A3A-6EEB-8FBB3B1A8DFD}"/>
              </a:ext>
            </a:extLst>
          </p:cNvPr>
          <p:cNvSpPr txBox="1"/>
          <p:nvPr/>
        </p:nvSpPr>
        <p:spPr>
          <a:xfrm>
            <a:off x="9368588" y="3981271"/>
            <a:ext cx="24704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3C3C3B"/>
                </a:solidFill>
                <a:effectLst/>
                <a:uLnTx/>
                <a:uFillTx/>
                <a:latin typeface="Arial"/>
                <a:ea typeface="メイリオ"/>
                <a:cs typeface="+mn-cs"/>
              </a:rPr>
              <a:t>MCU inputs data differs from the predetermined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5F6368"/>
                </a:solidFill>
                <a:effectLst/>
                <a:latin typeface="arial" panose="020B0604020202020204" pitchFamily="34" charset="0"/>
              </a:rPr>
              <a:t>→</a:t>
            </a:r>
            <a:r>
              <a:rPr lang="en-US" i="1">
                <a:solidFill>
                  <a:srgbClr val="3C3C3B"/>
                </a:solidFill>
                <a:latin typeface="Arial"/>
                <a:ea typeface="メイリオ"/>
              </a:rPr>
              <a:t> Reset MCU.</a:t>
            </a:r>
            <a:endParaRPr kumimoji="0" lang="en-US" sz="1800" b="0" i="1" u="none" strike="noStrike" kern="1200" cap="none" spc="0" normalizeH="0" baseline="0" noProof="0">
              <a:ln>
                <a:noFill/>
              </a:ln>
              <a:solidFill>
                <a:srgbClr val="3C3C3B"/>
              </a:solidFill>
              <a:effectLst/>
              <a:uLnTx/>
              <a:uFillTx/>
              <a:latin typeface="Arial"/>
              <a:ea typeface="メイリオ"/>
              <a:cs typeface="+mn-cs"/>
            </a:endParaRPr>
          </a:p>
        </p:txBody>
      </p:sp>
      <p:pic>
        <p:nvPicPr>
          <p:cNvPr id="3" name="Picture 2">
            <a:extLst>
              <a:ext uri="{FF2B5EF4-FFF2-40B4-BE49-F238E27FC236}">
                <a16:creationId xmlns:a16="http://schemas.microsoft.com/office/drawing/2014/main" id="{E00F22A5-5F42-BE73-FCC4-96391E396BBD}"/>
              </a:ext>
            </a:extLst>
          </p:cNvPr>
          <p:cNvPicPr>
            <a:picLocks noChangeAspect="1"/>
          </p:cNvPicPr>
          <p:nvPr/>
        </p:nvPicPr>
        <p:blipFill>
          <a:blip r:embed="rId2"/>
          <a:stretch>
            <a:fillRect/>
          </a:stretch>
        </p:blipFill>
        <p:spPr>
          <a:xfrm>
            <a:off x="5710988" y="1254130"/>
            <a:ext cx="3352800" cy="2028825"/>
          </a:xfrm>
          <a:prstGeom prst="rect">
            <a:avLst/>
          </a:prstGeom>
        </p:spPr>
      </p:pic>
      <p:pic>
        <p:nvPicPr>
          <p:cNvPr id="5" name="Picture 4">
            <a:extLst>
              <a:ext uri="{FF2B5EF4-FFF2-40B4-BE49-F238E27FC236}">
                <a16:creationId xmlns:a16="http://schemas.microsoft.com/office/drawing/2014/main" id="{721A570D-469F-9A6D-9A0F-810F15C6629E}"/>
              </a:ext>
            </a:extLst>
          </p:cNvPr>
          <p:cNvPicPr>
            <a:picLocks noChangeAspect="1"/>
          </p:cNvPicPr>
          <p:nvPr/>
        </p:nvPicPr>
        <p:blipFill>
          <a:blip r:embed="rId3"/>
          <a:stretch>
            <a:fillRect/>
          </a:stretch>
        </p:blipFill>
        <p:spPr>
          <a:xfrm>
            <a:off x="5710988" y="3575046"/>
            <a:ext cx="3333750" cy="2552700"/>
          </a:xfrm>
          <a:prstGeom prst="rect">
            <a:avLst/>
          </a:prstGeom>
        </p:spPr>
      </p:pic>
    </p:spTree>
    <p:extLst>
      <p:ext uri="{BB962C8B-B14F-4D97-AF65-F5344CB8AC3E}">
        <p14:creationId xmlns:p14="http://schemas.microsoft.com/office/powerpoint/2010/main" val="227989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3D56F57-F852-479E-A476-BA2D12B8EF65}"/>
              </a:ext>
            </a:extLst>
          </p:cNvPr>
          <p:cNvSpPr>
            <a:spLocks noGrp="1"/>
          </p:cNvSpPr>
          <p:nvPr>
            <p:ph type="title"/>
          </p:nvPr>
        </p:nvSpPr>
        <p:spPr>
          <a:xfrm>
            <a:off x="467999" y="332539"/>
            <a:ext cx="11244575" cy="720197"/>
          </a:xfrm>
        </p:spPr>
        <p:txBody>
          <a:bodyPr/>
          <a:lstStyle/>
          <a:p>
            <a:r>
              <a:rPr lang="en-US"/>
              <a:t>Overview</a:t>
            </a:r>
            <a:br>
              <a:rPr lang="en-US"/>
            </a:br>
            <a:r>
              <a:rPr lang="en-US" sz="2000"/>
              <a:t>What applications require WDT ?</a:t>
            </a:r>
          </a:p>
        </p:txBody>
      </p:sp>
      <p:sp>
        <p:nvSpPr>
          <p:cNvPr id="3" name="TextBox 2">
            <a:extLst>
              <a:ext uri="{FF2B5EF4-FFF2-40B4-BE49-F238E27FC236}">
                <a16:creationId xmlns:a16="http://schemas.microsoft.com/office/drawing/2014/main" id="{E50D5B5B-E3D6-D740-8490-FF28FD01A940}"/>
              </a:ext>
            </a:extLst>
          </p:cNvPr>
          <p:cNvSpPr txBox="1"/>
          <p:nvPr/>
        </p:nvSpPr>
        <p:spPr>
          <a:xfrm>
            <a:off x="642625" y="1796716"/>
            <a:ext cx="11244575" cy="2308324"/>
          </a:xfrm>
          <a:prstGeom prst="rect">
            <a:avLst/>
          </a:prstGeom>
          <a:noFill/>
        </p:spPr>
        <p:txBody>
          <a:bodyPr wrap="square" rtlCol="0">
            <a:spAutoFit/>
          </a:bodyPr>
          <a:lstStyle/>
          <a:p>
            <a:pPr marL="285750" indent="-285750">
              <a:buFont typeface="Arial" panose="020B0604020202020204" pitchFamily="34" charset="0"/>
              <a:buChar char="•"/>
            </a:pPr>
            <a:r>
              <a:rPr lang="en-US"/>
              <a:t>The WDT is required or not depends on the </a:t>
            </a:r>
            <a:r>
              <a:rPr lang="en-US">
                <a:solidFill>
                  <a:schemeClr val="accent2">
                    <a:lumMod val="60000"/>
                    <a:lumOff val="40000"/>
                  </a:schemeClr>
                </a:solidFill>
              </a:rPr>
              <a:t>“level of safety demanded by or deemed necessary for a specific application.”</a:t>
            </a:r>
          </a:p>
          <a:p>
            <a:pPr marL="285750" indent="-285750">
              <a:buFont typeface="Arial" panose="020B0604020202020204" pitchFamily="34" charset="0"/>
              <a:buChar char="•"/>
            </a:pPr>
            <a:endParaRPr lang="en-US">
              <a:solidFill>
                <a:schemeClr val="accent2">
                  <a:lumMod val="60000"/>
                  <a:lumOff val="40000"/>
                </a:schemeClr>
              </a:solidFill>
            </a:endParaRPr>
          </a:p>
          <a:p>
            <a:pPr marL="285750" indent="-285750">
              <a:buFont typeface="Arial" panose="020B0604020202020204" pitchFamily="34" charset="0"/>
              <a:buChar char="•"/>
            </a:pPr>
            <a:r>
              <a:rPr lang="en-US"/>
              <a:t>Automotive devices are devices where MCU failures or malfunction could lead to life-threatening accidents. In water heaters and kitchen stoves, MCU failure or malfunction poses a fire risk.</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rgbClr val="FF0000"/>
                </a:solidFill>
              </a:rPr>
              <a:t>In system that impact human life or in applications where malfunction of electronic control can cause serious accidents, WDT is required to ensure sufficient redundancy.</a:t>
            </a:r>
          </a:p>
        </p:txBody>
      </p:sp>
    </p:spTree>
    <p:extLst>
      <p:ext uri="{BB962C8B-B14F-4D97-AF65-F5344CB8AC3E}">
        <p14:creationId xmlns:p14="http://schemas.microsoft.com/office/powerpoint/2010/main" val="74095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1464586"/>
          </a:xfrm>
        </p:spPr>
        <p:txBody>
          <a:bodyPr/>
          <a:lstStyle/>
          <a:p>
            <a:r>
              <a:rPr lang="en-US" altLang="ja-JP"/>
              <a:t>Watchdog timer (r_wdt)</a:t>
            </a:r>
            <a:endParaRPr kumimoji="1" lang="en-US" altLang="ja-JP" cap="all" dirty="0"/>
          </a:p>
          <a:p>
            <a:pPr lvl="1"/>
            <a:r>
              <a:rPr kumimoji="1" lang="en-US" altLang="ja-JP" cap="all"/>
              <a:t>operation</a:t>
            </a:r>
            <a:endParaRPr kumimoji="1" lang="en-US" altLang="ja-JP" cap="all" dirty="0"/>
          </a:p>
        </p:txBody>
      </p:sp>
    </p:spTree>
    <p:extLst>
      <p:ext uri="{BB962C8B-B14F-4D97-AF65-F5344CB8AC3E}">
        <p14:creationId xmlns:p14="http://schemas.microsoft.com/office/powerpoint/2010/main" val="1349916413"/>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125BF400-27B7-465A-8934-9CF6A6465084}" vid="{1A36E5B4-3FB3-4271-8F0B-A55F62731BE0}"/>
    </a:ext>
  </a:extLst>
</a:theme>
</file>

<file path=ppt/theme/theme2.xml><?xml version="1.0" encoding="utf-8"?>
<a:theme xmlns:a="http://schemas.openxmlformats.org/drawingml/2006/main" name="1_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3_Renesas_PPTtemp  -  Read-Only" id="{778C372F-FA0A-4B2C-BB1A-11C9CA3C55E3}" vid="{758C841C-771D-416F-B901-35073617232D}"/>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438BB755-371C-496D-B422-CC7EAE58E8AC}">
  <ds:schemaRefs>
    <ds:schemaRef ds:uri="084dd9f6-50cb-4ac1-978b-315f52073de3"/>
    <ds:schemaRef ds:uri="c24288ec-b664-4237-bfbf-b4d897279037"/>
    <ds:schemaRef ds:uri="e45712e8-6429-47e4-bf94-5d5d0cff5b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71853E-0EF3-4973-AB23-17AA5798BB66}">
  <ds:schemaRefs>
    <ds:schemaRef ds:uri="http://schemas.microsoft.com/office/2006/documentManagement/types"/>
    <ds:schemaRef ds:uri="http://purl.org/dc/dcmitype/"/>
    <ds:schemaRef ds:uri="http://purl.org/dc/elements/1.1/"/>
    <ds:schemaRef ds:uri="http://www.w3.org/XML/1998/namespace"/>
    <ds:schemaRef ds:uri="c24288ec-b664-4237-bfbf-b4d897279037"/>
    <ds:schemaRef ds:uri="084dd9f6-50cb-4ac1-978b-315f52073de3"/>
    <ds:schemaRef ds:uri="http://purl.org/dc/terms/"/>
    <ds:schemaRef ds:uri="http://schemas.microsoft.com/office/2006/metadata/properties"/>
    <ds:schemaRef ds:uri="http://schemas.microsoft.com/office/infopath/2007/PartnerControls"/>
    <ds:schemaRef ds:uri="http://schemas.openxmlformats.org/package/2006/metadata/core-properties"/>
    <ds:schemaRef ds:uri="e45712e8-6429-47e4-bf94-5d5d0cff5b2d"/>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1354</TotalTime>
  <Words>2609</Words>
  <Application>Microsoft Office PowerPoint</Application>
  <PresentationFormat>Widescreen</PresentationFormat>
  <Paragraphs>321</Paragraphs>
  <Slides>52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Arial</vt:lpstr>
      <vt:lpstr>Arial</vt:lpstr>
      <vt:lpstr>Arial Narrow</vt:lpstr>
      <vt:lpstr>Calibri</vt:lpstr>
      <vt:lpstr>Courier New</vt:lpstr>
      <vt:lpstr>Roboto</vt:lpstr>
      <vt:lpstr>Symbol</vt:lpstr>
      <vt:lpstr>Tahoma</vt:lpstr>
      <vt:lpstr>TimesNewRomanPSMT</vt:lpstr>
      <vt:lpstr>Wingdings</vt:lpstr>
      <vt:lpstr>Renesas Template 2022 - EN Confidential</vt:lpstr>
      <vt:lpstr>1_Renesas Template 2022 - EN Confidential</vt:lpstr>
      <vt:lpstr>PowerPoint Presentation</vt:lpstr>
      <vt:lpstr>Agenda</vt:lpstr>
      <vt:lpstr>PowerPoint Presentation</vt:lpstr>
      <vt:lpstr>Overview What is watchdog timer ?</vt:lpstr>
      <vt:lpstr>overview basic operation</vt:lpstr>
      <vt:lpstr>overview basic operation</vt:lpstr>
      <vt:lpstr>overview basic operation</vt:lpstr>
      <vt:lpstr>Overview What applications require WDT ?</vt:lpstr>
      <vt:lpstr>PowerPoint Presentation</vt:lpstr>
      <vt:lpstr>operation key features of watchdog timer</vt:lpstr>
      <vt:lpstr>operation Block diagram</vt:lpstr>
      <vt:lpstr>operation list of registers</vt:lpstr>
      <vt:lpstr>operation WDTRR: WDT refresh register</vt:lpstr>
      <vt:lpstr>operation WDTcr: WDT control register </vt:lpstr>
      <vt:lpstr>operation WDTSr: WDT status register </vt:lpstr>
      <vt:lpstr>operation WDTrcr: WDT reset control register </vt:lpstr>
      <vt:lpstr>operation WDTCstpr: WDT control stop register </vt:lpstr>
      <vt:lpstr>operation count operation in each start mode</vt:lpstr>
      <vt:lpstr>operation count operation in each start mode</vt:lpstr>
      <vt:lpstr>operation register start mode</vt:lpstr>
      <vt:lpstr>operation register start mode</vt:lpstr>
      <vt:lpstr>operation auto start mode</vt:lpstr>
      <vt:lpstr>operation auto start mode</vt:lpstr>
      <vt:lpstr>operation refresh operation</vt:lpstr>
      <vt:lpstr>operation refresh operation</vt:lpstr>
      <vt:lpstr>PowerPoint Presentation</vt:lpstr>
      <vt:lpstr>WDT in fsp BUILDTIME CONFIGURATIONS FOR R_WDT</vt:lpstr>
      <vt:lpstr>Wdt in fsp configurations for monitoring &gt; watchdog (r_wdt)</vt:lpstr>
      <vt:lpstr>Wdt in fsp BUILDTIME CONFIGURATIONS FOR R_WDT</vt:lpstr>
      <vt:lpstr>Wdt in fsp other configurations</vt:lpstr>
      <vt:lpstr>Wdt in fsp Period calculation</vt:lpstr>
      <vt:lpstr>Wdt in fsp window mode configuration</vt:lpstr>
      <vt:lpstr>Wdt in fsp Limitations</vt:lpstr>
      <vt:lpstr>Wdt in fsp Functions</vt:lpstr>
      <vt:lpstr>Wdt in fsp Examples</vt:lpstr>
      <vt:lpstr>PowerPoint Presentation</vt:lpstr>
      <vt:lpstr>How to create an ep  prepare enviroment</vt:lpstr>
      <vt:lpstr>How to create an ep  Create an ep</vt:lpstr>
      <vt:lpstr>How to create an ep  Create an ep</vt:lpstr>
      <vt:lpstr>How to create an ep  Create an ep</vt:lpstr>
      <vt:lpstr>How to create an ep  WDT module configuration</vt:lpstr>
      <vt:lpstr>How to create an ep  WDT module configuration</vt:lpstr>
      <vt:lpstr>How to create an ep  WDT module configuration</vt:lpstr>
      <vt:lpstr>How to create an ep  WDT module configuration</vt:lpstr>
      <vt:lpstr>Watchdog timer Configuration WDT module configuration</vt:lpstr>
      <vt:lpstr>How to create an ep  WDT module configuration</vt:lpstr>
      <vt:lpstr>How to create an ep  Flow chart</vt:lpstr>
      <vt:lpstr>How to create an ep  code</vt:lpstr>
      <vt:lpstr>How to create an ep  run an ep</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Nguyen</dc:creator>
  <cp:lastModifiedBy>Minh Nguyen</cp:lastModifiedBy>
  <cp:revision>59</cp:revision>
  <dcterms:created xsi:type="dcterms:W3CDTF">2023-01-13T03:19:16Z</dcterms:created>
  <dcterms:modified xsi:type="dcterms:W3CDTF">2023-11-16T01:40:30Z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