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B7B6-5977-F384-5DEF-1D69F2F0F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B83CC-06F8-E7C9-A530-DD18708C1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4016-0859-7B10-DF1D-1D39AAD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CA3B-A176-9B75-B2FE-CAE6C4E1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ACEB-2000-4E94-7EB6-A0EF2A08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9C2F-D7B6-1EFD-D3D7-2F1A791D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653A-8AE6-D4BE-C7BA-95F69B75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3C8B-FD9D-E01B-A9A5-0F9E4C76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3F16C-B6DE-35E2-850E-A8B44470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7718-2F67-0208-CB4F-1CDEB6E1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5DE9-FE79-E15F-D819-E39B16778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A5BCE-CB81-DA06-6E2D-6E495542A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1BC0-38B7-41A8-0820-CA11933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8BA8-C4A5-99F4-AC0C-BDD2A700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9C00-5DE9-AF25-4691-38132D4D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A659-C66D-2FB3-0AD2-64311A90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3EDD-9611-12E8-0A73-F364CBED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4D5D-7307-8066-36B7-7D58385D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B44E-40C6-FCD9-02B4-EA611F76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532B-9E8C-20D1-F246-9186F2C0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92B3-EC5C-6423-3CB7-77E79DE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8CB47-2FEE-5C1B-DED7-EA7E60B9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AEDD-06B6-A659-726A-54E06782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DFA8-C236-8FB3-9543-77D61CE0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C822-D57E-E230-F32C-99DFFF16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8ED8-28CD-6AA5-04F9-AD870F37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437E-77CA-EB06-3B5B-95ACB4026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30DC7-9CF1-8DAC-519A-BB425C42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DD7C6-76D7-CA6C-0866-AED1764F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7F22-F162-71B1-26CF-081A1256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B442F-8AE5-4644-4914-03E4D35D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F9E9-15FE-AB2A-AE39-50A763E2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EF4F-7BDF-42D2-E929-E32B0650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565A6-3609-A648-0D45-DC2BE4543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D96F1-03E9-EB92-3663-90C693137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5688B-5720-8A93-8104-0E82E8DC8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27D65-522D-7762-68AB-CA665128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C9F1-35CD-A47B-1B9F-851232F3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34394-8AF8-66AA-ECF8-3063DD16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FE0D-49E8-A894-52B7-7DAB409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40B8-B5B2-F744-8292-20FDF074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AB0A8-B94B-B0C9-E918-0BBDEEEF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C08F-11D8-83EF-3EAF-E2B1AACC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5EA0D-0CE2-AE2F-C746-CF7B6DB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8DDD0-98E5-BF1E-5D11-2E84F6B7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8F48-8CD2-7240-98E7-6A3915F3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2085-C9B5-1846-617C-B9A23040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8EA5-DF19-7C40-8145-D217F00D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2CE6-606C-69A0-AA83-8E4CB284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665A5-3C39-E1C7-2013-727C8E3B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1091-BB1D-B2C5-60A0-C0C11D32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BB4E-72E6-A581-FB7C-B6B4216D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8DC5-E738-7F17-451F-E43E8272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4DA3C-F818-602A-DAB0-9A1042D64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7BE9-0513-0C77-D5F1-17FF9084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E11F9-49FB-E0E1-B49F-4F4D86FF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51C0-569C-5A78-ADB7-B595D321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6824-A5F2-8BE4-6253-2AFAE46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B4A0D-906B-7AD1-2333-B2630049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E6C7-5481-2A0B-6D22-019E25CBD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5836-16A1-C9B9-B700-30F26F889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E1E9-6567-4046-8154-92DC782E17E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3133-CE18-2343-1745-E307736EA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C226-14A3-214C-ADEC-BF5D1A9A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3DE6-4F4C-48BF-BEA4-488EE4D9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8B0B-7D4D-5941-929E-F13B0F9C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14648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solidworks</a:t>
            </a:r>
            <a:r>
              <a:rPr lang="en-US" dirty="0"/>
              <a:t> – Bottom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42D7-5490-F626-DFF1-CB07A4DC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6181"/>
            <a:ext cx="10515600" cy="9148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Version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521BF-1CE8-6ABC-0E6C-D5BFE94E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2904"/>
            <a:ext cx="994548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188-DB8F-BBF3-BB12-C58E75FC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Choosing DC motor encoder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0A40-8EE6-C361-C12A-B479D5EAD5D3}"/>
              </a:ext>
            </a:extLst>
          </p:cNvPr>
          <p:cNvSpPr txBox="1"/>
          <p:nvPr/>
        </p:nvSpPr>
        <p:spPr>
          <a:xfrm>
            <a:off x="335884" y="948690"/>
            <a:ext cx="75092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</a:rPr>
              <a:t>Mục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tiêu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: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Chạy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tốc</a:t>
            </a:r>
            <a:r>
              <a:rPr lang="en-US" sz="1800" dirty="0">
                <a:effectLst/>
                <a:latin typeface="Calibri" panose="020F0502020204030204" pitchFamily="34" charset="0"/>
              </a:rPr>
              <a:t> : v = 0.5m/s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Tải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nặng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</a:rPr>
              <a:t>20</a:t>
            </a:r>
            <a:r>
              <a:rPr lang="en-US" sz="1800" dirty="0">
                <a:effectLst/>
                <a:latin typeface="Calibri" panose="020F0502020204030204" pitchFamily="34" charset="0"/>
              </a:rPr>
              <a:t>kg --&gt; bao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gôm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cả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xe</a:t>
            </a:r>
            <a:r>
              <a:rPr lang="en-US" sz="1800" dirty="0">
                <a:effectLst/>
                <a:latin typeface="Calibri" panose="020F0502020204030204" pitchFamily="34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</a:rPr>
              <a:t>Chọn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động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cơ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: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 err="1">
                <a:effectLst/>
                <a:latin typeface="Calibri" panose="020F0502020204030204" pitchFamily="34" charset="0"/>
              </a:rPr>
              <a:t>Yêu</a:t>
            </a:r>
            <a:r>
              <a:rPr lang="en-US" sz="1800" b="1" u="sng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u="sng" dirty="0" err="1">
                <a:effectLst/>
                <a:latin typeface="Calibri" panose="020F0502020204030204" pitchFamily="34" charset="0"/>
              </a:rPr>
              <a:t>cầu</a:t>
            </a:r>
            <a:r>
              <a:rPr lang="en-US" sz="1800" b="1" u="sng" dirty="0">
                <a:effectLst/>
                <a:latin typeface="Calibri" panose="020F0502020204030204" pitchFamily="34" charset="0"/>
              </a:rPr>
              <a:t> 1: </a:t>
            </a:r>
            <a:r>
              <a:rPr lang="en-US" sz="1800" dirty="0">
                <a:effectLst/>
                <a:latin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tốc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</a:rPr>
              <a:t>) 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S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ố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vòng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phút</a:t>
            </a:r>
            <a:r>
              <a:rPr lang="en-US" sz="1800" dirty="0">
                <a:effectLst/>
                <a:latin typeface="Calibri" panose="020F0502020204030204" pitchFamily="34" charset="0"/>
              </a:rPr>
              <a:t> n = (60.1000.v)/(2pi.r)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</a:rPr>
              <a:t> bánh omni r = 29mm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dirty="0">
                <a:effectLst/>
                <a:latin typeface="Calibri" panose="020F0502020204030204" pitchFamily="34" charset="0"/>
              </a:rPr>
              <a:t>n = 164rpm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 err="1">
                <a:effectLst/>
                <a:latin typeface="Calibri" panose="020F0502020204030204" pitchFamily="34" charset="0"/>
              </a:rPr>
              <a:t>Yêu</a:t>
            </a:r>
            <a:r>
              <a:rPr lang="en-US" sz="1800" b="1" u="sng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u="sng" dirty="0" err="1">
                <a:effectLst/>
                <a:latin typeface="Calibri" panose="020F0502020204030204" pitchFamily="34" charset="0"/>
              </a:rPr>
              <a:t>cầu</a:t>
            </a:r>
            <a:r>
              <a:rPr lang="en-US" sz="1800" b="1" u="sng" dirty="0">
                <a:effectLst/>
                <a:latin typeface="Calibri" panose="020F0502020204030204" pitchFamily="34" charset="0"/>
              </a:rPr>
              <a:t> 2</a:t>
            </a:r>
            <a:r>
              <a:rPr lang="en-US" b="1" u="sng" dirty="0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(moment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xoắn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công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suất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khi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sym typeface="Wingdings" panose="05000000000000000000" pitchFamily="2" charset="2"/>
              </a:rPr>
              <a:t>constant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=0.5m/s</a:t>
            </a:r>
            <a:r>
              <a:rPr lang="en-US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Phản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lực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mặt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sàn</a:t>
            </a:r>
            <a:r>
              <a:rPr lang="en-US" sz="1800" dirty="0">
                <a:effectLst/>
                <a:latin typeface="Calibri" panose="020F0502020204030204" pitchFamily="34" charset="0"/>
              </a:rPr>
              <a:t>: N = P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</a:rPr>
              <a:t>/4 = (20x9.8)/4 =49.05(N</a:t>
            </a:r>
            <a:r>
              <a:rPr lang="en-US" dirty="0">
                <a:latin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Lực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kéo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cơ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</a:t>
            </a:r>
            <a:r>
              <a:rPr lang="en-US" sz="1800" baseline="-25000" dirty="0" err="1">
                <a:effectLst/>
                <a:latin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</a:t>
            </a:r>
            <a:r>
              <a:rPr lang="en-US" sz="1800" baseline="-25000" dirty="0" err="1">
                <a:effectLst/>
                <a:latin typeface="Calibri" panose="020F0502020204030204" pitchFamily="34" charset="0"/>
              </a:rPr>
              <a:t>ms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</a:t>
            </a:r>
            <a:r>
              <a:rPr lang="el-GR" sz="1800" dirty="0">
                <a:effectLst/>
                <a:latin typeface="Calibri" panose="020F0502020204030204" pitchFamily="34" charset="0"/>
              </a:rPr>
              <a:t>μ</a:t>
            </a:r>
            <a:r>
              <a:rPr lang="en-US" dirty="0">
                <a:latin typeface="Calibri" panose="020F0502020204030204" pitchFamily="34" charset="0"/>
              </a:rPr>
              <a:t> x N =</a:t>
            </a:r>
            <a:r>
              <a:rPr lang="en-US" sz="1800" dirty="0">
                <a:effectLst/>
                <a:latin typeface="Calibri" panose="020F0502020204030204" pitchFamily="34" charset="0"/>
              </a:rPr>
              <a:t> 0.015x49.05 = 0.73575(N)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</a:rPr>
              <a:t> ma </a:t>
            </a:r>
            <a:r>
              <a:rPr lang="en-US" dirty="0" err="1">
                <a:latin typeface="Calibri" panose="020F0502020204030204" pitchFamily="34" charset="0"/>
              </a:rPr>
              <a:t>sát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lăn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l-GR" sz="1800" dirty="0">
                <a:effectLst/>
                <a:latin typeface="Calibri" panose="020F0502020204030204" pitchFamily="34" charset="0"/>
              </a:rPr>
              <a:t>μ </a:t>
            </a:r>
            <a:r>
              <a:rPr lang="en-US" dirty="0">
                <a:latin typeface="Calibri" panose="020F0502020204030204" pitchFamily="34" charset="0"/>
              </a:rPr>
              <a:t>= 0.015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suất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</a:rPr>
              <a:t> : P1 =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</a:t>
            </a:r>
            <a:r>
              <a:rPr lang="en-US" sz="1800" baseline="-25000" dirty="0" err="1">
                <a:effectLst/>
                <a:latin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</a:rPr>
              <a:t> x v =  0.36 (W)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 err="1">
                <a:effectLst/>
                <a:latin typeface="Calibri" panose="020F0502020204030204" pitchFamily="34" charset="0"/>
              </a:rPr>
              <a:t>Yêu</a:t>
            </a:r>
            <a:r>
              <a:rPr lang="en-US" sz="1800" b="1" u="sng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u="sng" dirty="0" err="1">
                <a:effectLst/>
                <a:latin typeface="Calibri" panose="020F0502020204030204" pitchFamily="34" charset="0"/>
              </a:rPr>
              <a:t>cầu</a:t>
            </a:r>
            <a:r>
              <a:rPr lang="en-US" sz="1800" b="1" u="sng" dirty="0">
                <a:effectLst/>
                <a:latin typeface="Calibri" panose="020F0502020204030204" pitchFamily="34" charset="0"/>
              </a:rPr>
              <a:t> 3: </a:t>
            </a:r>
            <a:r>
              <a:rPr lang="en-US" sz="1800" dirty="0">
                <a:effectLst/>
                <a:latin typeface="Calibri" panose="020F0502020204030204" pitchFamily="34" charset="0"/>
              </a:rPr>
              <a:t>Khi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tăng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tốc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</a:rPr>
              <a:t> a = 0.5 m/s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endParaRPr lang="en-US" sz="1800" baseline="30000" dirty="0">
              <a:effectLst/>
              <a:latin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F</a:t>
            </a:r>
            <a:r>
              <a:rPr lang="en-US" sz="1800" baseline="-25000" dirty="0" err="1">
                <a:effectLst/>
                <a:latin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</a:t>
            </a:r>
            <a:r>
              <a:rPr lang="en-US" sz="1800" baseline="-25000" dirty="0" err="1">
                <a:effectLst/>
                <a:latin typeface="Calibri" panose="020F0502020204030204" pitchFamily="34" charset="0"/>
              </a:rPr>
              <a:t>msn</a:t>
            </a:r>
            <a:r>
              <a:rPr lang="en-US" sz="1800" dirty="0">
                <a:effectLst/>
                <a:latin typeface="Calibri" panose="020F0502020204030204" pitchFamily="34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m.a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(</a:t>
            </a:r>
            <a:r>
              <a:rPr lang="el-G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sz="1800" dirty="0">
                <a:effectLst/>
                <a:latin typeface="Calibri" panose="020F0502020204030204" pitchFamily="34" charset="0"/>
              </a:rPr>
              <a:t>μ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</a:rPr>
              <a:t> x N) + m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</a:rPr>
              <a:t>.a = 1x49.05 + </a:t>
            </a:r>
            <a:r>
              <a:rPr lang="en-US" dirty="0">
                <a:latin typeface="Calibri" panose="020F0502020204030204" pitchFamily="34" charset="0"/>
              </a:rPr>
              <a:t>20</a:t>
            </a:r>
            <a:r>
              <a:rPr lang="en-US" sz="1800" dirty="0">
                <a:effectLst/>
                <a:latin typeface="Calibri" panose="020F0502020204030204" pitchFamily="34" charset="0"/>
              </a:rPr>
              <a:t>x0.5/4 = 51.55 (N)</a:t>
            </a:r>
          </a:p>
          <a:p>
            <a:r>
              <a:rPr lang="en-US" dirty="0" err="1">
                <a:latin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</a:rPr>
              <a:t> ma </a:t>
            </a:r>
            <a:r>
              <a:rPr lang="en-US" dirty="0" err="1">
                <a:latin typeface="Calibri" panose="020F0502020204030204" pitchFamily="34" charset="0"/>
              </a:rPr>
              <a:t>sát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tĩnh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l-GR" sz="1800" dirty="0">
                <a:effectLst/>
                <a:latin typeface="Calibri" panose="020F0502020204030204" pitchFamily="34" charset="0"/>
              </a:rPr>
              <a:t>μ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= 1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Momen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xoắn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</a:rPr>
              <a:t> : M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51.55x0.029= 1.495  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N.m</a:t>
            </a:r>
            <a:r>
              <a:rPr lang="en-US" sz="1800" dirty="0">
                <a:effectLst/>
                <a:latin typeface="Calibri" panose="020F0502020204030204" pitchFamily="34" charset="0"/>
              </a:rPr>
              <a:t>)  </a:t>
            </a:r>
          </a:p>
          <a:p>
            <a:r>
              <a:rPr lang="en-US" dirty="0" err="1">
                <a:latin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suất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P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</a:t>
            </a:r>
            <a:r>
              <a:rPr lang="en-US" sz="1800" baseline="-25000" dirty="0" err="1">
                <a:effectLst/>
                <a:latin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</a:rPr>
              <a:t> x v =</a:t>
            </a:r>
            <a:r>
              <a:rPr lang="en-US" dirty="0">
                <a:latin typeface="Calibri" panose="020F0502020204030204" pitchFamily="34" charset="0"/>
              </a:rPr>
              <a:t>51.55x0.5 </a:t>
            </a:r>
            <a:r>
              <a:rPr lang="en-US" sz="1800" dirty="0">
                <a:effectLst/>
                <a:latin typeface="Calibri" panose="020F0502020204030204" pitchFamily="34" charset="0"/>
              </a:rPr>
              <a:t>= 25.775 (W)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3ED90-5DE3-913D-4EE5-3C88CE59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878" y="219711"/>
            <a:ext cx="4706007" cy="224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DC6DE-D043-E6F8-BCA6-FC870CBBA499}"/>
              </a:ext>
            </a:extLst>
          </p:cNvPr>
          <p:cNvSpPr txBox="1"/>
          <p:nvPr/>
        </p:nvSpPr>
        <p:spPr>
          <a:xfrm>
            <a:off x="8250594" y="5356649"/>
            <a:ext cx="4028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https://www.studocu.com/vn/document/truong-dai-hoc-cong-nghe-thanh-pho-ho-chi-minh/kien-truc-may-tinh/luan-van-co-dien-tu-xe-agv/21622966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4A584-A602-BF8E-2F33-40FE7798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80" y="2470167"/>
            <a:ext cx="435353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83256D-A37A-4EDC-0BCB-CC41AE288CD1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Choosing DC motor encoder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6CAE2-91A5-3887-A9D2-1DD112B5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" y="1562825"/>
            <a:ext cx="7964728" cy="3569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DF999-46CF-1FBF-D2FB-E5EC7278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228" y="1057008"/>
            <a:ext cx="3071290" cy="47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9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FCB98-ECB3-C666-E0B8-D7A30C5657C7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Choosing DC motor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94714-DD02-41DD-C4F8-4BFE82C0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1172050"/>
            <a:ext cx="962159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8B0B-7D4D-5941-929E-F13B0F9C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14648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solidworks</a:t>
            </a:r>
            <a:r>
              <a:rPr lang="en-US" dirty="0"/>
              <a:t> – Bottom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42D7-5490-F626-DFF1-CB07A4DC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2113"/>
            <a:ext cx="10515600" cy="9148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Version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5B36B-1C30-D06E-7608-D71057D4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62"/>
            <a:ext cx="6096000" cy="435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EF299-7D5D-6AE9-5D1C-C9AF74B9E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09" y="836762"/>
            <a:ext cx="6438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F565-4FDB-C66B-4DA9-C2DF0E7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0C956-8D53-41CD-BA9E-927F24A3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051" y="902598"/>
            <a:ext cx="4689752" cy="4859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731BB4-F61F-9C60-09BC-7F2BE6AA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2" y="704191"/>
            <a:ext cx="5417389" cy="5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948D-19FE-F15F-1975-0BC623EB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3F69A-568F-3900-DF93-3120CDEB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4" y="671123"/>
            <a:ext cx="6232535" cy="37007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C5E67-D0B0-35A8-07D1-F7AFCE052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52912" cy="2762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48AC9-AB1F-820C-EF86-729B7F17B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8" t="-643" b="643"/>
          <a:stretch/>
        </p:blipFill>
        <p:spPr>
          <a:xfrm>
            <a:off x="422693" y="2947373"/>
            <a:ext cx="3183147" cy="3192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79196-4ACA-70C2-EF1E-9C5A738124EF}"/>
              </a:ext>
            </a:extLst>
          </p:cNvPr>
          <p:cNvSpPr txBox="1"/>
          <p:nvPr/>
        </p:nvSpPr>
        <p:spPr>
          <a:xfrm>
            <a:off x="838200" y="6140710"/>
            <a:ext cx="31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Xoay</a:t>
            </a:r>
            <a:r>
              <a:rPr lang="en-US" dirty="0"/>
              <a:t> lidar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E51C8-1894-778F-9620-1E81B0182E7A}"/>
              </a:ext>
            </a:extLst>
          </p:cNvPr>
          <p:cNvSpPr txBox="1"/>
          <p:nvPr/>
        </p:nvSpPr>
        <p:spPr>
          <a:xfrm>
            <a:off x="7513608" y="5072332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lidar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0362D-2EF9-37B1-5FE4-01334E1CEA68}"/>
              </a:ext>
            </a:extLst>
          </p:cNvPr>
          <p:cNvCxnSpPr>
            <a:cxnSpLocks/>
          </p:cNvCxnSpPr>
          <p:nvPr/>
        </p:nvCxnSpPr>
        <p:spPr>
          <a:xfrm>
            <a:off x="5943600" y="6067881"/>
            <a:ext cx="44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712313-D539-D618-67FF-834783A9C7D0}"/>
              </a:ext>
            </a:extLst>
          </p:cNvPr>
          <p:cNvSpPr txBox="1"/>
          <p:nvPr/>
        </p:nvSpPr>
        <p:spPr>
          <a:xfrm>
            <a:off x="6639466" y="5863711"/>
            <a:ext cx="366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bánh omni </a:t>
            </a:r>
            <a:r>
              <a:rPr lang="en-US" dirty="0" err="1"/>
              <a:t>thì</a:t>
            </a:r>
            <a:r>
              <a:rPr lang="en-US" dirty="0"/>
              <a:t> robot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9475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295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Office Theme</vt:lpstr>
      <vt:lpstr>Design solidworks – Bottom layer</vt:lpstr>
      <vt:lpstr>Choosing DC motor encoder</vt:lpstr>
      <vt:lpstr>PowerPoint Presentation</vt:lpstr>
      <vt:lpstr>PowerPoint Presentation</vt:lpstr>
      <vt:lpstr>Design solidworks – Bottom layer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tam</dc:creator>
  <cp:lastModifiedBy>nguyen thanh tam</cp:lastModifiedBy>
  <cp:revision>9</cp:revision>
  <dcterms:created xsi:type="dcterms:W3CDTF">2023-03-03T13:25:11Z</dcterms:created>
  <dcterms:modified xsi:type="dcterms:W3CDTF">2023-04-01T10:09:27Z</dcterms:modified>
</cp:coreProperties>
</file>