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28"/>
  </p:handoutMasterIdLst>
  <p:sldIdLst>
    <p:sldId id="286" r:id="rId2"/>
    <p:sldId id="339" r:id="rId3"/>
    <p:sldId id="345" r:id="rId4"/>
    <p:sldId id="342" r:id="rId5"/>
    <p:sldId id="343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9" r:id="rId17"/>
    <p:sldId id="356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208F"/>
    <a:srgbClr val="211E54"/>
    <a:srgbClr val="3D8CA5"/>
    <a:srgbClr val="5F5F5F"/>
    <a:srgbClr val="B2B2B2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112" d="100"/>
          <a:sy n="112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70B06-8ABF-4E20-89D4-CB8D51EC8B24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7E8C7F6-79B0-4966-9F66-0392E933A139}">
      <dgm:prSet phldrT="[Text]" custT="1"/>
      <dgm:spPr/>
      <dgm:t>
        <a:bodyPr/>
        <a:lstStyle/>
        <a:p>
          <a:r>
            <a:rPr lang="en-US" sz="2000" dirty="0"/>
            <a:t>Lesson 5</a:t>
          </a:r>
          <a:endParaRPr lang="vi-VN" sz="2000" dirty="0"/>
        </a:p>
      </dgm:t>
    </dgm:pt>
    <dgm:pt modelId="{EE475F9B-AE92-4199-A63B-39D108E05251}" type="parTrans" cxnId="{5834A92E-4F05-471E-924A-2E6A0C153605}">
      <dgm:prSet/>
      <dgm:spPr/>
      <dgm:t>
        <a:bodyPr/>
        <a:lstStyle/>
        <a:p>
          <a:endParaRPr lang="vi-VN"/>
        </a:p>
      </dgm:t>
    </dgm:pt>
    <dgm:pt modelId="{869906AA-D9EC-4A0F-8FE8-B890C7EF19EA}" type="sibTrans" cxnId="{5834A92E-4F05-471E-924A-2E6A0C153605}">
      <dgm:prSet/>
      <dgm:spPr/>
      <dgm:t>
        <a:bodyPr/>
        <a:lstStyle/>
        <a:p>
          <a:endParaRPr lang="vi-VN"/>
        </a:p>
      </dgm:t>
    </dgm:pt>
    <dgm:pt modelId="{02942269-FFBD-4989-80EE-823A634B277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LED &amp; BUTTON</a:t>
          </a:r>
          <a:endParaRPr lang="vi-VN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A5552-7F5A-4F0D-9D4F-A2A1263E1C94}" type="parTrans" cxnId="{43BF7430-FCC2-4FD2-956F-C1491C1D54A8}">
      <dgm:prSet/>
      <dgm:spPr/>
      <dgm:t>
        <a:bodyPr/>
        <a:lstStyle/>
        <a:p>
          <a:endParaRPr lang="vi-VN"/>
        </a:p>
      </dgm:t>
    </dgm:pt>
    <dgm:pt modelId="{D3A99547-F2C9-4138-8A68-14C6427EC2D1}" type="sibTrans" cxnId="{43BF7430-FCC2-4FD2-956F-C1491C1D54A8}">
      <dgm:prSet/>
      <dgm:spPr/>
      <dgm:t>
        <a:bodyPr/>
        <a:lstStyle/>
        <a:p>
          <a:endParaRPr lang="vi-VN"/>
        </a:p>
      </dgm:t>
    </dgm:pt>
    <dgm:pt modelId="{26479D73-A79C-4FBB-8916-4DCFF75CD348}" type="pres">
      <dgm:prSet presAssocID="{9C570B06-8ABF-4E20-89D4-CB8D51EC8B24}" presName="list" presStyleCnt="0">
        <dgm:presLayoutVars>
          <dgm:dir/>
          <dgm:animLvl val="lvl"/>
        </dgm:presLayoutVars>
      </dgm:prSet>
      <dgm:spPr/>
    </dgm:pt>
    <dgm:pt modelId="{C0F20642-65BC-433A-A069-05E3B3AF1845}" type="pres">
      <dgm:prSet presAssocID="{A7E8C7F6-79B0-4966-9F66-0392E933A139}" presName="posSpace" presStyleCnt="0"/>
      <dgm:spPr/>
    </dgm:pt>
    <dgm:pt modelId="{DBFDA0FF-6015-46F3-A985-4F2430F301EB}" type="pres">
      <dgm:prSet presAssocID="{A7E8C7F6-79B0-4966-9F66-0392E933A139}" presName="vertFlow" presStyleCnt="0"/>
      <dgm:spPr/>
    </dgm:pt>
    <dgm:pt modelId="{C2905DBB-9529-4867-B22B-30281A9C9BF2}" type="pres">
      <dgm:prSet presAssocID="{A7E8C7F6-79B0-4966-9F66-0392E933A139}" presName="topSpace" presStyleCnt="0"/>
      <dgm:spPr/>
    </dgm:pt>
    <dgm:pt modelId="{203CBC32-5948-43E1-A9E4-82B816DC4E19}" type="pres">
      <dgm:prSet presAssocID="{A7E8C7F6-79B0-4966-9F66-0392E933A139}" presName="firstComp" presStyleCnt="0"/>
      <dgm:spPr/>
    </dgm:pt>
    <dgm:pt modelId="{C131DC30-3746-4560-9FCA-D511BC6B58EC}" type="pres">
      <dgm:prSet presAssocID="{A7E8C7F6-79B0-4966-9F66-0392E933A139}" presName="firstChild" presStyleLbl="bgAccFollowNode1" presStyleIdx="0" presStyleCnt="1" custScaleX="97045" custScaleY="35155" custLinFactNeighborX="-6437" custLinFactNeighborY="-19837"/>
      <dgm:spPr/>
    </dgm:pt>
    <dgm:pt modelId="{3157C76A-F395-48DB-86E7-16FFD28B310C}" type="pres">
      <dgm:prSet presAssocID="{A7E8C7F6-79B0-4966-9F66-0392E933A139}" presName="firstChildTx" presStyleLbl="bgAccFollowNode1" presStyleIdx="0" presStyleCnt="1">
        <dgm:presLayoutVars>
          <dgm:bulletEnabled val="1"/>
        </dgm:presLayoutVars>
      </dgm:prSet>
      <dgm:spPr/>
    </dgm:pt>
    <dgm:pt modelId="{87DB24C4-3E38-4A3E-8DB0-30D65D4721BF}" type="pres">
      <dgm:prSet presAssocID="{A7E8C7F6-79B0-4966-9F66-0392E933A139}" presName="negSpace" presStyleCnt="0"/>
      <dgm:spPr/>
    </dgm:pt>
    <dgm:pt modelId="{E195704B-327D-438B-B621-5D11F70FF4A2}" type="pres">
      <dgm:prSet presAssocID="{A7E8C7F6-79B0-4966-9F66-0392E933A139}" presName="circle" presStyleLbl="node1" presStyleIdx="0" presStyleCnt="1" custScaleX="41473" custScaleY="38868" custLinFactNeighborX="25242" custLinFactNeighborY="-1155"/>
      <dgm:spPr/>
    </dgm:pt>
  </dgm:ptLst>
  <dgm:cxnLst>
    <dgm:cxn modelId="{690F9C0E-5DD7-4CED-A60B-97D737EE7476}" type="presOf" srcId="{02942269-FFBD-4989-80EE-823A634B2774}" destId="{C131DC30-3746-4560-9FCA-D511BC6B58EC}" srcOrd="0" destOrd="0" presId="urn:microsoft.com/office/officeart/2005/8/layout/hList9"/>
    <dgm:cxn modelId="{5834A92E-4F05-471E-924A-2E6A0C153605}" srcId="{9C570B06-8ABF-4E20-89D4-CB8D51EC8B24}" destId="{A7E8C7F6-79B0-4966-9F66-0392E933A139}" srcOrd="0" destOrd="0" parTransId="{EE475F9B-AE92-4199-A63B-39D108E05251}" sibTransId="{869906AA-D9EC-4A0F-8FE8-B890C7EF19EA}"/>
    <dgm:cxn modelId="{43BF7430-FCC2-4FD2-956F-C1491C1D54A8}" srcId="{A7E8C7F6-79B0-4966-9F66-0392E933A139}" destId="{02942269-FFBD-4989-80EE-823A634B2774}" srcOrd="0" destOrd="0" parTransId="{10CA5552-7F5A-4F0D-9D4F-A2A1263E1C94}" sibTransId="{D3A99547-F2C9-4138-8A68-14C6427EC2D1}"/>
    <dgm:cxn modelId="{ECF14439-D790-4978-95FF-2D3483BC6411}" type="presOf" srcId="{02942269-FFBD-4989-80EE-823A634B2774}" destId="{3157C76A-F395-48DB-86E7-16FFD28B310C}" srcOrd="1" destOrd="0" presId="urn:microsoft.com/office/officeart/2005/8/layout/hList9"/>
    <dgm:cxn modelId="{D1C4FB6A-F21D-415C-811E-A6FF6C83A1BA}" type="presOf" srcId="{9C570B06-8ABF-4E20-89D4-CB8D51EC8B24}" destId="{26479D73-A79C-4FBB-8916-4DCFF75CD348}" srcOrd="0" destOrd="0" presId="urn:microsoft.com/office/officeart/2005/8/layout/hList9"/>
    <dgm:cxn modelId="{7EADA1B5-5A83-492F-BE61-9D07A9132D05}" type="presOf" srcId="{A7E8C7F6-79B0-4966-9F66-0392E933A139}" destId="{E195704B-327D-438B-B621-5D11F70FF4A2}" srcOrd="0" destOrd="0" presId="urn:microsoft.com/office/officeart/2005/8/layout/hList9"/>
    <dgm:cxn modelId="{620B5089-4DE8-423C-A1F4-399B4CC79B4A}" type="presParOf" srcId="{26479D73-A79C-4FBB-8916-4DCFF75CD348}" destId="{C0F20642-65BC-433A-A069-05E3B3AF1845}" srcOrd="0" destOrd="0" presId="urn:microsoft.com/office/officeart/2005/8/layout/hList9"/>
    <dgm:cxn modelId="{9412BDB1-3E8D-4F93-B59B-0CCBDB614848}" type="presParOf" srcId="{26479D73-A79C-4FBB-8916-4DCFF75CD348}" destId="{DBFDA0FF-6015-46F3-A985-4F2430F301EB}" srcOrd="1" destOrd="0" presId="urn:microsoft.com/office/officeart/2005/8/layout/hList9"/>
    <dgm:cxn modelId="{E26FC2DB-8AD9-4461-95F7-61D1D4911AC2}" type="presParOf" srcId="{DBFDA0FF-6015-46F3-A985-4F2430F301EB}" destId="{C2905DBB-9529-4867-B22B-30281A9C9BF2}" srcOrd="0" destOrd="0" presId="urn:microsoft.com/office/officeart/2005/8/layout/hList9"/>
    <dgm:cxn modelId="{59759CFB-C3DB-4CED-9330-E3E27D3C1F2D}" type="presParOf" srcId="{DBFDA0FF-6015-46F3-A985-4F2430F301EB}" destId="{203CBC32-5948-43E1-A9E4-82B816DC4E19}" srcOrd="1" destOrd="0" presId="urn:microsoft.com/office/officeart/2005/8/layout/hList9"/>
    <dgm:cxn modelId="{13CE418F-9F39-4A89-AB90-54CCCA8A2EF2}" type="presParOf" srcId="{203CBC32-5948-43E1-A9E4-82B816DC4E19}" destId="{C131DC30-3746-4560-9FCA-D511BC6B58EC}" srcOrd="0" destOrd="0" presId="urn:microsoft.com/office/officeart/2005/8/layout/hList9"/>
    <dgm:cxn modelId="{3998A510-F99C-41B5-ABF5-786EF92FF8EC}" type="presParOf" srcId="{203CBC32-5948-43E1-A9E4-82B816DC4E19}" destId="{3157C76A-F395-48DB-86E7-16FFD28B310C}" srcOrd="1" destOrd="0" presId="urn:microsoft.com/office/officeart/2005/8/layout/hList9"/>
    <dgm:cxn modelId="{FDD7CC67-5073-428A-8F40-B65F4917A9CA}" type="presParOf" srcId="{26479D73-A79C-4FBB-8916-4DCFF75CD348}" destId="{87DB24C4-3E38-4A3E-8DB0-30D65D4721BF}" srcOrd="2" destOrd="0" presId="urn:microsoft.com/office/officeart/2005/8/layout/hList9"/>
    <dgm:cxn modelId="{9F656A47-15DC-4995-B1B2-39C3ACED6E6F}" type="presParOf" srcId="{26479D73-A79C-4FBB-8916-4DCFF75CD348}" destId="{E195704B-327D-438B-B621-5D11F70FF4A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DC30-3746-4560-9FCA-D511BC6B58EC}">
      <dsp:nvSpPr>
        <dsp:cNvPr id="0" name=""/>
        <dsp:cNvSpPr/>
      </dsp:nvSpPr>
      <dsp:spPr>
        <a:xfrm>
          <a:off x="2952341" y="2232261"/>
          <a:ext cx="5251389" cy="1307497"/>
        </a:xfrm>
        <a:prstGeom prst="rect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298704" rIns="298704" bIns="298704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LED &amp; BUTTON</a:t>
          </a:r>
          <a:endParaRPr lang="vi-VN" sz="42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563" y="2232261"/>
        <a:ext cx="4411166" cy="1307497"/>
      </dsp:txXfrm>
    </dsp:sp>
    <dsp:sp modelId="{E195704B-327D-438B-B621-5D11F70FF4A2}">
      <dsp:nvSpPr>
        <dsp:cNvPr id="0" name=""/>
        <dsp:cNvSpPr/>
      </dsp:nvSpPr>
      <dsp:spPr>
        <a:xfrm>
          <a:off x="2160271" y="1440160"/>
          <a:ext cx="1541707" cy="1444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Lesson 5</a:t>
          </a:r>
          <a:endParaRPr lang="vi-VN" sz="2000" kern="1200" dirty="0"/>
        </a:p>
      </dsp:txBody>
      <dsp:txXfrm>
        <a:off x="2386049" y="1651756"/>
        <a:ext cx="1090151" cy="102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20C9-CB88-4FBA-8251-5442E9215208}" type="datetimeFigureOut">
              <a:rPr lang="vi-VN" smtClean="0"/>
              <a:t>04/09/2020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B4E-C508-4ADF-A442-04C022EC4A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627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7484162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56E2-AB5D-47E4-A32E-F51D2A6A165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388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34B-E713-4A35-8462-39955600879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94381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Text Box 28"/>
          <p:cNvSpPr txBox="1">
            <a:spLocks noChangeArrowheads="1"/>
          </p:cNvSpPr>
          <p:nvPr userDrawn="1"/>
        </p:nvSpPr>
        <p:spPr bwMode="white">
          <a:xfrm>
            <a:off x="7020272" y="22338"/>
            <a:ext cx="2339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vi-VN" sz="2000" b="1" i="1" dirty="0">
                <a:solidFill>
                  <a:srgbClr val="CC0000"/>
                </a:solidFill>
                <a:latin typeface="Verdana" panose="020B0604030504040204" pitchFamily="34" charset="0"/>
              </a:rPr>
              <a:t>PIC16F887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374069494"/>
              </p:ext>
            </p:extLst>
          </p:nvPr>
        </p:nvGraphicFramePr>
        <p:xfrm>
          <a:off x="611560" y="548680"/>
          <a:ext cx="855414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8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7DE-94B3-493A-8609-EEEFD67121D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608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ARM STM32F10X</a:t>
            </a:r>
            <a:endParaRPr lang="en-US" alt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B42B-8741-457B-A291-41CB9EB9E36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637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297-72C6-46F5-8A7C-0F974C81EB2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2613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CBF2-0149-45DD-8A6B-2AD3464BC5B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3529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EFD-A899-4B58-8442-FF9ACA2FCE4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705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ADB3-0A2E-4F5C-9CFA-303E1F1BB94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8753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F9FA-9707-4234-8340-6B2F48B09A1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5467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148A-DFD1-4F21-A49E-A9DE2508B27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9504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86A65B7-5F17-5045-8254-7758BF60E3D3}"/>
              </a:ext>
            </a:extLst>
          </p:cNvPr>
          <p:cNvSpPr txBox="1">
            <a:spLocks/>
          </p:cNvSpPr>
          <p:nvPr userDrawn="1"/>
        </p:nvSpPr>
        <p:spPr>
          <a:xfrm>
            <a:off x="7236296" y="116632"/>
            <a:ext cx="1790700" cy="307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vi-VN" dirty="0"/>
              <a:t>            PIC16F887</a:t>
            </a:r>
          </a:p>
        </p:txBody>
      </p:sp>
    </p:spTree>
    <p:extLst>
      <p:ext uri="{BB962C8B-B14F-4D97-AF65-F5344CB8AC3E}">
        <p14:creationId xmlns:p14="http://schemas.microsoft.com/office/powerpoint/2010/main" val="146690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700808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output_bit</a:t>
            </a:r>
            <a:r>
              <a:rPr lang="en-US" sz="4000" dirty="0">
                <a:solidFill>
                  <a:srgbClr val="FFFF00"/>
                </a:solidFill>
              </a:rPr>
              <a:t>(pin, value) </a:t>
            </a:r>
          </a:p>
          <a:p>
            <a:r>
              <a:rPr lang="en-US" sz="4000" dirty="0"/>
              <a:t>this command will set the pin to 0 or 1 base on </a:t>
            </a:r>
            <a:r>
              <a:rPr lang="en-US" sz="4000" dirty="0">
                <a:solidFill>
                  <a:srgbClr val="FFFF00"/>
                </a:solidFill>
              </a:rPr>
              <a:t>value</a:t>
            </a:r>
          </a:p>
          <a:p>
            <a:r>
              <a:rPr lang="en-US" sz="4000" dirty="0"/>
              <a:t>Ex: </a:t>
            </a:r>
            <a:r>
              <a:rPr lang="en-US" sz="4000" dirty="0" err="1">
                <a:solidFill>
                  <a:srgbClr val="FFFF00"/>
                </a:solidFill>
              </a:rPr>
              <a:t>output_bit</a:t>
            </a:r>
            <a:r>
              <a:rPr lang="en-US" sz="4000" dirty="0">
                <a:solidFill>
                  <a:srgbClr val="FFFF00"/>
                </a:solidFill>
              </a:rPr>
              <a:t>(pin_d0, 1) ;</a:t>
            </a:r>
          </a:p>
          <a:p>
            <a:r>
              <a:rPr lang="en-US" sz="4000" dirty="0"/>
              <a:t>this command sets the pin D0 to 1</a:t>
            </a:r>
            <a:endParaRPr lang="en-US" sz="4000" dirty="0">
              <a:solidFill>
                <a:srgbClr val="FFFF00"/>
              </a:solidFill>
            </a:endParaRPr>
          </a:p>
          <a:p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1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700808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input(pin) </a:t>
            </a:r>
          </a:p>
          <a:p>
            <a:r>
              <a:rPr lang="en-US" sz="4000" dirty="0"/>
              <a:t>read the value of pin </a:t>
            </a:r>
          </a:p>
          <a:p>
            <a:r>
              <a:rPr lang="en-US" sz="4000" dirty="0"/>
              <a:t>ex : </a:t>
            </a:r>
          </a:p>
          <a:p>
            <a:r>
              <a:rPr lang="en-US" sz="4000" dirty="0"/>
              <a:t>int1 x;</a:t>
            </a:r>
          </a:p>
          <a:p>
            <a:r>
              <a:rPr lang="en-US" sz="4000" dirty="0"/>
              <a:t>x=</a:t>
            </a:r>
            <a:r>
              <a:rPr lang="en-US" sz="4000" dirty="0">
                <a:solidFill>
                  <a:srgbClr val="FFFF00"/>
                </a:solidFill>
              </a:rPr>
              <a:t>input(pin_d0);</a:t>
            </a:r>
          </a:p>
          <a:p>
            <a:r>
              <a:rPr lang="en-US" sz="4000" dirty="0"/>
              <a:t>read the value of pin D0 and save in x</a:t>
            </a:r>
          </a:p>
        </p:txBody>
      </p:sp>
    </p:spTree>
    <p:extLst>
      <p:ext uri="{BB962C8B-B14F-4D97-AF65-F5344CB8AC3E}">
        <p14:creationId xmlns:p14="http://schemas.microsoft.com/office/powerpoint/2010/main" val="19865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760" y="1484784"/>
            <a:ext cx="88569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output_X</a:t>
            </a:r>
            <a:r>
              <a:rPr lang="en-US" sz="4000" dirty="0">
                <a:solidFill>
                  <a:srgbClr val="FFFF00"/>
                </a:solidFill>
              </a:rPr>
              <a:t>(value) </a:t>
            </a:r>
          </a:p>
          <a:p>
            <a:r>
              <a:rPr lang="en-US" sz="4000" dirty="0"/>
              <a:t>for PORT X (A-E) outputs “value” to the entire port</a:t>
            </a:r>
          </a:p>
          <a:p>
            <a:r>
              <a:rPr lang="en-US" sz="4000" dirty="0"/>
              <a:t>ex : </a:t>
            </a:r>
          </a:p>
          <a:p>
            <a:r>
              <a:rPr lang="en-US" sz="4000" dirty="0" err="1">
                <a:solidFill>
                  <a:srgbClr val="FFFF00"/>
                </a:solidFill>
              </a:rPr>
              <a:t>output_d</a:t>
            </a:r>
            <a:r>
              <a:rPr lang="en-US" sz="4000" dirty="0">
                <a:solidFill>
                  <a:srgbClr val="FFFF00"/>
                </a:solidFill>
              </a:rPr>
              <a:t>(0x0f) ;</a:t>
            </a:r>
          </a:p>
          <a:p>
            <a:r>
              <a:rPr lang="en-US" sz="4000" dirty="0"/>
              <a:t>4 lower bits of </a:t>
            </a:r>
            <a:r>
              <a:rPr lang="en-US" sz="4000" dirty="0" err="1"/>
              <a:t>portd</a:t>
            </a:r>
            <a:r>
              <a:rPr lang="en-US" sz="4000" dirty="0"/>
              <a:t> are set to 1 and 4 higher bit </a:t>
            </a:r>
            <a:r>
              <a:rPr lang="en-US" sz="4000" dirty="0" err="1"/>
              <a:t>ofs</a:t>
            </a:r>
            <a:r>
              <a:rPr lang="en-US" sz="4000" dirty="0"/>
              <a:t> </a:t>
            </a:r>
            <a:r>
              <a:rPr lang="en-US" sz="4000" dirty="0" err="1"/>
              <a:t>portd</a:t>
            </a:r>
            <a:r>
              <a:rPr lang="en-US" sz="4000" dirty="0"/>
              <a:t> are set to 0</a:t>
            </a:r>
          </a:p>
        </p:txBody>
      </p:sp>
    </p:spTree>
    <p:extLst>
      <p:ext uri="{BB962C8B-B14F-4D97-AF65-F5344CB8AC3E}">
        <p14:creationId xmlns:p14="http://schemas.microsoft.com/office/powerpoint/2010/main" val="221323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760" y="1484784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input_X</a:t>
            </a:r>
            <a:r>
              <a:rPr lang="en-US" sz="4000" dirty="0">
                <a:solidFill>
                  <a:srgbClr val="FFFF00"/>
                </a:solidFill>
              </a:rPr>
              <a:t>() </a:t>
            </a:r>
          </a:p>
          <a:p>
            <a:r>
              <a:rPr lang="en-US" sz="4000" dirty="0"/>
              <a:t>read the value of PORT X (A-E) </a:t>
            </a:r>
          </a:p>
          <a:p>
            <a:r>
              <a:rPr lang="en-US" sz="4000" dirty="0"/>
              <a:t>ex :</a:t>
            </a:r>
          </a:p>
          <a:p>
            <a:r>
              <a:rPr lang="en-US" sz="4000" dirty="0" err="1"/>
              <a:t>usigned</a:t>
            </a:r>
            <a:r>
              <a:rPr lang="en-US" sz="4000" dirty="0"/>
              <a:t> int8 temp;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temp = </a:t>
            </a:r>
            <a:r>
              <a:rPr lang="en-US" sz="4000" dirty="0" err="1">
                <a:solidFill>
                  <a:srgbClr val="FFFF00"/>
                </a:solidFill>
              </a:rPr>
              <a:t>input_d</a:t>
            </a:r>
            <a:r>
              <a:rPr lang="en-US" sz="4000" dirty="0">
                <a:solidFill>
                  <a:srgbClr val="FFFF00"/>
                </a:solidFill>
              </a:rPr>
              <a:t>() ;</a:t>
            </a:r>
          </a:p>
          <a:p>
            <a:r>
              <a:rPr lang="en-US" sz="4000" dirty="0"/>
              <a:t>read the value of </a:t>
            </a:r>
            <a:r>
              <a:rPr lang="en-US" sz="4000" dirty="0" err="1"/>
              <a:t>portd</a:t>
            </a:r>
            <a:r>
              <a:rPr lang="en-US" sz="4000" dirty="0"/>
              <a:t> and save in temp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497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760" y="1484784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port_b_pullups</a:t>
            </a:r>
            <a:r>
              <a:rPr lang="en-US" sz="4000" dirty="0">
                <a:solidFill>
                  <a:srgbClr val="FFFF00"/>
                </a:solidFill>
              </a:rPr>
              <a:t>(value) </a:t>
            </a:r>
          </a:p>
          <a:p>
            <a:r>
              <a:rPr lang="en-US" sz="4000" dirty="0"/>
              <a:t>allows the use of </a:t>
            </a:r>
            <a:r>
              <a:rPr lang="en-US" sz="4000" dirty="0" err="1"/>
              <a:t>pullup</a:t>
            </a:r>
            <a:r>
              <a:rPr lang="en-US" sz="4000" dirty="0"/>
              <a:t> resistors on individual pins of port B</a:t>
            </a:r>
          </a:p>
          <a:p>
            <a:r>
              <a:rPr lang="en-US" sz="4000" dirty="0"/>
              <a:t>Ex:</a:t>
            </a:r>
          </a:p>
          <a:p>
            <a:r>
              <a:rPr lang="en-US" sz="4000" dirty="0"/>
              <a:t> </a:t>
            </a:r>
            <a:r>
              <a:rPr lang="en-US" sz="4000" dirty="0" err="1">
                <a:solidFill>
                  <a:srgbClr val="FFFF00"/>
                </a:solidFill>
              </a:rPr>
              <a:t>port_b_pullups</a:t>
            </a:r>
            <a:r>
              <a:rPr lang="en-US" sz="4000" dirty="0">
                <a:solidFill>
                  <a:srgbClr val="FFFF00"/>
                </a:solidFill>
              </a:rPr>
              <a:t>(0x80);</a:t>
            </a:r>
          </a:p>
          <a:p>
            <a:r>
              <a:rPr lang="en-US" sz="4000" dirty="0"/>
              <a:t>Enable </a:t>
            </a:r>
            <a:r>
              <a:rPr lang="en-US" sz="4000" dirty="0" err="1"/>
              <a:t>pullup</a:t>
            </a:r>
            <a:r>
              <a:rPr lang="en-US" sz="4000" dirty="0"/>
              <a:t> resistor for pin b7 others are disable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279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set_tris_X</a:t>
            </a:r>
            <a:r>
              <a:rPr lang="en-US" sz="4000" dirty="0">
                <a:solidFill>
                  <a:srgbClr val="FFFF00"/>
                </a:solidFill>
              </a:rPr>
              <a:t>(value)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87760" y="2192670"/>
            <a:ext cx="89562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set the data direction. Bit 1 indicates input, bit 0 indicates output .</a:t>
            </a:r>
          </a:p>
          <a:p>
            <a:endParaRPr lang="en-US" sz="4000" dirty="0"/>
          </a:p>
          <a:p>
            <a:r>
              <a:rPr lang="en-US" sz="4000" dirty="0"/>
              <a:t>Ex:</a:t>
            </a:r>
          </a:p>
          <a:p>
            <a:r>
              <a:rPr lang="en-US" sz="4000" dirty="0" err="1">
                <a:solidFill>
                  <a:srgbClr val="FFFF00"/>
                </a:solidFill>
              </a:rPr>
              <a:t>set_tris_d</a:t>
            </a:r>
            <a:r>
              <a:rPr lang="en-US" sz="4000" dirty="0">
                <a:solidFill>
                  <a:srgbClr val="FFFF00"/>
                </a:solidFill>
              </a:rPr>
              <a:t>(0x01);</a:t>
            </a:r>
          </a:p>
          <a:p>
            <a:r>
              <a:rPr lang="en-US" sz="4000" dirty="0"/>
              <a:t>Pin d0 is input others are output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303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LED DIODES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39" y="3248980"/>
            <a:ext cx="9144643" cy="21602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44" y="5301208"/>
            <a:ext cx="8956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Ex: control 8 </a:t>
            </a:r>
            <a:r>
              <a:rPr lang="en-US" sz="4000" dirty="0" err="1"/>
              <a:t>leds</a:t>
            </a:r>
            <a:r>
              <a:rPr lang="en-US" sz="4000" dirty="0"/>
              <a:t> connected with </a:t>
            </a:r>
            <a:r>
              <a:rPr lang="en-US" sz="4000" dirty="0" err="1"/>
              <a:t>portd</a:t>
            </a:r>
            <a:r>
              <a:rPr lang="en-US" sz="4000" dirty="0"/>
              <a:t> on – off.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7" y="732887"/>
            <a:ext cx="4680520" cy="24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14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SCHEMATIC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0728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6623" y="1124744"/>
            <a:ext cx="87666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Push-buttons are probably the simplest devices providing the simplest way of detecting the appearance of a voltage on a microcontroller input pin. Nevertheless, it is not as simple as it seems... The reason for it is a contact bounce.</a:t>
            </a:r>
          </a:p>
        </p:txBody>
      </p:sp>
      <p:pic>
        <p:nvPicPr>
          <p:cNvPr id="12290" name="Picture 2" descr="Debounce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" y="3696598"/>
            <a:ext cx="9001636" cy="31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CONNECTING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6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6623" y="1124744"/>
            <a:ext cx="8766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This problem may be easily solved by connecting a simple RC circuit to suppress quick voltage changes. </a:t>
            </a:r>
          </a:p>
        </p:txBody>
      </p:sp>
      <p:pic>
        <p:nvPicPr>
          <p:cNvPr id="16386" name="Picture 2" descr="RC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86112"/>
            <a:ext cx="7272808" cy="33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7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6623" y="1124744"/>
            <a:ext cx="301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3200" dirty="0"/>
              <a:t>This problem also can be easily solved by the software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90" y="9525"/>
            <a:ext cx="55911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6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BUTTON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6623" y="1988840"/>
            <a:ext cx="8856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Ex: Control 8 </a:t>
            </a:r>
            <a:r>
              <a:rPr lang="en-US" sz="3200" dirty="0" err="1"/>
              <a:t>leds</a:t>
            </a:r>
            <a:r>
              <a:rPr lang="en-US" sz="3200" dirty="0"/>
              <a:t> connected with </a:t>
            </a:r>
            <a:r>
              <a:rPr lang="en-US" sz="3200" dirty="0" err="1"/>
              <a:t>portd</a:t>
            </a:r>
            <a:r>
              <a:rPr lang="en-US" sz="3200" dirty="0"/>
              <a:t> on/off by on/off button connected with pin  E0. If the current status of </a:t>
            </a:r>
            <a:r>
              <a:rPr lang="en-US" sz="3200" dirty="0" err="1"/>
              <a:t>leds</a:t>
            </a:r>
            <a:r>
              <a:rPr lang="en-US" sz="3200" dirty="0"/>
              <a:t> are on when pushing the button </a:t>
            </a:r>
            <a:r>
              <a:rPr lang="en-US" sz="3200" dirty="0" err="1"/>
              <a:t>leds</a:t>
            </a:r>
            <a:r>
              <a:rPr lang="en-US" sz="3200" dirty="0"/>
              <a:t> will be off and if </a:t>
            </a:r>
            <a:r>
              <a:rPr lang="en-US" sz="3200" dirty="0" err="1"/>
              <a:t>leds</a:t>
            </a:r>
            <a:r>
              <a:rPr lang="en-US" sz="3200" dirty="0"/>
              <a:t> are off when pushing </a:t>
            </a:r>
            <a:r>
              <a:rPr lang="en-US" sz="3200" dirty="0" err="1"/>
              <a:t>leds</a:t>
            </a:r>
            <a:r>
              <a:rPr lang="en-US" sz="3200" dirty="0"/>
              <a:t> will be  on.</a:t>
            </a:r>
          </a:p>
        </p:txBody>
      </p:sp>
    </p:spTree>
    <p:extLst>
      <p:ext uri="{BB962C8B-B14F-4D97-AF65-F5344CB8AC3E}">
        <p14:creationId xmlns:p14="http://schemas.microsoft.com/office/powerpoint/2010/main" val="270421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SCHEMATIC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" y="1052736"/>
            <a:ext cx="9135324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3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399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83568" y="2780928"/>
            <a:ext cx="7446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Test the theory by </a:t>
            </a:r>
            <a:r>
              <a:rPr lang="en-US" sz="4800" dirty="0" err="1"/>
              <a:t>simulink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688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2699792" y="5085184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Thank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You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PINS FOR PROGRAMMING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56" y="1772816"/>
            <a:ext cx="770485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INPUT/OUTPUT PORTS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-36512" y="1088152"/>
            <a:ext cx="92525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Every port has its corresponding TRIS register: TRISA, TRISB, TRISC etc. which determines the performance of port bits, but not their contents.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By clearing any bit of the TRIS register (bit=0), the corresponding port pin is configured as an output. Similarly, by setting any bit of the TRIS register (bit=1), the corresponding port pin is configured as an input.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This rule is easy to remember 0 = Output, 1 = Input.</a:t>
            </a:r>
          </a:p>
        </p:txBody>
      </p:sp>
    </p:spTree>
    <p:extLst>
      <p:ext uri="{BB962C8B-B14F-4D97-AF65-F5344CB8AC3E}">
        <p14:creationId xmlns:p14="http://schemas.microsoft.com/office/powerpoint/2010/main" val="207641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878" y="556625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INPUT/OUTPUT PORTS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PORT B  PULL-UP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49696" y="119675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/>
              <a:t>All the port B pins have built in pull-up resistors, which make them ideal for connection to push buttons (keyboard), switches and </a:t>
            </a:r>
            <a:r>
              <a:rPr lang="en-US" sz="3800" dirty="0" err="1"/>
              <a:t>optocouplers</a:t>
            </a:r>
            <a:r>
              <a:rPr lang="en-US" sz="3800" dirty="0"/>
              <a:t>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800" dirty="0"/>
              <a:t>In order to connect these resistors to the microcontroller ports, the appropriate bit of the WPUB register should be set</a:t>
            </a:r>
          </a:p>
        </p:txBody>
      </p:sp>
    </p:spTree>
    <p:extLst>
      <p:ext uri="{BB962C8B-B14F-4D97-AF65-F5344CB8AC3E}">
        <p14:creationId xmlns:p14="http://schemas.microsoft.com/office/powerpoint/2010/main" val="19026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PORT B  PULL-UP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pic>
        <p:nvPicPr>
          <p:cNvPr id="1026" name="Picture 2" descr="WPUB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780"/>
            <a:ext cx="9144000" cy="20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ll-up resis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4929"/>
            <a:ext cx="9144000" cy="48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9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INTERRUPT PORT B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6286"/>
            <a:ext cx="812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187396" y="1196752"/>
            <a:ext cx="892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If enabled, each port B bit configured as an input may cause an interrupt by changing its logic state.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In order to enable pins to cause an interrupt, the appropriate bit of the IOCB register should be set.</a:t>
            </a:r>
          </a:p>
        </p:txBody>
      </p:sp>
      <p:pic>
        <p:nvPicPr>
          <p:cNvPr id="2050" name="Picture 2" descr="IOCB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8184"/>
            <a:ext cx="9144000" cy="22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MAIN I/O COMMANDS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268760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output_low</a:t>
            </a:r>
            <a:r>
              <a:rPr lang="en-US" sz="4000" dirty="0">
                <a:solidFill>
                  <a:srgbClr val="FFFF00"/>
                </a:solidFill>
              </a:rPr>
              <a:t>(pin)  </a:t>
            </a:r>
          </a:p>
          <a:p>
            <a:r>
              <a:rPr lang="en-US" sz="4000" dirty="0"/>
              <a:t>this command will set the pin to 0</a:t>
            </a:r>
          </a:p>
          <a:p>
            <a:r>
              <a:rPr lang="en-US" sz="4000" dirty="0"/>
              <a:t>Ex: </a:t>
            </a:r>
            <a:r>
              <a:rPr lang="en-US" sz="4000" dirty="0" err="1">
                <a:solidFill>
                  <a:srgbClr val="FFFF00"/>
                </a:solidFill>
              </a:rPr>
              <a:t>output_low</a:t>
            </a:r>
            <a:r>
              <a:rPr lang="en-US" sz="4000" dirty="0">
                <a:solidFill>
                  <a:srgbClr val="FFFF00"/>
                </a:solidFill>
              </a:rPr>
              <a:t>(pin_d0);</a:t>
            </a:r>
          </a:p>
          <a:p>
            <a:r>
              <a:rPr lang="en-US" sz="4000" dirty="0"/>
              <a:t>this command sets the pin D0 to 0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sz="4000" dirty="0" err="1">
                <a:solidFill>
                  <a:srgbClr val="FFFF00"/>
                </a:solidFill>
              </a:rPr>
              <a:t>output_high</a:t>
            </a:r>
            <a:r>
              <a:rPr lang="en-US" sz="4000" dirty="0">
                <a:solidFill>
                  <a:srgbClr val="FFFF00"/>
                </a:solidFill>
              </a:rPr>
              <a:t>(pin)  </a:t>
            </a:r>
          </a:p>
          <a:p>
            <a:r>
              <a:rPr lang="en-US" sz="4000" dirty="0"/>
              <a:t>this command will set the pin to 1</a:t>
            </a:r>
          </a:p>
          <a:p>
            <a:r>
              <a:rPr lang="en-US" sz="4000" dirty="0"/>
              <a:t>Ex: </a:t>
            </a:r>
            <a:r>
              <a:rPr lang="en-US" sz="4000" dirty="0" err="1">
                <a:solidFill>
                  <a:srgbClr val="FFFF00"/>
                </a:solidFill>
              </a:rPr>
              <a:t>output_high</a:t>
            </a:r>
            <a:r>
              <a:rPr lang="en-US" sz="4000" dirty="0">
                <a:solidFill>
                  <a:srgbClr val="FFFF00"/>
                </a:solidFill>
              </a:rPr>
              <a:t>(pin_d0);</a:t>
            </a:r>
          </a:p>
          <a:p>
            <a:r>
              <a:rPr lang="en-US" sz="4000" dirty="0"/>
              <a:t>this command sets the pin D0 to 1</a:t>
            </a:r>
          </a:p>
          <a:p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703</Words>
  <Application>Microsoft Macintosh PowerPoint</Application>
  <PresentationFormat>On-screen Show (4:3)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BASIC CONNECTING</vt:lpstr>
      <vt:lpstr>PINS FOR PROGRAMMING</vt:lpstr>
      <vt:lpstr>INPUT/OUTPUT PORTS</vt:lpstr>
      <vt:lpstr>INPUT/OUTPUT PORTS</vt:lpstr>
      <vt:lpstr>PORT B  PULL-UP</vt:lpstr>
      <vt:lpstr>PORT B  PULL-UP</vt:lpstr>
      <vt:lpstr>INTERRUPT PORT B </vt:lpstr>
      <vt:lpstr> MAIN I/O COMMANDS </vt:lpstr>
      <vt:lpstr> MAIN I/O COMMANDS </vt:lpstr>
      <vt:lpstr> MAIN I/O COMMANDS </vt:lpstr>
      <vt:lpstr> MAIN I/O COMMANDS </vt:lpstr>
      <vt:lpstr> MAIN I/O COMMANDS </vt:lpstr>
      <vt:lpstr> MAIN I/O COMMANDS </vt:lpstr>
      <vt:lpstr> MAIN I/O COMMANDS </vt:lpstr>
      <vt:lpstr> LED DIODES</vt:lpstr>
      <vt:lpstr> SCHEMATIC</vt:lpstr>
      <vt:lpstr>CODE</vt:lpstr>
      <vt:lpstr> BUTTON</vt:lpstr>
      <vt:lpstr> BUTTON</vt:lpstr>
      <vt:lpstr> BUTTON</vt:lpstr>
      <vt:lpstr> BUTTON</vt:lpstr>
      <vt:lpstr> SCHEMATIC</vt:lpstr>
      <vt:lpstr>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Phan Hoan</dc:creator>
  <cp:lastModifiedBy>Hung Nguyen</cp:lastModifiedBy>
  <cp:revision>115</cp:revision>
  <dcterms:created xsi:type="dcterms:W3CDTF">2014-09-01T15:15:35Z</dcterms:created>
  <dcterms:modified xsi:type="dcterms:W3CDTF">2020-09-04T01:04:10Z</dcterms:modified>
</cp:coreProperties>
</file>