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6"/>
  </p:handoutMasterIdLst>
  <p:sldIdLst>
    <p:sldId id="286" r:id="rId2"/>
    <p:sldId id="339" r:id="rId3"/>
    <p:sldId id="345" r:id="rId4"/>
    <p:sldId id="367" r:id="rId5"/>
    <p:sldId id="368" r:id="rId6"/>
    <p:sldId id="370" r:id="rId7"/>
    <p:sldId id="369" r:id="rId8"/>
    <p:sldId id="371" r:id="rId9"/>
    <p:sldId id="372" r:id="rId10"/>
    <p:sldId id="373" r:id="rId11"/>
    <p:sldId id="374" r:id="rId12"/>
    <p:sldId id="375" r:id="rId13"/>
    <p:sldId id="376" r:id="rId14"/>
    <p:sldId id="385" r:id="rId15"/>
    <p:sldId id="377" r:id="rId16"/>
    <p:sldId id="378" r:id="rId17"/>
    <p:sldId id="379" r:id="rId18"/>
    <p:sldId id="380" r:id="rId19"/>
    <p:sldId id="384" r:id="rId20"/>
    <p:sldId id="381" r:id="rId21"/>
    <p:sldId id="382" r:id="rId22"/>
    <p:sldId id="383" r:id="rId23"/>
    <p:sldId id="366" r:id="rId24"/>
    <p:sldId id="267"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1D208F"/>
    <a:srgbClr val="211E54"/>
    <a:srgbClr val="3D8CA5"/>
    <a:srgbClr val="5F5F5F"/>
    <a:srgbClr val="B2B2B2"/>
    <a:srgbClr val="808080"/>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p:cViewPr>
        <p:scale>
          <a:sx n="94" d="100"/>
          <a:sy n="94" d="100"/>
        </p:scale>
        <p:origin x="2096" y="480"/>
      </p:cViewPr>
      <p:guideLst/>
    </p:cSldViewPr>
  </p:slideViewPr>
  <p:notesTextViewPr>
    <p:cViewPr>
      <p:scale>
        <a:sx n="1" d="1"/>
        <a:sy n="1" d="1"/>
      </p:scale>
      <p:origin x="0" y="0"/>
    </p:cViewPr>
  </p:notesTextViewPr>
  <p:notesViewPr>
    <p:cSldViewPr>
      <p:cViewPr varScale="1">
        <p:scale>
          <a:sx n="56" d="100"/>
          <a:sy n="56" d="100"/>
        </p:scale>
        <p:origin x="285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570B06-8ABF-4E20-89D4-CB8D51EC8B24}" type="doc">
      <dgm:prSet loTypeId="urn:microsoft.com/office/officeart/2005/8/layout/hList9" loCatId="list" qsTypeId="urn:microsoft.com/office/officeart/2005/8/quickstyle/3d2" qsCatId="3D" csTypeId="urn:microsoft.com/office/officeart/2005/8/colors/accent1_2" csCatId="accent1" phldr="1"/>
      <dgm:spPr/>
      <dgm:t>
        <a:bodyPr/>
        <a:lstStyle/>
        <a:p>
          <a:endParaRPr lang="vi-VN"/>
        </a:p>
      </dgm:t>
    </dgm:pt>
    <dgm:pt modelId="{A7E8C7F6-79B0-4966-9F66-0392E933A139}">
      <dgm:prSet phldrT="[Text]" custT="1"/>
      <dgm:spPr/>
      <dgm:t>
        <a:bodyPr/>
        <a:lstStyle/>
        <a:p>
          <a:r>
            <a:rPr lang="en-US" sz="2000" dirty="0"/>
            <a:t>Lesson 6</a:t>
          </a:r>
          <a:endParaRPr lang="vi-VN" sz="2000" dirty="0"/>
        </a:p>
      </dgm:t>
    </dgm:pt>
    <dgm:pt modelId="{EE475F9B-AE92-4199-A63B-39D108E05251}" type="parTrans" cxnId="{5834A92E-4F05-471E-924A-2E6A0C153605}">
      <dgm:prSet/>
      <dgm:spPr/>
      <dgm:t>
        <a:bodyPr/>
        <a:lstStyle/>
        <a:p>
          <a:endParaRPr lang="vi-VN"/>
        </a:p>
      </dgm:t>
    </dgm:pt>
    <dgm:pt modelId="{869906AA-D9EC-4A0F-8FE8-B890C7EF19EA}" type="sibTrans" cxnId="{5834A92E-4F05-471E-924A-2E6A0C153605}">
      <dgm:prSet/>
      <dgm:spPr/>
      <dgm:t>
        <a:bodyPr/>
        <a:lstStyle/>
        <a:p>
          <a:endParaRPr lang="vi-VN"/>
        </a:p>
      </dgm:t>
    </dgm:pt>
    <dgm:pt modelId="{02942269-FFBD-4989-80EE-823A634B2774}">
      <dgm:prSet phldrT="[Text]"/>
      <dgm:spPr>
        <a:solidFill>
          <a:schemeClr val="bg1">
            <a:lumMod val="75000"/>
          </a:schemeClr>
        </a:solidFill>
      </dgm:spPr>
      <dgm:t>
        <a:bodyPr/>
        <a:lstStyle/>
        <a:p>
          <a:r>
            <a:rPr lang="en-US" b="1" dirty="0">
              <a:solidFill>
                <a:srgbClr val="FF0000"/>
              </a:solidFill>
              <a:latin typeface="Times New Roman" panose="02020603050405020304" pitchFamily="18" charset="0"/>
              <a:cs typeface="Times New Roman" panose="02020603050405020304" pitchFamily="18" charset="0"/>
            </a:rPr>
            <a:t>7 SEGMENTS LED</a:t>
          </a:r>
          <a:endParaRPr lang="vi-VN" b="1" dirty="0">
            <a:solidFill>
              <a:srgbClr val="FF0000"/>
            </a:solidFill>
            <a:latin typeface="Times New Roman" panose="02020603050405020304" pitchFamily="18" charset="0"/>
            <a:cs typeface="Times New Roman" panose="02020603050405020304" pitchFamily="18" charset="0"/>
          </a:endParaRPr>
        </a:p>
      </dgm:t>
    </dgm:pt>
    <dgm:pt modelId="{10CA5552-7F5A-4F0D-9D4F-A2A1263E1C94}" type="parTrans" cxnId="{43BF7430-FCC2-4FD2-956F-C1491C1D54A8}">
      <dgm:prSet/>
      <dgm:spPr/>
      <dgm:t>
        <a:bodyPr/>
        <a:lstStyle/>
        <a:p>
          <a:endParaRPr lang="vi-VN"/>
        </a:p>
      </dgm:t>
    </dgm:pt>
    <dgm:pt modelId="{D3A99547-F2C9-4138-8A68-14C6427EC2D1}" type="sibTrans" cxnId="{43BF7430-FCC2-4FD2-956F-C1491C1D54A8}">
      <dgm:prSet/>
      <dgm:spPr/>
      <dgm:t>
        <a:bodyPr/>
        <a:lstStyle/>
        <a:p>
          <a:endParaRPr lang="vi-VN"/>
        </a:p>
      </dgm:t>
    </dgm:pt>
    <dgm:pt modelId="{26479D73-A79C-4FBB-8916-4DCFF75CD348}" type="pres">
      <dgm:prSet presAssocID="{9C570B06-8ABF-4E20-89D4-CB8D51EC8B24}" presName="list" presStyleCnt="0">
        <dgm:presLayoutVars>
          <dgm:dir/>
          <dgm:animLvl val="lvl"/>
        </dgm:presLayoutVars>
      </dgm:prSet>
      <dgm:spPr/>
    </dgm:pt>
    <dgm:pt modelId="{C0F20642-65BC-433A-A069-05E3B3AF1845}" type="pres">
      <dgm:prSet presAssocID="{A7E8C7F6-79B0-4966-9F66-0392E933A139}" presName="posSpace" presStyleCnt="0"/>
      <dgm:spPr/>
    </dgm:pt>
    <dgm:pt modelId="{DBFDA0FF-6015-46F3-A985-4F2430F301EB}" type="pres">
      <dgm:prSet presAssocID="{A7E8C7F6-79B0-4966-9F66-0392E933A139}" presName="vertFlow" presStyleCnt="0"/>
      <dgm:spPr/>
    </dgm:pt>
    <dgm:pt modelId="{C2905DBB-9529-4867-B22B-30281A9C9BF2}" type="pres">
      <dgm:prSet presAssocID="{A7E8C7F6-79B0-4966-9F66-0392E933A139}" presName="topSpace" presStyleCnt="0"/>
      <dgm:spPr/>
    </dgm:pt>
    <dgm:pt modelId="{203CBC32-5948-43E1-A9E4-82B816DC4E19}" type="pres">
      <dgm:prSet presAssocID="{A7E8C7F6-79B0-4966-9F66-0392E933A139}" presName="firstComp" presStyleCnt="0"/>
      <dgm:spPr/>
    </dgm:pt>
    <dgm:pt modelId="{C131DC30-3746-4560-9FCA-D511BC6B58EC}" type="pres">
      <dgm:prSet presAssocID="{A7E8C7F6-79B0-4966-9F66-0392E933A139}" presName="firstChild" presStyleLbl="bgAccFollowNode1" presStyleIdx="0" presStyleCnt="1" custScaleX="97045" custScaleY="35155" custLinFactNeighborX="-6437" custLinFactNeighborY="-19837"/>
      <dgm:spPr/>
    </dgm:pt>
    <dgm:pt modelId="{3157C76A-F395-48DB-86E7-16FFD28B310C}" type="pres">
      <dgm:prSet presAssocID="{A7E8C7F6-79B0-4966-9F66-0392E933A139}" presName="firstChildTx" presStyleLbl="bgAccFollowNode1" presStyleIdx="0" presStyleCnt="1">
        <dgm:presLayoutVars>
          <dgm:bulletEnabled val="1"/>
        </dgm:presLayoutVars>
      </dgm:prSet>
      <dgm:spPr/>
    </dgm:pt>
    <dgm:pt modelId="{87DB24C4-3E38-4A3E-8DB0-30D65D4721BF}" type="pres">
      <dgm:prSet presAssocID="{A7E8C7F6-79B0-4966-9F66-0392E933A139}" presName="negSpace" presStyleCnt="0"/>
      <dgm:spPr/>
    </dgm:pt>
    <dgm:pt modelId="{E195704B-327D-438B-B621-5D11F70FF4A2}" type="pres">
      <dgm:prSet presAssocID="{A7E8C7F6-79B0-4966-9F66-0392E933A139}" presName="circle" presStyleLbl="node1" presStyleIdx="0" presStyleCnt="1" custScaleX="41473" custScaleY="38868" custLinFactNeighborX="25242" custLinFactNeighborY="-1155"/>
      <dgm:spPr/>
    </dgm:pt>
  </dgm:ptLst>
  <dgm:cxnLst>
    <dgm:cxn modelId="{690F9C0E-5DD7-4CED-A60B-97D737EE7476}" type="presOf" srcId="{02942269-FFBD-4989-80EE-823A634B2774}" destId="{C131DC30-3746-4560-9FCA-D511BC6B58EC}" srcOrd="0" destOrd="0" presId="urn:microsoft.com/office/officeart/2005/8/layout/hList9"/>
    <dgm:cxn modelId="{5834A92E-4F05-471E-924A-2E6A0C153605}" srcId="{9C570B06-8ABF-4E20-89D4-CB8D51EC8B24}" destId="{A7E8C7F6-79B0-4966-9F66-0392E933A139}" srcOrd="0" destOrd="0" parTransId="{EE475F9B-AE92-4199-A63B-39D108E05251}" sibTransId="{869906AA-D9EC-4A0F-8FE8-B890C7EF19EA}"/>
    <dgm:cxn modelId="{43BF7430-FCC2-4FD2-956F-C1491C1D54A8}" srcId="{A7E8C7F6-79B0-4966-9F66-0392E933A139}" destId="{02942269-FFBD-4989-80EE-823A634B2774}" srcOrd="0" destOrd="0" parTransId="{10CA5552-7F5A-4F0D-9D4F-A2A1263E1C94}" sibTransId="{D3A99547-F2C9-4138-8A68-14C6427EC2D1}"/>
    <dgm:cxn modelId="{ECF14439-D790-4978-95FF-2D3483BC6411}" type="presOf" srcId="{02942269-FFBD-4989-80EE-823A634B2774}" destId="{3157C76A-F395-48DB-86E7-16FFD28B310C}" srcOrd="1" destOrd="0" presId="urn:microsoft.com/office/officeart/2005/8/layout/hList9"/>
    <dgm:cxn modelId="{D1C4FB6A-F21D-415C-811E-A6FF6C83A1BA}" type="presOf" srcId="{9C570B06-8ABF-4E20-89D4-CB8D51EC8B24}" destId="{26479D73-A79C-4FBB-8916-4DCFF75CD348}" srcOrd="0" destOrd="0" presId="urn:microsoft.com/office/officeart/2005/8/layout/hList9"/>
    <dgm:cxn modelId="{7EADA1B5-5A83-492F-BE61-9D07A9132D05}" type="presOf" srcId="{A7E8C7F6-79B0-4966-9F66-0392E933A139}" destId="{E195704B-327D-438B-B621-5D11F70FF4A2}" srcOrd="0" destOrd="0" presId="urn:microsoft.com/office/officeart/2005/8/layout/hList9"/>
    <dgm:cxn modelId="{620B5089-4DE8-423C-A1F4-399B4CC79B4A}" type="presParOf" srcId="{26479D73-A79C-4FBB-8916-4DCFF75CD348}" destId="{C0F20642-65BC-433A-A069-05E3B3AF1845}" srcOrd="0" destOrd="0" presId="urn:microsoft.com/office/officeart/2005/8/layout/hList9"/>
    <dgm:cxn modelId="{9412BDB1-3E8D-4F93-B59B-0CCBDB614848}" type="presParOf" srcId="{26479D73-A79C-4FBB-8916-4DCFF75CD348}" destId="{DBFDA0FF-6015-46F3-A985-4F2430F301EB}" srcOrd="1" destOrd="0" presId="urn:microsoft.com/office/officeart/2005/8/layout/hList9"/>
    <dgm:cxn modelId="{E26FC2DB-8AD9-4461-95F7-61D1D4911AC2}" type="presParOf" srcId="{DBFDA0FF-6015-46F3-A985-4F2430F301EB}" destId="{C2905DBB-9529-4867-B22B-30281A9C9BF2}" srcOrd="0" destOrd="0" presId="urn:microsoft.com/office/officeart/2005/8/layout/hList9"/>
    <dgm:cxn modelId="{59759CFB-C3DB-4CED-9330-E3E27D3C1F2D}" type="presParOf" srcId="{DBFDA0FF-6015-46F3-A985-4F2430F301EB}" destId="{203CBC32-5948-43E1-A9E4-82B816DC4E19}" srcOrd="1" destOrd="0" presId="urn:microsoft.com/office/officeart/2005/8/layout/hList9"/>
    <dgm:cxn modelId="{13CE418F-9F39-4A89-AB90-54CCCA8A2EF2}" type="presParOf" srcId="{203CBC32-5948-43E1-A9E4-82B816DC4E19}" destId="{C131DC30-3746-4560-9FCA-D511BC6B58EC}" srcOrd="0" destOrd="0" presId="urn:microsoft.com/office/officeart/2005/8/layout/hList9"/>
    <dgm:cxn modelId="{3998A510-F99C-41B5-ABF5-786EF92FF8EC}" type="presParOf" srcId="{203CBC32-5948-43E1-A9E4-82B816DC4E19}" destId="{3157C76A-F395-48DB-86E7-16FFD28B310C}" srcOrd="1" destOrd="0" presId="urn:microsoft.com/office/officeart/2005/8/layout/hList9"/>
    <dgm:cxn modelId="{FDD7CC67-5073-428A-8F40-B65F4917A9CA}" type="presParOf" srcId="{26479D73-A79C-4FBB-8916-4DCFF75CD348}" destId="{87DB24C4-3E38-4A3E-8DB0-30D65D4721BF}" srcOrd="2" destOrd="0" presId="urn:microsoft.com/office/officeart/2005/8/layout/hList9"/>
    <dgm:cxn modelId="{9F656A47-15DC-4995-B1B2-39C3ACED6E6F}" type="presParOf" srcId="{26479D73-A79C-4FBB-8916-4DCFF75CD348}" destId="{E195704B-327D-438B-B621-5D11F70FF4A2}" srcOrd="3"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31DC30-3746-4560-9FCA-D511BC6B58EC}">
      <dsp:nvSpPr>
        <dsp:cNvPr id="0" name=""/>
        <dsp:cNvSpPr/>
      </dsp:nvSpPr>
      <dsp:spPr>
        <a:xfrm>
          <a:off x="2952341" y="2232261"/>
          <a:ext cx="5251389" cy="1307497"/>
        </a:xfrm>
        <a:prstGeom prst="rect">
          <a:avLst/>
        </a:prstGeom>
        <a:solidFill>
          <a:schemeClr val="bg1">
            <a:lumMod val="7500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0" tIns="263144" rIns="263144" bIns="263144" numCol="1" spcCol="1270" anchor="ctr" anchorCtr="0">
          <a:noAutofit/>
        </a:bodyPr>
        <a:lstStyle/>
        <a:p>
          <a:pPr marL="0" lvl="0" indent="0" algn="l" defTabSz="1644650">
            <a:lnSpc>
              <a:spcPct val="90000"/>
            </a:lnSpc>
            <a:spcBef>
              <a:spcPct val="0"/>
            </a:spcBef>
            <a:spcAft>
              <a:spcPct val="35000"/>
            </a:spcAft>
            <a:buNone/>
          </a:pPr>
          <a:r>
            <a:rPr lang="en-US" sz="3700" b="1" kern="1200" dirty="0">
              <a:solidFill>
                <a:srgbClr val="FF0000"/>
              </a:solidFill>
              <a:latin typeface="Times New Roman" panose="02020603050405020304" pitchFamily="18" charset="0"/>
              <a:cs typeface="Times New Roman" panose="02020603050405020304" pitchFamily="18" charset="0"/>
            </a:rPr>
            <a:t>7 SEGMENTS LED</a:t>
          </a:r>
          <a:endParaRPr lang="vi-VN" sz="3700" b="1" kern="1200" dirty="0">
            <a:solidFill>
              <a:srgbClr val="FF0000"/>
            </a:solidFill>
            <a:latin typeface="Times New Roman" panose="02020603050405020304" pitchFamily="18" charset="0"/>
            <a:cs typeface="Times New Roman" panose="02020603050405020304" pitchFamily="18" charset="0"/>
          </a:endParaRPr>
        </a:p>
      </dsp:txBody>
      <dsp:txXfrm>
        <a:off x="3792563" y="2232261"/>
        <a:ext cx="4411166" cy="1307497"/>
      </dsp:txXfrm>
    </dsp:sp>
    <dsp:sp modelId="{E195704B-327D-438B-B621-5D11F70FF4A2}">
      <dsp:nvSpPr>
        <dsp:cNvPr id="0" name=""/>
        <dsp:cNvSpPr/>
      </dsp:nvSpPr>
      <dsp:spPr>
        <a:xfrm>
          <a:off x="2160271" y="1440160"/>
          <a:ext cx="1541707" cy="1444870"/>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dirty="0"/>
            <a:t>Lesson 6</a:t>
          </a:r>
          <a:endParaRPr lang="vi-VN" sz="2000" kern="1200" dirty="0"/>
        </a:p>
      </dsp:txBody>
      <dsp:txXfrm>
        <a:off x="2386049" y="1651756"/>
        <a:ext cx="1090151" cy="1021678"/>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1F20C9-CB88-4FBA-8251-5442E9215208}" type="datetimeFigureOut">
              <a:rPr lang="vi-VN" smtClean="0"/>
              <a:t>30/09/2021</a:t>
            </a:fld>
            <a:endParaRPr lang="vi-V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1D2B4E-C508-4ADF-A442-04C022EC4A4A}" type="slidenum">
              <a:rPr lang="vi-VN" smtClean="0"/>
              <a:t>‹#›</a:t>
            </a:fld>
            <a:endParaRPr lang="vi-VN"/>
          </a:p>
        </p:txBody>
      </p:sp>
    </p:spTree>
    <p:extLst>
      <p:ext uri="{BB962C8B-B14F-4D97-AF65-F5344CB8AC3E}">
        <p14:creationId xmlns:p14="http://schemas.microsoft.com/office/powerpoint/2010/main" val="413362712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ltLang="vi-VN"/>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56E49D5-FAAF-49EE-BD86-D43E1263F7B7}" type="slidenum">
              <a:rPr lang="en-US" altLang="vi-VN" smtClean="0"/>
              <a:pPr/>
              <a:t>‹#›</a:t>
            </a:fld>
            <a:endParaRPr lang="en-US" altLang="vi-VN"/>
          </a:p>
        </p:txBody>
      </p:sp>
    </p:spTree>
    <p:extLst>
      <p:ext uri="{BB962C8B-B14F-4D97-AF65-F5344CB8AC3E}">
        <p14:creationId xmlns:p14="http://schemas.microsoft.com/office/powerpoint/2010/main" val="3316104355"/>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vi-VN"/>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FA456E2-AB5D-47E4-A32E-F51D2A6A165C}" type="slidenum">
              <a:rPr lang="en-US" altLang="vi-VN" smtClean="0"/>
              <a:pPr/>
              <a:t>‹#›</a:t>
            </a:fld>
            <a:endParaRPr lang="en-US" altLang="vi-VN"/>
          </a:p>
        </p:txBody>
      </p:sp>
    </p:spTree>
    <p:extLst>
      <p:ext uri="{BB962C8B-B14F-4D97-AF65-F5344CB8AC3E}">
        <p14:creationId xmlns:p14="http://schemas.microsoft.com/office/powerpoint/2010/main" val="3033979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vi-VN"/>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CAC34B-E713-4A35-8462-399556008790}" type="slidenum">
              <a:rPr lang="en-US" altLang="vi-VN" smtClean="0"/>
              <a:pPr/>
              <a:t>‹#›</a:t>
            </a:fld>
            <a:endParaRPr lang="en-US" altLang="vi-VN"/>
          </a:p>
        </p:txBody>
      </p:sp>
    </p:spTree>
    <p:extLst>
      <p:ext uri="{BB962C8B-B14F-4D97-AF65-F5344CB8AC3E}">
        <p14:creationId xmlns:p14="http://schemas.microsoft.com/office/powerpoint/2010/main" val="1138547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100" name="Text Box 28"/>
          <p:cNvSpPr txBox="1">
            <a:spLocks noChangeArrowheads="1"/>
          </p:cNvSpPr>
          <p:nvPr userDrawn="1"/>
        </p:nvSpPr>
        <p:spPr bwMode="white">
          <a:xfrm>
            <a:off x="7020272" y="22338"/>
            <a:ext cx="23397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vi-VN" sz="2000" b="1" i="1" dirty="0">
                <a:solidFill>
                  <a:srgbClr val="CC0000"/>
                </a:solidFill>
                <a:latin typeface="Verdana" panose="020B0604030504040204" pitchFamily="34" charset="0"/>
              </a:rPr>
              <a:t>PIC16F887</a:t>
            </a:r>
          </a:p>
        </p:txBody>
      </p:sp>
      <p:graphicFrame>
        <p:nvGraphicFramePr>
          <p:cNvPr id="4" name="Diagram 3"/>
          <p:cNvGraphicFramePr/>
          <p:nvPr userDrawn="1">
            <p:extLst>
              <p:ext uri="{D42A27DB-BD31-4B8C-83A1-F6EECF244321}">
                <p14:modId xmlns:p14="http://schemas.microsoft.com/office/powerpoint/2010/main" val="1148780935"/>
              </p:ext>
            </p:extLst>
          </p:nvPr>
        </p:nvGraphicFramePr>
        <p:xfrm>
          <a:off x="611560" y="548680"/>
          <a:ext cx="8554144" cy="5760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711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vi-VN"/>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9667DE-94B3-493A-8609-EEEFD67121DF}" type="slidenum">
              <a:rPr lang="en-US" altLang="vi-VN" smtClean="0"/>
              <a:pPr/>
              <a:t>‹#›</a:t>
            </a:fld>
            <a:endParaRPr lang="en-US" altLang="vi-VN"/>
          </a:p>
        </p:txBody>
      </p:sp>
    </p:spTree>
    <p:extLst>
      <p:ext uri="{BB962C8B-B14F-4D97-AF65-F5344CB8AC3E}">
        <p14:creationId xmlns:p14="http://schemas.microsoft.com/office/powerpoint/2010/main" val="2946548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vi-VN"/>
          </a:p>
        </p:txBody>
      </p:sp>
      <p:sp>
        <p:nvSpPr>
          <p:cNvPr id="5" name="Footer Placeholder 4"/>
          <p:cNvSpPr>
            <a:spLocks noGrp="1"/>
          </p:cNvSpPr>
          <p:nvPr>
            <p:ph type="ftr" sz="quarter" idx="11"/>
          </p:nvPr>
        </p:nvSpPr>
        <p:spPr/>
        <p:txBody>
          <a:bodyPr/>
          <a:lstStyle/>
          <a:p>
            <a:r>
              <a:rPr lang="en-US" altLang="vi-VN"/>
              <a:t>ARM STM32F10X</a:t>
            </a:r>
            <a:endParaRPr lang="en-US" altLang="vi-VN" dirty="0"/>
          </a:p>
        </p:txBody>
      </p:sp>
      <p:sp>
        <p:nvSpPr>
          <p:cNvPr id="6" name="Slide Number Placeholder 5"/>
          <p:cNvSpPr>
            <a:spLocks noGrp="1"/>
          </p:cNvSpPr>
          <p:nvPr>
            <p:ph type="sldNum" sz="quarter" idx="12"/>
          </p:nvPr>
        </p:nvSpPr>
        <p:spPr/>
        <p:txBody>
          <a:bodyPr/>
          <a:lstStyle/>
          <a:p>
            <a:fld id="{25E0B42B-8741-457B-A291-41CB9EB9E364}" type="slidenum">
              <a:rPr lang="en-US" altLang="vi-VN" smtClean="0"/>
              <a:pPr/>
              <a:t>‹#›</a:t>
            </a:fld>
            <a:endParaRPr lang="en-US" altLang="vi-VN"/>
          </a:p>
        </p:txBody>
      </p:sp>
    </p:spTree>
    <p:extLst>
      <p:ext uri="{BB962C8B-B14F-4D97-AF65-F5344CB8AC3E}">
        <p14:creationId xmlns:p14="http://schemas.microsoft.com/office/powerpoint/2010/main" val="2830749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ltLang="vi-V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23D297-72C6-46F5-8A7C-0F974C81EB28}" type="slidenum">
              <a:rPr lang="en-US" altLang="vi-VN" smtClean="0"/>
              <a:pPr/>
              <a:t>‹#›</a:t>
            </a:fld>
            <a:endParaRPr lang="en-US" altLang="vi-VN"/>
          </a:p>
        </p:txBody>
      </p:sp>
    </p:spTree>
    <p:extLst>
      <p:ext uri="{BB962C8B-B14F-4D97-AF65-F5344CB8AC3E}">
        <p14:creationId xmlns:p14="http://schemas.microsoft.com/office/powerpoint/2010/main" val="3238061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ltLang="vi-VN"/>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BBFCBF2-0149-45DD-8A6B-2AD3464BC5BE}" type="slidenum">
              <a:rPr lang="en-US" altLang="vi-VN" smtClean="0"/>
              <a:pPr/>
              <a:t>‹#›</a:t>
            </a:fld>
            <a:endParaRPr lang="en-US" altLang="vi-VN"/>
          </a:p>
        </p:txBody>
      </p:sp>
    </p:spTree>
    <p:extLst>
      <p:ext uri="{BB962C8B-B14F-4D97-AF65-F5344CB8AC3E}">
        <p14:creationId xmlns:p14="http://schemas.microsoft.com/office/powerpoint/2010/main" val="1759139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ltLang="vi-VN"/>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AE9FEFD-A899-4B58-8442-FF9ACA2FCE4E}" type="slidenum">
              <a:rPr lang="en-US" altLang="vi-VN" smtClean="0"/>
              <a:pPr/>
              <a:t>‹#›</a:t>
            </a:fld>
            <a:endParaRPr lang="en-US" altLang="vi-VN"/>
          </a:p>
        </p:txBody>
      </p:sp>
    </p:spTree>
    <p:extLst>
      <p:ext uri="{BB962C8B-B14F-4D97-AF65-F5344CB8AC3E}">
        <p14:creationId xmlns:p14="http://schemas.microsoft.com/office/powerpoint/2010/main" val="1999046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vi-VN"/>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D24ADB3-0A2E-4F5C-9CFA-303E1F1BB948}" type="slidenum">
              <a:rPr lang="en-US" altLang="vi-VN" smtClean="0"/>
              <a:pPr/>
              <a:t>‹#›</a:t>
            </a:fld>
            <a:endParaRPr lang="en-US" altLang="vi-VN"/>
          </a:p>
        </p:txBody>
      </p:sp>
    </p:spTree>
    <p:extLst>
      <p:ext uri="{BB962C8B-B14F-4D97-AF65-F5344CB8AC3E}">
        <p14:creationId xmlns:p14="http://schemas.microsoft.com/office/powerpoint/2010/main" val="2972778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vi-VN"/>
          </a:p>
        </p:txBody>
      </p:sp>
      <p:sp>
        <p:nvSpPr>
          <p:cNvPr id="6" name="Footer Placeholder 5"/>
          <p:cNvSpPr>
            <a:spLocks noGrp="1"/>
          </p:cNvSpPr>
          <p:nvPr>
            <p:ph type="ftr" sz="quarter" idx="11"/>
          </p:nvPr>
        </p:nvSpPr>
        <p:spPr/>
        <p:txBody>
          <a:bodyPr/>
          <a:lstStyle/>
          <a:p>
            <a:r>
              <a:rPr lang="en-US" altLang="vi-VN"/>
              <a:t>www.themegallery.com</a:t>
            </a:r>
          </a:p>
        </p:txBody>
      </p:sp>
      <p:sp>
        <p:nvSpPr>
          <p:cNvPr id="7" name="Slide Number Placeholder 6"/>
          <p:cNvSpPr>
            <a:spLocks noGrp="1"/>
          </p:cNvSpPr>
          <p:nvPr>
            <p:ph type="sldNum" sz="quarter" idx="12"/>
          </p:nvPr>
        </p:nvSpPr>
        <p:spPr/>
        <p:txBody>
          <a:bodyPr/>
          <a:lstStyle/>
          <a:p>
            <a:fld id="{A0F8F9FA-9707-4234-8340-6B2F48B09A1C}" type="slidenum">
              <a:rPr lang="en-US" altLang="vi-VN" smtClean="0"/>
              <a:pPr/>
              <a:t>‹#›</a:t>
            </a:fld>
            <a:endParaRPr lang="en-US" altLang="vi-VN"/>
          </a:p>
        </p:txBody>
      </p:sp>
    </p:spTree>
    <p:extLst>
      <p:ext uri="{BB962C8B-B14F-4D97-AF65-F5344CB8AC3E}">
        <p14:creationId xmlns:p14="http://schemas.microsoft.com/office/powerpoint/2010/main" val="395250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vi-VN"/>
          </a:p>
        </p:txBody>
      </p:sp>
      <p:sp>
        <p:nvSpPr>
          <p:cNvPr id="6" name="Footer Placeholder 5"/>
          <p:cNvSpPr>
            <a:spLocks noGrp="1"/>
          </p:cNvSpPr>
          <p:nvPr>
            <p:ph type="ftr" sz="quarter" idx="11"/>
          </p:nvPr>
        </p:nvSpPr>
        <p:spPr/>
        <p:txBody>
          <a:bodyPr/>
          <a:lstStyle/>
          <a:p>
            <a:r>
              <a:rPr lang="en-US" altLang="vi-VN"/>
              <a:t>www.themegallery.com</a:t>
            </a:r>
          </a:p>
        </p:txBody>
      </p:sp>
      <p:sp>
        <p:nvSpPr>
          <p:cNvPr id="7" name="Slide Number Placeholder 6"/>
          <p:cNvSpPr>
            <a:spLocks noGrp="1"/>
          </p:cNvSpPr>
          <p:nvPr>
            <p:ph type="sldNum" sz="quarter" idx="12"/>
          </p:nvPr>
        </p:nvSpPr>
        <p:spPr/>
        <p:txBody>
          <a:bodyPr/>
          <a:lstStyle/>
          <a:p>
            <a:fld id="{93D7148A-DFD1-4F21-A49E-A9DE2508B27D}" type="slidenum">
              <a:rPr lang="en-US" altLang="vi-VN" smtClean="0"/>
              <a:pPr/>
              <a:t>‹#›</a:t>
            </a:fld>
            <a:endParaRPr lang="en-US" altLang="vi-VN"/>
          </a:p>
        </p:txBody>
      </p:sp>
    </p:spTree>
    <p:extLst>
      <p:ext uri="{BB962C8B-B14F-4D97-AF65-F5344CB8AC3E}">
        <p14:creationId xmlns:p14="http://schemas.microsoft.com/office/powerpoint/2010/main" val="3794060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vi-V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6E49D5-FAAF-49EE-BD86-D43E1263F7B7}" type="slidenum">
              <a:rPr lang="en-US" altLang="vi-VN" smtClean="0"/>
              <a:pPr/>
              <a:t>‹#›</a:t>
            </a:fld>
            <a:endParaRPr lang="en-US" altLang="vi-VN"/>
          </a:p>
        </p:txBody>
      </p:sp>
      <p:sp>
        <p:nvSpPr>
          <p:cNvPr id="7" name="Footer Placeholder 4">
            <a:extLst>
              <a:ext uri="{FF2B5EF4-FFF2-40B4-BE49-F238E27FC236}">
                <a16:creationId xmlns:a16="http://schemas.microsoft.com/office/drawing/2014/main" id="{9D1D60CE-109F-E744-82F1-608B7379914C}"/>
              </a:ext>
            </a:extLst>
          </p:cNvPr>
          <p:cNvSpPr txBox="1">
            <a:spLocks/>
          </p:cNvSpPr>
          <p:nvPr userDrawn="1"/>
        </p:nvSpPr>
        <p:spPr>
          <a:xfrm>
            <a:off x="7236296" y="116632"/>
            <a:ext cx="1790700" cy="307975"/>
          </a:xfrm>
          <a:prstGeom prst="rect">
            <a:avLst/>
          </a:prstGeom>
        </p:spPr>
        <p:txBody>
          <a:bodyPr/>
          <a:lstStyle>
            <a:defPPr>
              <a:defRPr lang="en-US"/>
            </a:defPPr>
            <a:lvl1pPr algn="l" rtl="0" fontAlgn="base">
              <a:spcBef>
                <a:spcPct val="0"/>
              </a:spcBef>
              <a:spcAft>
                <a:spcPct val="0"/>
              </a:spcAft>
              <a:defRPr sz="1500"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vi-VN" dirty="0"/>
              <a:t>            PIC16F887</a:t>
            </a:r>
          </a:p>
        </p:txBody>
      </p:sp>
    </p:spTree>
    <p:extLst>
      <p:ext uri="{BB962C8B-B14F-4D97-AF65-F5344CB8AC3E}">
        <p14:creationId xmlns:p14="http://schemas.microsoft.com/office/powerpoint/2010/main" val="276096114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35878" y="556625"/>
            <a:ext cx="8153400" cy="457200"/>
          </a:xfrm>
        </p:spPr>
        <p:txBody>
          <a:bodyPr>
            <a:normAutofit fontScale="90000"/>
          </a:bodyPr>
          <a:lstStyle/>
          <a:p>
            <a:r>
              <a:rPr lang="en-US" sz="3600" dirty="0"/>
              <a:t>74HC595</a:t>
            </a:r>
          </a:p>
        </p:txBody>
      </p:sp>
      <p:sp>
        <p:nvSpPr>
          <p:cNvPr id="4" name="Rectangle 3"/>
          <p:cNvSpPr/>
          <p:nvPr/>
        </p:nvSpPr>
        <p:spPr>
          <a:xfrm>
            <a:off x="481912" y="2132647"/>
            <a:ext cx="8122368" cy="707886"/>
          </a:xfrm>
          <a:prstGeom prst="rect">
            <a:avLst/>
          </a:prstGeom>
        </p:spPr>
        <p:txBody>
          <a:bodyPr wrap="square">
            <a:spAutoFit/>
          </a:bodyPr>
          <a:lstStyle/>
          <a:p>
            <a:endParaRPr lang="en-US" sz="4000" dirty="0"/>
          </a:p>
        </p:txBody>
      </p:sp>
      <p:pic>
        <p:nvPicPr>
          <p:cNvPr id="3074" name="Picture 2" descr="http://cdn.instructables.com/FCW/U2MA/G8LWKDLZ/FCWU2MAG8LWKDLZ.MEDIU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68895"/>
            <a:ext cx="9144000" cy="5689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086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35878" y="556625"/>
            <a:ext cx="8153400" cy="457200"/>
          </a:xfrm>
        </p:spPr>
        <p:txBody>
          <a:bodyPr>
            <a:normAutofit fontScale="90000"/>
          </a:bodyPr>
          <a:lstStyle/>
          <a:p>
            <a:r>
              <a:rPr lang="en-US" sz="3600" dirty="0"/>
              <a:t>74HC595</a:t>
            </a:r>
          </a:p>
        </p:txBody>
      </p:sp>
      <p:sp>
        <p:nvSpPr>
          <p:cNvPr id="4" name="Rectangle 3"/>
          <p:cNvSpPr/>
          <p:nvPr/>
        </p:nvSpPr>
        <p:spPr>
          <a:xfrm>
            <a:off x="481912" y="2132647"/>
            <a:ext cx="8122368" cy="707886"/>
          </a:xfrm>
          <a:prstGeom prst="rect">
            <a:avLst/>
          </a:prstGeom>
        </p:spPr>
        <p:txBody>
          <a:bodyPr wrap="square">
            <a:spAutoFit/>
          </a:bodyPr>
          <a:lstStyle/>
          <a:p>
            <a:endParaRPr lang="en-US" sz="4000" dirty="0"/>
          </a:p>
        </p:txBody>
      </p:sp>
      <p:pic>
        <p:nvPicPr>
          <p:cNvPr id="3" name="Picture 2"/>
          <p:cNvPicPr>
            <a:picLocks noChangeAspect="1"/>
          </p:cNvPicPr>
          <p:nvPr/>
        </p:nvPicPr>
        <p:blipFill>
          <a:blip r:embed="rId2"/>
          <a:stretch>
            <a:fillRect/>
          </a:stretch>
        </p:blipFill>
        <p:spPr>
          <a:xfrm>
            <a:off x="0" y="-24318"/>
            <a:ext cx="9144000" cy="6858000"/>
          </a:xfrm>
          <a:prstGeom prst="rect">
            <a:avLst/>
          </a:prstGeom>
        </p:spPr>
      </p:pic>
    </p:spTree>
    <p:extLst>
      <p:ext uri="{BB962C8B-B14F-4D97-AF65-F5344CB8AC3E}">
        <p14:creationId xmlns:p14="http://schemas.microsoft.com/office/powerpoint/2010/main" val="1167883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35878" y="556625"/>
            <a:ext cx="8153400" cy="457200"/>
          </a:xfrm>
        </p:spPr>
        <p:txBody>
          <a:bodyPr>
            <a:normAutofit fontScale="90000"/>
          </a:bodyPr>
          <a:lstStyle/>
          <a:p>
            <a:r>
              <a:rPr lang="en-US" sz="3600" dirty="0"/>
              <a:t>EXAMPLE</a:t>
            </a:r>
          </a:p>
        </p:txBody>
      </p:sp>
      <p:sp>
        <p:nvSpPr>
          <p:cNvPr id="4" name="Rectangle 3"/>
          <p:cNvSpPr/>
          <p:nvPr/>
        </p:nvSpPr>
        <p:spPr>
          <a:xfrm>
            <a:off x="481912" y="2132647"/>
            <a:ext cx="8122368" cy="707886"/>
          </a:xfrm>
          <a:prstGeom prst="rect">
            <a:avLst/>
          </a:prstGeom>
        </p:spPr>
        <p:txBody>
          <a:bodyPr wrap="square">
            <a:spAutoFit/>
          </a:bodyPr>
          <a:lstStyle/>
          <a:p>
            <a:endParaRPr lang="en-US" sz="4000" dirty="0"/>
          </a:p>
        </p:txBody>
      </p:sp>
      <p:sp>
        <p:nvSpPr>
          <p:cNvPr id="5" name="Rectangle 4"/>
          <p:cNvSpPr/>
          <p:nvPr/>
        </p:nvSpPr>
        <p:spPr>
          <a:xfrm>
            <a:off x="157200" y="2204864"/>
            <a:ext cx="8986800" cy="1938992"/>
          </a:xfrm>
          <a:prstGeom prst="rect">
            <a:avLst/>
          </a:prstGeom>
        </p:spPr>
        <p:txBody>
          <a:bodyPr wrap="square">
            <a:spAutoFit/>
          </a:bodyPr>
          <a:lstStyle/>
          <a:p>
            <a:r>
              <a:rPr lang="en-US" sz="4000" dirty="0"/>
              <a:t>Control 7 segment display  the count result from 1234 to 1245 using </a:t>
            </a:r>
            <a:r>
              <a:rPr lang="en-US" sz="4000" dirty="0" err="1"/>
              <a:t>ic</a:t>
            </a:r>
            <a:r>
              <a:rPr lang="en-US" sz="4000" dirty="0"/>
              <a:t> 74HC595 to extend port.</a:t>
            </a:r>
          </a:p>
        </p:txBody>
      </p:sp>
    </p:spTree>
    <p:extLst>
      <p:ext uri="{BB962C8B-B14F-4D97-AF65-F5344CB8AC3E}">
        <p14:creationId xmlns:p14="http://schemas.microsoft.com/office/powerpoint/2010/main" val="3312286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144000" cy="6858000"/>
          </a:xfrm>
          <a:prstGeom prst="rect">
            <a:avLst/>
          </a:prstGeom>
        </p:spPr>
      </p:pic>
      <p:sp>
        <p:nvSpPr>
          <p:cNvPr id="4" name="Rectangle 3"/>
          <p:cNvSpPr/>
          <p:nvPr/>
        </p:nvSpPr>
        <p:spPr>
          <a:xfrm>
            <a:off x="481912" y="2132647"/>
            <a:ext cx="8122368" cy="707886"/>
          </a:xfrm>
          <a:prstGeom prst="rect">
            <a:avLst/>
          </a:prstGeom>
        </p:spPr>
        <p:txBody>
          <a:bodyPr wrap="square">
            <a:spAutoFit/>
          </a:bodyPr>
          <a:lstStyle/>
          <a:p>
            <a:endParaRPr lang="en-US" sz="4000" dirty="0"/>
          </a:p>
        </p:txBody>
      </p:sp>
    </p:spTree>
    <p:extLst>
      <p:ext uri="{BB962C8B-B14F-4D97-AF65-F5344CB8AC3E}">
        <p14:creationId xmlns:p14="http://schemas.microsoft.com/office/powerpoint/2010/main" val="1112169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37309-1B00-6B4F-A21D-511DC472E9AB}"/>
              </a:ext>
            </a:extLst>
          </p:cNvPr>
          <p:cNvSpPr>
            <a:spLocks noGrp="1"/>
          </p:cNvSpPr>
          <p:nvPr>
            <p:ph type="title"/>
          </p:nvPr>
        </p:nvSpPr>
        <p:spPr/>
        <p:txBody>
          <a:bodyPr/>
          <a:lstStyle/>
          <a:p>
            <a:endParaRPr lang="en-VN" dirty="0"/>
          </a:p>
        </p:txBody>
      </p:sp>
      <p:graphicFrame>
        <p:nvGraphicFramePr>
          <p:cNvPr id="5" name="Table 5">
            <a:extLst>
              <a:ext uri="{FF2B5EF4-FFF2-40B4-BE49-F238E27FC236}">
                <a16:creationId xmlns:a16="http://schemas.microsoft.com/office/drawing/2014/main" id="{8476487B-618E-2D46-89E0-0E89BE7679AA}"/>
              </a:ext>
            </a:extLst>
          </p:cNvPr>
          <p:cNvGraphicFramePr>
            <a:graphicFrameLocks noGrp="1"/>
          </p:cNvGraphicFramePr>
          <p:nvPr>
            <p:ph idx="1"/>
            <p:extLst>
              <p:ext uri="{D42A27DB-BD31-4B8C-83A1-F6EECF244321}">
                <p14:modId xmlns:p14="http://schemas.microsoft.com/office/powerpoint/2010/main" val="770829242"/>
              </p:ext>
            </p:extLst>
          </p:nvPr>
        </p:nvGraphicFramePr>
        <p:xfrm>
          <a:off x="628650" y="1825625"/>
          <a:ext cx="7886696" cy="1112520"/>
        </p:xfrm>
        <a:graphic>
          <a:graphicData uri="http://schemas.openxmlformats.org/drawingml/2006/table">
            <a:tbl>
              <a:tblPr firstRow="1" bandRow="1">
                <a:tableStyleId>{5C22544A-7EE6-4342-B048-85BDC9FD1C3A}</a:tableStyleId>
              </a:tblPr>
              <a:tblGrid>
                <a:gridCol w="985837">
                  <a:extLst>
                    <a:ext uri="{9D8B030D-6E8A-4147-A177-3AD203B41FA5}">
                      <a16:colId xmlns:a16="http://schemas.microsoft.com/office/drawing/2014/main" val="3902600654"/>
                    </a:ext>
                  </a:extLst>
                </a:gridCol>
                <a:gridCol w="985837">
                  <a:extLst>
                    <a:ext uri="{9D8B030D-6E8A-4147-A177-3AD203B41FA5}">
                      <a16:colId xmlns:a16="http://schemas.microsoft.com/office/drawing/2014/main" val="377703736"/>
                    </a:ext>
                  </a:extLst>
                </a:gridCol>
                <a:gridCol w="985837">
                  <a:extLst>
                    <a:ext uri="{9D8B030D-6E8A-4147-A177-3AD203B41FA5}">
                      <a16:colId xmlns:a16="http://schemas.microsoft.com/office/drawing/2014/main" val="942044953"/>
                    </a:ext>
                  </a:extLst>
                </a:gridCol>
                <a:gridCol w="985837">
                  <a:extLst>
                    <a:ext uri="{9D8B030D-6E8A-4147-A177-3AD203B41FA5}">
                      <a16:colId xmlns:a16="http://schemas.microsoft.com/office/drawing/2014/main" val="3727544418"/>
                    </a:ext>
                  </a:extLst>
                </a:gridCol>
                <a:gridCol w="985837">
                  <a:extLst>
                    <a:ext uri="{9D8B030D-6E8A-4147-A177-3AD203B41FA5}">
                      <a16:colId xmlns:a16="http://schemas.microsoft.com/office/drawing/2014/main" val="2024633670"/>
                    </a:ext>
                  </a:extLst>
                </a:gridCol>
                <a:gridCol w="985837">
                  <a:extLst>
                    <a:ext uri="{9D8B030D-6E8A-4147-A177-3AD203B41FA5}">
                      <a16:colId xmlns:a16="http://schemas.microsoft.com/office/drawing/2014/main" val="1908759475"/>
                    </a:ext>
                  </a:extLst>
                </a:gridCol>
                <a:gridCol w="985837">
                  <a:extLst>
                    <a:ext uri="{9D8B030D-6E8A-4147-A177-3AD203B41FA5}">
                      <a16:colId xmlns:a16="http://schemas.microsoft.com/office/drawing/2014/main" val="3373730862"/>
                    </a:ext>
                  </a:extLst>
                </a:gridCol>
                <a:gridCol w="985837">
                  <a:extLst>
                    <a:ext uri="{9D8B030D-6E8A-4147-A177-3AD203B41FA5}">
                      <a16:colId xmlns:a16="http://schemas.microsoft.com/office/drawing/2014/main" val="4043532975"/>
                    </a:ext>
                  </a:extLst>
                </a:gridCol>
              </a:tblGrid>
              <a:tr h="370840">
                <a:tc>
                  <a:txBody>
                    <a:bodyPr/>
                    <a:lstStyle/>
                    <a:p>
                      <a:r>
                        <a:rPr lang="en-VN" dirty="0"/>
                        <a:t>0</a:t>
                      </a:r>
                    </a:p>
                  </a:txBody>
                  <a:tcPr/>
                </a:tc>
                <a:tc>
                  <a:txBody>
                    <a:bodyPr/>
                    <a:lstStyle/>
                    <a:p>
                      <a:r>
                        <a:rPr lang="en-VN" dirty="0"/>
                        <a:t>0</a:t>
                      </a:r>
                    </a:p>
                  </a:txBody>
                  <a:tcPr/>
                </a:tc>
                <a:tc>
                  <a:txBody>
                    <a:bodyPr/>
                    <a:lstStyle/>
                    <a:p>
                      <a:r>
                        <a:rPr lang="en-VN" dirty="0"/>
                        <a:t>1</a:t>
                      </a:r>
                    </a:p>
                  </a:txBody>
                  <a:tcPr/>
                </a:tc>
                <a:tc>
                  <a:txBody>
                    <a:bodyPr/>
                    <a:lstStyle/>
                    <a:p>
                      <a:r>
                        <a:rPr lang="en-VN" dirty="0"/>
                        <a:t>0</a:t>
                      </a:r>
                    </a:p>
                  </a:txBody>
                  <a:tcPr/>
                </a:tc>
                <a:tc>
                  <a:txBody>
                    <a:bodyPr/>
                    <a:lstStyle/>
                    <a:p>
                      <a:r>
                        <a:rPr lang="en-VN" dirty="0"/>
                        <a:t>0</a:t>
                      </a:r>
                    </a:p>
                  </a:txBody>
                  <a:tcPr/>
                </a:tc>
                <a:tc>
                  <a:txBody>
                    <a:bodyPr/>
                    <a:lstStyle/>
                    <a:p>
                      <a:r>
                        <a:rPr lang="en-VN" dirty="0"/>
                        <a:t>0</a:t>
                      </a:r>
                    </a:p>
                  </a:txBody>
                  <a:tcPr/>
                </a:tc>
                <a:tc>
                  <a:txBody>
                    <a:bodyPr/>
                    <a:lstStyle/>
                    <a:p>
                      <a:r>
                        <a:rPr lang="en-VN" dirty="0"/>
                        <a:t>0</a:t>
                      </a:r>
                    </a:p>
                  </a:txBody>
                  <a:tcPr/>
                </a:tc>
                <a:tc>
                  <a:txBody>
                    <a:bodyPr/>
                    <a:lstStyle/>
                    <a:p>
                      <a:r>
                        <a:rPr lang="en-VN" dirty="0"/>
                        <a:t>0</a:t>
                      </a:r>
                    </a:p>
                  </a:txBody>
                  <a:tcPr/>
                </a:tc>
                <a:extLst>
                  <a:ext uri="{0D108BD9-81ED-4DB2-BD59-A6C34878D82A}">
                    <a16:rowId xmlns:a16="http://schemas.microsoft.com/office/drawing/2014/main" val="3230356307"/>
                  </a:ext>
                </a:extLst>
              </a:tr>
              <a:tr h="370840">
                <a:tc>
                  <a:txBody>
                    <a:bodyPr/>
                    <a:lstStyle/>
                    <a:p>
                      <a:r>
                        <a:rPr lang="en-VN" dirty="0"/>
                        <a:t>1</a:t>
                      </a:r>
                    </a:p>
                  </a:txBody>
                  <a:tcPr/>
                </a:tc>
                <a:tc>
                  <a:txBody>
                    <a:bodyPr/>
                    <a:lstStyle/>
                    <a:p>
                      <a:r>
                        <a:rPr lang="en-VN" dirty="0"/>
                        <a:t>1</a:t>
                      </a:r>
                    </a:p>
                  </a:txBody>
                  <a:tcPr/>
                </a:tc>
                <a:tc>
                  <a:txBody>
                    <a:bodyPr/>
                    <a:lstStyle/>
                    <a:p>
                      <a:r>
                        <a:rPr lang="en-VN" dirty="0"/>
                        <a:t>x</a:t>
                      </a:r>
                    </a:p>
                  </a:txBody>
                  <a:tcPr/>
                </a:tc>
                <a:tc>
                  <a:txBody>
                    <a:bodyPr/>
                    <a:lstStyle/>
                    <a:p>
                      <a:r>
                        <a:rPr lang="en-VN" dirty="0"/>
                        <a:t>1</a:t>
                      </a:r>
                    </a:p>
                  </a:txBody>
                  <a:tcPr/>
                </a:tc>
                <a:tc>
                  <a:txBody>
                    <a:bodyPr/>
                    <a:lstStyle/>
                    <a:p>
                      <a:r>
                        <a:rPr lang="en-VN" dirty="0"/>
                        <a:t>0</a:t>
                      </a:r>
                    </a:p>
                  </a:txBody>
                  <a:tcPr/>
                </a:tc>
                <a:tc>
                  <a:txBody>
                    <a:bodyPr/>
                    <a:lstStyle/>
                    <a:p>
                      <a:r>
                        <a:rPr lang="en-VN" dirty="0"/>
                        <a:t>1</a:t>
                      </a:r>
                    </a:p>
                  </a:txBody>
                  <a:tcPr/>
                </a:tc>
                <a:tc>
                  <a:txBody>
                    <a:bodyPr/>
                    <a:lstStyle/>
                    <a:p>
                      <a:r>
                        <a:rPr lang="en-VN" dirty="0"/>
                        <a:t>1</a:t>
                      </a:r>
                    </a:p>
                  </a:txBody>
                  <a:tcPr/>
                </a:tc>
                <a:tc>
                  <a:txBody>
                    <a:bodyPr/>
                    <a:lstStyle/>
                    <a:p>
                      <a:r>
                        <a:rPr lang="en-VN" dirty="0"/>
                        <a:t>x</a:t>
                      </a:r>
                    </a:p>
                  </a:txBody>
                  <a:tcPr/>
                </a:tc>
                <a:extLst>
                  <a:ext uri="{0D108BD9-81ED-4DB2-BD59-A6C34878D82A}">
                    <a16:rowId xmlns:a16="http://schemas.microsoft.com/office/drawing/2014/main" val="78492113"/>
                  </a:ext>
                </a:extLst>
              </a:tr>
              <a:tr h="370840">
                <a:tc gridSpan="8">
                  <a:txBody>
                    <a:bodyPr/>
                    <a:lstStyle/>
                    <a:p>
                      <a:r>
                        <a:rPr lang="en-VN" dirty="0"/>
                        <a:t>x</a:t>
                      </a:r>
                    </a:p>
                  </a:txBody>
                  <a:tcPr/>
                </a:tc>
                <a:tc hMerge="1">
                  <a:txBody>
                    <a:bodyPr/>
                    <a:lstStyle/>
                    <a:p>
                      <a:r>
                        <a:rPr lang="en-VN" dirty="0"/>
                        <a:t>0</a:t>
                      </a:r>
                    </a:p>
                  </a:txBody>
                  <a:tcPr/>
                </a:tc>
                <a:tc hMerge="1">
                  <a:txBody>
                    <a:bodyPr/>
                    <a:lstStyle/>
                    <a:p>
                      <a:r>
                        <a:rPr lang="en-VN" dirty="0"/>
                        <a:t>x</a:t>
                      </a:r>
                    </a:p>
                  </a:txBody>
                  <a:tcPr/>
                </a:tc>
                <a:tc hMerge="1">
                  <a:txBody>
                    <a:bodyPr/>
                    <a:lstStyle/>
                    <a:p>
                      <a:r>
                        <a:rPr lang="en-VN" dirty="0"/>
                        <a:t>0</a:t>
                      </a:r>
                    </a:p>
                  </a:txBody>
                  <a:tcPr/>
                </a:tc>
                <a:tc hMerge="1">
                  <a:txBody>
                    <a:bodyPr/>
                    <a:lstStyle/>
                    <a:p>
                      <a:r>
                        <a:rPr lang="en-VN" dirty="0"/>
                        <a:t>0</a:t>
                      </a:r>
                    </a:p>
                  </a:txBody>
                  <a:tcPr/>
                </a:tc>
                <a:tc hMerge="1">
                  <a:txBody>
                    <a:bodyPr/>
                    <a:lstStyle/>
                    <a:p>
                      <a:r>
                        <a:rPr lang="en-VN" dirty="0"/>
                        <a:t>0</a:t>
                      </a:r>
                    </a:p>
                  </a:txBody>
                  <a:tcPr/>
                </a:tc>
                <a:tc hMerge="1">
                  <a:txBody>
                    <a:bodyPr/>
                    <a:lstStyle/>
                    <a:p>
                      <a:r>
                        <a:rPr lang="en-VN" dirty="0"/>
                        <a:t>0</a:t>
                      </a:r>
                    </a:p>
                  </a:txBody>
                  <a:tcPr/>
                </a:tc>
                <a:tc hMerge="1">
                  <a:txBody>
                    <a:bodyPr/>
                    <a:lstStyle/>
                    <a:p>
                      <a:r>
                        <a:rPr lang="en-VN" dirty="0"/>
                        <a:t>0</a:t>
                      </a:r>
                    </a:p>
                  </a:txBody>
                  <a:tcPr/>
                </a:tc>
                <a:extLst>
                  <a:ext uri="{0D108BD9-81ED-4DB2-BD59-A6C34878D82A}">
                    <a16:rowId xmlns:a16="http://schemas.microsoft.com/office/drawing/2014/main" val="719352750"/>
                  </a:ext>
                </a:extLst>
              </a:tr>
            </a:tbl>
          </a:graphicData>
        </a:graphic>
      </p:graphicFrame>
      <p:sp>
        <p:nvSpPr>
          <p:cNvPr id="4" name="Footer Placeholder 3">
            <a:extLst>
              <a:ext uri="{FF2B5EF4-FFF2-40B4-BE49-F238E27FC236}">
                <a16:creationId xmlns:a16="http://schemas.microsoft.com/office/drawing/2014/main" id="{6DC19E1F-39B8-7042-BF60-7531EF501496}"/>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787725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35878" y="556625"/>
            <a:ext cx="8153400" cy="457200"/>
          </a:xfrm>
        </p:spPr>
        <p:txBody>
          <a:bodyPr>
            <a:normAutofit fontScale="90000"/>
          </a:bodyPr>
          <a:lstStyle/>
          <a:p>
            <a:r>
              <a:rPr lang="en-US" sz="3600" dirty="0"/>
              <a:t>CODE</a:t>
            </a:r>
          </a:p>
        </p:txBody>
      </p:sp>
      <p:sp>
        <p:nvSpPr>
          <p:cNvPr id="4" name="Rectangle 3"/>
          <p:cNvSpPr/>
          <p:nvPr/>
        </p:nvSpPr>
        <p:spPr>
          <a:xfrm>
            <a:off x="381000" y="1296286"/>
            <a:ext cx="8122368" cy="707886"/>
          </a:xfrm>
          <a:prstGeom prst="rect">
            <a:avLst/>
          </a:prstGeom>
        </p:spPr>
        <p:txBody>
          <a:bodyPr wrap="square">
            <a:spAutoFit/>
          </a:bodyPr>
          <a:lstStyle/>
          <a:p>
            <a:endParaRPr lang="en-US" sz="4000" dirty="0"/>
          </a:p>
        </p:txBody>
      </p:sp>
      <p:pic>
        <p:nvPicPr>
          <p:cNvPr id="3" name="Picture 2"/>
          <p:cNvPicPr>
            <a:picLocks noChangeAspect="1"/>
          </p:cNvPicPr>
          <p:nvPr/>
        </p:nvPicPr>
        <p:blipFill>
          <a:blip r:embed="rId2"/>
          <a:stretch>
            <a:fillRect/>
          </a:stretch>
        </p:blipFill>
        <p:spPr>
          <a:xfrm>
            <a:off x="0" y="1152128"/>
            <a:ext cx="9144000" cy="5733256"/>
          </a:xfrm>
          <a:prstGeom prst="rect">
            <a:avLst/>
          </a:prstGeom>
        </p:spPr>
      </p:pic>
    </p:spTree>
    <p:extLst>
      <p:ext uri="{BB962C8B-B14F-4D97-AF65-F5344CB8AC3E}">
        <p14:creationId xmlns:p14="http://schemas.microsoft.com/office/powerpoint/2010/main" val="2082201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35878" y="556625"/>
            <a:ext cx="8153400" cy="457200"/>
          </a:xfrm>
        </p:spPr>
        <p:txBody>
          <a:bodyPr>
            <a:normAutofit fontScale="90000"/>
          </a:bodyPr>
          <a:lstStyle/>
          <a:p>
            <a:r>
              <a:rPr lang="en-US" sz="3600" dirty="0"/>
              <a:t>CODE</a:t>
            </a:r>
          </a:p>
        </p:txBody>
      </p:sp>
      <p:sp>
        <p:nvSpPr>
          <p:cNvPr id="4" name="Rectangle 3"/>
          <p:cNvSpPr/>
          <p:nvPr/>
        </p:nvSpPr>
        <p:spPr>
          <a:xfrm>
            <a:off x="381000" y="1296286"/>
            <a:ext cx="8122368" cy="707886"/>
          </a:xfrm>
          <a:prstGeom prst="rect">
            <a:avLst/>
          </a:prstGeom>
        </p:spPr>
        <p:txBody>
          <a:bodyPr wrap="square">
            <a:spAutoFit/>
          </a:bodyPr>
          <a:lstStyle/>
          <a:p>
            <a:endParaRPr lang="en-US" sz="4000" dirty="0"/>
          </a:p>
        </p:txBody>
      </p:sp>
      <p:pic>
        <p:nvPicPr>
          <p:cNvPr id="2" name="Picture 1"/>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2318322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35878" y="556625"/>
            <a:ext cx="8153400" cy="457200"/>
          </a:xfrm>
        </p:spPr>
        <p:txBody>
          <a:bodyPr>
            <a:normAutofit fontScale="90000"/>
          </a:bodyPr>
          <a:lstStyle/>
          <a:p>
            <a:r>
              <a:rPr lang="en-US" sz="3600" dirty="0"/>
              <a:t>SCANNING METHOD</a:t>
            </a:r>
          </a:p>
        </p:txBody>
      </p:sp>
      <p:sp>
        <p:nvSpPr>
          <p:cNvPr id="4" name="Rectangle 3"/>
          <p:cNvSpPr/>
          <p:nvPr/>
        </p:nvSpPr>
        <p:spPr>
          <a:xfrm>
            <a:off x="481912" y="2132647"/>
            <a:ext cx="8122368" cy="707886"/>
          </a:xfrm>
          <a:prstGeom prst="rect">
            <a:avLst/>
          </a:prstGeom>
        </p:spPr>
        <p:txBody>
          <a:bodyPr wrap="square">
            <a:spAutoFit/>
          </a:bodyPr>
          <a:lstStyle/>
          <a:p>
            <a:endParaRPr lang="en-US" sz="4000" dirty="0"/>
          </a:p>
        </p:txBody>
      </p:sp>
      <p:sp>
        <p:nvSpPr>
          <p:cNvPr id="5" name="Rectangle 4"/>
          <p:cNvSpPr/>
          <p:nvPr/>
        </p:nvSpPr>
        <p:spPr>
          <a:xfrm>
            <a:off x="157200" y="1196752"/>
            <a:ext cx="8986800" cy="4401205"/>
          </a:xfrm>
          <a:prstGeom prst="rect">
            <a:avLst/>
          </a:prstGeom>
        </p:spPr>
        <p:txBody>
          <a:bodyPr wrap="square">
            <a:spAutoFit/>
          </a:bodyPr>
          <a:lstStyle/>
          <a:p>
            <a:pPr marL="285750" indent="-285750">
              <a:buFont typeface="Wingdings" panose="05000000000000000000" pitchFamily="2" charset="2"/>
              <a:buChar char="q"/>
            </a:pPr>
            <a:r>
              <a:rPr lang="en-US" sz="2800" dirty="0"/>
              <a:t>In the console unit, three 7 segment LEDs are used. These LEDs are controlled one by one in the order by PIC. In case of this method, because only 1 digit lights up at the same time, so, the electric power is cut down. The power unit becomes small too. This control is done at high speed, so, it seems to light up at the same time to the look.</a:t>
            </a:r>
          </a:p>
          <a:p>
            <a:pPr marL="285750" indent="-285750">
              <a:buFont typeface="Wingdings" panose="05000000000000000000" pitchFamily="2" charset="2"/>
              <a:buChar char="q"/>
            </a:pPr>
            <a:r>
              <a:rPr lang="en-US" sz="2800" dirty="0"/>
              <a:t>PNP type transistor is used to control of LED. The 7 segment LED which was used this time is an anode common type. </a:t>
            </a:r>
          </a:p>
        </p:txBody>
      </p:sp>
    </p:spTree>
    <p:extLst>
      <p:ext uri="{BB962C8B-B14F-4D97-AF65-F5344CB8AC3E}">
        <p14:creationId xmlns:p14="http://schemas.microsoft.com/office/powerpoint/2010/main" val="3582090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35878" y="556625"/>
            <a:ext cx="8153400" cy="457200"/>
          </a:xfrm>
        </p:spPr>
        <p:txBody>
          <a:bodyPr>
            <a:normAutofit fontScale="90000"/>
          </a:bodyPr>
          <a:lstStyle/>
          <a:p>
            <a:r>
              <a:rPr lang="en-US" sz="3600" dirty="0"/>
              <a:t>SCANNING METHOD</a:t>
            </a:r>
          </a:p>
        </p:txBody>
      </p:sp>
      <p:sp>
        <p:nvSpPr>
          <p:cNvPr id="4" name="Rectangle 3"/>
          <p:cNvSpPr/>
          <p:nvPr/>
        </p:nvSpPr>
        <p:spPr>
          <a:xfrm>
            <a:off x="481912" y="2132647"/>
            <a:ext cx="8122368" cy="707886"/>
          </a:xfrm>
          <a:prstGeom prst="rect">
            <a:avLst/>
          </a:prstGeom>
        </p:spPr>
        <p:txBody>
          <a:bodyPr wrap="square">
            <a:spAutoFit/>
          </a:bodyPr>
          <a:lstStyle/>
          <a:p>
            <a:endParaRPr lang="en-US" sz="4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95" y="1124744"/>
            <a:ext cx="9117105" cy="5733256"/>
          </a:xfrm>
          <a:prstGeom prst="rect">
            <a:avLst/>
          </a:prstGeom>
        </p:spPr>
      </p:pic>
    </p:spTree>
    <p:extLst>
      <p:ext uri="{BB962C8B-B14F-4D97-AF65-F5344CB8AC3E}">
        <p14:creationId xmlns:p14="http://schemas.microsoft.com/office/powerpoint/2010/main" val="2066743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35878" y="556625"/>
            <a:ext cx="8153400" cy="457200"/>
          </a:xfrm>
        </p:spPr>
        <p:txBody>
          <a:bodyPr>
            <a:normAutofit fontScale="90000"/>
          </a:bodyPr>
          <a:lstStyle/>
          <a:p>
            <a:r>
              <a:rPr lang="en-US" sz="3600" dirty="0"/>
              <a:t>STEPS TO SCAN LED</a:t>
            </a:r>
          </a:p>
        </p:txBody>
      </p:sp>
      <p:sp>
        <p:nvSpPr>
          <p:cNvPr id="4" name="Rectangle 3"/>
          <p:cNvSpPr/>
          <p:nvPr/>
        </p:nvSpPr>
        <p:spPr>
          <a:xfrm>
            <a:off x="481912" y="2132647"/>
            <a:ext cx="8122368" cy="707886"/>
          </a:xfrm>
          <a:prstGeom prst="rect">
            <a:avLst/>
          </a:prstGeom>
        </p:spPr>
        <p:txBody>
          <a:bodyPr wrap="square">
            <a:spAutoFit/>
          </a:bodyPr>
          <a:lstStyle/>
          <a:p>
            <a:endParaRPr lang="en-US" sz="4000" dirty="0"/>
          </a:p>
        </p:txBody>
      </p:sp>
      <p:sp>
        <p:nvSpPr>
          <p:cNvPr id="5" name="Rectangle 4"/>
          <p:cNvSpPr/>
          <p:nvPr/>
        </p:nvSpPr>
        <p:spPr>
          <a:xfrm>
            <a:off x="157200" y="1268760"/>
            <a:ext cx="8986800" cy="5016758"/>
          </a:xfrm>
          <a:prstGeom prst="rect">
            <a:avLst/>
          </a:prstGeom>
        </p:spPr>
        <p:txBody>
          <a:bodyPr wrap="square">
            <a:spAutoFit/>
          </a:bodyPr>
          <a:lstStyle/>
          <a:p>
            <a:pPr marL="514350" indent="-514350">
              <a:buAutoNum type="arabicPeriod"/>
            </a:pPr>
            <a:r>
              <a:rPr lang="en-US" sz="4000" dirty="0"/>
              <a:t>Output the code of digit to display</a:t>
            </a:r>
          </a:p>
          <a:p>
            <a:pPr marL="514350" indent="-514350">
              <a:buAutoNum type="arabicPeriod"/>
            </a:pPr>
            <a:r>
              <a:rPr lang="en-US" sz="4000" dirty="0"/>
              <a:t>Select the led to display this digit( control transistor)</a:t>
            </a:r>
          </a:p>
          <a:p>
            <a:pPr marL="514350" indent="-514350">
              <a:buAutoNum type="arabicPeriod"/>
            </a:pPr>
            <a:r>
              <a:rPr lang="en-US" sz="4000" dirty="0"/>
              <a:t>Delay to see( time delay belong to number of led used- for 8 led </a:t>
            </a:r>
            <a:r>
              <a:rPr lang="en-US" sz="4000"/>
              <a:t>I choose </a:t>
            </a:r>
            <a:r>
              <a:rPr lang="en-US" sz="4000" dirty="0"/>
              <a:t>1 </a:t>
            </a:r>
            <a:r>
              <a:rPr lang="en-US" sz="4000" dirty="0" err="1"/>
              <a:t>ms</a:t>
            </a:r>
            <a:r>
              <a:rPr lang="en-US" sz="4000" dirty="0"/>
              <a:t>)</a:t>
            </a:r>
          </a:p>
          <a:p>
            <a:pPr marL="514350" indent="-514350">
              <a:buAutoNum type="arabicPeriod"/>
            </a:pPr>
            <a:r>
              <a:rPr lang="en-US" sz="4000" dirty="0"/>
              <a:t>Turn off the led( control transistor)</a:t>
            </a:r>
          </a:p>
          <a:p>
            <a:r>
              <a:rPr lang="en-US" sz="4000" dirty="0"/>
              <a:t>5.  Return to step one</a:t>
            </a:r>
          </a:p>
        </p:txBody>
      </p:sp>
    </p:spTree>
    <p:extLst>
      <p:ext uri="{BB962C8B-B14F-4D97-AF65-F5344CB8AC3E}">
        <p14:creationId xmlns:p14="http://schemas.microsoft.com/office/powerpoint/2010/main" val="715470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REAL 7 SEGMENT LED</a:t>
            </a:r>
          </a:p>
        </p:txBody>
      </p:sp>
      <p:sp>
        <p:nvSpPr>
          <p:cNvPr id="2" name="Rectangle 1"/>
          <p:cNvSpPr/>
          <p:nvPr/>
        </p:nvSpPr>
        <p:spPr>
          <a:xfrm>
            <a:off x="381000" y="1188564"/>
            <a:ext cx="8424936" cy="2000548"/>
          </a:xfrm>
          <a:prstGeom prst="rect">
            <a:avLst/>
          </a:prstGeom>
        </p:spPr>
        <p:txBody>
          <a:bodyPr wrap="square">
            <a:spAutoFit/>
          </a:bodyPr>
          <a:lstStyle/>
          <a:p>
            <a:pPr algn="just"/>
            <a:endParaRPr lang="en-US" sz="3000" dirty="0">
              <a:latin typeface="Times New Roman" panose="02020603050405020304" pitchFamily="18" charset="0"/>
              <a:cs typeface="Times New Roman" panose="02020603050405020304" pitchFamily="18" charset="0"/>
            </a:endParaRPr>
          </a:p>
          <a:p>
            <a:pPr algn="just"/>
            <a:endParaRPr lang="en-US" sz="3000" dirty="0">
              <a:latin typeface="Times New Roman" panose="02020603050405020304" pitchFamily="18" charset="0"/>
              <a:cs typeface="Times New Roman" panose="02020603050405020304" pitchFamily="18" charset="0"/>
            </a:endParaRP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 </a:t>
            </a:r>
            <a:endParaRPr lang="vi-VN" sz="3000" dirty="0">
              <a:latin typeface="Times New Roman" panose="02020603050405020304" pitchFamily="18" charset="0"/>
              <a:cs typeface="Times New Roman" panose="02020603050405020304" pitchFamily="18" charset="0"/>
            </a:endParaRPr>
          </a:p>
        </p:txBody>
      </p:sp>
      <p:sp>
        <p:nvSpPr>
          <p:cNvPr id="4" name="Rectangle 3"/>
          <p:cNvSpPr/>
          <p:nvPr/>
        </p:nvSpPr>
        <p:spPr>
          <a:xfrm>
            <a:off x="381000" y="1296286"/>
            <a:ext cx="8122368" cy="707886"/>
          </a:xfrm>
          <a:prstGeom prst="rect">
            <a:avLst/>
          </a:prstGeom>
        </p:spPr>
        <p:txBody>
          <a:bodyPr wrap="square">
            <a:spAutoFit/>
          </a:bodyPr>
          <a:lstStyle/>
          <a:p>
            <a:endParaRPr lang="en-US" sz="4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50229"/>
            <a:ext cx="9144000" cy="4556760"/>
          </a:xfrm>
          <a:prstGeom prst="rect">
            <a:avLst/>
          </a:prstGeom>
        </p:spPr>
      </p:pic>
    </p:spTree>
    <p:extLst>
      <p:ext uri="{BB962C8B-B14F-4D97-AF65-F5344CB8AC3E}">
        <p14:creationId xmlns:p14="http://schemas.microsoft.com/office/powerpoint/2010/main" val="552664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35878" y="556625"/>
            <a:ext cx="8153400" cy="457200"/>
          </a:xfrm>
        </p:spPr>
        <p:txBody>
          <a:bodyPr>
            <a:normAutofit fontScale="90000"/>
          </a:bodyPr>
          <a:lstStyle/>
          <a:p>
            <a:r>
              <a:rPr lang="en-US" sz="3600" dirty="0"/>
              <a:t>EXAMPLE</a:t>
            </a:r>
          </a:p>
        </p:txBody>
      </p:sp>
      <p:sp>
        <p:nvSpPr>
          <p:cNvPr id="4" name="Rectangle 3"/>
          <p:cNvSpPr/>
          <p:nvPr/>
        </p:nvSpPr>
        <p:spPr>
          <a:xfrm>
            <a:off x="481912" y="2132647"/>
            <a:ext cx="8122368" cy="707886"/>
          </a:xfrm>
          <a:prstGeom prst="rect">
            <a:avLst/>
          </a:prstGeom>
        </p:spPr>
        <p:txBody>
          <a:bodyPr wrap="square">
            <a:spAutoFit/>
          </a:bodyPr>
          <a:lstStyle/>
          <a:p>
            <a:endParaRPr lang="en-US" sz="4000" dirty="0"/>
          </a:p>
        </p:txBody>
      </p:sp>
      <p:sp>
        <p:nvSpPr>
          <p:cNvPr id="5" name="Rectangle 4"/>
          <p:cNvSpPr/>
          <p:nvPr/>
        </p:nvSpPr>
        <p:spPr>
          <a:xfrm>
            <a:off x="157843" y="2486590"/>
            <a:ext cx="8986800" cy="1323439"/>
          </a:xfrm>
          <a:prstGeom prst="rect">
            <a:avLst/>
          </a:prstGeom>
        </p:spPr>
        <p:txBody>
          <a:bodyPr wrap="square">
            <a:spAutoFit/>
          </a:bodyPr>
          <a:lstStyle/>
          <a:p>
            <a:r>
              <a:rPr lang="en-US" sz="4000" dirty="0"/>
              <a:t>Control 7 segment display  the number 12345678 using scanning method</a:t>
            </a:r>
          </a:p>
        </p:txBody>
      </p:sp>
    </p:spTree>
    <p:extLst>
      <p:ext uri="{BB962C8B-B14F-4D97-AF65-F5344CB8AC3E}">
        <p14:creationId xmlns:p14="http://schemas.microsoft.com/office/powerpoint/2010/main" val="1846640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35878" y="556625"/>
            <a:ext cx="8153400" cy="457200"/>
          </a:xfrm>
        </p:spPr>
        <p:txBody>
          <a:bodyPr>
            <a:normAutofit fontScale="90000"/>
          </a:bodyPr>
          <a:lstStyle/>
          <a:p>
            <a:r>
              <a:rPr lang="en-US" sz="3600" dirty="0"/>
              <a:t>SCHEMATIC</a:t>
            </a:r>
          </a:p>
        </p:txBody>
      </p:sp>
      <p:sp>
        <p:nvSpPr>
          <p:cNvPr id="4" name="Rectangle 3"/>
          <p:cNvSpPr/>
          <p:nvPr/>
        </p:nvSpPr>
        <p:spPr>
          <a:xfrm>
            <a:off x="381000" y="1296286"/>
            <a:ext cx="8122368" cy="707886"/>
          </a:xfrm>
          <a:prstGeom prst="rect">
            <a:avLst/>
          </a:prstGeom>
        </p:spPr>
        <p:txBody>
          <a:bodyPr wrap="square">
            <a:spAutoFit/>
          </a:bodyPr>
          <a:lstStyle/>
          <a:p>
            <a:endParaRPr lang="en-US" sz="4000" dirty="0"/>
          </a:p>
        </p:txBody>
      </p:sp>
      <p:pic>
        <p:nvPicPr>
          <p:cNvPr id="2" name="Picture 1"/>
          <p:cNvPicPr>
            <a:picLocks noChangeAspect="1"/>
          </p:cNvPicPr>
          <p:nvPr/>
        </p:nvPicPr>
        <p:blipFill>
          <a:blip r:embed="rId2"/>
          <a:stretch>
            <a:fillRect/>
          </a:stretch>
        </p:blipFill>
        <p:spPr>
          <a:xfrm>
            <a:off x="0" y="-169625"/>
            <a:ext cx="9144000" cy="6838985"/>
          </a:xfrm>
          <a:prstGeom prst="rect">
            <a:avLst/>
          </a:prstGeom>
        </p:spPr>
      </p:pic>
    </p:spTree>
    <p:extLst>
      <p:ext uri="{BB962C8B-B14F-4D97-AF65-F5344CB8AC3E}">
        <p14:creationId xmlns:p14="http://schemas.microsoft.com/office/powerpoint/2010/main" val="2755323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35878" y="556625"/>
            <a:ext cx="8153400" cy="457200"/>
          </a:xfrm>
        </p:spPr>
        <p:txBody>
          <a:bodyPr>
            <a:normAutofit fontScale="90000"/>
          </a:bodyPr>
          <a:lstStyle/>
          <a:p>
            <a:r>
              <a:rPr lang="en-US" sz="3600" dirty="0"/>
              <a:t>CODE</a:t>
            </a:r>
          </a:p>
        </p:txBody>
      </p:sp>
      <p:sp>
        <p:nvSpPr>
          <p:cNvPr id="4" name="Rectangle 3"/>
          <p:cNvSpPr/>
          <p:nvPr/>
        </p:nvSpPr>
        <p:spPr>
          <a:xfrm>
            <a:off x="381000" y="1296286"/>
            <a:ext cx="8122368" cy="707886"/>
          </a:xfrm>
          <a:prstGeom prst="rect">
            <a:avLst/>
          </a:prstGeom>
        </p:spPr>
        <p:txBody>
          <a:bodyPr wrap="square">
            <a:spAutoFit/>
          </a:bodyPr>
          <a:lstStyle/>
          <a:p>
            <a:endParaRPr lang="en-US" sz="4000" dirty="0"/>
          </a:p>
        </p:txBody>
      </p:sp>
      <p:pic>
        <p:nvPicPr>
          <p:cNvPr id="2" name="Picture 1"/>
          <p:cNvPicPr>
            <a:picLocks noChangeAspect="1"/>
          </p:cNvPicPr>
          <p:nvPr/>
        </p:nvPicPr>
        <p:blipFill>
          <a:blip r:embed="rId2"/>
          <a:stretch>
            <a:fillRect/>
          </a:stretch>
        </p:blipFill>
        <p:spPr>
          <a:xfrm>
            <a:off x="0" y="1124744"/>
            <a:ext cx="9200000" cy="5733256"/>
          </a:xfrm>
          <a:prstGeom prst="rect">
            <a:avLst/>
          </a:prstGeom>
        </p:spPr>
      </p:pic>
    </p:spTree>
    <p:extLst>
      <p:ext uri="{BB962C8B-B14F-4D97-AF65-F5344CB8AC3E}">
        <p14:creationId xmlns:p14="http://schemas.microsoft.com/office/powerpoint/2010/main" val="165915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6623" y="1484784"/>
            <a:ext cx="8856984" cy="707886"/>
          </a:xfrm>
          <a:prstGeom prst="rect">
            <a:avLst/>
          </a:prstGeom>
        </p:spPr>
        <p:txBody>
          <a:bodyPr wrap="square">
            <a:spAutoFit/>
          </a:bodyPr>
          <a:lstStyle/>
          <a:p>
            <a:endParaRPr lang="en-US" sz="4000" dirty="0"/>
          </a:p>
        </p:txBody>
      </p:sp>
      <p:sp>
        <p:nvSpPr>
          <p:cNvPr id="2" name="Rectangle 1"/>
          <p:cNvSpPr/>
          <p:nvPr/>
        </p:nvSpPr>
        <p:spPr>
          <a:xfrm>
            <a:off x="683568" y="2780928"/>
            <a:ext cx="7446975" cy="830997"/>
          </a:xfrm>
          <a:prstGeom prst="rect">
            <a:avLst/>
          </a:prstGeom>
        </p:spPr>
        <p:txBody>
          <a:bodyPr wrap="none">
            <a:spAutoFit/>
          </a:bodyPr>
          <a:lstStyle/>
          <a:p>
            <a:r>
              <a:rPr lang="en-US" sz="4800" dirty="0"/>
              <a:t>Test the theory by </a:t>
            </a:r>
            <a:r>
              <a:rPr lang="en-US" sz="4800" dirty="0" err="1"/>
              <a:t>simulink</a:t>
            </a:r>
            <a:endParaRPr lang="en-US" sz="4800" dirty="0"/>
          </a:p>
        </p:txBody>
      </p:sp>
    </p:spTree>
    <p:extLst>
      <p:ext uri="{BB962C8B-B14F-4D97-AF65-F5344CB8AC3E}">
        <p14:creationId xmlns:p14="http://schemas.microsoft.com/office/powerpoint/2010/main" val="4076884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9" name="WordArt 7"/>
          <p:cNvSpPr>
            <a:spLocks noChangeArrowheads="1" noChangeShapeType="1" noTextEdit="1"/>
          </p:cNvSpPr>
          <p:nvPr/>
        </p:nvSpPr>
        <p:spPr bwMode="gray">
          <a:xfrm>
            <a:off x="2699792" y="5085184"/>
            <a:ext cx="4876800" cy="609600"/>
          </a:xfrm>
          <a:prstGeom prst="rect">
            <a:avLst/>
          </a:prstGeom>
        </p:spPr>
        <p:txBody>
          <a:bodyPr wrap="none" fromWordArt="1">
            <a:prstTxWarp prst="textDeflate">
              <a:avLst>
                <a:gd name="adj" fmla="val 0"/>
              </a:avLst>
            </a:prstTxWarp>
          </a:bodyPr>
          <a:lstStyle/>
          <a:p>
            <a:pPr algn="ctr"/>
            <a:r>
              <a:rPr lang="vi-VN" sz="5400" b="1" kern="10" dirty="0" err="1">
                <a:ln w="28575">
                  <a:solidFill>
                    <a:schemeClr val="tx1"/>
                  </a:solidFill>
                  <a:round/>
                  <a:headEnd/>
                  <a:tailEnd/>
                </a:ln>
                <a:gradFill rotWithShape="1">
                  <a:gsLst>
                    <a:gs pos="0">
                      <a:schemeClr val="bg1"/>
                    </a:gs>
                    <a:gs pos="50000">
                      <a:schemeClr val="bg1">
                        <a:gamma/>
                        <a:tint val="85490"/>
                        <a:invGamma/>
                      </a:schemeClr>
                    </a:gs>
                    <a:gs pos="100000">
                      <a:schemeClr val="bg1"/>
                    </a:gs>
                  </a:gsLst>
                  <a:lin ang="2700000" scaled="1"/>
                </a:gradFill>
                <a:effectLst>
                  <a:outerShdw dist="89803" dir="2700000" algn="ctr" rotWithShape="0">
                    <a:schemeClr val="bg2">
                      <a:alpha val="50000"/>
                    </a:schemeClr>
                  </a:outerShdw>
                </a:effectLst>
                <a:latin typeface="Verdana" panose="020B0604030504040204" pitchFamily="34" charset="0"/>
              </a:rPr>
              <a:t>Thank</a:t>
            </a:r>
            <a:r>
              <a:rPr lang="vi-VN" sz="5400" b="1" kern="10" dirty="0">
                <a:ln w="28575">
                  <a:solidFill>
                    <a:schemeClr val="tx1"/>
                  </a:solidFill>
                  <a:round/>
                  <a:headEnd/>
                  <a:tailEnd/>
                </a:ln>
                <a:gradFill rotWithShape="1">
                  <a:gsLst>
                    <a:gs pos="0">
                      <a:schemeClr val="bg1"/>
                    </a:gs>
                    <a:gs pos="50000">
                      <a:schemeClr val="bg1">
                        <a:gamma/>
                        <a:tint val="85490"/>
                        <a:invGamma/>
                      </a:schemeClr>
                    </a:gs>
                    <a:gs pos="100000">
                      <a:schemeClr val="bg1"/>
                    </a:gs>
                  </a:gsLst>
                  <a:lin ang="2700000" scaled="1"/>
                </a:gradFill>
                <a:effectLst>
                  <a:outerShdw dist="89803" dir="2700000" algn="ctr" rotWithShape="0">
                    <a:schemeClr val="bg2">
                      <a:alpha val="50000"/>
                    </a:schemeClr>
                  </a:outerShdw>
                </a:effectLst>
                <a:latin typeface="Verdana" panose="020B0604030504040204" pitchFamily="34" charset="0"/>
              </a:rPr>
              <a:t> </a:t>
            </a:r>
            <a:r>
              <a:rPr lang="vi-VN" sz="5400" b="1" kern="10" dirty="0" err="1">
                <a:ln w="28575">
                  <a:solidFill>
                    <a:schemeClr val="tx1"/>
                  </a:solidFill>
                  <a:round/>
                  <a:headEnd/>
                  <a:tailEnd/>
                </a:ln>
                <a:gradFill rotWithShape="1">
                  <a:gsLst>
                    <a:gs pos="0">
                      <a:schemeClr val="bg1"/>
                    </a:gs>
                    <a:gs pos="50000">
                      <a:schemeClr val="bg1">
                        <a:gamma/>
                        <a:tint val="85490"/>
                        <a:invGamma/>
                      </a:schemeClr>
                    </a:gs>
                    <a:gs pos="100000">
                      <a:schemeClr val="bg1"/>
                    </a:gs>
                  </a:gsLst>
                  <a:lin ang="2700000" scaled="1"/>
                </a:gradFill>
                <a:effectLst>
                  <a:outerShdw dist="89803" dir="2700000" algn="ctr" rotWithShape="0">
                    <a:schemeClr val="bg2">
                      <a:alpha val="50000"/>
                    </a:schemeClr>
                  </a:outerShdw>
                </a:effectLst>
                <a:latin typeface="Verdana" panose="020B0604030504040204" pitchFamily="34" charset="0"/>
              </a:rPr>
              <a:t>You</a:t>
            </a:r>
            <a:r>
              <a:rPr lang="vi-VN" sz="5400" b="1" kern="10" dirty="0">
                <a:ln w="28575">
                  <a:solidFill>
                    <a:schemeClr val="tx1"/>
                  </a:solidFill>
                  <a:round/>
                  <a:headEnd/>
                  <a:tailEnd/>
                </a:ln>
                <a:gradFill rotWithShape="1">
                  <a:gsLst>
                    <a:gs pos="0">
                      <a:schemeClr val="bg1"/>
                    </a:gs>
                    <a:gs pos="50000">
                      <a:schemeClr val="bg1">
                        <a:gamma/>
                        <a:tint val="85490"/>
                        <a:invGamma/>
                      </a:schemeClr>
                    </a:gs>
                    <a:gs pos="100000">
                      <a:schemeClr val="bg1"/>
                    </a:gs>
                  </a:gsLst>
                  <a:lin ang="2700000" scaled="1"/>
                </a:gradFill>
                <a:effectLst>
                  <a:outerShdw dist="89803" dir="2700000" algn="ctr" rotWithShape="0">
                    <a:schemeClr val="bg2">
                      <a:alpha val="50000"/>
                    </a:schemeClr>
                  </a:outerShdw>
                </a:effectLst>
                <a:latin typeface="Verdana" panose="020B0604030504040204" pitchFamily="34"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35878" y="556625"/>
            <a:ext cx="8153400" cy="457200"/>
          </a:xfrm>
        </p:spPr>
        <p:txBody>
          <a:bodyPr>
            <a:normAutofit fontScale="90000"/>
          </a:bodyPr>
          <a:lstStyle/>
          <a:p>
            <a:r>
              <a:rPr lang="en-US" sz="3600" dirty="0"/>
              <a:t>7 SEGMENT LED</a:t>
            </a:r>
          </a:p>
        </p:txBody>
      </p:sp>
      <p:sp>
        <p:nvSpPr>
          <p:cNvPr id="4" name="Rectangle 3"/>
          <p:cNvSpPr/>
          <p:nvPr/>
        </p:nvSpPr>
        <p:spPr>
          <a:xfrm>
            <a:off x="381000" y="1296286"/>
            <a:ext cx="8122368" cy="707886"/>
          </a:xfrm>
          <a:prstGeom prst="rect">
            <a:avLst/>
          </a:prstGeom>
        </p:spPr>
        <p:txBody>
          <a:bodyPr wrap="square">
            <a:spAutoFit/>
          </a:bodyPr>
          <a:lstStyle/>
          <a:p>
            <a:endParaRPr lang="en-US" sz="4000" dirty="0"/>
          </a:p>
        </p:txBody>
      </p:sp>
      <p:sp>
        <p:nvSpPr>
          <p:cNvPr id="2" name="Rectangle 1"/>
          <p:cNvSpPr/>
          <p:nvPr/>
        </p:nvSpPr>
        <p:spPr>
          <a:xfrm>
            <a:off x="49696" y="1164134"/>
            <a:ext cx="8986800" cy="5816977"/>
          </a:xfrm>
          <a:prstGeom prst="rect">
            <a:avLst/>
          </a:prstGeom>
        </p:spPr>
        <p:txBody>
          <a:bodyPr wrap="square">
            <a:spAutoFit/>
          </a:bodyPr>
          <a:lstStyle/>
          <a:p>
            <a:pPr marL="457200" indent="-457200">
              <a:buFont typeface="Wingdings" panose="05000000000000000000" pitchFamily="2" charset="2"/>
              <a:buChar char="q"/>
            </a:pPr>
            <a:r>
              <a:rPr lang="en-US" sz="2800" dirty="0"/>
              <a:t>7 segment LED composed of 8 LEDs. Seven segments of a digit are arranged as a rectangle for symbol </a:t>
            </a:r>
            <a:r>
              <a:rPr lang="en-US" sz="2800" dirty="0" err="1"/>
              <a:t>displayINTRODUCEing</a:t>
            </a:r>
            <a:r>
              <a:rPr lang="en-US" sz="2800" dirty="0"/>
              <a:t>, whereas the additional segment is used for the purpose of displaying decimal point. </a:t>
            </a:r>
          </a:p>
          <a:p>
            <a:pPr marL="457200" indent="-457200">
              <a:buFont typeface="Wingdings" panose="05000000000000000000" pitchFamily="2" charset="2"/>
              <a:buChar char="q"/>
            </a:pPr>
            <a:r>
              <a:rPr lang="en-US" sz="2800" dirty="0"/>
              <a:t>In order to simplify connection, anodes or cathodes of all diodes are connected to the common pin so that there are common anode displays and common cathode displays, respectively. </a:t>
            </a:r>
          </a:p>
          <a:p>
            <a:pPr marL="457200" indent="-457200">
              <a:buFont typeface="Wingdings" panose="05000000000000000000" pitchFamily="2" charset="2"/>
              <a:buChar char="q"/>
            </a:pPr>
            <a:r>
              <a:rPr lang="en-US" sz="2800" dirty="0"/>
              <a:t>Segments are marked with the letters from a to g, plus </a:t>
            </a:r>
            <a:r>
              <a:rPr lang="en-US" sz="2800" dirty="0" err="1"/>
              <a:t>dp</a:t>
            </a:r>
            <a:r>
              <a:rPr lang="en-US" sz="2800" dirty="0"/>
              <a:t>, as shown in figure below. When connecting, each diode is treated separately, which means that each must have its own current limiting resistor.</a:t>
            </a:r>
          </a:p>
        </p:txBody>
      </p:sp>
    </p:spTree>
    <p:extLst>
      <p:ext uri="{BB962C8B-B14F-4D97-AF65-F5344CB8AC3E}">
        <p14:creationId xmlns:p14="http://schemas.microsoft.com/office/powerpoint/2010/main" val="3370946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35878" y="556625"/>
            <a:ext cx="8153400" cy="457200"/>
          </a:xfrm>
        </p:spPr>
        <p:txBody>
          <a:bodyPr>
            <a:normAutofit fontScale="90000"/>
          </a:bodyPr>
          <a:lstStyle/>
          <a:p>
            <a:r>
              <a:rPr lang="en-US" sz="3600" dirty="0"/>
              <a:t>7 SEGMENTS LED</a:t>
            </a:r>
          </a:p>
        </p:txBody>
      </p:sp>
      <p:sp>
        <p:nvSpPr>
          <p:cNvPr id="4" name="Rectangle 3"/>
          <p:cNvSpPr/>
          <p:nvPr/>
        </p:nvSpPr>
        <p:spPr>
          <a:xfrm>
            <a:off x="381000" y="1296286"/>
            <a:ext cx="8122368" cy="707886"/>
          </a:xfrm>
          <a:prstGeom prst="rect">
            <a:avLst/>
          </a:prstGeom>
        </p:spPr>
        <p:txBody>
          <a:bodyPr wrap="square">
            <a:spAutoFit/>
          </a:bodyPr>
          <a:lstStyle/>
          <a:p>
            <a:endParaRPr lang="en-US" sz="4000" dirty="0"/>
          </a:p>
        </p:txBody>
      </p:sp>
      <p:pic>
        <p:nvPicPr>
          <p:cNvPr id="1026" name="Picture 2" descr="LED Display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84" y="1291817"/>
            <a:ext cx="2448272" cy="248692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a:off x="42184" y="3869780"/>
            <a:ext cx="8800000" cy="2761905"/>
          </a:xfrm>
          <a:prstGeom prst="rect">
            <a:avLst/>
          </a:prstGeom>
        </p:spPr>
      </p:pic>
    </p:spTree>
    <p:extLst>
      <p:ext uri="{BB962C8B-B14F-4D97-AF65-F5344CB8AC3E}">
        <p14:creationId xmlns:p14="http://schemas.microsoft.com/office/powerpoint/2010/main" val="139078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35878" y="556625"/>
            <a:ext cx="8153400" cy="457200"/>
          </a:xfrm>
        </p:spPr>
        <p:txBody>
          <a:bodyPr>
            <a:normAutofit fontScale="90000"/>
          </a:bodyPr>
          <a:lstStyle/>
          <a:p>
            <a:r>
              <a:rPr lang="en-US" sz="3600" dirty="0"/>
              <a:t>7 SEGMENTS LED</a:t>
            </a:r>
          </a:p>
        </p:txBody>
      </p:sp>
      <p:sp>
        <p:nvSpPr>
          <p:cNvPr id="4" name="Rectangle 3"/>
          <p:cNvSpPr/>
          <p:nvPr/>
        </p:nvSpPr>
        <p:spPr>
          <a:xfrm>
            <a:off x="381000" y="1296286"/>
            <a:ext cx="8122368" cy="707886"/>
          </a:xfrm>
          <a:prstGeom prst="rect">
            <a:avLst/>
          </a:prstGeom>
        </p:spPr>
        <p:txBody>
          <a:bodyPr wrap="square">
            <a:spAutoFit/>
          </a:bodyPr>
          <a:lstStyle/>
          <a:p>
            <a:endParaRPr lang="en-US" sz="4000" dirty="0"/>
          </a:p>
        </p:txBody>
      </p:sp>
      <p:pic>
        <p:nvPicPr>
          <p:cNvPr id="1026" name="Picture 2" descr="LED Display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797280"/>
            <a:ext cx="2376264" cy="241378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0" y="3324667"/>
            <a:ext cx="9144000" cy="3533333"/>
          </a:xfrm>
          <a:prstGeom prst="rect">
            <a:avLst/>
          </a:prstGeom>
        </p:spPr>
      </p:pic>
    </p:spTree>
    <p:extLst>
      <p:ext uri="{BB962C8B-B14F-4D97-AF65-F5344CB8AC3E}">
        <p14:creationId xmlns:p14="http://schemas.microsoft.com/office/powerpoint/2010/main" val="1652965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35878" y="556625"/>
            <a:ext cx="8153400" cy="457200"/>
          </a:xfrm>
        </p:spPr>
        <p:txBody>
          <a:bodyPr>
            <a:normAutofit fontScale="90000"/>
          </a:bodyPr>
          <a:lstStyle/>
          <a:p>
            <a:r>
              <a:rPr lang="en-US" sz="3600" dirty="0"/>
              <a:t>EXAMPLE</a:t>
            </a:r>
          </a:p>
        </p:txBody>
      </p:sp>
      <p:sp>
        <p:nvSpPr>
          <p:cNvPr id="4" name="Rectangle 3"/>
          <p:cNvSpPr/>
          <p:nvPr/>
        </p:nvSpPr>
        <p:spPr>
          <a:xfrm>
            <a:off x="481912" y="2132647"/>
            <a:ext cx="8122368" cy="707886"/>
          </a:xfrm>
          <a:prstGeom prst="rect">
            <a:avLst/>
          </a:prstGeom>
        </p:spPr>
        <p:txBody>
          <a:bodyPr wrap="square">
            <a:spAutoFit/>
          </a:bodyPr>
          <a:lstStyle/>
          <a:p>
            <a:endParaRPr lang="en-US" sz="4000" dirty="0"/>
          </a:p>
        </p:txBody>
      </p:sp>
      <p:sp>
        <p:nvSpPr>
          <p:cNvPr id="5" name="Rectangle 4"/>
          <p:cNvSpPr/>
          <p:nvPr/>
        </p:nvSpPr>
        <p:spPr>
          <a:xfrm>
            <a:off x="157200" y="2204864"/>
            <a:ext cx="8986800" cy="1938992"/>
          </a:xfrm>
          <a:prstGeom prst="rect">
            <a:avLst/>
          </a:prstGeom>
        </p:spPr>
        <p:txBody>
          <a:bodyPr wrap="square">
            <a:spAutoFit/>
          </a:bodyPr>
          <a:lstStyle/>
          <a:p>
            <a:r>
              <a:rPr lang="en-US" sz="4000" dirty="0"/>
              <a:t>Control 2 anode common 7 segment </a:t>
            </a:r>
            <a:r>
              <a:rPr lang="en-US" sz="4000" dirty="0" err="1"/>
              <a:t>leds</a:t>
            </a:r>
            <a:r>
              <a:rPr lang="en-US" sz="4000" dirty="0"/>
              <a:t> connected with </a:t>
            </a:r>
            <a:r>
              <a:rPr lang="en-US" sz="4000" dirty="0" err="1"/>
              <a:t>portb</a:t>
            </a:r>
            <a:r>
              <a:rPr lang="en-US" sz="4000" dirty="0"/>
              <a:t> and </a:t>
            </a:r>
            <a:r>
              <a:rPr lang="en-US" sz="4000" dirty="0" err="1"/>
              <a:t>portc</a:t>
            </a:r>
            <a:r>
              <a:rPr lang="en-US" sz="4000" dirty="0"/>
              <a:t> to display the count result from 00 to 20</a:t>
            </a:r>
          </a:p>
        </p:txBody>
      </p:sp>
    </p:spTree>
    <p:extLst>
      <p:ext uri="{BB962C8B-B14F-4D97-AF65-F5344CB8AC3E}">
        <p14:creationId xmlns:p14="http://schemas.microsoft.com/office/powerpoint/2010/main" val="558714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35878" y="556625"/>
            <a:ext cx="8153400" cy="457200"/>
          </a:xfrm>
        </p:spPr>
        <p:txBody>
          <a:bodyPr>
            <a:normAutofit fontScale="90000"/>
          </a:bodyPr>
          <a:lstStyle/>
          <a:p>
            <a:r>
              <a:rPr lang="en-US" sz="3600" dirty="0"/>
              <a:t>SCHEMATIC</a:t>
            </a:r>
          </a:p>
        </p:txBody>
      </p:sp>
      <p:sp>
        <p:nvSpPr>
          <p:cNvPr id="4" name="Rectangle 3"/>
          <p:cNvSpPr/>
          <p:nvPr/>
        </p:nvSpPr>
        <p:spPr>
          <a:xfrm>
            <a:off x="381000" y="1296286"/>
            <a:ext cx="8122368" cy="707886"/>
          </a:xfrm>
          <a:prstGeom prst="rect">
            <a:avLst/>
          </a:prstGeom>
        </p:spPr>
        <p:txBody>
          <a:bodyPr wrap="square">
            <a:spAutoFit/>
          </a:bodyPr>
          <a:lstStyle/>
          <a:p>
            <a:endParaRPr lang="en-US" sz="4000" dirty="0"/>
          </a:p>
        </p:txBody>
      </p:sp>
      <p:pic>
        <p:nvPicPr>
          <p:cNvPr id="5" name="Picture 4"/>
          <p:cNvPicPr>
            <a:picLocks noChangeAspect="1"/>
          </p:cNvPicPr>
          <p:nvPr/>
        </p:nvPicPr>
        <p:blipFill>
          <a:blip r:embed="rId2"/>
          <a:stretch>
            <a:fillRect/>
          </a:stretch>
        </p:blipFill>
        <p:spPr>
          <a:xfrm>
            <a:off x="0" y="1124744"/>
            <a:ext cx="9144000" cy="5733256"/>
          </a:xfrm>
          <a:prstGeom prst="rect">
            <a:avLst/>
          </a:prstGeom>
        </p:spPr>
      </p:pic>
    </p:spTree>
    <p:extLst>
      <p:ext uri="{BB962C8B-B14F-4D97-AF65-F5344CB8AC3E}">
        <p14:creationId xmlns:p14="http://schemas.microsoft.com/office/powerpoint/2010/main" val="163069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35878" y="556625"/>
            <a:ext cx="8153400" cy="457200"/>
          </a:xfrm>
        </p:spPr>
        <p:txBody>
          <a:bodyPr>
            <a:normAutofit fontScale="90000"/>
          </a:bodyPr>
          <a:lstStyle/>
          <a:p>
            <a:r>
              <a:rPr lang="en-US" sz="3600" dirty="0"/>
              <a:t>CODE</a:t>
            </a:r>
          </a:p>
        </p:txBody>
      </p:sp>
      <p:sp>
        <p:nvSpPr>
          <p:cNvPr id="4" name="Rectangle 3"/>
          <p:cNvSpPr/>
          <p:nvPr/>
        </p:nvSpPr>
        <p:spPr>
          <a:xfrm>
            <a:off x="381000" y="1296286"/>
            <a:ext cx="8122368" cy="707886"/>
          </a:xfrm>
          <a:prstGeom prst="rect">
            <a:avLst/>
          </a:prstGeom>
        </p:spPr>
        <p:txBody>
          <a:bodyPr wrap="square">
            <a:spAutoFit/>
          </a:bodyPr>
          <a:lstStyle/>
          <a:p>
            <a:endParaRPr lang="en-US" sz="4000" dirty="0"/>
          </a:p>
        </p:txBody>
      </p:sp>
      <p:pic>
        <p:nvPicPr>
          <p:cNvPr id="2" name="Picture 1"/>
          <p:cNvPicPr>
            <a:picLocks noChangeAspect="1"/>
          </p:cNvPicPr>
          <p:nvPr/>
        </p:nvPicPr>
        <p:blipFill>
          <a:blip r:embed="rId2"/>
          <a:stretch>
            <a:fillRect/>
          </a:stretch>
        </p:blipFill>
        <p:spPr>
          <a:xfrm>
            <a:off x="0" y="1124744"/>
            <a:ext cx="9144000" cy="5733256"/>
          </a:xfrm>
          <a:prstGeom prst="rect">
            <a:avLst/>
          </a:prstGeom>
        </p:spPr>
      </p:pic>
    </p:spTree>
    <p:extLst>
      <p:ext uri="{BB962C8B-B14F-4D97-AF65-F5344CB8AC3E}">
        <p14:creationId xmlns:p14="http://schemas.microsoft.com/office/powerpoint/2010/main" val="1462923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35878" y="556625"/>
            <a:ext cx="8153400" cy="457200"/>
          </a:xfrm>
        </p:spPr>
        <p:txBody>
          <a:bodyPr>
            <a:normAutofit fontScale="90000"/>
          </a:bodyPr>
          <a:lstStyle/>
          <a:p>
            <a:r>
              <a:rPr lang="en-US" sz="3600" dirty="0"/>
              <a:t>74HC595</a:t>
            </a:r>
          </a:p>
        </p:txBody>
      </p:sp>
      <p:sp>
        <p:nvSpPr>
          <p:cNvPr id="4" name="Rectangle 3"/>
          <p:cNvSpPr/>
          <p:nvPr/>
        </p:nvSpPr>
        <p:spPr>
          <a:xfrm>
            <a:off x="481912" y="2132647"/>
            <a:ext cx="8122368" cy="707886"/>
          </a:xfrm>
          <a:prstGeom prst="rect">
            <a:avLst/>
          </a:prstGeom>
        </p:spPr>
        <p:txBody>
          <a:bodyPr wrap="square">
            <a:spAutoFit/>
          </a:bodyPr>
          <a:lstStyle/>
          <a:p>
            <a:endParaRPr lang="en-US" sz="4000" dirty="0"/>
          </a:p>
        </p:txBody>
      </p:sp>
      <p:sp>
        <p:nvSpPr>
          <p:cNvPr id="5" name="Rectangle 4"/>
          <p:cNvSpPr/>
          <p:nvPr/>
        </p:nvSpPr>
        <p:spPr>
          <a:xfrm>
            <a:off x="49696" y="1340768"/>
            <a:ext cx="8986800" cy="4401205"/>
          </a:xfrm>
          <a:prstGeom prst="rect">
            <a:avLst/>
          </a:prstGeom>
        </p:spPr>
        <p:txBody>
          <a:bodyPr wrap="square">
            <a:spAutoFit/>
          </a:bodyPr>
          <a:lstStyle/>
          <a:p>
            <a:pPr marL="571500" indent="-571500">
              <a:buFont typeface="Wingdings" panose="05000000000000000000" pitchFamily="2" charset="2"/>
              <a:buChar char="q"/>
            </a:pPr>
            <a:r>
              <a:rPr lang="en-US" sz="4000" dirty="0"/>
              <a:t>As the previous example it costs 16 MCU pin to control 2 7 </a:t>
            </a:r>
            <a:r>
              <a:rPr lang="en-US" sz="4000" dirty="0" err="1"/>
              <a:t>seg</a:t>
            </a:r>
            <a:r>
              <a:rPr lang="en-US" sz="4000" dirty="0"/>
              <a:t> led.</a:t>
            </a:r>
          </a:p>
          <a:p>
            <a:pPr marL="571500" indent="-571500">
              <a:buFont typeface="Wingdings" panose="05000000000000000000" pitchFamily="2" charset="2"/>
              <a:buChar char="q"/>
            </a:pPr>
            <a:r>
              <a:rPr lang="en-US" sz="4000" dirty="0"/>
              <a:t>PIC16F887 only has 35 I/O so it can’t control directly more than 4 led </a:t>
            </a:r>
          </a:p>
          <a:p>
            <a:pPr marL="571500" indent="-571500">
              <a:buFont typeface="Wingdings" panose="05000000000000000000" pitchFamily="2" charset="2"/>
              <a:buChar char="q"/>
            </a:pPr>
            <a:r>
              <a:rPr lang="en-US" sz="4000" dirty="0"/>
              <a:t>One of the solution for this problem is using IC 74HC595 to extend I/O pin</a:t>
            </a:r>
          </a:p>
        </p:txBody>
      </p:sp>
    </p:spTree>
    <p:extLst>
      <p:ext uri="{BB962C8B-B14F-4D97-AF65-F5344CB8AC3E}">
        <p14:creationId xmlns:p14="http://schemas.microsoft.com/office/powerpoint/2010/main" val="37813774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1557</TotalTime>
  <Words>424</Words>
  <Application>Microsoft Macintosh PowerPoint</Application>
  <PresentationFormat>On-screen Show (4:3)</PresentationFormat>
  <Paragraphs>58</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Times New Roman</vt:lpstr>
      <vt:lpstr>Verdana</vt:lpstr>
      <vt:lpstr>Wingdings</vt:lpstr>
      <vt:lpstr>Office Theme</vt:lpstr>
      <vt:lpstr>PowerPoint Presentation</vt:lpstr>
      <vt:lpstr>REAL 7 SEGMENT LED</vt:lpstr>
      <vt:lpstr>7 SEGMENT LED</vt:lpstr>
      <vt:lpstr>7 SEGMENTS LED</vt:lpstr>
      <vt:lpstr>7 SEGMENTS LED</vt:lpstr>
      <vt:lpstr>EXAMPLE</vt:lpstr>
      <vt:lpstr>SCHEMATIC</vt:lpstr>
      <vt:lpstr>CODE</vt:lpstr>
      <vt:lpstr>74HC595</vt:lpstr>
      <vt:lpstr>74HC595</vt:lpstr>
      <vt:lpstr>74HC595</vt:lpstr>
      <vt:lpstr>EXAMPLE</vt:lpstr>
      <vt:lpstr>PowerPoint Presentation</vt:lpstr>
      <vt:lpstr>PowerPoint Presentation</vt:lpstr>
      <vt:lpstr>CODE</vt:lpstr>
      <vt:lpstr>CODE</vt:lpstr>
      <vt:lpstr>SCANNING METHOD</vt:lpstr>
      <vt:lpstr>SCANNING METHOD</vt:lpstr>
      <vt:lpstr>STEPS TO SCAN LED</vt:lpstr>
      <vt:lpstr>EXAMPLE</vt:lpstr>
      <vt:lpstr>SCHEMATIC</vt:lpstr>
      <vt:lpstr>CODE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Phan Hoan</dc:creator>
  <cp:lastModifiedBy>Hung Nguyen</cp:lastModifiedBy>
  <cp:revision>130</cp:revision>
  <dcterms:created xsi:type="dcterms:W3CDTF">2014-09-01T15:15:35Z</dcterms:created>
  <dcterms:modified xsi:type="dcterms:W3CDTF">2021-09-30T07:16:27Z</dcterms:modified>
</cp:coreProperties>
</file>