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86" r:id="rId2"/>
    <p:sldId id="339" r:id="rId3"/>
    <p:sldId id="345" r:id="rId4"/>
    <p:sldId id="367" r:id="rId5"/>
    <p:sldId id="368" r:id="rId6"/>
    <p:sldId id="370" r:id="rId7"/>
    <p:sldId id="369" r:id="rId8"/>
    <p:sldId id="371" r:id="rId9"/>
    <p:sldId id="372" r:id="rId10"/>
    <p:sldId id="373" r:id="rId11"/>
    <p:sldId id="374" r:id="rId12"/>
    <p:sldId id="3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E54"/>
    <a:srgbClr val="FFFFFF"/>
    <a:srgbClr val="1D208F"/>
    <a:srgbClr val="3D8CA5"/>
    <a:srgbClr val="5F5F5F"/>
    <a:srgbClr val="B2B2B2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112" d="100"/>
          <a:sy n="112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70B06-8ABF-4E20-89D4-CB8D51EC8B24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7E8C7F6-79B0-4966-9F66-0392E933A139}">
      <dgm:prSet phldrT="[Text]" custT="1"/>
      <dgm:spPr/>
      <dgm:t>
        <a:bodyPr/>
        <a:lstStyle/>
        <a:p>
          <a:r>
            <a:rPr lang="en-US" sz="2000" dirty="0"/>
            <a:t>Lesson 7</a:t>
          </a:r>
          <a:endParaRPr lang="vi-VN" sz="2000" dirty="0"/>
        </a:p>
      </dgm:t>
    </dgm:pt>
    <dgm:pt modelId="{EE475F9B-AE92-4199-A63B-39D108E05251}" type="parTrans" cxnId="{5834A92E-4F05-471E-924A-2E6A0C153605}">
      <dgm:prSet/>
      <dgm:spPr/>
      <dgm:t>
        <a:bodyPr/>
        <a:lstStyle/>
        <a:p>
          <a:endParaRPr lang="vi-VN"/>
        </a:p>
      </dgm:t>
    </dgm:pt>
    <dgm:pt modelId="{869906AA-D9EC-4A0F-8FE8-B890C7EF19EA}" type="sibTrans" cxnId="{5834A92E-4F05-471E-924A-2E6A0C153605}">
      <dgm:prSet/>
      <dgm:spPr/>
      <dgm:t>
        <a:bodyPr/>
        <a:lstStyle/>
        <a:p>
          <a:endParaRPr lang="vi-VN"/>
        </a:p>
      </dgm:t>
    </dgm:pt>
    <dgm:pt modelId="{02942269-FFBD-4989-80EE-823A634B277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MATRIX </a:t>
          </a:r>
        </a:p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KEYPAD 4x4</a:t>
          </a:r>
          <a:endParaRPr lang="vi-VN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A5552-7F5A-4F0D-9D4F-A2A1263E1C94}" type="parTrans" cxnId="{43BF7430-FCC2-4FD2-956F-C1491C1D54A8}">
      <dgm:prSet/>
      <dgm:spPr/>
      <dgm:t>
        <a:bodyPr/>
        <a:lstStyle/>
        <a:p>
          <a:endParaRPr lang="vi-VN"/>
        </a:p>
      </dgm:t>
    </dgm:pt>
    <dgm:pt modelId="{D3A99547-F2C9-4138-8A68-14C6427EC2D1}" type="sibTrans" cxnId="{43BF7430-FCC2-4FD2-956F-C1491C1D54A8}">
      <dgm:prSet/>
      <dgm:spPr/>
      <dgm:t>
        <a:bodyPr/>
        <a:lstStyle/>
        <a:p>
          <a:endParaRPr lang="vi-VN"/>
        </a:p>
      </dgm:t>
    </dgm:pt>
    <dgm:pt modelId="{26479D73-A79C-4FBB-8916-4DCFF75CD348}" type="pres">
      <dgm:prSet presAssocID="{9C570B06-8ABF-4E20-89D4-CB8D51EC8B24}" presName="list" presStyleCnt="0">
        <dgm:presLayoutVars>
          <dgm:dir/>
          <dgm:animLvl val="lvl"/>
        </dgm:presLayoutVars>
      </dgm:prSet>
      <dgm:spPr/>
    </dgm:pt>
    <dgm:pt modelId="{C0F20642-65BC-433A-A069-05E3B3AF1845}" type="pres">
      <dgm:prSet presAssocID="{A7E8C7F6-79B0-4966-9F66-0392E933A139}" presName="posSpace" presStyleCnt="0"/>
      <dgm:spPr/>
    </dgm:pt>
    <dgm:pt modelId="{DBFDA0FF-6015-46F3-A985-4F2430F301EB}" type="pres">
      <dgm:prSet presAssocID="{A7E8C7F6-79B0-4966-9F66-0392E933A139}" presName="vertFlow" presStyleCnt="0"/>
      <dgm:spPr/>
    </dgm:pt>
    <dgm:pt modelId="{C2905DBB-9529-4867-B22B-30281A9C9BF2}" type="pres">
      <dgm:prSet presAssocID="{A7E8C7F6-79B0-4966-9F66-0392E933A139}" presName="topSpace" presStyleCnt="0"/>
      <dgm:spPr/>
    </dgm:pt>
    <dgm:pt modelId="{203CBC32-5948-43E1-A9E4-82B816DC4E19}" type="pres">
      <dgm:prSet presAssocID="{A7E8C7F6-79B0-4966-9F66-0392E933A139}" presName="firstComp" presStyleCnt="0"/>
      <dgm:spPr/>
    </dgm:pt>
    <dgm:pt modelId="{C131DC30-3746-4560-9FCA-D511BC6B58EC}" type="pres">
      <dgm:prSet presAssocID="{A7E8C7F6-79B0-4966-9F66-0392E933A139}" presName="firstChild" presStyleLbl="bgAccFollowNode1" presStyleIdx="0" presStyleCnt="1" custScaleX="97045" custScaleY="35155" custLinFactNeighborX="-6437" custLinFactNeighborY="-19837"/>
      <dgm:spPr/>
    </dgm:pt>
    <dgm:pt modelId="{3157C76A-F395-48DB-86E7-16FFD28B310C}" type="pres">
      <dgm:prSet presAssocID="{A7E8C7F6-79B0-4966-9F66-0392E933A139}" presName="firstChildTx" presStyleLbl="bgAccFollowNode1" presStyleIdx="0" presStyleCnt="1">
        <dgm:presLayoutVars>
          <dgm:bulletEnabled val="1"/>
        </dgm:presLayoutVars>
      </dgm:prSet>
      <dgm:spPr/>
    </dgm:pt>
    <dgm:pt modelId="{87DB24C4-3E38-4A3E-8DB0-30D65D4721BF}" type="pres">
      <dgm:prSet presAssocID="{A7E8C7F6-79B0-4966-9F66-0392E933A139}" presName="negSpace" presStyleCnt="0"/>
      <dgm:spPr/>
    </dgm:pt>
    <dgm:pt modelId="{E195704B-327D-438B-B621-5D11F70FF4A2}" type="pres">
      <dgm:prSet presAssocID="{A7E8C7F6-79B0-4966-9F66-0392E933A139}" presName="circle" presStyleLbl="node1" presStyleIdx="0" presStyleCnt="1" custScaleX="41473" custScaleY="38868" custLinFactNeighborX="25242" custLinFactNeighborY="-1155"/>
      <dgm:spPr/>
    </dgm:pt>
  </dgm:ptLst>
  <dgm:cxnLst>
    <dgm:cxn modelId="{690F9C0E-5DD7-4CED-A60B-97D737EE7476}" type="presOf" srcId="{02942269-FFBD-4989-80EE-823A634B2774}" destId="{C131DC30-3746-4560-9FCA-D511BC6B58EC}" srcOrd="0" destOrd="0" presId="urn:microsoft.com/office/officeart/2005/8/layout/hList9"/>
    <dgm:cxn modelId="{5834A92E-4F05-471E-924A-2E6A0C153605}" srcId="{9C570B06-8ABF-4E20-89D4-CB8D51EC8B24}" destId="{A7E8C7F6-79B0-4966-9F66-0392E933A139}" srcOrd="0" destOrd="0" parTransId="{EE475F9B-AE92-4199-A63B-39D108E05251}" sibTransId="{869906AA-D9EC-4A0F-8FE8-B890C7EF19EA}"/>
    <dgm:cxn modelId="{43BF7430-FCC2-4FD2-956F-C1491C1D54A8}" srcId="{A7E8C7F6-79B0-4966-9F66-0392E933A139}" destId="{02942269-FFBD-4989-80EE-823A634B2774}" srcOrd="0" destOrd="0" parTransId="{10CA5552-7F5A-4F0D-9D4F-A2A1263E1C94}" sibTransId="{D3A99547-F2C9-4138-8A68-14C6427EC2D1}"/>
    <dgm:cxn modelId="{ECF14439-D790-4978-95FF-2D3483BC6411}" type="presOf" srcId="{02942269-FFBD-4989-80EE-823A634B2774}" destId="{3157C76A-F395-48DB-86E7-16FFD28B310C}" srcOrd="1" destOrd="0" presId="urn:microsoft.com/office/officeart/2005/8/layout/hList9"/>
    <dgm:cxn modelId="{D1C4FB6A-F21D-415C-811E-A6FF6C83A1BA}" type="presOf" srcId="{9C570B06-8ABF-4E20-89D4-CB8D51EC8B24}" destId="{26479D73-A79C-4FBB-8916-4DCFF75CD348}" srcOrd="0" destOrd="0" presId="urn:microsoft.com/office/officeart/2005/8/layout/hList9"/>
    <dgm:cxn modelId="{7EADA1B5-5A83-492F-BE61-9D07A9132D05}" type="presOf" srcId="{A7E8C7F6-79B0-4966-9F66-0392E933A139}" destId="{E195704B-327D-438B-B621-5D11F70FF4A2}" srcOrd="0" destOrd="0" presId="urn:microsoft.com/office/officeart/2005/8/layout/hList9"/>
    <dgm:cxn modelId="{620B5089-4DE8-423C-A1F4-399B4CC79B4A}" type="presParOf" srcId="{26479D73-A79C-4FBB-8916-4DCFF75CD348}" destId="{C0F20642-65BC-433A-A069-05E3B3AF1845}" srcOrd="0" destOrd="0" presId="urn:microsoft.com/office/officeart/2005/8/layout/hList9"/>
    <dgm:cxn modelId="{9412BDB1-3E8D-4F93-B59B-0CCBDB614848}" type="presParOf" srcId="{26479D73-A79C-4FBB-8916-4DCFF75CD348}" destId="{DBFDA0FF-6015-46F3-A985-4F2430F301EB}" srcOrd="1" destOrd="0" presId="urn:microsoft.com/office/officeart/2005/8/layout/hList9"/>
    <dgm:cxn modelId="{E26FC2DB-8AD9-4461-95F7-61D1D4911AC2}" type="presParOf" srcId="{DBFDA0FF-6015-46F3-A985-4F2430F301EB}" destId="{C2905DBB-9529-4867-B22B-30281A9C9BF2}" srcOrd="0" destOrd="0" presId="urn:microsoft.com/office/officeart/2005/8/layout/hList9"/>
    <dgm:cxn modelId="{59759CFB-C3DB-4CED-9330-E3E27D3C1F2D}" type="presParOf" srcId="{DBFDA0FF-6015-46F3-A985-4F2430F301EB}" destId="{203CBC32-5948-43E1-A9E4-82B816DC4E19}" srcOrd="1" destOrd="0" presId="urn:microsoft.com/office/officeart/2005/8/layout/hList9"/>
    <dgm:cxn modelId="{13CE418F-9F39-4A89-AB90-54CCCA8A2EF2}" type="presParOf" srcId="{203CBC32-5948-43E1-A9E4-82B816DC4E19}" destId="{C131DC30-3746-4560-9FCA-D511BC6B58EC}" srcOrd="0" destOrd="0" presId="urn:microsoft.com/office/officeart/2005/8/layout/hList9"/>
    <dgm:cxn modelId="{3998A510-F99C-41B5-ABF5-786EF92FF8EC}" type="presParOf" srcId="{203CBC32-5948-43E1-A9E4-82B816DC4E19}" destId="{3157C76A-F395-48DB-86E7-16FFD28B310C}" srcOrd="1" destOrd="0" presId="urn:microsoft.com/office/officeart/2005/8/layout/hList9"/>
    <dgm:cxn modelId="{FDD7CC67-5073-428A-8F40-B65F4917A9CA}" type="presParOf" srcId="{26479D73-A79C-4FBB-8916-4DCFF75CD348}" destId="{87DB24C4-3E38-4A3E-8DB0-30D65D4721BF}" srcOrd="2" destOrd="0" presId="urn:microsoft.com/office/officeart/2005/8/layout/hList9"/>
    <dgm:cxn modelId="{9F656A47-15DC-4995-B1B2-39C3ACED6E6F}" type="presParOf" srcId="{26479D73-A79C-4FBB-8916-4DCFF75CD348}" destId="{E195704B-327D-438B-B621-5D11F70FF4A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DC30-3746-4560-9FCA-D511BC6B58EC}">
      <dsp:nvSpPr>
        <dsp:cNvPr id="0" name=""/>
        <dsp:cNvSpPr/>
      </dsp:nvSpPr>
      <dsp:spPr>
        <a:xfrm>
          <a:off x="2952341" y="2232261"/>
          <a:ext cx="5251389" cy="1307497"/>
        </a:xfrm>
        <a:prstGeom prst="rect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06248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MATRIX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KEYPAD 4x4</a:t>
          </a:r>
          <a:endParaRPr lang="vi-VN" sz="29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563" y="2232261"/>
        <a:ext cx="4411166" cy="1307497"/>
      </dsp:txXfrm>
    </dsp:sp>
    <dsp:sp modelId="{E195704B-327D-438B-B621-5D11F70FF4A2}">
      <dsp:nvSpPr>
        <dsp:cNvPr id="0" name=""/>
        <dsp:cNvSpPr/>
      </dsp:nvSpPr>
      <dsp:spPr>
        <a:xfrm>
          <a:off x="2160271" y="1440160"/>
          <a:ext cx="1541707" cy="1444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Lesson 7</a:t>
          </a:r>
          <a:endParaRPr lang="vi-VN" sz="2000" kern="1200" dirty="0"/>
        </a:p>
      </dsp:txBody>
      <dsp:txXfrm>
        <a:off x="2386049" y="1651756"/>
        <a:ext cx="1090151" cy="102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20C9-CB88-4FBA-8251-5442E921520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B4E-C508-4ADF-A442-04C022EC4A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627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878059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56E2-AB5D-47E4-A32E-F51D2A6A165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63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34B-E713-4A35-8462-39955600879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765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Text Box 28"/>
          <p:cNvSpPr txBox="1">
            <a:spLocks noChangeArrowheads="1"/>
          </p:cNvSpPr>
          <p:nvPr userDrawn="1"/>
        </p:nvSpPr>
        <p:spPr bwMode="white">
          <a:xfrm>
            <a:off x="7020272" y="22338"/>
            <a:ext cx="2339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vi-VN" sz="2000" b="1" i="1" dirty="0">
                <a:solidFill>
                  <a:srgbClr val="CC0000"/>
                </a:solidFill>
                <a:latin typeface="Verdana" panose="020B0604030504040204" pitchFamily="34" charset="0"/>
              </a:rPr>
              <a:t>PIC16F887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993530787"/>
              </p:ext>
            </p:extLst>
          </p:nvPr>
        </p:nvGraphicFramePr>
        <p:xfrm>
          <a:off x="611560" y="548680"/>
          <a:ext cx="855414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8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7DE-94B3-493A-8609-EEEFD67121D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469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ARM STM32F10X</a:t>
            </a:r>
            <a:endParaRPr lang="en-US" alt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B42B-8741-457B-A291-41CB9EB9E36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258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297-72C6-46F5-8A7C-0F974C81EB2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43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CBF2-0149-45DD-8A6B-2AD3464BC5B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142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EFD-A899-4B58-8442-FF9ACA2FCE4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635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ADB3-0A2E-4F5C-9CFA-303E1F1BB94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680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F9FA-9707-4234-8340-6B2F48B09A1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654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148A-DFD1-4F21-A49E-A9DE2508B27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7389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839E2A-02EA-7442-AB28-A22E3C371B84}"/>
              </a:ext>
            </a:extLst>
          </p:cNvPr>
          <p:cNvSpPr txBox="1">
            <a:spLocks/>
          </p:cNvSpPr>
          <p:nvPr userDrawn="1"/>
        </p:nvSpPr>
        <p:spPr>
          <a:xfrm>
            <a:off x="7236296" y="116632"/>
            <a:ext cx="1790700" cy="307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vi-VN" dirty="0"/>
              <a:t>            PIC16F887</a:t>
            </a:r>
          </a:p>
        </p:txBody>
      </p:sp>
    </p:spTree>
    <p:extLst>
      <p:ext uri="{BB962C8B-B14F-4D97-AF65-F5344CB8AC3E}">
        <p14:creationId xmlns:p14="http://schemas.microsoft.com/office/powerpoint/2010/main" val="160770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4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83568" y="2780928"/>
            <a:ext cx="7446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Test the theory by </a:t>
            </a:r>
            <a:r>
              <a:rPr lang="en-US" sz="4800" dirty="0" err="1"/>
              <a:t>simulink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688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2699792" y="5085184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Thank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You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MATRIX KEYPAD?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980" y="1188564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000" dirty="0"/>
              <a:t>Typically one port pin is required to read a button. 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000" dirty="0"/>
              <a:t>When there are a lot of button that has to be read, it is not feasible to allocate one pin for each of them. 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000" dirty="0"/>
              <a:t>This is when a matrix keypad arrangement is used to reduce the pin count.</a:t>
            </a:r>
          </a:p>
        </p:txBody>
      </p:sp>
    </p:spTree>
    <p:extLst>
      <p:ext uri="{BB962C8B-B14F-4D97-AF65-F5344CB8AC3E}">
        <p14:creationId xmlns:p14="http://schemas.microsoft.com/office/powerpoint/2010/main" val="5526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KEYPAD 4x4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hacker.instanet.net/Store/images/16keyp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" y="2004172"/>
            <a:ext cx="3741506" cy="39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ikroe.com/img/development-tools/accessory-boards/various/keypad4x4/keypad_4x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1068" y="2924408"/>
            <a:ext cx="31908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robokart.com/image/cache/catalog/111-500x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18973"/>
            <a:ext cx="3707904" cy="38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KEYPAD 4x4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Keypad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48" y="2074265"/>
            <a:ext cx="3808040" cy="37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hacker.instanet.net/Store/images/16keyp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3" y="2004172"/>
            <a:ext cx="3741506" cy="39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973595" y="3805435"/>
            <a:ext cx="1065530" cy="462305"/>
          </a:xfrm>
          <a:prstGeom prst="rightArrow">
            <a:avLst/>
          </a:prstGeom>
          <a:solidFill>
            <a:srgbClr val="211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TO MAKE A KEYPAD 4X4?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pcbheaven.com/wikipages/images/howkeymatricesworks_12776356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" y="1296286"/>
            <a:ext cx="2168776" cy="21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22313" y="1305559"/>
            <a:ext cx="64867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The blue lines are the columns and the red lines the rows.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The columns and the rows are NOT in contact! Suppose that we want to make a key matrix. To do this, we will have to connect a button to each knot.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The buttons will have a push-to-make contact. When the operator pushes this button, it will connect the column and the row that it corresponds to. </a:t>
            </a:r>
          </a:p>
        </p:txBody>
      </p:sp>
      <p:pic>
        <p:nvPicPr>
          <p:cNvPr id="10" name="Picture 2" descr="http://pcbheaven.com/wikipages/images/howkeymatricesworks_12776374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" y="4221088"/>
            <a:ext cx="2168776" cy="222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899592" y="3472169"/>
            <a:ext cx="432048" cy="604903"/>
          </a:xfrm>
          <a:prstGeom prst="downArrow">
            <a:avLst/>
          </a:prstGeom>
          <a:solidFill>
            <a:srgbClr val="211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KEYPAD 4X4 SCAN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" y="1124744"/>
            <a:ext cx="9132333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SCHEMATIC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" y="1124745"/>
            <a:ext cx="9112002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980" y="2564904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Scan matrix keypad 4x4 and display the code of pressed key on one anode common 7 segment led.</a:t>
            </a:r>
          </a:p>
        </p:txBody>
      </p:sp>
    </p:spTree>
    <p:extLst>
      <p:ext uri="{BB962C8B-B14F-4D97-AF65-F5344CB8AC3E}">
        <p14:creationId xmlns:p14="http://schemas.microsoft.com/office/powerpoint/2010/main" val="50512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SCHEMATIC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AutoShape 8" descr="Kết quả hình ảnh cho keypad 4x4"/>
          <p:cNvSpPr>
            <a:spLocks noChangeAspect="1" noChangeArrowheads="1"/>
          </p:cNvSpPr>
          <p:nvPr/>
        </p:nvSpPr>
        <p:spPr bwMode="auto">
          <a:xfrm>
            <a:off x="5004048" y="33197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181</Words>
  <Application>Microsoft Macintosh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WHY MATRIX KEYPAD?</vt:lpstr>
      <vt:lpstr>KEYPAD 4x4</vt:lpstr>
      <vt:lpstr>KEYPAD 4x4</vt:lpstr>
      <vt:lpstr>HOW TO MAKE A KEYPAD 4X4?</vt:lpstr>
      <vt:lpstr>KEYPAD 4X4 SCAN ALGORITHM</vt:lpstr>
      <vt:lpstr>SCHEMATIC</vt:lpstr>
      <vt:lpstr>EXAMPLE</vt:lpstr>
      <vt:lpstr>SCHEMATIC</vt:lpstr>
      <vt:lpstr>CODE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Phan Hoan</dc:creator>
  <cp:lastModifiedBy>Hung Nguyen</cp:lastModifiedBy>
  <cp:revision>132</cp:revision>
  <dcterms:created xsi:type="dcterms:W3CDTF">2014-09-01T15:15:35Z</dcterms:created>
  <dcterms:modified xsi:type="dcterms:W3CDTF">2020-09-04T01:02:31Z</dcterms:modified>
</cp:coreProperties>
</file>