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86" r:id="rId2"/>
    <p:sldId id="375" r:id="rId3"/>
    <p:sldId id="376" r:id="rId4"/>
    <p:sldId id="377" r:id="rId5"/>
    <p:sldId id="378" r:id="rId6"/>
    <p:sldId id="379" r:id="rId7"/>
    <p:sldId id="392" r:id="rId8"/>
    <p:sldId id="382" r:id="rId9"/>
    <p:sldId id="380" r:id="rId10"/>
    <p:sldId id="381" r:id="rId11"/>
    <p:sldId id="383" r:id="rId12"/>
    <p:sldId id="384" r:id="rId13"/>
    <p:sldId id="394" r:id="rId14"/>
    <p:sldId id="386" r:id="rId15"/>
    <p:sldId id="387" r:id="rId16"/>
    <p:sldId id="388" r:id="rId17"/>
    <p:sldId id="391" r:id="rId18"/>
    <p:sldId id="393" r:id="rId19"/>
    <p:sldId id="389" r:id="rId20"/>
    <p:sldId id="3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E54"/>
    <a:srgbClr val="FFFFFF"/>
    <a:srgbClr val="1D208F"/>
    <a:srgbClr val="3D8CA5"/>
    <a:srgbClr val="5F5F5F"/>
    <a:srgbClr val="B2B2B2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427" autoAdjust="0"/>
  </p:normalViewPr>
  <p:slideViewPr>
    <p:cSldViewPr>
      <p:cViewPr varScale="1">
        <p:scale>
          <a:sx n="64" d="100"/>
          <a:sy n="64" d="100"/>
        </p:scale>
        <p:origin x="13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70B06-8ABF-4E20-89D4-CB8D51EC8B24}" type="doc">
      <dgm:prSet loTypeId="urn:microsoft.com/office/officeart/2005/8/layout/hList9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7E8C7F6-79B0-4966-9F66-0392E933A139}">
      <dgm:prSet phldrT="[Text]" custT="1"/>
      <dgm:spPr/>
      <dgm:t>
        <a:bodyPr/>
        <a:lstStyle/>
        <a:p>
          <a:r>
            <a:rPr lang="en-US" sz="2000" dirty="0"/>
            <a:t>Lesson 8</a:t>
          </a:r>
          <a:endParaRPr lang="vi-VN" sz="2000" dirty="0"/>
        </a:p>
      </dgm:t>
    </dgm:pt>
    <dgm:pt modelId="{EE475F9B-AE92-4199-A63B-39D108E05251}" type="parTrans" cxnId="{5834A92E-4F05-471E-924A-2E6A0C153605}">
      <dgm:prSet/>
      <dgm:spPr/>
      <dgm:t>
        <a:bodyPr/>
        <a:lstStyle/>
        <a:p>
          <a:endParaRPr lang="vi-VN"/>
        </a:p>
      </dgm:t>
    </dgm:pt>
    <dgm:pt modelId="{869906AA-D9EC-4A0F-8FE8-B890C7EF19EA}" type="sibTrans" cxnId="{5834A92E-4F05-471E-924A-2E6A0C153605}">
      <dgm:prSet/>
      <dgm:spPr/>
      <dgm:t>
        <a:bodyPr/>
        <a:lstStyle/>
        <a:p>
          <a:endParaRPr lang="vi-VN"/>
        </a:p>
      </dgm:t>
    </dgm:pt>
    <dgm:pt modelId="{02942269-FFBD-4989-80EE-823A634B277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LCD</a:t>
          </a:r>
          <a:endParaRPr lang="vi-VN" b="1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A5552-7F5A-4F0D-9D4F-A2A1263E1C94}" type="parTrans" cxnId="{43BF7430-FCC2-4FD2-956F-C1491C1D54A8}">
      <dgm:prSet/>
      <dgm:spPr/>
      <dgm:t>
        <a:bodyPr/>
        <a:lstStyle/>
        <a:p>
          <a:endParaRPr lang="vi-VN"/>
        </a:p>
      </dgm:t>
    </dgm:pt>
    <dgm:pt modelId="{D3A99547-F2C9-4138-8A68-14C6427EC2D1}" type="sibTrans" cxnId="{43BF7430-FCC2-4FD2-956F-C1491C1D54A8}">
      <dgm:prSet/>
      <dgm:spPr/>
      <dgm:t>
        <a:bodyPr/>
        <a:lstStyle/>
        <a:p>
          <a:endParaRPr lang="vi-VN"/>
        </a:p>
      </dgm:t>
    </dgm:pt>
    <dgm:pt modelId="{26479D73-A79C-4FBB-8916-4DCFF75CD348}" type="pres">
      <dgm:prSet presAssocID="{9C570B06-8ABF-4E20-89D4-CB8D51EC8B2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0F20642-65BC-433A-A069-05E3B3AF1845}" type="pres">
      <dgm:prSet presAssocID="{A7E8C7F6-79B0-4966-9F66-0392E933A139}" presName="posSpace" presStyleCnt="0"/>
      <dgm:spPr/>
    </dgm:pt>
    <dgm:pt modelId="{DBFDA0FF-6015-46F3-A985-4F2430F301EB}" type="pres">
      <dgm:prSet presAssocID="{A7E8C7F6-79B0-4966-9F66-0392E933A139}" presName="vertFlow" presStyleCnt="0"/>
      <dgm:spPr/>
    </dgm:pt>
    <dgm:pt modelId="{C2905DBB-9529-4867-B22B-30281A9C9BF2}" type="pres">
      <dgm:prSet presAssocID="{A7E8C7F6-79B0-4966-9F66-0392E933A139}" presName="topSpace" presStyleCnt="0"/>
      <dgm:spPr/>
    </dgm:pt>
    <dgm:pt modelId="{203CBC32-5948-43E1-A9E4-82B816DC4E19}" type="pres">
      <dgm:prSet presAssocID="{A7E8C7F6-79B0-4966-9F66-0392E933A139}" presName="firstComp" presStyleCnt="0"/>
      <dgm:spPr/>
    </dgm:pt>
    <dgm:pt modelId="{C131DC30-3746-4560-9FCA-D511BC6B58EC}" type="pres">
      <dgm:prSet presAssocID="{A7E8C7F6-79B0-4966-9F66-0392E933A139}" presName="firstChild" presStyleLbl="bgAccFollowNode1" presStyleIdx="0" presStyleCnt="1" custScaleX="97045" custScaleY="35155" custLinFactNeighborX="-6437" custLinFactNeighborY="-19837"/>
      <dgm:spPr/>
      <dgm:t>
        <a:bodyPr/>
        <a:lstStyle/>
        <a:p>
          <a:endParaRPr lang="en-US"/>
        </a:p>
      </dgm:t>
    </dgm:pt>
    <dgm:pt modelId="{3157C76A-F395-48DB-86E7-16FFD28B310C}" type="pres">
      <dgm:prSet presAssocID="{A7E8C7F6-79B0-4966-9F66-0392E933A139}" presName="firstChildTx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B24C4-3E38-4A3E-8DB0-30D65D4721BF}" type="pres">
      <dgm:prSet presAssocID="{A7E8C7F6-79B0-4966-9F66-0392E933A139}" presName="negSpace" presStyleCnt="0"/>
      <dgm:spPr/>
    </dgm:pt>
    <dgm:pt modelId="{E195704B-327D-438B-B621-5D11F70FF4A2}" type="pres">
      <dgm:prSet presAssocID="{A7E8C7F6-79B0-4966-9F66-0392E933A139}" presName="circle" presStyleLbl="node1" presStyleIdx="0" presStyleCnt="1" custScaleX="41473" custScaleY="38868" custLinFactNeighborX="25242" custLinFactNeighborY="-1155"/>
      <dgm:spPr/>
      <dgm:t>
        <a:bodyPr/>
        <a:lstStyle/>
        <a:p>
          <a:endParaRPr lang="en-US"/>
        </a:p>
      </dgm:t>
    </dgm:pt>
  </dgm:ptLst>
  <dgm:cxnLst>
    <dgm:cxn modelId="{D1C4FB6A-F21D-415C-811E-A6FF6C83A1BA}" type="presOf" srcId="{9C570B06-8ABF-4E20-89D4-CB8D51EC8B24}" destId="{26479D73-A79C-4FBB-8916-4DCFF75CD348}" srcOrd="0" destOrd="0" presId="urn:microsoft.com/office/officeart/2005/8/layout/hList9"/>
    <dgm:cxn modelId="{43BF7430-FCC2-4FD2-956F-C1491C1D54A8}" srcId="{A7E8C7F6-79B0-4966-9F66-0392E933A139}" destId="{02942269-FFBD-4989-80EE-823A634B2774}" srcOrd="0" destOrd="0" parTransId="{10CA5552-7F5A-4F0D-9D4F-A2A1263E1C94}" sibTransId="{D3A99547-F2C9-4138-8A68-14C6427EC2D1}"/>
    <dgm:cxn modelId="{7EADA1B5-5A83-492F-BE61-9D07A9132D05}" type="presOf" srcId="{A7E8C7F6-79B0-4966-9F66-0392E933A139}" destId="{E195704B-327D-438B-B621-5D11F70FF4A2}" srcOrd="0" destOrd="0" presId="urn:microsoft.com/office/officeart/2005/8/layout/hList9"/>
    <dgm:cxn modelId="{ECF14439-D790-4978-95FF-2D3483BC6411}" type="presOf" srcId="{02942269-FFBD-4989-80EE-823A634B2774}" destId="{3157C76A-F395-48DB-86E7-16FFD28B310C}" srcOrd="1" destOrd="0" presId="urn:microsoft.com/office/officeart/2005/8/layout/hList9"/>
    <dgm:cxn modelId="{690F9C0E-5DD7-4CED-A60B-97D737EE7476}" type="presOf" srcId="{02942269-FFBD-4989-80EE-823A634B2774}" destId="{C131DC30-3746-4560-9FCA-D511BC6B58EC}" srcOrd="0" destOrd="0" presId="urn:microsoft.com/office/officeart/2005/8/layout/hList9"/>
    <dgm:cxn modelId="{5834A92E-4F05-471E-924A-2E6A0C153605}" srcId="{9C570B06-8ABF-4E20-89D4-CB8D51EC8B24}" destId="{A7E8C7F6-79B0-4966-9F66-0392E933A139}" srcOrd="0" destOrd="0" parTransId="{EE475F9B-AE92-4199-A63B-39D108E05251}" sibTransId="{869906AA-D9EC-4A0F-8FE8-B890C7EF19EA}"/>
    <dgm:cxn modelId="{620B5089-4DE8-423C-A1F4-399B4CC79B4A}" type="presParOf" srcId="{26479D73-A79C-4FBB-8916-4DCFF75CD348}" destId="{C0F20642-65BC-433A-A069-05E3B3AF1845}" srcOrd="0" destOrd="0" presId="urn:microsoft.com/office/officeart/2005/8/layout/hList9"/>
    <dgm:cxn modelId="{9412BDB1-3E8D-4F93-B59B-0CCBDB614848}" type="presParOf" srcId="{26479D73-A79C-4FBB-8916-4DCFF75CD348}" destId="{DBFDA0FF-6015-46F3-A985-4F2430F301EB}" srcOrd="1" destOrd="0" presId="urn:microsoft.com/office/officeart/2005/8/layout/hList9"/>
    <dgm:cxn modelId="{E26FC2DB-8AD9-4461-95F7-61D1D4911AC2}" type="presParOf" srcId="{DBFDA0FF-6015-46F3-A985-4F2430F301EB}" destId="{C2905DBB-9529-4867-B22B-30281A9C9BF2}" srcOrd="0" destOrd="0" presId="urn:microsoft.com/office/officeart/2005/8/layout/hList9"/>
    <dgm:cxn modelId="{59759CFB-C3DB-4CED-9330-E3E27D3C1F2D}" type="presParOf" srcId="{DBFDA0FF-6015-46F3-A985-4F2430F301EB}" destId="{203CBC32-5948-43E1-A9E4-82B816DC4E19}" srcOrd="1" destOrd="0" presId="urn:microsoft.com/office/officeart/2005/8/layout/hList9"/>
    <dgm:cxn modelId="{13CE418F-9F39-4A89-AB90-54CCCA8A2EF2}" type="presParOf" srcId="{203CBC32-5948-43E1-A9E4-82B816DC4E19}" destId="{C131DC30-3746-4560-9FCA-D511BC6B58EC}" srcOrd="0" destOrd="0" presId="urn:microsoft.com/office/officeart/2005/8/layout/hList9"/>
    <dgm:cxn modelId="{3998A510-F99C-41B5-ABF5-786EF92FF8EC}" type="presParOf" srcId="{203CBC32-5948-43E1-A9E4-82B816DC4E19}" destId="{3157C76A-F395-48DB-86E7-16FFD28B310C}" srcOrd="1" destOrd="0" presId="urn:microsoft.com/office/officeart/2005/8/layout/hList9"/>
    <dgm:cxn modelId="{FDD7CC67-5073-428A-8F40-B65F4917A9CA}" type="presParOf" srcId="{26479D73-A79C-4FBB-8916-4DCFF75CD348}" destId="{87DB24C4-3E38-4A3E-8DB0-30D65D4721BF}" srcOrd="2" destOrd="0" presId="urn:microsoft.com/office/officeart/2005/8/layout/hList9"/>
    <dgm:cxn modelId="{9F656A47-15DC-4995-B1B2-39C3ACED6E6F}" type="presParOf" srcId="{26479D73-A79C-4FBB-8916-4DCFF75CD348}" destId="{E195704B-327D-438B-B621-5D11F70FF4A2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1DC30-3746-4560-9FCA-D511BC6B58EC}">
      <dsp:nvSpPr>
        <dsp:cNvPr id="0" name=""/>
        <dsp:cNvSpPr/>
      </dsp:nvSpPr>
      <dsp:spPr>
        <a:xfrm>
          <a:off x="2952341" y="2232261"/>
          <a:ext cx="5251389" cy="1307497"/>
        </a:xfrm>
        <a:prstGeom prst="rect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334264" rIns="334264" bIns="334264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LCD</a:t>
          </a:r>
          <a:endParaRPr lang="vi-VN" sz="4700" b="1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2563" y="2232261"/>
        <a:ext cx="4411166" cy="1307497"/>
      </dsp:txXfrm>
    </dsp:sp>
    <dsp:sp modelId="{E195704B-327D-438B-B621-5D11F70FF4A2}">
      <dsp:nvSpPr>
        <dsp:cNvPr id="0" name=""/>
        <dsp:cNvSpPr/>
      </dsp:nvSpPr>
      <dsp:spPr>
        <a:xfrm>
          <a:off x="2160271" y="1440160"/>
          <a:ext cx="1541707" cy="14448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Lesson 8</a:t>
          </a:r>
          <a:endParaRPr lang="vi-VN" sz="2000" kern="1200" dirty="0"/>
        </a:p>
      </dsp:txBody>
      <dsp:txXfrm>
        <a:off x="2386049" y="1651756"/>
        <a:ext cx="1090151" cy="102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20C9-CB88-4FBA-8251-5442E9215208}" type="datetimeFigureOut">
              <a:rPr lang="vi-VN" smtClean="0"/>
              <a:t>06/04/2022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2B4E-C508-4ADF-A442-04C022EC4A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3627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E49D5-FAAF-49EE-BD86-D43E1263F7B7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0888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56E2-AB5D-47E4-A32E-F51D2A6A165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977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34B-E713-4A35-8462-39955600879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3797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Text Box 28"/>
          <p:cNvSpPr txBox="1">
            <a:spLocks noChangeArrowheads="1"/>
          </p:cNvSpPr>
          <p:nvPr userDrawn="1"/>
        </p:nvSpPr>
        <p:spPr bwMode="white">
          <a:xfrm>
            <a:off x="7020272" y="22338"/>
            <a:ext cx="23397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vi-VN" sz="2000" b="1" i="1" dirty="0">
                <a:solidFill>
                  <a:srgbClr val="CC0000"/>
                </a:solidFill>
                <a:latin typeface="Verdana" panose="020B0604030504040204" pitchFamily="34" charset="0"/>
              </a:rPr>
              <a:t>PIC16F887</a:t>
            </a:r>
          </a:p>
        </p:txBody>
      </p:sp>
      <p:graphicFrame>
        <p:nvGraphicFramePr>
          <p:cNvPr id="4" name="Diagram 3"/>
          <p:cNvGraphicFramePr/>
          <p:nvPr userDrawn="1">
            <p:extLst>
              <p:ext uri="{D42A27DB-BD31-4B8C-83A1-F6EECF244321}">
                <p14:modId xmlns:p14="http://schemas.microsoft.com/office/powerpoint/2010/main" val="1300475935"/>
              </p:ext>
            </p:extLst>
          </p:nvPr>
        </p:nvGraphicFramePr>
        <p:xfrm>
          <a:off x="611560" y="548680"/>
          <a:ext cx="8554144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3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7DE-94B3-493A-8609-EEEFD67121D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6914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ARM STM32F10X</a:t>
            </a:r>
            <a:endParaRPr lang="en-US" alt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B42B-8741-457B-A291-41CB9EB9E36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1810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D297-72C6-46F5-8A7C-0F974C81EB28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23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CBF2-0149-45DD-8A6B-2AD3464BC5B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079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9FEFD-A899-4B58-8442-FF9ACA2FCE4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455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ADB3-0A2E-4F5C-9CFA-303E1F1BB948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003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F9FA-9707-4234-8340-6B2F48B09A1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121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vi-VN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148A-DFD1-4F21-A49E-A9DE2508B27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067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E49D5-FAAF-49EE-BD86-D43E1263F7B7}" type="slidenum">
              <a:rPr lang="en-US" altLang="vi-VN" smtClean="0"/>
              <a:pPr/>
              <a:t>‹#›</a:t>
            </a:fld>
            <a:endParaRPr lang="en-US" altLang="vi-V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A9F3CA-4296-B549-8FB7-6624701CC390}"/>
              </a:ext>
            </a:extLst>
          </p:cNvPr>
          <p:cNvSpPr txBox="1">
            <a:spLocks/>
          </p:cNvSpPr>
          <p:nvPr userDrawn="1"/>
        </p:nvSpPr>
        <p:spPr>
          <a:xfrm>
            <a:off x="7236296" y="116632"/>
            <a:ext cx="1790700" cy="3079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5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vi-VN" dirty="0"/>
              <a:t>            PIC16F887</a:t>
            </a:r>
          </a:p>
        </p:txBody>
      </p:sp>
    </p:spTree>
    <p:extLst>
      <p:ext uri="{BB962C8B-B14F-4D97-AF65-F5344CB8AC3E}">
        <p14:creationId xmlns:p14="http://schemas.microsoft.com/office/powerpoint/2010/main" val="282212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EXAMPLE 1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589004"/>
            <a:ext cx="6855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Control LCD display string “Test LCD 16x2” on line 2 </a:t>
            </a:r>
          </a:p>
        </p:txBody>
      </p:sp>
    </p:spTree>
    <p:extLst>
      <p:ext uri="{BB962C8B-B14F-4D97-AF65-F5344CB8AC3E}">
        <p14:creationId xmlns:p14="http://schemas.microsoft.com/office/powerpoint/2010/main" val="67607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SCHEMATIC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589004"/>
            <a:ext cx="6855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Control LCD display string “Test LCD 16x2” on line 2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" y="1052736"/>
            <a:ext cx="9118317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" y="1256219"/>
            <a:ext cx="912445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-5736703" y="3684608"/>
            <a:ext cx="1078391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64993" cy="38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EXAMPLE 2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496" y="2540804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Control LCD display the count number from 0 to 20 on center of line 2</a:t>
            </a:r>
          </a:p>
        </p:txBody>
      </p:sp>
    </p:spTree>
    <p:extLst>
      <p:ext uri="{BB962C8B-B14F-4D97-AF65-F5344CB8AC3E}">
        <p14:creationId xmlns:p14="http://schemas.microsoft.com/office/powerpoint/2010/main" val="237124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SCHEMATIC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2589004"/>
            <a:ext cx="6855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/>
              <a:t>Control LCD display string “Test LCD 16x2” on line 2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" y="1052736"/>
            <a:ext cx="9118317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" y="1124744"/>
            <a:ext cx="912445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5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-5736703" y="3684608"/>
            <a:ext cx="1078391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8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-5581128" y="1250176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261"/>
            <a:ext cx="9144000" cy="57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HD44780 LCD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icviet.vn/upload/hinh/lcd16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88564"/>
            <a:ext cx="6516216" cy="28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30" y="3933056"/>
            <a:ext cx="8795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An alphanumeric low cost LCD Display is very essential for may small and big projects to Display various type of information.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Hitachi HD44780  Chipset based 16x2 char LCD is Really very cheap and easily available in the local market.</a:t>
            </a:r>
          </a:p>
        </p:txBody>
      </p:sp>
    </p:spTree>
    <p:extLst>
      <p:ext uri="{BB962C8B-B14F-4D97-AF65-F5344CB8AC3E}">
        <p14:creationId xmlns:p14="http://schemas.microsoft.com/office/powerpoint/2010/main" val="86275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23" y="148478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83568" y="2780928"/>
            <a:ext cx="74469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Test the theory by </a:t>
            </a:r>
            <a:r>
              <a:rPr lang="en-US" sz="4800" dirty="0" err="1"/>
              <a:t>simulink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7688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2699792" y="5085184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vi-VN" sz="5400" b="1" kern="10" dirty="0" err="1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Thank</a:t>
            </a:r>
            <a:r>
              <a:rPr lang="vi-VN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 </a:t>
            </a:r>
            <a:r>
              <a:rPr lang="vi-VN" sz="5400" b="1" kern="10" dirty="0" err="1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You</a:t>
            </a:r>
            <a:r>
              <a:rPr lang="vi-VN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tint val="85490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8980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</a:rPr>
              <a:t>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HD44780 LCD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6949"/>
              </p:ext>
            </p:extLst>
          </p:nvPr>
        </p:nvGraphicFramePr>
        <p:xfrm>
          <a:off x="14732" y="0"/>
          <a:ext cx="9129267" cy="6945275"/>
        </p:xfrm>
        <a:graphic>
          <a:graphicData uri="http://schemas.openxmlformats.org/drawingml/2006/table">
            <a:tbl>
              <a:tblPr/>
              <a:tblGrid>
                <a:gridCol w="230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PIN NUMBER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SYMBOL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FUNCTION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Vss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GND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Vdd 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 + 3V or + 5V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Vo 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Contrast Adjustment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RS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Register Select Signal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5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R/W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Read/Write Signal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6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  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H → L  Enable Signal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7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DB0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8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DB1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9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DB2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10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DB3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11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DB4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12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DB5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13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DB6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299">
                <a:tc>
                  <a:txBody>
                    <a:bodyPr/>
                    <a:lstStyle/>
                    <a:p>
                      <a:r>
                        <a:rPr lang="en-US" sz="2200" dirty="0"/>
                        <a:t>14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 DB7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H/L Data Bus Line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200" dirty="0"/>
                        <a:t>15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A/</a:t>
                      </a:r>
                      <a:r>
                        <a:rPr lang="en-US" sz="2200" dirty="0" err="1"/>
                        <a:t>Vee</a:t>
                      </a:r>
                      <a:endParaRPr lang="en-US" sz="2200" dirty="0"/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200" dirty="0"/>
                        <a:t>+ 3.5V for LED/Negative Voltage Output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r>
                        <a:rPr lang="en-US" sz="2200"/>
                        <a:t>16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K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K Power Supply for B/L (OV)</a:t>
                      </a:r>
                    </a:p>
                  </a:txBody>
                  <a:tcPr marL="64325" marR="64325" marT="32162" marB="32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SCHEMATIC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" y="1052736"/>
            <a:ext cx="9118317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HD44780 LCD 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" y="1198781"/>
            <a:ext cx="9144000" cy="57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HD44780 LCD 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HD44780 LCD COMMANDS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Electronics Engineering Hera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"/>
            <a:ext cx="9144000" cy="685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0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IMPORTANT COMMANDS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75218"/>
              </p:ext>
            </p:extLst>
          </p:nvPr>
        </p:nvGraphicFramePr>
        <p:xfrm>
          <a:off x="107504" y="1340768"/>
          <a:ext cx="8928992" cy="477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0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Used 8 bit</a:t>
                      </a:r>
                      <a:r>
                        <a:rPr lang="en-US" sz="2800" baseline="0" dirty="0">
                          <a:solidFill>
                            <a:srgbClr val="002060"/>
                          </a:solidFill>
                        </a:rPr>
                        <a:t> mode, enable display on 2 lines, dot matrix is 5x7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Turn on display, turn off 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0X06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Cursor</a:t>
                      </a:r>
                      <a:r>
                        <a:rPr lang="en-US" sz="2800" baseline="0" dirty="0">
                          <a:solidFill>
                            <a:srgbClr val="002060"/>
                          </a:solidFill>
                        </a:rPr>
                        <a:t> auto shift right 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Clear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Start address</a:t>
                      </a:r>
                      <a:r>
                        <a:rPr lang="en-US" sz="2800" baseline="0" dirty="0">
                          <a:solidFill>
                            <a:srgbClr val="002060"/>
                          </a:solidFill>
                        </a:rPr>
                        <a:t> of line 1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7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0xC0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2060"/>
                          </a:solidFill>
                        </a:rPr>
                        <a:t>Start address</a:t>
                      </a:r>
                      <a:r>
                        <a:rPr lang="en-US" sz="2800" baseline="0" dirty="0">
                          <a:solidFill>
                            <a:srgbClr val="002060"/>
                          </a:solidFill>
                        </a:rPr>
                        <a:t> of line 2</a:t>
                      </a:r>
                      <a:endParaRPr lang="en-US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8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STEPS TO WRITE LCD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18856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988840"/>
            <a:ext cx="879540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dirty="0"/>
              <a:t>Clear pin RW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Control pin RS base on what you want to write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      Command : RS = 0</a:t>
            </a:r>
          </a:p>
          <a:p>
            <a:pPr marL="914400" lvl="1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      Data          : RS = 1</a:t>
            </a:r>
          </a:p>
          <a:p>
            <a:pPr algn="just"/>
            <a:r>
              <a:rPr lang="en-US" sz="2800" dirty="0"/>
              <a:t>3. Output what you want to write to data lines( D0-D7)</a:t>
            </a:r>
          </a:p>
          <a:p>
            <a:pPr algn="just"/>
            <a:r>
              <a:rPr lang="en-US" sz="2800" dirty="0"/>
              <a:t>4. Output one pulse from pin E</a:t>
            </a:r>
          </a:p>
          <a:p>
            <a:pPr algn="just"/>
            <a:r>
              <a:rPr lang="en-US" sz="2800" dirty="0"/>
              <a:t>5. Delay to wait for LCD handling</a:t>
            </a:r>
          </a:p>
        </p:txBody>
      </p:sp>
    </p:spTree>
    <p:extLst>
      <p:ext uri="{BB962C8B-B14F-4D97-AF65-F5344CB8AC3E}">
        <p14:creationId xmlns:p14="http://schemas.microsoft.com/office/powerpoint/2010/main" val="300707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</TotalTime>
  <Words>292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  HD44780 LCD </vt:lpstr>
      <vt:lpstr>  HD44780 LCD </vt:lpstr>
      <vt:lpstr>  SCHEMATIC</vt:lpstr>
      <vt:lpstr>  HD44780 LCD COMMANDS</vt:lpstr>
      <vt:lpstr>  HD44780 LCD COMMANDS</vt:lpstr>
      <vt:lpstr>  HD44780 LCD COMMANDS</vt:lpstr>
      <vt:lpstr>  IMPORTANT COMMANDS </vt:lpstr>
      <vt:lpstr>  STEPS TO WRITE LCD</vt:lpstr>
      <vt:lpstr>  EXAMPLE 1</vt:lpstr>
      <vt:lpstr>  SCHEMATIC</vt:lpstr>
      <vt:lpstr>  CODE</vt:lpstr>
      <vt:lpstr>CODE</vt:lpstr>
      <vt:lpstr>  CODE</vt:lpstr>
      <vt:lpstr>  EXAMPLE 2</vt:lpstr>
      <vt:lpstr>  SCHEMATIC</vt:lpstr>
      <vt:lpstr>  CODE</vt:lpstr>
      <vt:lpstr>CODE</vt:lpstr>
      <vt:lpstr> 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Phan Hoan</dc:creator>
  <cp:lastModifiedBy>Administrator</cp:lastModifiedBy>
  <cp:revision>147</cp:revision>
  <dcterms:created xsi:type="dcterms:W3CDTF">2014-09-01T15:15:35Z</dcterms:created>
  <dcterms:modified xsi:type="dcterms:W3CDTF">2022-04-06T10:45:29Z</dcterms:modified>
</cp:coreProperties>
</file>