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1"/>
  </p:handoutMasterIdLst>
  <p:sldIdLst>
    <p:sldId id="286" r:id="rId2"/>
    <p:sldId id="387" r:id="rId3"/>
    <p:sldId id="388" r:id="rId4"/>
    <p:sldId id="389" r:id="rId5"/>
    <p:sldId id="390" r:id="rId6"/>
    <p:sldId id="392" r:id="rId7"/>
    <p:sldId id="393" r:id="rId8"/>
    <p:sldId id="391" r:id="rId9"/>
    <p:sldId id="394" r:id="rId10"/>
    <p:sldId id="395" r:id="rId11"/>
    <p:sldId id="396" r:id="rId12"/>
    <p:sldId id="397" r:id="rId13"/>
    <p:sldId id="398" r:id="rId14"/>
    <p:sldId id="399" r:id="rId15"/>
    <p:sldId id="400" r:id="rId16"/>
    <p:sldId id="401" r:id="rId17"/>
    <p:sldId id="402" r:id="rId18"/>
    <p:sldId id="403" r:id="rId19"/>
    <p:sldId id="404" r:id="rId20"/>
    <p:sldId id="405" r:id="rId21"/>
    <p:sldId id="406" r:id="rId22"/>
    <p:sldId id="407" r:id="rId23"/>
    <p:sldId id="408" r:id="rId24"/>
    <p:sldId id="409" r:id="rId25"/>
    <p:sldId id="410" r:id="rId26"/>
    <p:sldId id="411" r:id="rId27"/>
    <p:sldId id="413" r:id="rId28"/>
    <p:sldId id="414" r:id="rId29"/>
    <p:sldId id="415" r:id="rId30"/>
    <p:sldId id="416" r:id="rId31"/>
    <p:sldId id="417" r:id="rId32"/>
    <p:sldId id="418" r:id="rId33"/>
    <p:sldId id="419" r:id="rId34"/>
    <p:sldId id="421" r:id="rId35"/>
    <p:sldId id="422" r:id="rId36"/>
    <p:sldId id="424" r:id="rId37"/>
    <p:sldId id="423" r:id="rId38"/>
    <p:sldId id="366" r:id="rId39"/>
    <p:sldId id="267"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1E54"/>
    <a:srgbClr val="FFFFFF"/>
    <a:srgbClr val="1D208F"/>
    <a:srgbClr val="3D8CA5"/>
    <a:srgbClr val="5F5F5F"/>
    <a:srgbClr val="B2B2B2"/>
    <a:srgbClr val="80808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p:cViewPr varScale="1">
        <p:scale>
          <a:sx n="79" d="100"/>
          <a:sy n="79" d="100"/>
        </p:scale>
        <p:origin x="534" y="84"/>
      </p:cViewPr>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6" d="100"/>
          <a:sy n="56" d="100"/>
        </p:scale>
        <p:origin x="285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570B06-8ABF-4E20-89D4-CB8D51EC8B24}" type="doc">
      <dgm:prSet loTypeId="urn:microsoft.com/office/officeart/2005/8/layout/hList9" loCatId="list" qsTypeId="urn:microsoft.com/office/officeart/2005/8/quickstyle/3d2" qsCatId="3D" csTypeId="urn:microsoft.com/office/officeart/2005/8/colors/accent1_2" csCatId="accent1" phldr="1"/>
      <dgm:spPr/>
      <dgm:t>
        <a:bodyPr/>
        <a:lstStyle/>
        <a:p>
          <a:endParaRPr lang="vi-VN"/>
        </a:p>
      </dgm:t>
    </dgm:pt>
    <dgm:pt modelId="{A7E8C7F6-79B0-4966-9F66-0392E933A139}">
      <dgm:prSet phldrT="[Text]" custT="1"/>
      <dgm:spPr/>
      <dgm:t>
        <a:bodyPr/>
        <a:lstStyle/>
        <a:p>
          <a:r>
            <a:rPr lang="en-US" sz="2000" dirty="0" smtClean="0"/>
            <a:t>Lesson 9</a:t>
          </a:r>
          <a:endParaRPr lang="vi-VN" sz="2000" dirty="0"/>
        </a:p>
      </dgm:t>
    </dgm:pt>
    <dgm:pt modelId="{EE475F9B-AE92-4199-A63B-39D108E05251}" type="parTrans" cxnId="{5834A92E-4F05-471E-924A-2E6A0C153605}">
      <dgm:prSet/>
      <dgm:spPr/>
      <dgm:t>
        <a:bodyPr/>
        <a:lstStyle/>
        <a:p>
          <a:endParaRPr lang="vi-VN"/>
        </a:p>
      </dgm:t>
    </dgm:pt>
    <dgm:pt modelId="{869906AA-D9EC-4A0F-8FE8-B890C7EF19EA}" type="sibTrans" cxnId="{5834A92E-4F05-471E-924A-2E6A0C153605}">
      <dgm:prSet/>
      <dgm:spPr/>
      <dgm:t>
        <a:bodyPr/>
        <a:lstStyle/>
        <a:p>
          <a:endParaRPr lang="vi-VN"/>
        </a:p>
      </dgm:t>
    </dgm:pt>
    <dgm:pt modelId="{02942269-FFBD-4989-80EE-823A634B2774}">
      <dgm:prSet phldrT="[Text]"/>
      <dgm:spPr>
        <a:solidFill>
          <a:schemeClr val="bg1">
            <a:lumMod val="75000"/>
          </a:schemeClr>
        </a:solidFill>
      </dgm:spPr>
      <dgm:t>
        <a:bodyPr/>
        <a:lstStyle/>
        <a:p>
          <a:r>
            <a:rPr lang="en-US" b="1" dirty="0" smtClean="0">
              <a:solidFill>
                <a:srgbClr val="FF0000"/>
              </a:solidFill>
              <a:latin typeface="Times New Roman" panose="02020603050405020304" pitchFamily="18" charset="0"/>
              <a:cs typeface="Times New Roman" panose="02020603050405020304" pitchFamily="18" charset="0"/>
            </a:rPr>
            <a:t>TIMER </a:t>
          </a:r>
          <a:endParaRPr lang="vi-VN" b="1" dirty="0">
            <a:solidFill>
              <a:srgbClr val="FF0000"/>
            </a:solidFill>
            <a:latin typeface="Times New Roman" panose="02020603050405020304" pitchFamily="18" charset="0"/>
            <a:cs typeface="Times New Roman" panose="02020603050405020304" pitchFamily="18" charset="0"/>
          </a:endParaRPr>
        </a:p>
      </dgm:t>
    </dgm:pt>
    <dgm:pt modelId="{10CA5552-7F5A-4F0D-9D4F-A2A1263E1C94}" type="parTrans" cxnId="{43BF7430-FCC2-4FD2-956F-C1491C1D54A8}">
      <dgm:prSet/>
      <dgm:spPr/>
      <dgm:t>
        <a:bodyPr/>
        <a:lstStyle/>
        <a:p>
          <a:endParaRPr lang="vi-VN"/>
        </a:p>
      </dgm:t>
    </dgm:pt>
    <dgm:pt modelId="{D3A99547-F2C9-4138-8A68-14C6427EC2D1}" type="sibTrans" cxnId="{43BF7430-FCC2-4FD2-956F-C1491C1D54A8}">
      <dgm:prSet/>
      <dgm:spPr/>
      <dgm:t>
        <a:bodyPr/>
        <a:lstStyle/>
        <a:p>
          <a:endParaRPr lang="vi-VN"/>
        </a:p>
      </dgm:t>
    </dgm:pt>
    <dgm:pt modelId="{26479D73-A79C-4FBB-8916-4DCFF75CD348}" type="pres">
      <dgm:prSet presAssocID="{9C570B06-8ABF-4E20-89D4-CB8D51EC8B24}" presName="list" presStyleCnt="0">
        <dgm:presLayoutVars>
          <dgm:dir/>
          <dgm:animLvl val="lvl"/>
        </dgm:presLayoutVars>
      </dgm:prSet>
      <dgm:spPr/>
      <dgm:t>
        <a:bodyPr/>
        <a:lstStyle/>
        <a:p>
          <a:endParaRPr lang="vi-VN"/>
        </a:p>
      </dgm:t>
    </dgm:pt>
    <dgm:pt modelId="{C0F20642-65BC-433A-A069-05E3B3AF1845}" type="pres">
      <dgm:prSet presAssocID="{A7E8C7F6-79B0-4966-9F66-0392E933A139}" presName="posSpace" presStyleCnt="0"/>
      <dgm:spPr/>
    </dgm:pt>
    <dgm:pt modelId="{DBFDA0FF-6015-46F3-A985-4F2430F301EB}" type="pres">
      <dgm:prSet presAssocID="{A7E8C7F6-79B0-4966-9F66-0392E933A139}" presName="vertFlow" presStyleCnt="0"/>
      <dgm:spPr/>
    </dgm:pt>
    <dgm:pt modelId="{C2905DBB-9529-4867-B22B-30281A9C9BF2}" type="pres">
      <dgm:prSet presAssocID="{A7E8C7F6-79B0-4966-9F66-0392E933A139}" presName="topSpace" presStyleCnt="0"/>
      <dgm:spPr/>
    </dgm:pt>
    <dgm:pt modelId="{203CBC32-5948-43E1-A9E4-82B816DC4E19}" type="pres">
      <dgm:prSet presAssocID="{A7E8C7F6-79B0-4966-9F66-0392E933A139}" presName="firstComp" presStyleCnt="0"/>
      <dgm:spPr/>
    </dgm:pt>
    <dgm:pt modelId="{C131DC30-3746-4560-9FCA-D511BC6B58EC}" type="pres">
      <dgm:prSet presAssocID="{A7E8C7F6-79B0-4966-9F66-0392E933A139}" presName="firstChild" presStyleLbl="bgAccFollowNode1" presStyleIdx="0" presStyleCnt="1" custScaleX="97045" custScaleY="35155" custLinFactNeighborX="-6437" custLinFactNeighborY="-19837"/>
      <dgm:spPr/>
      <dgm:t>
        <a:bodyPr/>
        <a:lstStyle/>
        <a:p>
          <a:endParaRPr lang="vi-VN"/>
        </a:p>
      </dgm:t>
    </dgm:pt>
    <dgm:pt modelId="{3157C76A-F395-48DB-86E7-16FFD28B310C}" type="pres">
      <dgm:prSet presAssocID="{A7E8C7F6-79B0-4966-9F66-0392E933A139}" presName="firstChildTx" presStyleLbl="bgAccFollowNode1" presStyleIdx="0" presStyleCnt="1">
        <dgm:presLayoutVars>
          <dgm:bulletEnabled val="1"/>
        </dgm:presLayoutVars>
      </dgm:prSet>
      <dgm:spPr/>
      <dgm:t>
        <a:bodyPr/>
        <a:lstStyle/>
        <a:p>
          <a:endParaRPr lang="vi-VN"/>
        </a:p>
      </dgm:t>
    </dgm:pt>
    <dgm:pt modelId="{87DB24C4-3E38-4A3E-8DB0-30D65D4721BF}" type="pres">
      <dgm:prSet presAssocID="{A7E8C7F6-79B0-4966-9F66-0392E933A139}" presName="negSpace" presStyleCnt="0"/>
      <dgm:spPr/>
    </dgm:pt>
    <dgm:pt modelId="{E195704B-327D-438B-B621-5D11F70FF4A2}" type="pres">
      <dgm:prSet presAssocID="{A7E8C7F6-79B0-4966-9F66-0392E933A139}" presName="circle" presStyleLbl="node1" presStyleIdx="0" presStyleCnt="1" custScaleX="41473" custScaleY="38868" custLinFactNeighborX="25242" custLinFactNeighborY="-1155"/>
      <dgm:spPr/>
      <dgm:t>
        <a:bodyPr/>
        <a:lstStyle/>
        <a:p>
          <a:endParaRPr lang="vi-VN"/>
        </a:p>
      </dgm:t>
    </dgm:pt>
  </dgm:ptLst>
  <dgm:cxnLst>
    <dgm:cxn modelId="{D1C4FB6A-F21D-415C-811E-A6FF6C83A1BA}" type="presOf" srcId="{9C570B06-8ABF-4E20-89D4-CB8D51EC8B24}" destId="{26479D73-A79C-4FBB-8916-4DCFF75CD348}" srcOrd="0" destOrd="0" presId="urn:microsoft.com/office/officeart/2005/8/layout/hList9"/>
    <dgm:cxn modelId="{43BF7430-FCC2-4FD2-956F-C1491C1D54A8}" srcId="{A7E8C7F6-79B0-4966-9F66-0392E933A139}" destId="{02942269-FFBD-4989-80EE-823A634B2774}" srcOrd="0" destOrd="0" parTransId="{10CA5552-7F5A-4F0D-9D4F-A2A1263E1C94}" sibTransId="{D3A99547-F2C9-4138-8A68-14C6427EC2D1}"/>
    <dgm:cxn modelId="{7EADA1B5-5A83-492F-BE61-9D07A9132D05}" type="presOf" srcId="{A7E8C7F6-79B0-4966-9F66-0392E933A139}" destId="{E195704B-327D-438B-B621-5D11F70FF4A2}" srcOrd="0" destOrd="0" presId="urn:microsoft.com/office/officeart/2005/8/layout/hList9"/>
    <dgm:cxn modelId="{ECF14439-D790-4978-95FF-2D3483BC6411}" type="presOf" srcId="{02942269-FFBD-4989-80EE-823A634B2774}" destId="{3157C76A-F395-48DB-86E7-16FFD28B310C}" srcOrd="1" destOrd="0" presId="urn:microsoft.com/office/officeart/2005/8/layout/hList9"/>
    <dgm:cxn modelId="{690F9C0E-5DD7-4CED-A60B-97D737EE7476}" type="presOf" srcId="{02942269-FFBD-4989-80EE-823A634B2774}" destId="{C131DC30-3746-4560-9FCA-D511BC6B58EC}" srcOrd="0" destOrd="0" presId="urn:microsoft.com/office/officeart/2005/8/layout/hList9"/>
    <dgm:cxn modelId="{5834A92E-4F05-471E-924A-2E6A0C153605}" srcId="{9C570B06-8ABF-4E20-89D4-CB8D51EC8B24}" destId="{A7E8C7F6-79B0-4966-9F66-0392E933A139}" srcOrd="0" destOrd="0" parTransId="{EE475F9B-AE92-4199-A63B-39D108E05251}" sibTransId="{869906AA-D9EC-4A0F-8FE8-B890C7EF19EA}"/>
    <dgm:cxn modelId="{620B5089-4DE8-423C-A1F4-399B4CC79B4A}" type="presParOf" srcId="{26479D73-A79C-4FBB-8916-4DCFF75CD348}" destId="{C0F20642-65BC-433A-A069-05E3B3AF1845}" srcOrd="0" destOrd="0" presId="urn:microsoft.com/office/officeart/2005/8/layout/hList9"/>
    <dgm:cxn modelId="{9412BDB1-3E8D-4F93-B59B-0CCBDB614848}" type="presParOf" srcId="{26479D73-A79C-4FBB-8916-4DCFF75CD348}" destId="{DBFDA0FF-6015-46F3-A985-4F2430F301EB}" srcOrd="1" destOrd="0" presId="urn:microsoft.com/office/officeart/2005/8/layout/hList9"/>
    <dgm:cxn modelId="{E26FC2DB-8AD9-4461-95F7-61D1D4911AC2}" type="presParOf" srcId="{DBFDA0FF-6015-46F3-A985-4F2430F301EB}" destId="{C2905DBB-9529-4867-B22B-30281A9C9BF2}" srcOrd="0" destOrd="0" presId="urn:microsoft.com/office/officeart/2005/8/layout/hList9"/>
    <dgm:cxn modelId="{59759CFB-C3DB-4CED-9330-E3E27D3C1F2D}" type="presParOf" srcId="{DBFDA0FF-6015-46F3-A985-4F2430F301EB}" destId="{203CBC32-5948-43E1-A9E4-82B816DC4E19}" srcOrd="1" destOrd="0" presId="urn:microsoft.com/office/officeart/2005/8/layout/hList9"/>
    <dgm:cxn modelId="{13CE418F-9F39-4A89-AB90-54CCCA8A2EF2}" type="presParOf" srcId="{203CBC32-5948-43E1-A9E4-82B816DC4E19}" destId="{C131DC30-3746-4560-9FCA-D511BC6B58EC}" srcOrd="0" destOrd="0" presId="urn:microsoft.com/office/officeart/2005/8/layout/hList9"/>
    <dgm:cxn modelId="{3998A510-F99C-41B5-ABF5-786EF92FF8EC}" type="presParOf" srcId="{203CBC32-5948-43E1-A9E4-82B816DC4E19}" destId="{3157C76A-F395-48DB-86E7-16FFD28B310C}" srcOrd="1" destOrd="0" presId="urn:microsoft.com/office/officeart/2005/8/layout/hList9"/>
    <dgm:cxn modelId="{FDD7CC67-5073-428A-8F40-B65F4917A9CA}" type="presParOf" srcId="{26479D73-A79C-4FBB-8916-4DCFF75CD348}" destId="{87DB24C4-3E38-4A3E-8DB0-30D65D4721BF}" srcOrd="2" destOrd="0" presId="urn:microsoft.com/office/officeart/2005/8/layout/hList9"/>
    <dgm:cxn modelId="{9F656A47-15DC-4995-B1B2-39C3ACED6E6F}" type="presParOf" srcId="{26479D73-A79C-4FBB-8916-4DCFF75CD348}" destId="{E195704B-327D-438B-B621-5D11F70FF4A2}" srcOrd="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1DC30-3746-4560-9FCA-D511BC6B58EC}">
      <dsp:nvSpPr>
        <dsp:cNvPr id="0" name=""/>
        <dsp:cNvSpPr/>
      </dsp:nvSpPr>
      <dsp:spPr>
        <a:xfrm>
          <a:off x="2952341" y="2232261"/>
          <a:ext cx="5251389" cy="1307497"/>
        </a:xfrm>
        <a:prstGeom prst="rect">
          <a:avLst/>
        </a:prstGeom>
        <a:solidFill>
          <a:schemeClr val="bg1">
            <a:lumMod val="7500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0" tIns="334264" rIns="334264" bIns="334264" numCol="1" spcCol="1270" anchor="ctr" anchorCtr="0">
          <a:noAutofit/>
        </a:bodyPr>
        <a:lstStyle/>
        <a:p>
          <a:pPr lvl="0" algn="l" defTabSz="2089150">
            <a:lnSpc>
              <a:spcPct val="90000"/>
            </a:lnSpc>
            <a:spcBef>
              <a:spcPct val="0"/>
            </a:spcBef>
            <a:spcAft>
              <a:spcPct val="35000"/>
            </a:spcAft>
          </a:pPr>
          <a:r>
            <a:rPr lang="en-US" sz="4700" b="1" kern="1200" dirty="0" smtClean="0">
              <a:solidFill>
                <a:srgbClr val="FF0000"/>
              </a:solidFill>
              <a:latin typeface="Times New Roman" panose="02020603050405020304" pitchFamily="18" charset="0"/>
              <a:cs typeface="Times New Roman" panose="02020603050405020304" pitchFamily="18" charset="0"/>
            </a:rPr>
            <a:t>TIMER </a:t>
          </a:r>
          <a:endParaRPr lang="vi-VN" sz="4700" b="1" kern="1200" dirty="0">
            <a:solidFill>
              <a:srgbClr val="FF0000"/>
            </a:solidFill>
            <a:latin typeface="Times New Roman" panose="02020603050405020304" pitchFamily="18" charset="0"/>
            <a:cs typeface="Times New Roman" panose="02020603050405020304" pitchFamily="18" charset="0"/>
          </a:endParaRPr>
        </a:p>
      </dsp:txBody>
      <dsp:txXfrm>
        <a:off x="3792563" y="2232261"/>
        <a:ext cx="4411166" cy="1307497"/>
      </dsp:txXfrm>
    </dsp:sp>
    <dsp:sp modelId="{E195704B-327D-438B-B621-5D11F70FF4A2}">
      <dsp:nvSpPr>
        <dsp:cNvPr id="0" name=""/>
        <dsp:cNvSpPr/>
      </dsp:nvSpPr>
      <dsp:spPr>
        <a:xfrm>
          <a:off x="2160271" y="1440160"/>
          <a:ext cx="1541707" cy="144487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en-US" sz="2000" kern="1200" dirty="0" smtClean="0"/>
            <a:t>Lesson 9</a:t>
          </a:r>
          <a:endParaRPr lang="vi-VN" sz="2000" kern="1200" dirty="0"/>
        </a:p>
      </dsp:txBody>
      <dsp:txXfrm>
        <a:off x="2386049" y="1651756"/>
        <a:ext cx="1090151" cy="1021678"/>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1F20C9-CB88-4FBA-8251-5442E9215208}" type="datetimeFigureOut">
              <a:rPr lang="vi-VN" smtClean="0"/>
              <a:t>27/10/2015</a:t>
            </a:fld>
            <a:endParaRPr lang="vi-V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1D2B4E-C508-4ADF-A442-04C022EC4A4A}" type="slidenum">
              <a:rPr lang="vi-VN" smtClean="0"/>
              <a:t>‹#›</a:t>
            </a:fld>
            <a:endParaRPr lang="vi-VN"/>
          </a:p>
        </p:txBody>
      </p:sp>
    </p:spTree>
    <p:extLst>
      <p:ext uri="{BB962C8B-B14F-4D97-AF65-F5344CB8AC3E}">
        <p14:creationId xmlns:p14="http://schemas.microsoft.com/office/powerpoint/2010/main" val="413362712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00" name="Text Box 28"/>
          <p:cNvSpPr txBox="1">
            <a:spLocks noChangeArrowheads="1"/>
          </p:cNvSpPr>
          <p:nvPr userDrawn="1"/>
        </p:nvSpPr>
        <p:spPr bwMode="white">
          <a:xfrm>
            <a:off x="7020272" y="22338"/>
            <a:ext cx="23397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vi-VN" sz="2000" b="1" i="1" dirty="0" smtClean="0">
                <a:solidFill>
                  <a:srgbClr val="CC0000"/>
                </a:solidFill>
                <a:latin typeface="Verdana" panose="020B0604030504040204" pitchFamily="34" charset="0"/>
              </a:rPr>
              <a:t>PIC16F887</a:t>
            </a:r>
            <a:endParaRPr lang="en-US" altLang="vi-VN" sz="2000" b="1" i="1" dirty="0">
              <a:solidFill>
                <a:srgbClr val="CC0000"/>
              </a:solidFill>
              <a:latin typeface="Verdana" panose="020B0604030504040204" pitchFamily="34" charset="0"/>
            </a:endParaRPr>
          </a:p>
        </p:txBody>
      </p:sp>
      <p:graphicFrame>
        <p:nvGraphicFramePr>
          <p:cNvPr id="4" name="Diagram 3"/>
          <p:cNvGraphicFramePr/>
          <p:nvPr userDrawn="1">
            <p:extLst>
              <p:ext uri="{D42A27DB-BD31-4B8C-83A1-F6EECF244321}">
                <p14:modId xmlns:p14="http://schemas.microsoft.com/office/powerpoint/2010/main" val="861122726"/>
              </p:ext>
            </p:extLst>
          </p:nvPr>
        </p:nvGraphicFramePr>
        <p:xfrm>
          <a:off x="611560" y="548680"/>
          <a:ext cx="8554144" cy="576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en-US" altLang="vi-VN"/>
          </a:p>
        </p:txBody>
      </p:sp>
      <p:sp>
        <p:nvSpPr>
          <p:cNvPr id="6" name="Slide Number Placeholder 5"/>
          <p:cNvSpPr>
            <a:spLocks noGrp="1"/>
          </p:cNvSpPr>
          <p:nvPr>
            <p:ph type="sldNum" sz="quarter" idx="12"/>
          </p:nvPr>
        </p:nvSpPr>
        <p:spPr/>
        <p:txBody>
          <a:bodyPr/>
          <a:lstStyle>
            <a:lvl1pPr>
              <a:defRPr/>
            </a:lvl1pPr>
          </a:lstStyle>
          <a:p>
            <a:fld id="{3FA456E2-AB5D-47E4-A32E-F51D2A6A165C}" type="slidenum">
              <a:rPr lang="en-US" altLang="vi-VN"/>
              <a:pPr/>
              <a:t>‹#›</a:t>
            </a:fld>
            <a:endParaRPr lang="en-US" altLang="vi-VN"/>
          </a:p>
        </p:txBody>
      </p:sp>
    </p:spTree>
    <p:extLst>
      <p:ext uri="{BB962C8B-B14F-4D97-AF65-F5344CB8AC3E}">
        <p14:creationId xmlns:p14="http://schemas.microsoft.com/office/powerpoint/2010/main" val="3226220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533400"/>
            <a:ext cx="2057400" cy="5791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381000" y="533400"/>
            <a:ext cx="60198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en-US" altLang="vi-VN"/>
          </a:p>
        </p:txBody>
      </p:sp>
      <p:sp>
        <p:nvSpPr>
          <p:cNvPr id="6" name="Slide Number Placeholder 5"/>
          <p:cNvSpPr>
            <a:spLocks noGrp="1"/>
          </p:cNvSpPr>
          <p:nvPr>
            <p:ph type="sldNum" sz="quarter" idx="12"/>
          </p:nvPr>
        </p:nvSpPr>
        <p:spPr/>
        <p:txBody>
          <a:bodyPr/>
          <a:lstStyle>
            <a:lvl1pPr>
              <a:defRPr/>
            </a:lvl1pPr>
          </a:lstStyle>
          <a:p>
            <a:fld id="{A2CAC34B-E713-4A35-8462-399556008790}" type="slidenum">
              <a:rPr lang="en-US" altLang="vi-VN"/>
              <a:pPr/>
              <a:t>‹#›</a:t>
            </a:fld>
            <a:endParaRPr lang="en-US" altLang="vi-VN"/>
          </a:p>
        </p:txBody>
      </p:sp>
    </p:spTree>
    <p:extLst>
      <p:ext uri="{BB962C8B-B14F-4D97-AF65-F5344CB8AC3E}">
        <p14:creationId xmlns:p14="http://schemas.microsoft.com/office/powerpoint/2010/main" val="3530696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en-US" altLang="vi-VN"/>
          </a:p>
        </p:txBody>
      </p:sp>
      <p:sp>
        <p:nvSpPr>
          <p:cNvPr id="6" name="Slide Number Placeholder 5"/>
          <p:cNvSpPr>
            <a:spLocks noGrp="1"/>
          </p:cNvSpPr>
          <p:nvPr>
            <p:ph type="sldNum" sz="quarter" idx="12"/>
          </p:nvPr>
        </p:nvSpPr>
        <p:spPr/>
        <p:txBody>
          <a:bodyPr/>
          <a:lstStyle>
            <a:lvl1pPr>
              <a:defRPr/>
            </a:lvl1pPr>
          </a:lstStyle>
          <a:p>
            <a:fld id="{429667DE-94B3-493A-8609-EEEFD67121DF}" type="slidenum">
              <a:rPr lang="en-US" altLang="vi-VN"/>
              <a:pPr/>
              <a:t>‹#›</a:t>
            </a:fld>
            <a:endParaRPr lang="en-US" altLang="vi-VN"/>
          </a:p>
        </p:txBody>
      </p:sp>
    </p:spTree>
    <p:extLst>
      <p:ext uri="{BB962C8B-B14F-4D97-AF65-F5344CB8AC3E}">
        <p14:creationId xmlns:p14="http://schemas.microsoft.com/office/powerpoint/2010/main" val="4733241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vi-VN"/>
          </a:p>
        </p:txBody>
      </p:sp>
      <p:sp>
        <p:nvSpPr>
          <p:cNvPr id="5" name="Footer Placeholder 4"/>
          <p:cNvSpPr>
            <a:spLocks noGrp="1"/>
          </p:cNvSpPr>
          <p:nvPr>
            <p:ph type="ftr" sz="quarter" idx="11"/>
          </p:nvPr>
        </p:nvSpPr>
        <p:spPr>
          <a:xfrm>
            <a:off x="7236296" y="116632"/>
            <a:ext cx="1790700" cy="307975"/>
          </a:xfrm>
          <a:prstGeom prst="rect">
            <a:avLst/>
          </a:prstGeom>
        </p:spPr>
        <p:txBody>
          <a:bodyPr/>
          <a:lstStyle>
            <a:lvl1pPr>
              <a:defRPr sz="1500" b="1"/>
            </a:lvl1pPr>
          </a:lstStyle>
          <a:p>
            <a:r>
              <a:rPr lang="en-US" altLang="vi-VN" dirty="0" smtClean="0"/>
              <a:t>ARM STM32F10X</a:t>
            </a:r>
            <a:endParaRPr lang="en-US" altLang="vi-VN" dirty="0"/>
          </a:p>
        </p:txBody>
      </p:sp>
      <p:sp>
        <p:nvSpPr>
          <p:cNvPr id="6" name="Slide Number Placeholder 5"/>
          <p:cNvSpPr>
            <a:spLocks noGrp="1"/>
          </p:cNvSpPr>
          <p:nvPr>
            <p:ph type="sldNum" sz="quarter" idx="12"/>
          </p:nvPr>
        </p:nvSpPr>
        <p:spPr/>
        <p:txBody>
          <a:bodyPr/>
          <a:lstStyle>
            <a:lvl1pPr>
              <a:defRPr/>
            </a:lvl1pPr>
          </a:lstStyle>
          <a:p>
            <a:fld id="{25E0B42B-8741-457B-A291-41CB9EB9E364}" type="slidenum">
              <a:rPr lang="en-US" altLang="vi-VN"/>
              <a:pPr/>
              <a:t>‹#›</a:t>
            </a:fld>
            <a:endParaRPr lang="en-US" altLang="vi-VN"/>
          </a:p>
        </p:txBody>
      </p:sp>
    </p:spTree>
    <p:extLst>
      <p:ext uri="{BB962C8B-B14F-4D97-AF65-F5344CB8AC3E}">
        <p14:creationId xmlns:p14="http://schemas.microsoft.com/office/powerpoint/2010/main" val="1160934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371600"/>
            <a:ext cx="40005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10100" y="1371600"/>
            <a:ext cx="40005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endParaRPr lang="en-US" altLang="vi-VN"/>
          </a:p>
        </p:txBody>
      </p:sp>
      <p:sp>
        <p:nvSpPr>
          <p:cNvPr id="7" name="Slide Number Placeholder 6"/>
          <p:cNvSpPr>
            <a:spLocks noGrp="1"/>
          </p:cNvSpPr>
          <p:nvPr>
            <p:ph type="sldNum" sz="quarter" idx="12"/>
          </p:nvPr>
        </p:nvSpPr>
        <p:spPr/>
        <p:txBody>
          <a:bodyPr/>
          <a:lstStyle>
            <a:lvl1pPr>
              <a:defRPr/>
            </a:lvl1pPr>
          </a:lstStyle>
          <a:p>
            <a:fld id="{7323D297-72C6-46F5-8A7C-0F974C81EB28}" type="slidenum">
              <a:rPr lang="en-US" altLang="vi-VN"/>
              <a:pPr/>
              <a:t>‹#›</a:t>
            </a:fld>
            <a:endParaRPr lang="en-US" altLang="vi-VN"/>
          </a:p>
        </p:txBody>
      </p:sp>
    </p:spTree>
    <p:extLst>
      <p:ext uri="{BB962C8B-B14F-4D97-AF65-F5344CB8AC3E}">
        <p14:creationId xmlns:p14="http://schemas.microsoft.com/office/powerpoint/2010/main" val="37182446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endParaRPr lang="en-US" altLang="vi-VN"/>
          </a:p>
        </p:txBody>
      </p:sp>
      <p:sp>
        <p:nvSpPr>
          <p:cNvPr id="9" name="Slide Number Placeholder 8"/>
          <p:cNvSpPr>
            <a:spLocks noGrp="1"/>
          </p:cNvSpPr>
          <p:nvPr>
            <p:ph type="sldNum" sz="quarter" idx="12"/>
          </p:nvPr>
        </p:nvSpPr>
        <p:spPr/>
        <p:txBody>
          <a:bodyPr/>
          <a:lstStyle>
            <a:lvl1pPr>
              <a:defRPr/>
            </a:lvl1pPr>
          </a:lstStyle>
          <a:p>
            <a:fld id="{DBBFCBF2-0149-45DD-8A6B-2AD3464BC5BE}" type="slidenum">
              <a:rPr lang="en-US" altLang="vi-VN"/>
              <a:pPr/>
              <a:t>‹#›</a:t>
            </a:fld>
            <a:endParaRPr lang="en-US" altLang="vi-VN"/>
          </a:p>
        </p:txBody>
      </p:sp>
    </p:spTree>
    <p:extLst>
      <p:ext uri="{BB962C8B-B14F-4D97-AF65-F5344CB8AC3E}">
        <p14:creationId xmlns:p14="http://schemas.microsoft.com/office/powerpoint/2010/main" val="3095441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endParaRPr lang="en-US" altLang="vi-VN"/>
          </a:p>
        </p:txBody>
      </p:sp>
      <p:sp>
        <p:nvSpPr>
          <p:cNvPr id="5" name="Slide Number Placeholder 4"/>
          <p:cNvSpPr>
            <a:spLocks noGrp="1"/>
          </p:cNvSpPr>
          <p:nvPr>
            <p:ph type="sldNum" sz="quarter" idx="12"/>
          </p:nvPr>
        </p:nvSpPr>
        <p:spPr/>
        <p:txBody>
          <a:bodyPr/>
          <a:lstStyle>
            <a:lvl1pPr>
              <a:defRPr/>
            </a:lvl1pPr>
          </a:lstStyle>
          <a:p>
            <a:fld id="{9AE9FEFD-A899-4B58-8442-FF9ACA2FCE4E}" type="slidenum">
              <a:rPr lang="en-US" altLang="vi-VN"/>
              <a:pPr/>
              <a:t>‹#›</a:t>
            </a:fld>
            <a:endParaRPr lang="en-US" altLang="vi-VN"/>
          </a:p>
        </p:txBody>
      </p:sp>
    </p:spTree>
    <p:extLst>
      <p:ext uri="{BB962C8B-B14F-4D97-AF65-F5344CB8AC3E}">
        <p14:creationId xmlns:p14="http://schemas.microsoft.com/office/powerpoint/2010/main" val="295225006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vi-VN"/>
          </a:p>
        </p:txBody>
      </p:sp>
      <p:sp>
        <p:nvSpPr>
          <p:cNvPr id="4" name="Slide Number Placeholder 3"/>
          <p:cNvSpPr>
            <a:spLocks noGrp="1"/>
          </p:cNvSpPr>
          <p:nvPr>
            <p:ph type="sldNum" sz="quarter" idx="12"/>
          </p:nvPr>
        </p:nvSpPr>
        <p:spPr/>
        <p:txBody>
          <a:bodyPr/>
          <a:lstStyle>
            <a:lvl1pPr>
              <a:defRPr/>
            </a:lvl1pPr>
          </a:lstStyle>
          <a:p>
            <a:fld id="{1D24ADB3-0A2E-4F5C-9CFA-303E1F1BB948}" type="slidenum">
              <a:rPr lang="en-US" altLang="vi-VN"/>
              <a:pPr/>
              <a:t>‹#›</a:t>
            </a:fld>
            <a:endParaRPr lang="en-US" altLang="vi-VN"/>
          </a:p>
        </p:txBody>
      </p:sp>
    </p:spTree>
    <p:extLst>
      <p:ext uri="{BB962C8B-B14F-4D97-AF65-F5344CB8AC3E}">
        <p14:creationId xmlns:p14="http://schemas.microsoft.com/office/powerpoint/2010/main" val="334893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vi-VN"/>
          </a:p>
        </p:txBody>
      </p:sp>
      <p:sp>
        <p:nvSpPr>
          <p:cNvPr id="6" name="Footer Placeholder 5"/>
          <p:cNvSpPr>
            <a:spLocks noGrp="1"/>
          </p:cNvSpPr>
          <p:nvPr>
            <p:ph type="ftr" sz="quarter" idx="11"/>
          </p:nvPr>
        </p:nvSpPr>
        <p:spPr>
          <a:xfrm>
            <a:off x="7124700" y="152400"/>
            <a:ext cx="1790700" cy="307975"/>
          </a:xfrm>
          <a:prstGeom prst="rect">
            <a:avLst/>
          </a:prstGeom>
        </p:spPr>
        <p:txBody>
          <a:bodyPr/>
          <a:lstStyle>
            <a:lvl1pPr>
              <a:defRPr/>
            </a:lvl1pPr>
          </a:lstStyle>
          <a:p>
            <a:r>
              <a:rPr lang="en-US" altLang="vi-VN"/>
              <a:t>www.themegallery.com</a:t>
            </a:r>
          </a:p>
        </p:txBody>
      </p:sp>
      <p:sp>
        <p:nvSpPr>
          <p:cNvPr id="7" name="Slide Number Placeholder 6"/>
          <p:cNvSpPr>
            <a:spLocks noGrp="1"/>
          </p:cNvSpPr>
          <p:nvPr>
            <p:ph type="sldNum" sz="quarter" idx="12"/>
          </p:nvPr>
        </p:nvSpPr>
        <p:spPr/>
        <p:txBody>
          <a:bodyPr/>
          <a:lstStyle>
            <a:lvl1pPr>
              <a:defRPr/>
            </a:lvl1pPr>
          </a:lstStyle>
          <a:p>
            <a:fld id="{A0F8F9FA-9707-4234-8340-6B2F48B09A1C}" type="slidenum">
              <a:rPr lang="en-US" altLang="vi-VN"/>
              <a:pPr/>
              <a:t>‹#›</a:t>
            </a:fld>
            <a:endParaRPr lang="en-US" altLang="vi-VN"/>
          </a:p>
        </p:txBody>
      </p:sp>
    </p:spTree>
    <p:extLst>
      <p:ext uri="{BB962C8B-B14F-4D97-AF65-F5344CB8AC3E}">
        <p14:creationId xmlns:p14="http://schemas.microsoft.com/office/powerpoint/2010/main" val="3885786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vi-VN"/>
          </a:p>
        </p:txBody>
      </p:sp>
      <p:sp>
        <p:nvSpPr>
          <p:cNvPr id="6" name="Footer Placeholder 5"/>
          <p:cNvSpPr>
            <a:spLocks noGrp="1"/>
          </p:cNvSpPr>
          <p:nvPr>
            <p:ph type="ftr" sz="quarter" idx="11"/>
          </p:nvPr>
        </p:nvSpPr>
        <p:spPr>
          <a:xfrm>
            <a:off x="7124700" y="152400"/>
            <a:ext cx="1790700" cy="307975"/>
          </a:xfrm>
          <a:prstGeom prst="rect">
            <a:avLst/>
          </a:prstGeom>
        </p:spPr>
        <p:txBody>
          <a:bodyPr/>
          <a:lstStyle>
            <a:lvl1pPr>
              <a:defRPr/>
            </a:lvl1pPr>
          </a:lstStyle>
          <a:p>
            <a:r>
              <a:rPr lang="en-US" altLang="vi-VN"/>
              <a:t>www.themegallery.com</a:t>
            </a:r>
          </a:p>
        </p:txBody>
      </p:sp>
      <p:sp>
        <p:nvSpPr>
          <p:cNvPr id="7" name="Slide Number Placeholder 6"/>
          <p:cNvSpPr>
            <a:spLocks noGrp="1"/>
          </p:cNvSpPr>
          <p:nvPr>
            <p:ph type="sldNum" sz="quarter" idx="12"/>
          </p:nvPr>
        </p:nvSpPr>
        <p:spPr/>
        <p:txBody>
          <a:bodyPr/>
          <a:lstStyle>
            <a:lvl1pPr>
              <a:defRPr/>
            </a:lvl1pPr>
          </a:lstStyle>
          <a:p>
            <a:fld id="{93D7148A-DFD1-4F21-A49E-A9DE2508B27D}" type="slidenum">
              <a:rPr lang="en-US" altLang="vi-VN"/>
              <a:pPr/>
              <a:t>‹#›</a:t>
            </a:fld>
            <a:endParaRPr lang="en-US" altLang="vi-VN"/>
          </a:p>
        </p:txBody>
      </p:sp>
    </p:spTree>
    <p:extLst>
      <p:ext uri="{BB962C8B-B14F-4D97-AF65-F5344CB8AC3E}">
        <p14:creationId xmlns:p14="http://schemas.microsoft.com/office/powerpoint/2010/main" val="427358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black">
          <a:xfrm>
            <a:off x="381000" y="5334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3378596" algn="ctr" rotWithShape="0">
                    <a:srgbClr val="000000"/>
                  </a:outerShdw>
                </a:effectLst>
              </a14:hiddenEffects>
            </a:ext>
          </a:extLst>
        </p:spPr>
        <p:txBody>
          <a:bodyPr vert="horz" wrap="square" lIns="91440" tIns="45720" rIns="91440" bIns="45720" numCol="1" anchor="ctr" anchorCtr="0" compatLnSpc="1">
            <a:prstTxWarp prst="textNoShape">
              <a:avLst/>
            </a:prstTxWarp>
          </a:bodyPr>
          <a:lstStyle/>
          <a:p>
            <a:pPr lvl="0"/>
            <a:r>
              <a:rPr lang="en-US" altLang="vi-VN" smtClean="0"/>
              <a:t>Click to edit Master title style</a:t>
            </a:r>
          </a:p>
        </p:txBody>
      </p:sp>
      <p:sp>
        <p:nvSpPr>
          <p:cNvPr id="1028" name="Rectangle 4"/>
          <p:cNvSpPr>
            <a:spLocks noGrp="1" noChangeArrowheads="1"/>
          </p:cNvSpPr>
          <p:nvPr>
            <p:ph type="dt" sz="half" idx="2"/>
          </p:nvPr>
        </p:nvSpPr>
        <p:spPr bwMode="auto">
          <a:xfrm>
            <a:off x="381000" y="6537325"/>
            <a:ext cx="1219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vi-VN"/>
          </a:p>
        </p:txBody>
      </p:sp>
      <p:sp>
        <p:nvSpPr>
          <p:cNvPr id="1030" name="Rectangle 6"/>
          <p:cNvSpPr>
            <a:spLocks noGrp="1" noChangeArrowheads="1"/>
          </p:cNvSpPr>
          <p:nvPr>
            <p:ph type="sldNum" sz="quarter" idx="4"/>
          </p:nvPr>
        </p:nvSpPr>
        <p:spPr bwMode="auto">
          <a:xfrm>
            <a:off x="4114800" y="6537325"/>
            <a:ext cx="1295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vl1pPr>
          </a:lstStyle>
          <a:p>
            <a:fld id="{956E49D5-FAAF-49EE-BD86-D43E1263F7B7}" type="slidenum">
              <a:rPr lang="en-US" altLang="vi-VN"/>
              <a:pPr/>
              <a:t>‹#›</a:t>
            </a:fld>
            <a:endParaRPr lang="en-US" altLang="vi-VN"/>
          </a:p>
        </p:txBody>
      </p:sp>
      <p:sp>
        <p:nvSpPr>
          <p:cNvPr id="1027" name="Rectangle 3"/>
          <p:cNvSpPr>
            <a:spLocks noGrp="1" noChangeArrowheads="1"/>
          </p:cNvSpPr>
          <p:nvPr>
            <p:ph type="body" idx="1"/>
          </p:nvPr>
        </p:nvSpPr>
        <p:spPr bwMode="auto">
          <a:xfrm>
            <a:off x="457200" y="1371600"/>
            <a:ext cx="8153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vi-VN" smtClean="0"/>
              <a:t>Click to edit Master text styles</a:t>
            </a:r>
          </a:p>
          <a:p>
            <a:pPr lvl="1"/>
            <a:r>
              <a:rPr lang="en-US" altLang="vi-VN" smtClean="0"/>
              <a:t>Second level</a:t>
            </a:r>
          </a:p>
          <a:p>
            <a:pPr lvl="2"/>
            <a:r>
              <a:rPr lang="en-US" altLang="vi-VN" smtClean="0"/>
              <a:t>Third level</a:t>
            </a:r>
          </a:p>
          <a:p>
            <a:pPr lvl="3"/>
            <a:r>
              <a:rPr lang="en-US" altLang="vi-VN" smtClean="0"/>
              <a:t>Fourth level</a:t>
            </a:r>
          </a:p>
          <a:p>
            <a:pPr lvl="4"/>
            <a:r>
              <a:rPr lang="en-US" altLang="vi-VN" smtClean="0"/>
              <a:t>Fifth level</a:t>
            </a:r>
          </a:p>
        </p:txBody>
      </p:sp>
      <p:grpSp>
        <p:nvGrpSpPr>
          <p:cNvPr id="1073" name="Group 49"/>
          <p:cNvGrpSpPr>
            <a:grpSpLocks/>
          </p:cNvGrpSpPr>
          <p:nvPr/>
        </p:nvGrpSpPr>
        <p:grpSpPr bwMode="auto">
          <a:xfrm>
            <a:off x="0" y="1109663"/>
            <a:ext cx="8229600" cy="33337"/>
            <a:chOff x="0" y="747"/>
            <a:chExt cx="5184" cy="21"/>
          </a:xfrm>
        </p:grpSpPr>
        <p:sp>
          <p:nvSpPr>
            <p:cNvPr id="1071" name="Line 47"/>
            <p:cNvSpPr>
              <a:spLocks noChangeShapeType="1"/>
            </p:cNvSpPr>
            <p:nvPr/>
          </p:nvSpPr>
          <p:spPr bwMode="auto">
            <a:xfrm flipH="1">
              <a:off x="0" y="747"/>
              <a:ext cx="518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2" name="Line 48"/>
            <p:cNvSpPr>
              <a:spLocks noChangeShapeType="1"/>
            </p:cNvSpPr>
            <p:nvPr/>
          </p:nvSpPr>
          <p:spPr bwMode="auto">
            <a:xfrm>
              <a:off x="0" y="768"/>
              <a:ext cx="2285"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0" name="Footer Placeholder 4"/>
          <p:cNvSpPr txBox="1">
            <a:spLocks/>
          </p:cNvSpPr>
          <p:nvPr userDrawn="1"/>
        </p:nvSpPr>
        <p:spPr>
          <a:xfrm>
            <a:off x="7236296" y="116632"/>
            <a:ext cx="1790700" cy="307975"/>
          </a:xfrm>
          <a:prstGeom prst="rect">
            <a:avLst/>
          </a:prstGeom>
        </p:spPr>
        <p:txBody>
          <a:bodyPr/>
          <a:lstStyle>
            <a:defPPr>
              <a:defRPr lang="en-US"/>
            </a:defPPr>
            <a:lvl1pPr algn="l" rtl="0" fontAlgn="base">
              <a:spcBef>
                <a:spcPct val="0"/>
              </a:spcBef>
              <a:spcAft>
                <a:spcPct val="0"/>
              </a:spcAft>
              <a:defRPr sz="15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vi-VN" dirty="0" smtClean="0"/>
              <a:t>            PIC16F887</a:t>
            </a:r>
            <a:endParaRPr lang="en-US" altLang="vi-VN"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l" rtl="0" eaLnBrk="1" fontAlgn="base" hangingPunct="1">
        <a:spcBef>
          <a:spcPct val="0"/>
        </a:spcBef>
        <a:spcAft>
          <a:spcPct val="0"/>
        </a:spcAft>
        <a:defRPr sz="4000" b="1" kern="1200">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panose="020B0604020202020204" pitchFamily="34" charset="0"/>
        </a:defRPr>
      </a:lvl2pPr>
      <a:lvl3pPr algn="l" rtl="0" eaLnBrk="1" fontAlgn="base" hangingPunct="1">
        <a:spcBef>
          <a:spcPct val="0"/>
        </a:spcBef>
        <a:spcAft>
          <a:spcPct val="0"/>
        </a:spcAft>
        <a:defRPr sz="4000" b="1">
          <a:solidFill>
            <a:schemeClr val="tx2"/>
          </a:solidFill>
          <a:latin typeface="Arial" panose="020B0604020202020204" pitchFamily="34" charset="0"/>
        </a:defRPr>
      </a:lvl3pPr>
      <a:lvl4pPr algn="l" rtl="0" eaLnBrk="1" fontAlgn="base" hangingPunct="1">
        <a:spcBef>
          <a:spcPct val="0"/>
        </a:spcBef>
        <a:spcAft>
          <a:spcPct val="0"/>
        </a:spcAft>
        <a:defRPr sz="4000" b="1">
          <a:solidFill>
            <a:schemeClr val="tx2"/>
          </a:solidFill>
          <a:latin typeface="Arial" panose="020B0604020202020204" pitchFamily="34" charset="0"/>
        </a:defRPr>
      </a:lvl4pPr>
      <a:lvl5pPr algn="l" rtl="0" eaLnBrk="1" fontAlgn="base" hangingPunct="1">
        <a:spcBef>
          <a:spcPct val="0"/>
        </a:spcBef>
        <a:spcAft>
          <a:spcPct val="0"/>
        </a:spcAft>
        <a:defRPr sz="4000" b="1">
          <a:solidFill>
            <a:schemeClr val="tx2"/>
          </a:solidFill>
          <a:latin typeface="Arial" panose="020B0604020202020204" pitchFamily="34" charset="0"/>
        </a:defRPr>
      </a:lvl5pPr>
      <a:lvl6pPr marL="457200" algn="l" rtl="0" eaLnBrk="1" fontAlgn="base" hangingPunct="1">
        <a:spcBef>
          <a:spcPct val="0"/>
        </a:spcBef>
        <a:spcAft>
          <a:spcPct val="0"/>
        </a:spcAft>
        <a:defRPr sz="4000" b="1">
          <a:solidFill>
            <a:schemeClr val="tx2"/>
          </a:solidFill>
          <a:latin typeface="Arial" panose="020B0604020202020204" pitchFamily="34" charset="0"/>
        </a:defRPr>
      </a:lvl6pPr>
      <a:lvl7pPr marL="914400" algn="l" rtl="0" eaLnBrk="1" fontAlgn="base" hangingPunct="1">
        <a:spcBef>
          <a:spcPct val="0"/>
        </a:spcBef>
        <a:spcAft>
          <a:spcPct val="0"/>
        </a:spcAft>
        <a:defRPr sz="4000" b="1">
          <a:solidFill>
            <a:schemeClr val="tx2"/>
          </a:solidFill>
          <a:latin typeface="Arial" panose="020B0604020202020204" pitchFamily="34" charset="0"/>
        </a:defRPr>
      </a:lvl7pPr>
      <a:lvl8pPr marL="1371600" algn="l" rtl="0" eaLnBrk="1" fontAlgn="base" hangingPunct="1">
        <a:spcBef>
          <a:spcPct val="0"/>
        </a:spcBef>
        <a:spcAft>
          <a:spcPct val="0"/>
        </a:spcAft>
        <a:defRPr sz="4000" b="1">
          <a:solidFill>
            <a:schemeClr val="tx2"/>
          </a:solidFill>
          <a:latin typeface="Arial" panose="020B0604020202020204" pitchFamily="34" charset="0"/>
        </a:defRPr>
      </a:lvl8pPr>
      <a:lvl9pPr marL="1828800" algn="l" rtl="0" eaLnBrk="1" fontAlgn="base" hangingPunct="1">
        <a:spcBef>
          <a:spcPct val="0"/>
        </a:spcBef>
        <a:spcAft>
          <a:spcPct val="0"/>
        </a:spcAft>
        <a:defRPr sz="40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bg1"/>
        </a:buClr>
        <a:buSzPct val="115000"/>
        <a:buFont typeface="Wingdings" panose="05000000000000000000" pitchFamily="2" charset="2"/>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folHlink"/>
        </a:buClr>
        <a:buFont typeface="Wingdings" panose="05000000000000000000" pitchFamily="2" charset="2"/>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TO MEASURE TIME</a:t>
            </a:r>
            <a:endParaRPr lang="en-US" dirty="0"/>
          </a:p>
        </p:txBody>
      </p:sp>
      <p:sp>
        <p:nvSpPr>
          <p:cNvPr id="2" name="Rectangle 1"/>
          <p:cNvSpPr/>
          <p:nvPr/>
        </p:nvSpPr>
        <p:spPr>
          <a:xfrm>
            <a:off x="-5581128" y="1250176"/>
            <a:ext cx="8424936"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107504" y="1250176"/>
            <a:ext cx="9036496" cy="4524315"/>
          </a:xfrm>
          <a:prstGeom prst="rect">
            <a:avLst/>
          </a:prstGeom>
        </p:spPr>
        <p:txBody>
          <a:bodyPr wrap="square">
            <a:spAutoFit/>
          </a:bodyPr>
          <a:lstStyle/>
          <a:p>
            <a:pPr marL="571500" indent="-571500">
              <a:buFont typeface="Wingdings" panose="05000000000000000000" pitchFamily="2" charset="2"/>
              <a:buChar char="q"/>
            </a:pPr>
            <a:r>
              <a:rPr lang="en-US" sz="3600" dirty="0"/>
              <a:t>Reset the TMR0 register or write some known value to it.</a:t>
            </a:r>
          </a:p>
          <a:p>
            <a:pPr marL="571500" indent="-571500">
              <a:buFont typeface="Wingdings" panose="05000000000000000000" pitchFamily="2" charset="2"/>
              <a:buChar char="q"/>
            </a:pPr>
            <a:r>
              <a:rPr lang="en-US" sz="3600" dirty="0"/>
              <a:t>Elapsed time </a:t>
            </a:r>
            <a:r>
              <a:rPr lang="en-US" sz="3600" dirty="0" smtClean="0"/>
              <a:t>is </a:t>
            </a:r>
            <a:r>
              <a:rPr lang="en-US" sz="3600" dirty="0"/>
              <a:t>measured by reading the TMR0 register.</a:t>
            </a:r>
          </a:p>
          <a:p>
            <a:pPr marL="571500" indent="-571500">
              <a:buFont typeface="Wingdings" panose="05000000000000000000" pitchFamily="2" charset="2"/>
              <a:buChar char="q"/>
            </a:pPr>
            <a:r>
              <a:rPr lang="en-US" sz="3600" dirty="0"/>
              <a:t>The flag bit TMR0IF of the INTCON register is automatically set every time the TMR0 register overflows. If enabled, an interrupt occurs.</a:t>
            </a:r>
          </a:p>
        </p:txBody>
      </p:sp>
    </p:spTree>
    <p:extLst>
      <p:ext uri="{BB962C8B-B14F-4D97-AF65-F5344CB8AC3E}">
        <p14:creationId xmlns:p14="http://schemas.microsoft.com/office/powerpoint/2010/main" val="3523480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TO COUNT PULSES</a:t>
            </a:r>
            <a:endParaRPr lang="en-US" dirty="0"/>
          </a:p>
        </p:txBody>
      </p:sp>
      <p:sp>
        <p:nvSpPr>
          <p:cNvPr id="2" name="Rectangle 1"/>
          <p:cNvSpPr/>
          <p:nvPr/>
        </p:nvSpPr>
        <p:spPr>
          <a:xfrm>
            <a:off x="-5581128" y="1250176"/>
            <a:ext cx="8424936"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107504" y="1250176"/>
            <a:ext cx="9036496" cy="4524315"/>
          </a:xfrm>
          <a:prstGeom prst="rect">
            <a:avLst/>
          </a:prstGeom>
        </p:spPr>
        <p:txBody>
          <a:bodyPr wrap="square">
            <a:spAutoFit/>
          </a:bodyPr>
          <a:lstStyle/>
          <a:p>
            <a:pPr marL="571500" indent="-571500">
              <a:buFont typeface="Wingdings" panose="05000000000000000000" pitchFamily="2" charset="2"/>
              <a:buChar char="q"/>
            </a:pPr>
            <a:r>
              <a:rPr lang="en-US" sz="3600" dirty="0"/>
              <a:t>The polarity of pulses are to be counted on the RA4 pin is selected by the TOSE bit of the OPTION_REG register (T0SE: 0=positive, 1=negative pulses).</a:t>
            </a:r>
          </a:p>
          <a:p>
            <a:pPr marL="571500" indent="-571500">
              <a:buFont typeface="Wingdings" panose="05000000000000000000" pitchFamily="2" charset="2"/>
              <a:buChar char="q"/>
            </a:pPr>
            <a:r>
              <a:rPr lang="en-US" sz="3600" dirty="0"/>
              <a:t>Number of pulses may be read from the TMR0 register. </a:t>
            </a:r>
            <a:endParaRPr lang="en-US" sz="3600" dirty="0" smtClean="0"/>
          </a:p>
          <a:p>
            <a:pPr marL="571500" indent="-571500">
              <a:buFont typeface="Wingdings" panose="05000000000000000000" pitchFamily="2" charset="2"/>
              <a:buChar char="q"/>
            </a:pPr>
            <a:r>
              <a:rPr lang="en-US" sz="3600" dirty="0" smtClean="0"/>
              <a:t>The </a:t>
            </a:r>
            <a:r>
              <a:rPr lang="en-US" sz="3600" dirty="0" err="1"/>
              <a:t>prescaler</a:t>
            </a:r>
            <a:r>
              <a:rPr lang="en-US" sz="3600" dirty="0"/>
              <a:t> and interrupt are used in the same manner as in timer mode.</a:t>
            </a:r>
          </a:p>
        </p:txBody>
      </p:sp>
    </p:spTree>
    <p:extLst>
      <p:ext uri="{BB962C8B-B14F-4D97-AF65-F5344CB8AC3E}">
        <p14:creationId xmlns:p14="http://schemas.microsoft.com/office/powerpoint/2010/main" val="4266725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TIMER1</a:t>
            </a:r>
            <a:endParaRPr lang="en-US" dirty="0"/>
          </a:p>
        </p:txBody>
      </p:sp>
      <p:sp>
        <p:nvSpPr>
          <p:cNvPr id="2" name="Rectangle 1"/>
          <p:cNvSpPr/>
          <p:nvPr/>
        </p:nvSpPr>
        <p:spPr>
          <a:xfrm>
            <a:off x="-5581128" y="1250176"/>
            <a:ext cx="8424936"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0" y="1250176"/>
            <a:ext cx="8640960" cy="3970318"/>
          </a:xfrm>
          <a:prstGeom prst="rect">
            <a:avLst/>
          </a:prstGeom>
        </p:spPr>
        <p:txBody>
          <a:bodyPr wrap="square">
            <a:spAutoFit/>
          </a:bodyPr>
          <a:lstStyle/>
          <a:p>
            <a:pPr marL="571500" indent="-571500" algn="just">
              <a:buFont typeface="Wingdings" panose="05000000000000000000" pitchFamily="2" charset="2"/>
              <a:buChar char="q"/>
            </a:pPr>
            <a:r>
              <a:rPr lang="en-US" sz="3600" dirty="0"/>
              <a:t>Timer TMR1 module is a 16-bit timer/counter, which means that it consists of two registers (TMR1L and TMR1H). </a:t>
            </a:r>
            <a:endParaRPr lang="en-US" sz="3600" dirty="0" smtClean="0"/>
          </a:p>
          <a:p>
            <a:pPr marL="571500" indent="-571500" algn="just">
              <a:buFont typeface="Wingdings" panose="05000000000000000000" pitchFamily="2" charset="2"/>
              <a:buChar char="q"/>
            </a:pPr>
            <a:r>
              <a:rPr lang="en-US" sz="3600" dirty="0"/>
              <a:t>TMR1</a:t>
            </a:r>
            <a:r>
              <a:rPr lang="en-US" sz="3600" dirty="0" smtClean="0"/>
              <a:t> </a:t>
            </a:r>
            <a:r>
              <a:rPr lang="en-US" sz="3600" dirty="0"/>
              <a:t>can count up 65.535 pulses in a single </a:t>
            </a:r>
            <a:r>
              <a:rPr lang="en-US" sz="3600" dirty="0" smtClean="0"/>
              <a:t>cycle before </a:t>
            </a:r>
            <a:r>
              <a:rPr lang="en-US" sz="3600" dirty="0"/>
              <a:t>the counting starts from zero.</a:t>
            </a:r>
          </a:p>
        </p:txBody>
      </p:sp>
      <p:pic>
        <p:nvPicPr>
          <p:cNvPr id="6146" name="Picture 2" descr="Timer TM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85184"/>
            <a:ext cx="9144000" cy="1772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519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TIMER1 FEATURES</a:t>
            </a:r>
            <a:endParaRPr lang="en-US" dirty="0"/>
          </a:p>
        </p:txBody>
      </p:sp>
      <p:sp>
        <p:nvSpPr>
          <p:cNvPr id="2" name="Rectangle 1"/>
          <p:cNvSpPr/>
          <p:nvPr/>
        </p:nvSpPr>
        <p:spPr>
          <a:xfrm>
            <a:off x="-5581128" y="1250176"/>
            <a:ext cx="8424936"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sp>
        <p:nvSpPr>
          <p:cNvPr id="3" name="Rectangle 2"/>
          <p:cNvSpPr/>
          <p:nvPr/>
        </p:nvSpPr>
        <p:spPr>
          <a:xfrm>
            <a:off x="35496" y="1250176"/>
            <a:ext cx="9217024" cy="5016758"/>
          </a:xfrm>
          <a:prstGeom prst="rect">
            <a:avLst/>
          </a:prstGeom>
        </p:spPr>
        <p:txBody>
          <a:bodyPr wrap="square">
            <a:spAutoFit/>
          </a:bodyPr>
          <a:lstStyle/>
          <a:p>
            <a:pPr marL="457200" indent="-457200">
              <a:buFont typeface="Wingdings" panose="05000000000000000000" pitchFamily="2" charset="2"/>
              <a:buChar char="q"/>
            </a:pPr>
            <a:r>
              <a:rPr lang="en-US" sz="3200" dirty="0" smtClean="0"/>
              <a:t>16-bit </a:t>
            </a:r>
            <a:r>
              <a:rPr lang="en-US" sz="3200" dirty="0"/>
              <a:t>timer/counter register </a:t>
            </a:r>
            <a:r>
              <a:rPr lang="en-US" sz="3200" dirty="0" smtClean="0"/>
              <a:t>pair</a:t>
            </a:r>
            <a:endParaRPr lang="en-US" sz="3200" dirty="0"/>
          </a:p>
          <a:p>
            <a:pPr marL="457200" indent="-457200">
              <a:buFont typeface="Wingdings" panose="05000000000000000000" pitchFamily="2" charset="2"/>
              <a:buChar char="q"/>
            </a:pPr>
            <a:r>
              <a:rPr lang="en-US" sz="3200" dirty="0"/>
              <a:t>Programmable internal or external clock </a:t>
            </a:r>
            <a:r>
              <a:rPr lang="en-US" sz="3200" dirty="0" smtClean="0"/>
              <a:t>source</a:t>
            </a:r>
            <a:endParaRPr lang="en-US" sz="3200" dirty="0"/>
          </a:p>
          <a:p>
            <a:pPr marL="457200" indent="-457200">
              <a:buFont typeface="Wingdings" panose="05000000000000000000" pitchFamily="2" charset="2"/>
              <a:buChar char="q"/>
            </a:pPr>
            <a:r>
              <a:rPr lang="en-US" sz="3200" dirty="0" smtClean="0"/>
              <a:t>3 level </a:t>
            </a:r>
            <a:r>
              <a:rPr lang="en-US" sz="3200" dirty="0" err="1" smtClean="0"/>
              <a:t>prescaler</a:t>
            </a:r>
            <a:endParaRPr lang="en-US" sz="3200" dirty="0"/>
          </a:p>
          <a:p>
            <a:pPr marL="457200" indent="-457200">
              <a:buFont typeface="Wingdings" panose="05000000000000000000" pitchFamily="2" charset="2"/>
              <a:buChar char="q"/>
            </a:pPr>
            <a:r>
              <a:rPr lang="en-US" sz="3200" dirty="0"/>
              <a:t>Optional LP </a:t>
            </a:r>
            <a:r>
              <a:rPr lang="en-US" sz="3200" dirty="0" smtClean="0"/>
              <a:t>oscillator</a:t>
            </a:r>
            <a:endParaRPr lang="en-US" sz="3200" dirty="0"/>
          </a:p>
          <a:p>
            <a:pPr marL="457200" indent="-457200">
              <a:buFont typeface="Wingdings" panose="05000000000000000000" pitchFamily="2" charset="2"/>
              <a:buChar char="q"/>
            </a:pPr>
            <a:r>
              <a:rPr lang="en-US" sz="3200" dirty="0"/>
              <a:t>Synchronous or asynchronous </a:t>
            </a:r>
            <a:r>
              <a:rPr lang="en-US" sz="3200" dirty="0" smtClean="0"/>
              <a:t>operation</a:t>
            </a:r>
            <a:endParaRPr lang="en-US" sz="3200" dirty="0"/>
          </a:p>
          <a:p>
            <a:pPr marL="457200" indent="-457200">
              <a:buFont typeface="Wingdings" panose="05000000000000000000" pitchFamily="2" charset="2"/>
              <a:buChar char="q"/>
            </a:pPr>
            <a:r>
              <a:rPr lang="en-US" sz="3200" dirty="0"/>
              <a:t>Timer TMR1 gate control (count enable) via comparator or T1G </a:t>
            </a:r>
            <a:r>
              <a:rPr lang="en-US" sz="3200" dirty="0" smtClean="0"/>
              <a:t>pin</a:t>
            </a:r>
            <a:endParaRPr lang="en-US" sz="3200" dirty="0"/>
          </a:p>
          <a:p>
            <a:pPr marL="457200" indent="-457200">
              <a:buFont typeface="Wingdings" panose="05000000000000000000" pitchFamily="2" charset="2"/>
              <a:buChar char="q"/>
            </a:pPr>
            <a:r>
              <a:rPr lang="en-US" sz="3200" dirty="0"/>
              <a:t>Interrupt on </a:t>
            </a:r>
            <a:r>
              <a:rPr lang="en-US" sz="3200" dirty="0" smtClean="0"/>
              <a:t>overflow</a:t>
            </a:r>
            <a:endParaRPr lang="en-US" sz="3200" dirty="0"/>
          </a:p>
          <a:p>
            <a:pPr marL="457200" indent="-457200">
              <a:buFont typeface="Wingdings" panose="05000000000000000000" pitchFamily="2" charset="2"/>
              <a:buChar char="q"/>
            </a:pPr>
            <a:r>
              <a:rPr lang="en-US" sz="3200" dirty="0"/>
              <a:t>Wake-up on overflow (external clock</a:t>
            </a:r>
            <a:r>
              <a:rPr lang="en-US" sz="3200" dirty="0" smtClean="0"/>
              <a:t>)</a:t>
            </a:r>
            <a:endParaRPr lang="en-US" sz="3200" dirty="0"/>
          </a:p>
          <a:p>
            <a:pPr marL="457200" indent="-457200">
              <a:buFont typeface="Wingdings" panose="05000000000000000000" pitchFamily="2" charset="2"/>
              <a:buChar char="q"/>
            </a:pPr>
            <a:r>
              <a:rPr lang="en-US" sz="3200" dirty="0"/>
              <a:t>Time base for Capture/Compare function.</a:t>
            </a:r>
          </a:p>
        </p:txBody>
      </p:sp>
    </p:spTree>
    <p:extLst>
      <p:ext uri="{BB962C8B-B14F-4D97-AF65-F5344CB8AC3E}">
        <p14:creationId xmlns:p14="http://schemas.microsoft.com/office/powerpoint/2010/main" val="1345046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TIMER1 FEATURES</a:t>
            </a:r>
            <a:endParaRPr lang="en-US" dirty="0"/>
          </a:p>
        </p:txBody>
      </p:sp>
      <p:sp>
        <p:nvSpPr>
          <p:cNvPr id="2" name="Rectangle 1"/>
          <p:cNvSpPr/>
          <p:nvPr/>
        </p:nvSpPr>
        <p:spPr>
          <a:xfrm>
            <a:off x="-5581128" y="1250176"/>
            <a:ext cx="8424936"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pic>
        <p:nvPicPr>
          <p:cNvPr id="7170" name="Picture 2" descr="Simplified schematic of TMR1 tim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5636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CLOCK SOURCE SELECTION</a:t>
            </a:r>
          </a:p>
        </p:txBody>
      </p:sp>
      <p:sp>
        <p:nvSpPr>
          <p:cNvPr id="2" name="Rectangle 1"/>
          <p:cNvSpPr/>
          <p:nvPr/>
        </p:nvSpPr>
        <p:spPr>
          <a:xfrm>
            <a:off x="-5581128" y="1250176"/>
            <a:ext cx="8424936"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232290834"/>
              </p:ext>
            </p:extLst>
          </p:nvPr>
        </p:nvGraphicFramePr>
        <p:xfrm>
          <a:off x="179512" y="1250176"/>
          <a:ext cx="8712968" cy="1089660"/>
        </p:xfrm>
        <a:graphic>
          <a:graphicData uri="http://schemas.openxmlformats.org/drawingml/2006/table">
            <a:tbl>
              <a:tblPr/>
              <a:tblGrid>
                <a:gridCol w="4608512"/>
                <a:gridCol w="4104456"/>
              </a:tblGrid>
              <a:tr h="0">
                <a:tc>
                  <a:txBody>
                    <a:bodyPr/>
                    <a:lstStyle/>
                    <a:p>
                      <a:r>
                        <a:rPr lang="en-US" b="1" i="0" cap="all">
                          <a:solidFill>
                            <a:srgbClr val="4F6B72"/>
                          </a:solidFill>
                          <a:effectLst/>
                          <a:latin typeface="Arial" panose="020B0604020202020204" pitchFamily="34" charset="0"/>
                        </a:rPr>
                        <a:t>CLOCK SOURCE</a:t>
                      </a:r>
                    </a:p>
                  </a:txBody>
                  <a:tcPr marL="114300" marR="57150" marT="57150" marB="5715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CAE8EA"/>
                    </a:solidFill>
                  </a:tcPr>
                </a:tc>
                <a:tc>
                  <a:txBody>
                    <a:bodyPr/>
                    <a:lstStyle/>
                    <a:p>
                      <a:r>
                        <a:rPr lang="en-US" b="1" i="0" cap="all">
                          <a:solidFill>
                            <a:srgbClr val="4F6B72"/>
                          </a:solidFill>
                          <a:effectLst/>
                          <a:latin typeface="Arial" panose="020B0604020202020204" pitchFamily="34" charset="0"/>
                        </a:rPr>
                        <a:t>TMR1CS</a:t>
                      </a:r>
                    </a:p>
                  </a:txBody>
                  <a:tcPr marL="114300" marR="57150" marT="57150" marB="5715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CAE8EA"/>
                    </a:solidFill>
                  </a:tcPr>
                </a:tc>
              </a:tr>
              <a:tr h="0">
                <a:tc>
                  <a:txBody>
                    <a:bodyPr/>
                    <a:lstStyle/>
                    <a:p>
                      <a:r>
                        <a:rPr lang="en-US">
                          <a:solidFill>
                            <a:srgbClr val="4F6B72"/>
                          </a:solidFill>
                          <a:effectLst/>
                        </a:rPr>
                        <a:t>Fosc/4</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r>
                        <a:rPr lang="en-US">
                          <a:solidFill>
                            <a:srgbClr val="4F6B72"/>
                          </a:solidFill>
                          <a:effectLst/>
                        </a:rPr>
                        <a:t>0</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r>
              <a:tr h="0">
                <a:tc>
                  <a:txBody>
                    <a:bodyPr/>
                    <a:lstStyle/>
                    <a:p>
                      <a:r>
                        <a:rPr lang="en-US">
                          <a:solidFill>
                            <a:srgbClr val="4F6B72"/>
                          </a:solidFill>
                          <a:effectLst/>
                        </a:rPr>
                        <a:t>T1CKI pin</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r>
                        <a:rPr lang="en-US" dirty="0">
                          <a:solidFill>
                            <a:srgbClr val="4F6B72"/>
                          </a:solidFill>
                          <a:effectLst/>
                        </a:rPr>
                        <a:t>1</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r>
            </a:tbl>
          </a:graphicData>
        </a:graphic>
      </p:graphicFrame>
      <p:sp>
        <p:nvSpPr>
          <p:cNvPr id="7" name="Rectangle 6"/>
          <p:cNvSpPr/>
          <p:nvPr/>
        </p:nvSpPr>
        <p:spPr>
          <a:xfrm>
            <a:off x="0" y="2339836"/>
            <a:ext cx="9036496" cy="4093428"/>
          </a:xfrm>
          <a:prstGeom prst="rect">
            <a:avLst/>
          </a:prstGeom>
        </p:spPr>
        <p:txBody>
          <a:bodyPr wrap="square">
            <a:spAutoFit/>
          </a:bodyPr>
          <a:lstStyle/>
          <a:p>
            <a:pPr marL="457200" indent="-457200">
              <a:buFont typeface="Wingdings" panose="05000000000000000000" pitchFamily="2" charset="2"/>
              <a:buChar char="q"/>
            </a:pPr>
            <a:r>
              <a:rPr lang="en-US" sz="2600" dirty="0"/>
              <a:t>When the internal clock source is selected, the TMR1H-TMR1L register pair will be incremented on multiples of </a:t>
            </a:r>
            <a:r>
              <a:rPr lang="en-US" sz="2600" dirty="0" err="1"/>
              <a:t>Fosc</a:t>
            </a:r>
            <a:r>
              <a:rPr lang="en-US" sz="2600" dirty="0"/>
              <a:t> pulses as determined by the </a:t>
            </a:r>
            <a:r>
              <a:rPr lang="en-US" sz="2600" dirty="0" err="1"/>
              <a:t>prescaler</a:t>
            </a:r>
            <a:r>
              <a:rPr lang="en-US" sz="2600" dirty="0" smtClean="0"/>
              <a:t>.</a:t>
            </a:r>
            <a:endParaRPr lang="en-US" sz="2600" dirty="0"/>
          </a:p>
          <a:p>
            <a:pPr marL="457200" indent="-457200">
              <a:buFont typeface="Wingdings" panose="05000000000000000000" pitchFamily="2" charset="2"/>
              <a:buChar char="q"/>
            </a:pPr>
            <a:r>
              <a:rPr lang="en-US" sz="2600" dirty="0"/>
              <a:t>When the external clock source is selected, this timer may operate as a timer or a counter. Clock in counter mode can be synchronized with the microcontroller internal clock or run asynchronously. In the event that an external clock oscillator is needed and the PIC16F887 microcontroller is using INTOSC with CLKOUT, timer TMR1 can use the LP oscillator as a clock source.</a:t>
            </a:r>
          </a:p>
        </p:txBody>
      </p:sp>
    </p:spTree>
    <p:extLst>
      <p:ext uri="{BB962C8B-B14F-4D97-AF65-F5344CB8AC3E}">
        <p14:creationId xmlns:p14="http://schemas.microsoft.com/office/powerpoint/2010/main" val="1049961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TIMER TMR1 OSCILLATOR</a:t>
            </a:r>
          </a:p>
        </p:txBody>
      </p:sp>
      <p:sp>
        <p:nvSpPr>
          <p:cNvPr id="2" name="Rectangle 1"/>
          <p:cNvSpPr/>
          <p:nvPr/>
        </p:nvSpPr>
        <p:spPr>
          <a:xfrm>
            <a:off x="-5581128" y="1250176"/>
            <a:ext cx="8424936"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pic>
        <p:nvPicPr>
          <p:cNvPr id="9218" name="Picture 2" descr="Timer TMR1 Oscill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250176"/>
            <a:ext cx="2952328" cy="28207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0" y="4221088"/>
            <a:ext cx="9144000" cy="2636912"/>
          </a:xfrm>
          <a:prstGeom prst="rect">
            <a:avLst/>
          </a:prstGeom>
        </p:spPr>
      </p:pic>
    </p:spTree>
    <p:extLst>
      <p:ext uri="{BB962C8B-B14F-4D97-AF65-F5344CB8AC3E}">
        <p14:creationId xmlns:p14="http://schemas.microsoft.com/office/powerpoint/2010/main" val="25686650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TIMER MODE</a:t>
            </a:r>
          </a:p>
        </p:txBody>
      </p:sp>
      <p:sp>
        <p:nvSpPr>
          <p:cNvPr id="2" name="Rectangle 1"/>
          <p:cNvSpPr/>
          <p:nvPr/>
        </p:nvSpPr>
        <p:spPr>
          <a:xfrm>
            <a:off x="-5581128" y="1250176"/>
            <a:ext cx="8424936"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pic>
        <p:nvPicPr>
          <p:cNvPr id="10242" name="Picture 2" descr="TMR1 in timer m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73834"/>
            <a:ext cx="9144000" cy="5784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407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TIMER MODE</a:t>
            </a:r>
          </a:p>
        </p:txBody>
      </p:sp>
      <p:sp>
        <p:nvSpPr>
          <p:cNvPr id="2" name="Rectangle 1"/>
          <p:cNvSpPr/>
          <p:nvPr/>
        </p:nvSpPr>
        <p:spPr>
          <a:xfrm>
            <a:off x="-5581128" y="1250176"/>
            <a:ext cx="8424936"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sp>
        <p:nvSpPr>
          <p:cNvPr id="3" name="Rectangle 2"/>
          <p:cNvSpPr/>
          <p:nvPr/>
        </p:nvSpPr>
        <p:spPr>
          <a:xfrm>
            <a:off x="251520" y="1225775"/>
            <a:ext cx="8892480" cy="5078313"/>
          </a:xfrm>
          <a:prstGeom prst="rect">
            <a:avLst/>
          </a:prstGeom>
        </p:spPr>
        <p:txBody>
          <a:bodyPr wrap="square">
            <a:spAutoFit/>
          </a:bodyPr>
          <a:lstStyle/>
          <a:p>
            <a:pPr marL="571500" indent="-571500">
              <a:buFont typeface="Wingdings" panose="05000000000000000000" pitchFamily="2" charset="2"/>
              <a:buChar char="q"/>
            </a:pPr>
            <a:r>
              <a:rPr lang="en-US" sz="3600" dirty="0"/>
              <a:t>In this mode, the T1SYNC bit does not affect the timer because it counts internal clock pulses. Since the whole electronics uses these pulses, there is no need for synchronization</a:t>
            </a:r>
            <a:r>
              <a:rPr lang="en-US" sz="3600" dirty="0" smtClean="0"/>
              <a:t>.</a:t>
            </a:r>
          </a:p>
          <a:p>
            <a:pPr marL="571500" indent="-571500">
              <a:buFont typeface="Wingdings" panose="05000000000000000000" pitchFamily="2" charset="2"/>
              <a:buChar char="q"/>
            </a:pPr>
            <a:r>
              <a:rPr lang="en-US" sz="3600" dirty="0"/>
              <a:t>The microcontroller’s clock oscillator does not operate during </a:t>
            </a:r>
            <a:r>
              <a:rPr lang="en-US" sz="3600" i="1" dirty="0"/>
              <a:t>sleep</a:t>
            </a:r>
            <a:r>
              <a:rPr lang="en-US" sz="3600" dirty="0"/>
              <a:t> mode so the timer register overflow cannot cause any interrupt.</a:t>
            </a:r>
          </a:p>
        </p:txBody>
      </p:sp>
    </p:spTree>
    <p:extLst>
      <p:ext uri="{BB962C8B-B14F-4D97-AF65-F5344CB8AC3E}">
        <p14:creationId xmlns:p14="http://schemas.microsoft.com/office/powerpoint/2010/main" val="37375955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COUNTER MODE</a:t>
            </a:r>
          </a:p>
        </p:txBody>
      </p:sp>
      <p:sp>
        <p:nvSpPr>
          <p:cNvPr id="2" name="Rectangle 1"/>
          <p:cNvSpPr/>
          <p:nvPr/>
        </p:nvSpPr>
        <p:spPr>
          <a:xfrm>
            <a:off x="-5736703" y="3684608"/>
            <a:ext cx="10783918"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pic>
        <p:nvPicPr>
          <p:cNvPr id="11266" name="Picture 2" descr="Timer TMR1 Oscill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4744"/>
            <a:ext cx="9144000" cy="573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70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TIMER</a:t>
            </a:r>
            <a:endParaRPr lang="en-US" dirty="0"/>
          </a:p>
        </p:txBody>
      </p:sp>
      <p:sp>
        <p:nvSpPr>
          <p:cNvPr id="2" name="Rectangle 1"/>
          <p:cNvSpPr/>
          <p:nvPr/>
        </p:nvSpPr>
        <p:spPr>
          <a:xfrm>
            <a:off x="-5581128" y="1250176"/>
            <a:ext cx="8424936"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251520" y="1357898"/>
            <a:ext cx="8136904" cy="4401205"/>
          </a:xfrm>
          <a:prstGeom prst="rect">
            <a:avLst/>
          </a:prstGeom>
        </p:spPr>
        <p:txBody>
          <a:bodyPr wrap="square">
            <a:spAutoFit/>
          </a:bodyPr>
          <a:lstStyle/>
          <a:p>
            <a:pPr algn="just"/>
            <a:r>
              <a:rPr lang="en-US" sz="4000" dirty="0"/>
              <a:t>The PIC16F887 microcontroller has three completely separate timers/counters marked </a:t>
            </a:r>
            <a:r>
              <a:rPr lang="en-US" sz="4000" dirty="0" smtClean="0"/>
              <a:t>as:</a:t>
            </a:r>
          </a:p>
          <a:p>
            <a:pPr marL="1028700" lvl="1" indent="-571500" algn="just">
              <a:buFont typeface="Wingdings" panose="05000000000000000000" pitchFamily="2" charset="2"/>
              <a:buChar char="q"/>
            </a:pPr>
            <a:r>
              <a:rPr lang="en-US" sz="4000" dirty="0" smtClean="0"/>
              <a:t> TMR0</a:t>
            </a:r>
            <a:endParaRPr lang="en-US" sz="4000" dirty="0"/>
          </a:p>
          <a:p>
            <a:pPr marL="1028700" lvl="1" indent="-571500" algn="just">
              <a:buFont typeface="Wingdings" panose="05000000000000000000" pitchFamily="2" charset="2"/>
              <a:buChar char="q"/>
            </a:pPr>
            <a:r>
              <a:rPr lang="en-US" sz="4000" dirty="0" smtClean="0"/>
              <a:t> </a:t>
            </a:r>
            <a:r>
              <a:rPr lang="en-US" sz="4000" dirty="0"/>
              <a:t>TMR1 </a:t>
            </a:r>
            <a:endParaRPr lang="en-US" sz="4000" dirty="0" smtClean="0"/>
          </a:p>
          <a:p>
            <a:pPr marL="1028700" lvl="1" indent="-571500" algn="just">
              <a:buFont typeface="Wingdings" panose="05000000000000000000" pitchFamily="2" charset="2"/>
              <a:buChar char="q"/>
            </a:pPr>
            <a:r>
              <a:rPr lang="en-US" sz="4000" dirty="0" smtClean="0"/>
              <a:t>TMR2</a:t>
            </a:r>
            <a:endParaRPr lang="en-US" sz="4000" dirty="0"/>
          </a:p>
          <a:p>
            <a:pPr lvl="1" algn="just"/>
            <a:r>
              <a:rPr lang="en-US" sz="4000" i="1" dirty="0" smtClean="0"/>
              <a:t> </a:t>
            </a:r>
            <a:endParaRPr lang="en-US" sz="4000" dirty="0"/>
          </a:p>
        </p:txBody>
      </p:sp>
    </p:spTree>
    <p:extLst>
      <p:ext uri="{BB962C8B-B14F-4D97-AF65-F5344CB8AC3E}">
        <p14:creationId xmlns:p14="http://schemas.microsoft.com/office/powerpoint/2010/main" val="23712436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COUNTER MODE</a:t>
            </a:r>
          </a:p>
        </p:txBody>
      </p:sp>
      <p:sp>
        <p:nvSpPr>
          <p:cNvPr id="2" name="Rectangle 1"/>
          <p:cNvSpPr/>
          <p:nvPr/>
        </p:nvSpPr>
        <p:spPr>
          <a:xfrm>
            <a:off x="-5736703" y="3684608"/>
            <a:ext cx="10783918"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sp>
        <p:nvSpPr>
          <p:cNvPr id="3" name="Rectangle 2"/>
          <p:cNvSpPr/>
          <p:nvPr/>
        </p:nvSpPr>
        <p:spPr>
          <a:xfrm>
            <a:off x="38487" y="1422450"/>
            <a:ext cx="8892480" cy="4524315"/>
          </a:xfrm>
          <a:prstGeom prst="rect">
            <a:avLst/>
          </a:prstGeom>
        </p:spPr>
        <p:txBody>
          <a:bodyPr wrap="square">
            <a:spAutoFit/>
          </a:bodyPr>
          <a:lstStyle/>
          <a:p>
            <a:pPr marL="457200" indent="-457200">
              <a:buFont typeface="Wingdings" panose="05000000000000000000" pitchFamily="2" charset="2"/>
              <a:buChar char="q"/>
            </a:pPr>
            <a:r>
              <a:rPr lang="en-US" sz="3200" dirty="0"/>
              <a:t>Timer TMR1 starts to operate as a counter by setting the TMR1CS bit. It counts pulses brought to the PC0/T1CKI pin and is incremented on the rising edge of the external clock input T1CKI. </a:t>
            </a:r>
            <a:endParaRPr lang="en-US" sz="3200" dirty="0" smtClean="0"/>
          </a:p>
          <a:p>
            <a:pPr marL="457200" indent="-457200">
              <a:buFont typeface="Wingdings" panose="05000000000000000000" pitchFamily="2" charset="2"/>
              <a:buChar char="q"/>
            </a:pPr>
            <a:r>
              <a:rPr lang="en-US" sz="3200" dirty="0" smtClean="0"/>
              <a:t>If </a:t>
            </a:r>
            <a:r>
              <a:rPr lang="en-US" sz="3200" dirty="0"/>
              <a:t>the control bit T1SYNC of the T1CON register is cleared, </a:t>
            </a:r>
            <a:r>
              <a:rPr lang="en-US" sz="3200" dirty="0" smtClean="0"/>
              <a:t>the </a:t>
            </a:r>
            <a:r>
              <a:rPr lang="en-US" sz="3200" dirty="0"/>
              <a:t>timer TMR1 is synchronized to the microcontroller system clock and is called a synchronous counter.</a:t>
            </a:r>
          </a:p>
        </p:txBody>
      </p:sp>
    </p:spTree>
    <p:extLst>
      <p:ext uri="{BB962C8B-B14F-4D97-AF65-F5344CB8AC3E}">
        <p14:creationId xmlns:p14="http://schemas.microsoft.com/office/powerpoint/2010/main" val="37078456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TIMER </a:t>
            </a:r>
            <a:r>
              <a:rPr lang="en-US" dirty="0" smtClean="0"/>
              <a:t>2</a:t>
            </a:r>
            <a:endParaRPr lang="en-US" dirty="0"/>
          </a:p>
        </p:txBody>
      </p:sp>
      <p:sp>
        <p:nvSpPr>
          <p:cNvPr id="2" name="Rectangle 1"/>
          <p:cNvSpPr/>
          <p:nvPr/>
        </p:nvSpPr>
        <p:spPr>
          <a:xfrm>
            <a:off x="-5736703" y="3684608"/>
            <a:ext cx="10783918"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sp>
        <p:nvSpPr>
          <p:cNvPr id="3" name="Rectangle 2"/>
          <p:cNvSpPr/>
          <p:nvPr/>
        </p:nvSpPr>
        <p:spPr>
          <a:xfrm>
            <a:off x="107504" y="1196752"/>
            <a:ext cx="8892480" cy="5016758"/>
          </a:xfrm>
          <a:prstGeom prst="rect">
            <a:avLst/>
          </a:prstGeom>
        </p:spPr>
        <p:txBody>
          <a:bodyPr wrap="square">
            <a:spAutoFit/>
          </a:bodyPr>
          <a:lstStyle/>
          <a:p>
            <a:pPr marL="457200" indent="-457200">
              <a:buFont typeface="Wingdings" panose="05000000000000000000" pitchFamily="2" charset="2"/>
              <a:buChar char="q"/>
            </a:pPr>
            <a:r>
              <a:rPr lang="en-US" sz="3200" dirty="0"/>
              <a:t>Timer TMR2 module is an 8-bit timer which operates in a very specific </a:t>
            </a:r>
            <a:r>
              <a:rPr lang="en-US" sz="3200" dirty="0" smtClean="0"/>
              <a:t>way</a:t>
            </a:r>
          </a:p>
          <a:p>
            <a:pPr marL="457200" indent="-457200">
              <a:buFont typeface="Wingdings" panose="05000000000000000000" pitchFamily="2" charset="2"/>
              <a:buChar char="q"/>
            </a:pPr>
            <a:r>
              <a:rPr lang="en-US" sz="3200" dirty="0"/>
              <a:t>Pulses from the quartz oscillator first pass through the </a:t>
            </a:r>
            <a:r>
              <a:rPr lang="en-US" sz="3200" dirty="0" err="1" smtClean="0"/>
              <a:t>prescaler</a:t>
            </a:r>
            <a:r>
              <a:rPr lang="en-US" sz="3200" dirty="0" smtClean="0"/>
              <a:t>. </a:t>
            </a:r>
            <a:r>
              <a:rPr lang="en-US" sz="3200" dirty="0"/>
              <a:t>The output of the </a:t>
            </a:r>
            <a:r>
              <a:rPr lang="en-US" sz="3200" dirty="0" err="1"/>
              <a:t>prescaler</a:t>
            </a:r>
            <a:r>
              <a:rPr lang="en-US" sz="3200" dirty="0"/>
              <a:t> is then used to increment the TMR2 register starting from 00h. </a:t>
            </a:r>
            <a:endParaRPr lang="en-US" sz="3200" dirty="0" smtClean="0"/>
          </a:p>
          <a:p>
            <a:pPr marL="457200" indent="-457200">
              <a:buFont typeface="Wingdings" panose="05000000000000000000" pitchFamily="2" charset="2"/>
              <a:buChar char="q"/>
            </a:pPr>
            <a:r>
              <a:rPr lang="en-US" sz="3200" dirty="0" smtClean="0"/>
              <a:t>The </a:t>
            </a:r>
            <a:r>
              <a:rPr lang="en-US" sz="3200" dirty="0"/>
              <a:t>values of TMR2 and PR2 are constantly compared and the TMR2 register keeps on being incremented until it matches the value in PR2. </a:t>
            </a:r>
            <a:endParaRPr lang="en-US" sz="3200" dirty="0" smtClean="0"/>
          </a:p>
        </p:txBody>
      </p:sp>
    </p:spTree>
    <p:extLst>
      <p:ext uri="{BB962C8B-B14F-4D97-AF65-F5344CB8AC3E}">
        <p14:creationId xmlns:p14="http://schemas.microsoft.com/office/powerpoint/2010/main" val="13971344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TIMER </a:t>
            </a:r>
            <a:r>
              <a:rPr lang="en-US" dirty="0" smtClean="0"/>
              <a:t>2</a:t>
            </a:r>
            <a:endParaRPr lang="en-US" dirty="0"/>
          </a:p>
        </p:txBody>
      </p:sp>
      <p:sp>
        <p:nvSpPr>
          <p:cNvPr id="2" name="Rectangle 1"/>
          <p:cNvSpPr/>
          <p:nvPr/>
        </p:nvSpPr>
        <p:spPr>
          <a:xfrm>
            <a:off x="-5736703" y="3684608"/>
            <a:ext cx="10783918"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sp>
        <p:nvSpPr>
          <p:cNvPr id="3" name="Rectangle 2"/>
          <p:cNvSpPr/>
          <p:nvPr/>
        </p:nvSpPr>
        <p:spPr>
          <a:xfrm>
            <a:off x="107504" y="1124744"/>
            <a:ext cx="8892480" cy="6001643"/>
          </a:xfrm>
          <a:prstGeom prst="rect">
            <a:avLst/>
          </a:prstGeom>
        </p:spPr>
        <p:txBody>
          <a:bodyPr wrap="square">
            <a:spAutoFit/>
          </a:bodyPr>
          <a:lstStyle/>
          <a:p>
            <a:pPr marL="457200" indent="-457200">
              <a:buFont typeface="Wingdings" panose="05000000000000000000" pitchFamily="2" charset="2"/>
              <a:buChar char="q"/>
            </a:pPr>
            <a:r>
              <a:rPr lang="en-US" sz="3200" dirty="0" smtClean="0"/>
              <a:t>When </a:t>
            </a:r>
            <a:r>
              <a:rPr lang="en-US" sz="3200" dirty="0"/>
              <a:t>the match occurs, the TMR2 register is automatically cleared to 00h. The timer TMR2 </a:t>
            </a:r>
            <a:r>
              <a:rPr lang="en-US" sz="3200" dirty="0" err="1"/>
              <a:t>postscaler</a:t>
            </a:r>
            <a:r>
              <a:rPr lang="en-US" sz="3200" dirty="0"/>
              <a:t> is incremented and its output is used to generate an interrupt if it is enabled.</a:t>
            </a:r>
          </a:p>
          <a:p>
            <a:pPr marL="457200" indent="-457200">
              <a:buFont typeface="Wingdings" panose="05000000000000000000" pitchFamily="2" charset="2"/>
              <a:buChar char="q"/>
            </a:pPr>
            <a:r>
              <a:rPr lang="en-US" sz="3200" dirty="0" smtClean="0"/>
              <a:t>The TMR2 and PR2 registers are both fully readable and writable. </a:t>
            </a:r>
          </a:p>
          <a:p>
            <a:pPr marL="457200" indent="-457200">
              <a:buFont typeface="Wingdings" panose="05000000000000000000" pitchFamily="2" charset="2"/>
              <a:buChar char="q"/>
            </a:pPr>
            <a:r>
              <a:rPr lang="en-US" sz="3200" dirty="0" smtClean="0"/>
              <a:t>Counting </a:t>
            </a:r>
            <a:r>
              <a:rPr lang="en-US" sz="3200" dirty="0"/>
              <a:t>may be stopped by clearing the TMR2ON bit, which results in power saving.</a:t>
            </a:r>
          </a:p>
          <a:p>
            <a:pPr marL="457200" indent="-457200">
              <a:buFont typeface="Wingdings" panose="05000000000000000000" pitchFamily="2" charset="2"/>
              <a:buChar char="q"/>
            </a:pPr>
            <a:r>
              <a:rPr lang="en-US" sz="3200" dirty="0"/>
              <a:t>The moment of TMR2 reset may also be used to determine the baud rate of synchronous serial communication.</a:t>
            </a:r>
          </a:p>
          <a:p>
            <a:endParaRPr lang="en-US" sz="3200" dirty="0"/>
          </a:p>
        </p:txBody>
      </p:sp>
    </p:spTree>
    <p:extLst>
      <p:ext uri="{BB962C8B-B14F-4D97-AF65-F5344CB8AC3E}">
        <p14:creationId xmlns:p14="http://schemas.microsoft.com/office/powerpoint/2010/main" val="18227491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endParaRPr lang="en-US" dirty="0"/>
          </a:p>
        </p:txBody>
      </p:sp>
      <p:sp>
        <p:nvSpPr>
          <p:cNvPr id="2" name="Rectangle 1"/>
          <p:cNvSpPr/>
          <p:nvPr/>
        </p:nvSpPr>
        <p:spPr>
          <a:xfrm>
            <a:off x="-5736703" y="3684608"/>
            <a:ext cx="10783918"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pic>
        <p:nvPicPr>
          <p:cNvPr id="13314" name="Picture 2" descr="Timer TM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0" y="6932"/>
            <a:ext cx="9135550" cy="6851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544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TIMER MAIN COMMANDS</a:t>
            </a:r>
            <a:endParaRPr lang="en-US" dirty="0"/>
          </a:p>
        </p:txBody>
      </p:sp>
      <p:sp>
        <p:nvSpPr>
          <p:cNvPr id="2" name="Rectangle 1"/>
          <p:cNvSpPr/>
          <p:nvPr/>
        </p:nvSpPr>
        <p:spPr>
          <a:xfrm>
            <a:off x="-5736703" y="3684608"/>
            <a:ext cx="10783918"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sp>
        <p:nvSpPr>
          <p:cNvPr id="4" name="Rectangle 3"/>
          <p:cNvSpPr/>
          <p:nvPr/>
        </p:nvSpPr>
        <p:spPr>
          <a:xfrm>
            <a:off x="179512" y="1156967"/>
            <a:ext cx="4602542" cy="584775"/>
          </a:xfrm>
          <a:prstGeom prst="rect">
            <a:avLst/>
          </a:prstGeom>
        </p:spPr>
        <p:txBody>
          <a:bodyPr wrap="none">
            <a:spAutoFit/>
          </a:bodyPr>
          <a:lstStyle/>
          <a:p>
            <a:r>
              <a:rPr lang="en-US" sz="3200" b="1" dirty="0" err="1" smtClean="0">
                <a:solidFill>
                  <a:srgbClr val="FF0000"/>
                </a:solidFill>
              </a:rPr>
              <a:t>setup_timer_</a:t>
            </a:r>
            <a:r>
              <a:rPr lang="en-US" sz="3200" b="1" dirty="0" err="1" smtClean="0">
                <a:solidFill>
                  <a:srgbClr val="002060"/>
                </a:solidFill>
              </a:rPr>
              <a:t>X</a:t>
            </a:r>
            <a:r>
              <a:rPr lang="en-US" sz="3200" b="1" dirty="0" smtClean="0">
                <a:solidFill>
                  <a:srgbClr val="FF0000"/>
                </a:solidFill>
              </a:rPr>
              <a:t>( </a:t>
            </a:r>
            <a:r>
              <a:rPr lang="en-US" sz="3200" b="1" dirty="0" smtClean="0">
                <a:solidFill>
                  <a:srgbClr val="FFFF00"/>
                </a:solidFill>
              </a:rPr>
              <a:t>mode</a:t>
            </a:r>
            <a:r>
              <a:rPr lang="en-US" sz="3200" b="1" dirty="0" smtClean="0">
                <a:solidFill>
                  <a:srgbClr val="FF0000"/>
                </a:solidFill>
              </a:rPr>
              <a:t> </a:t>
            </a:r>
            <a:r>
              <a:rPr lang="en-US" sz="3200" b="1" dirty="0">
                <a:solidFill>
                  <a:srgbClr val="FF0000"/>
                </a:solidFill>
              </a:rPr>
              <a:t>)</a:t>
            </a:r>
            <a:endParaRPr lang="en-US" sz="3200" dirty="0">
              <a:solidFill>
                <a:srgbClr val="FF0000"/>
              </a:solidFill>
            </a:endParaRPr>
          </a:p>
        </p:txBody>
      </p:sp>
      <p:sp>
        <p:nvSpPr>
          <p:cNvPr id="5" name="Rectangle 4"/>
          <p:cNvSpPr/>
          <p:nvPr/>
        </p:nvSpPr>
        <p:spPr>
          <a:xfrm>
            <a:off x="172885" y="1741742"/>
            <a:ext cx="9073008" cy="4832092"/>
          </a:xfrm>
          <a:prstGeom prst="rect">
            <a:avLst/>
          </a:prstGeom>
        </p:spPr>
        <p:txBody>
          <a:bodyPr wrap="square">
            <a:spAutoFit/>
          </a:bodyPr>
          <a:lstStyle/>
          <a:p>
            <a:pPr fontAlgn="t"/>
            <a:r>
              <a:rPr lang="en-US" sz="2800" b="1" dirty="0" smtClean="0">
                <a:solidFill>
                  <a:srgbClr val="002060"/>
                </a:solidFill>
              </a:rPr>
              <a:t>X</a:t>
            </a:r>
            <a:r>
              <a:rPr lang="en-US" sz="2800" b="1" dirty="0" smtClean="0"/>
              <a:t>: 0-2</a:t>
            </a:r>
          </a:p>
          <a:p>
            <a:pPr fontAlgn="t"/>
            <a:r>
              <a:rPr lang="en-US" sz="2800" b="1" dirty="0" smtClean="0">
                <a:solidFill>
                  <a:srgbClr val="FFFF00"/>
                </a:solidFill>
                <a:effectLst/>
              </a:rPr>
              <a:t>Mode</a:t>
            </a:r>
            <a:r>
              <a:rPr lang="en-US" sz="2800" b="1" dirty="0" smtClean="0">
                <a:effectLst/>
              </a:rPr>
              <a:t>:</a:t>
            </a:r>
          </a:p>
          <a:p>
            <a:pPr fontAlgn="t"/>
            <a:r>
              <a:rPr lang="en-US" sz="2800" b="1" dirty="0" smtClean="0"/>
              <a:t>-   Timer or counter mode or disable timer</a:t>
            </a:r>
          </a:p>
          <a:p>
            <a:pPr marL="457200" indent="-457200" fontAlgn="t">
              <a:buFontTx/>
              <a:buChar char="-"/>
            </a:pPr>
            <a:r>
              <a:rPr lang="en-US" sz="2800" b="1" dirty="0" err="1" smtClean="0"/>
              <a:t>Prescaler</a:t>
            </a:r>
            <a:r>
              <a:rPr lang="en-US" sz="2800" b="1" dirty="0" smtClean="0"/>
              <a:t> </a:t>
            </a:r>
          </a:p>
          <a:p>
            <a:pPr fontAlgn="t"/>
            <a:r>
              <a:rPr lang="en-US" sz="2800" b="1" dirty="0" smtClean="0"/>
              <a:t>Constants </a:t>
            </a:r>
            <a:r>
              <a:rPr lang="en-US" sz="2800" b="1" dirty="0"/>
              <a:t>from different groups may be </a:t>
            </a:r>
            <a:r>
              <a:rPr lang="en-US" sz="2800" b="1" dirty="0" err="1"/>
              <a:t>or'ed</a:t>
            </a:r>
            <a:r>
              <a:rPr lang="en-US" sz="2800" b="1" dirty="0"/>
              <a:t> together with |.</a:t>
            </a:r>
          </a:p>
          <a:p>
            <a:pPr fontAlgn="t"/>
            <a:endParaRPr lang="en-US" sz="2800" b="1" dirty="0">
              <a:effectLst/>
            </a:endParaRPr>
          </a:p>
          <a:p>
            <a:pPr fontAlgn="t"/>
            <a:r>
              <a:rPr lang="en-US" sz="2800" b="1" dirty="0" smtClean="0"/>
              <a:t>Ex: </a:t>
            </a:r>
            <a:r>
              <a:rPr lang="en-US" sz="2800" b="1" dirty="0">
                <a:solidFill>
                  <a:srgbClr val="FF0000"/>
                </a:solidFill>
              </a:rPr>
              <a:t>setup_timer_</a:t>
            </a:r>
            <a:r>
              <a:rPr lang="en-US" sz="2800" b="1" dirty="0">
                <a:solidFill>
                  <a:srgbClr val="002060"/>
                </a:solidFill>
              </a:rPr>
              <a:t>1</a:t>
            </a:r>
            <a:r>
              <a:rPr lang="en-US" sz="2800" b="1" dirty="0">
                <a:solidFill>
                  <a:srgbClr val="FF0000"/>
                </a:solidFill>
              </a:rPr>
              <a:t> </a:t>
            </a:r>
            <a:r>
              <a:rPr lang="en-US" sz="2800" dirty="0" smtClean="0"/>
              <a:t>(</a:t>
            </a:r>
            <a:r>
              <a:rPr lang="en-US" sz="2800" b="1" dirty="0" smtClean="0">
                <a:solidFill>
                  <a:srgbClr val="FFFF00"/>
                </a:solidFill>
              </a:rPr>
              <a:t>T1_INTERNAL| T1_DIV_BY_8</a:t>
            </a:r>
            <a:r>
              <a:rPr lang="en-US" sz="2800" dirty="0" smtClean="0"/>
              <a:t>);</a:t>
            </a:r>
          </a:p>
          <a:p>
            <a:pPr fontAlgn="t"/>
            <a:r>
              <a:rPr lang="en-US" sz="2800" b="1" dirty="0" smtClean="0">
                <a:effectLst/>
              </a:rPr>
              <a:t>Setup timer 1 as timer mode and use </a:t>
            </a:r>
            <a:r>
              <a:rPr lang="en-US" sz="2800" b="1" dirty="0" err="1" smtClean="0">
                <a:effectLst/>
              </a:rPr>
              <a:t>prescaler</a:t>
            </a:r>
            <a:r>
              <a:rPr lang="en-US" sz="2800" b="1" dirty="0" smtClean="0">
                <a:effectLst/>
              </a:rPr>
              <a:t> 8</a:t>
            </a:r>
          </a:p>
          <a:p>
            <a:pPr fontAlgn="t"/>
            <a:r>
              <a:rPr lang="en-US" sz="2800" b="1" dirty="0" smtClean="0"/>
              <a:t>* Open file 16f887.h and find timer used to see options you can use with this command</a:t>
            </a:r>
            <a:endParaRPr lang="en-US" sz="2800" b="1" dirty="0">
              <a:effectLst/>
            </a:endParaRPr>
          </a:p>
        </p:txBody>
      </p:sp>
    </p:spTree>
    <p:extLst>
      <p:ext uri="{BB962C8B-B14F-4D97-AF65-F5344CB8AC3E}">
        <p14:creationId xmlns:p14="http://schemas.microsoft.com/office/powerpoint/2010/main" val="24633353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TIMER MAIN COMMANDS</a:t>
            </a:r>
            <a:endParaRPr lang="en-US" dirty="0"/>
          </a:p>
        </p:txBody>
      </p:sp>
      <p:sp>
        <p:nvSpPr>
          <p:cNvPr id="2" name="Rectangle 1"/>
          <p:cNvSpPr/>
          <p:nvPr/>
        </p:nvSpPr>
        <p:spPr>
          <a:xfrm>
            <a:off x="-5736703" y="3684608"/>
            <a:ext cx="10783918"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sp>
        <p:nvSpPr>
          <p:cNvPr id="4" name="Rectangle 3"/>
          <p:cNvSpPr/>
          <p:nvPr/>
        </p:nvSpPr>
        <p:spPr>
          <a:xfrm>
            <a:off x="1619672" y="1163881"/>
            <a:ext cx="4193777" cy="584775"/>
          </a:xfrm>
          <a:prstGeom prst="rect">
            <a:avLst/>
          </a:prstGeom>
        </p:spPr>
        <p:txBody>
          <a:bodyPr wrap="none">
            <a:spAutoFit/>
          </a:bodyPr>
          <a:lstStyle/>
          <a:p>
            <a:r>
              <a:rPr lang="en-US" sz="3200" b="1" dirty="0" smtClean="0">
                <a:solidFill>
                  <a:srgbClr val="FF0000"/>
                </a:solidFill>
              </a:rPr>
              <a:t>SET_TIMER</a:t>
            </a:r>
            <a:r>
              <a:rPr lang="en-US" sz="3200" b="1" dirty="0" smtClean="0">
                <a:solidFill>
                  <a:srgbClr val="002060"/>
                </a:solidFill>
              </a:rPr>
              <a:t>X</a:t>
            </a:r>
            <a:r>
              <a:rPr lang="en-US" sz="3200" b="1" dirty="0" smtClean="0"/>
              <a:t>( </a:t>
            </a:r>
            <a:r>
              <a:rPr lang="en-US" sz="3200" b="1" dirty="0" smtClean="0">
                <a:solidFill>
                  <a:srgbClr val="FFFF00"/>
                </a:solidFill>
              </a:rPr>
              <a:t>value</a:t>
            </a:r>
            <a:r>
              <a:rPr lang="en-US" sz="3200" b="1" dirty="0" smtClean="0"/>
              <a:t>)</a:t>
            </a:r>
            <a:endParaRPr lang="en-US" sz="3200" dirty="0">
              <a:solidFill>
                <a:srgbClr val="FF0000"/>
              </a:solidFill>
            </a:endParaRPr>
          </a:p>
        </p:txBody>
      </p:sp>
      <p:sp>
        <p:nvSpPr>
          <p:cNvPr id="5" name="Rectangle 4"/>
          <p:cNvSpPr/>
          <p:nvPr/>
        </p:nvSpPr>
        <p:spPr>
          <a:xfrm>
            <a:off x="611560" y="2195605"/>
            <a:ext cx="6912768" cy="2677656"/>
          </a:xfrm>
          <a:prstGeom prst="rect">
            <a:avLst/>
          </a:prstGeom>
        </p:spPr>
        <p:txBody>
          <a:bodyPr wrap="square">
            <a:spAutoFit/>
          </a:bodyPr>
          <a:lstStyle/>
          <a:p>
            <a:pPr fontAlgn="t"/>
            <a:endParaRPr lang="en-US" sz="2800" b="1" dirty="0" smtClean="0">
              <a:solidFill>
                <a:srgbClr val="002060"/>
              </a:solidFill>
            </a:endParaRPr>
          </a:p>
          <a:p>
            <a:pPr fontAlgn="t"/>
            <a:endParaRPr lang="en-US" sz="2800" b="1" dirty="0">
              <a:solidFill>
                <a:srgbClr val="002060"/>
              </a:solidFill>
            </a:endParaRPr>
          </a:p>
          <a:p>
            <a:pPr fontAlgn="t"/>
            <a:r>
              <a:rPr lang="en-US" sz="2800" b="1" dirty="0" smtClean="0">
                <a:solidFill>
                  <a:srgbClr val="002060"/>
                </a:solidFill>
              </a:rPr>
              <a:t>X</a:t>
            </a:r>
            <a:r>
              <a:rPr lang="en-US" sz="2800" b="1" dirty="0" smtClean="0"/>
              <a:t>: 0-2</a:t>
            </a:r>
          </a:p>
          <a:p>
            <a:pPr fontAlgn="t"/>
            <a:r>
              <a:rPr lang="en-US" sz="2800" b="1" dirty="0" smtClean="0">
                <a:solidFill>
                  <a:srgbClr val="FFFF00"/>
                </a:solidFill>
                <a:effectLst/>
              </a:rPr>
              <a:t>Value</a:t>
            </a:r>
            <a:r>
              <a:rPr lang="en-US" sz="2800" b="1" dirty="0" smtClean="0">
                <a:effectLst/>
              </a:rPr>
              <a:t>:</a:t>
            </a:r>
          </a:p>
          <a:p>
            <a:pPr fontAlgn="t"/>
            <a:r>
              <a:rPr lang="en-US" sz="2800" b="1" dirty="0"/>
              <a:t>Timers 1 </a:t>
            </a:r>
            <a:r>
              <a:rPr lang="en-US" sz="2800" b="1" dirty="0" smtClean="0"/>
              <a:t>get a 16 </a:t>
            </a:r>
            <a:r>
              <a:rPr lang="en-US" sz="2800" b="1" dirty="0"/>
              <a:t>bit </a:t>
            </a:r>
            <a:r>
              <a:rPr lang="en-US" sz="2800" b="1" dirty="0" smtClean="0"/>
              <a:t>int.</a:t>
            </a:r>
            <a:endParaRPr lang="en-US" sz="2800" b="1" dirty="0"/>
          </a:p>
          <a:p>
            <a:pPr fontAlgn="t"/>
            <a:r>
              <a:rPr lang="en-US" sz="2800" b="1" dirty="0"/>
              <a:t>Timer </a:t>
            </a:r>
            <a:r>
              <a:rPr lang="en-US" sz="2800" b="1" dirty="0" smtClean="0"/>
              <a:t>0 </a:t>
            </a:r>
            <a:r>
              <a:rPr lang="en-US" sz="2800" b="1" dirty="0"/>
              <a:t>and </a:t>
            </a:r>
            <a:r>
              <a:rPr lang="en-US" sz="2800" b="1" dirty="0" smtClean="0"/>
              <a:t>2 </a:t>
            </a:r>
            <a:r>
              <a:rPr lang="en-US" sz="2800" b="1" dirty="0"/>
              <a:t>gets an 8 bit int</a:t>
            </a:r>
            <a:r>
              <a:rPr lang="en-US" sz="2800" b="1" dirty="0" smtClean="0"/>
              <a:t>.</a:t>
            </a:r>
            <a:endParaRPr lang="en-US" sz="2800" b="1" dirty="0"/>
          </a:p>
        </p:txBody>
      </p:sp>
      <p:sp>
        <p:nvSpPr>
          <p:cNvPr id="3" name="Rectangle 2"/>
          <p:cNvSpPr/>
          <p:nvPr/>
        </p:nvSpPr>
        <p:spPr>
          <a:xfrm>
            <a:off x="1875351" y="1748656"/>
            <a:ext cx="3682418" cy="523220"/>
          </a:xfrm>
          <a:prstGeom prst="rect">
            <a:avLst/>
          </a:prstGeom>
        </p:spPr>
        <p:txBody>
          <a:bodyPr wrap="none">
            <a:spAutoFit/>
          </a:bodyPr>
          <a:lstStyle/>
          <a:p>
            <a:r>
              <a:rPr lang="en-US" sz="2800" b="1" dirty="0"/>
              <a:t>Sets the count </a:t>
            </a:r>
            <a:r>
              <a:rPr lang="en-US" sz="2800" b="1" dirty="0" smtClean="0"/>
              <a:t>value</a:t>
            </a:r>
            <a:endParaRPr lang="en-US" sz="2800" b="1" dirty="0"/>
          </a:p>
        </p:txBody>
      </p:sp>
    </p:spTree>
    <p:extLst>
      <p:ext uri="{BB962C8B-B14F-4D97-AF65-F5344CB8AC3E}">
        <p14:creationId xmlns:p14="http://schemas.microsoft.com/office/powerpoint/2010/main" val="31338212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TIMER MAIN COMMANDS</a:t>
            </a:r>
            <a:endParaRPr lang="en-US" dirty="0"/>
          </a:p>
        </p:txBody>
      </p:sp>
      <p:sp>
        <p:nvSpPr>
          <p:cNvPr id="2" name="Rectangle 1"/>
          <p:cNvSpPr/>
          <p:nvPr/>
        </p:nvSpPr>
        <p:spPr>
          <a:xfrm>
            <a:off x="-5736703" y="3684608"/>
            <a:ext cx="10783918"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sp>
        <p:nvSpPr>
          <p:cNvPr id="4" name="Rectangle 3"/>
          <p:cNvSpPr/>
          <p:nvPr/>
        </p:nvSpPr>
        <p:spPr>
          <a:xfrm>
            <a:off x="1619672" y="1163881"/>
            <a:ext cx="3999813" cy="584775"/>
          </a:xfrm>
          <a:prstGeom prst="rect">
            <a:avLst/>
          </a:prstGeom>
        </p:spPr>
        <p:txBody>
          <a:bodyPr wrap="none">
            <a:spAutoFit/>
          </a:bodyPr>
          <a:lstStyle/>
          <a:p>
            <a:pPr fontAlgn="t"/>
            <a:r>
              <a:rPr lang="en-US" sz="3200" b="1" dirty="0" smtClean="0">
                <a:solidFill>
                  <a:srgbClr val="FFFF00"/>
                </a:solidFill>
              </a:rPr>
              <a:t>value</a:t>
            </a:r>
            <a:r>
              <a:rPr lang="en-US" sz="3200" b="1" dirty="0" smtClean="0"/>
              <a:t>=</a:t>
            </a:r>
            <a:r>
              <a:rPr lang="en-US" sz="3200" b="1" dirty="0" err="1" smtClean="0">
                <a:solidFill>
                  <a:srgbClr val="FF0000"/>
                </a:solidFill>
              </a:rPr>
              <a:t>get_timer</a:t>
            </a:r>
            <a:r>
              <a:rPr lang="en-US" sz="3200" b="1" dirty="0" err="1" smtClean="0">
                <a:solidFill>
                  <a:srgbClr val="002060"/>
                </a:solidFill>
              </a:rPr>
              <a:t>X</a:t>
            </a:r>
            <a:r>
              <a:rPr lang="en-US" sz="3200" b="1" dirty="0" smtClean="0"/>
              <a:t>();</a:t>
            </a:r>
            <a:endParaRPr lang="en-US" sz="3200" b="1" dirty="0">
              <a:effectLst/>
            </a:endParaRPr>
          </a:p>
        </p:txBody>
      </p:sp>
      <p:sp>
        <p:nvSpPr>
          <p:cNvPr id="5" name="Rectangle 4"/>
          <p:cNvSpPr/>
          <p:nvPr/>
        </p:nvSpPr>
        <p:spPr>
          <a:xfrm>
            <a:off x="611560" y="2195605"/>
            <a:ext cx="8208912" cy="2677656"/>
          </a:xfrm>
          <a:prstGeom prst="rect">
            <a:avLst/>
          </a:prstGeom>
        </p:spPr>
        <p:txBody>
          <a:bodyPr wrap="square">
            <a:spAutoFit/>
          </a:bodyPr>
          <a:lstStyle/>
          <a:p>
            <a:pPr fontAlgn="t"/>
            <a:endParaRPr lang="en-US" sz="2800" b="1" dirty="0" smtClean="0">
              <a:solidFill>
                <a:srgbClr val="002060"/>
              </a:solidFill>
            </a:endParaRPr>
          </a:p>
          <a:p>
            <a:pPr fontAlgn="t"/>
            <a:endParaRPr lang="en-US" sz="2800" b="1" dirty="0">
              <a:solidFill>
                <a:srgbClr val="002060"/>
              </a:solidFill>
            </a:endParaRPr>
          </a:p>
          <a:p>
            <a:pPr fontAlgn="t"/>
            <a:r>
              <a:rPr lang="en-US" sz="2800" b="1" dirty="0" smtClean="0">
                <a:solidFill>
                  <a:srgbClr val="002060"/>
                </a:solidFill>
              </a:rPr>
              <a:t>X</a:t>
            </a:r>
            <a:r>
              <a:rPr lang="en-US" sz="2800" b="1" dirty="0" smtClean="0"/>
              <a:t>: 0-2</a:t>
            </a:r>
          </a:p>
          <a:p>
            <a:pPr fontAlgn="t"/>
            <a:r>
              <a:rPr lang="en-US" sz="2800" b="1" dirty="0" smtClean="0">
                <a:solidFill>
                  <a:srgbClr val="FFFF00"/>
                </a:solidFill>
                <a:effectLst/>
              </a:rPr>
              <a:t>Value</a:t>
            </a:r>
            <a:r>
              <a:rPr lang="en-US" sz="2800" b="1" dirty="0" smtClean="0">
                <a:effectLst/>
              </a:rPr>
              <a:t>:</a:t>
            </a:r>
          </a:p>
          <a:p>
            <a:pPr fontAlgn="t"/>
            <a:r>
              <a:rPr lang="en-US" sz="2800" b="1" dirty="0" smtClean="0"/>
              <a:t>If use timer 1: value is a </a:t>
            </a:r>
            <a:r>
              <a:rPr lang="en-US" sz="2800" b="1" dirty="0"/>
              <a:t>16 bit </a:t>
            </a:r>
            <a:r>
              <a:rPr lang="en-US" sz="2800" b="1" dirty="0" smtClean="0"/>
              <a:t>variable</a:t>
            </a:r>
            <a:endParaRPr lang="en-US" sz="2800" b="1" dirty="0" smtClean="0">
              <a:effectLst/>
            </a:endParaRPr>
          </a:p>
          <a:p>
            <a:pPr fontAlgn="t"/>
            <a:r>
              <a:rPr lang="en-US" sz="2800" b="1" dirty="0" smtClean="0"/>
              <a:t>If use timer 0 or 2 : value is an </a:t>
            </a:r>
            <a:r>
              <a:rPr lang="en-US" sz="2800" b="1" dirty="0"/>
              <a:t>8 </a:t>
            </a:r>
            <a:r>
              <a:rPr lang="en-US" sz="2800" b="1" dirty="0" smtClean="0"/>
              <a:t>bit variable</a:t>
            </a:r>
            <a:endParaRPr lang="en-US" sz="2800" b="1" dirty="0"/>
          </a:p>
        </p:txBody>
      </p:sp>
      <p:sp>
        <p:nvSpPr>
          <p:cNvPr id="3" name="Rectangle 2"/>
          <p:cNvSpPr/>
          <p:nvPr/>
        </p:nvSpPr>
        <p:spPr>
          <a:xfrm>
            <a:off x="1875351" y="1748656"/>
            <a:ext cx="3722494" cy="523220"/>
          </a:xfrm>
          <a:prstGeom prst="rect">
            <a:avLst/>
          </a:prstGeom>
        </p:spPr>
        <p:txBody>
          <a:bodyPr wrap="none">
            <a:spAutoFit/>
          </a:bodyPr>
          <a:lstStyle/>
          <a:p>
            <a:r>
              <a:rPr lang="en-US" sz="2800" b="1" dirty="0" smtClean="0"/>
              <a:t>Gets </a:t>
            </a:r>
            <a:r>
              <a:rPr lang="en-US" sz="2800" b="1" dirty="0"/>
              <a:t>the count </a:t>
            </a:r>
            <a:r>
              <a:rPr lang="en-US" sz="2800" b="1" dirty="0" smtClean="0"/>
              <a:t>value</a:t>
            </a:r>
            <a:endParaRPr lang="en-US" sz="2800" b="1" dirty="0"/>
          </a:p>
        </p:txBody>
      </p:sp>
    </p:spTree>
    <p:extLst>
      <p:ext uri="{BB962C8B-B14F-4D97-AF65-F5344CB8AC3E}">
        <p14:creationId xmlns:p14="http://schemas.microsoft.com/office/powerpoint/2010/main" val="27243162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EXAMPLE</a:t>
            </a:r>
            <a:endParaRPr lang="en-US" dirty="0"/>
          </a:p>
        </p:txBody>
      </p:sp>
      <p:sp>
        <p:nvSpPr>
          <p:cNvPr id="2" name="Rectangle 1"/>
          <p:cNvSpPr/>
          <p:nvPr/>
        </p:nvSpPr>
        <p:spPr>
          <a:xfrm>
            <a:off x="-5736703" y="3684608"/>
            <a:ext cx="10783918"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sp>
        <p:nvSpPr>
          <p:cNvPr id="5" name="Rectangle 4"/>
          <p:cNvSpPr/>
          <p:nvPr/>
        </p:nvSpPr>
        <p:spPr>
          <a:xfrm>
            <a:off x="539552" y="1565387"/>
            <a:ext cx="8208912" cy="2616101"/>
          </a:xfrm>
          <a:prstGeom prst="rect">
            <a:avLst/>
          </a:prstGeom>
        </p:spPr>
        <p:txBody>
          <a:bodyPr wrap="square">
            <a:spAutoFit/>
          </a:bodyPr>
          <a:lstStyle/>
          <a:p>
            <a:pPr fontAlgn="t"/>
            <a:endParaRPr lang="en-US" sz="2800" b="1" dirty="0" smtClean="0">
              <a:solidFill>
                <a:srgbClr val="002060"/>
              </a:solidFill>
            </a:endParaRPr>
          </a:p>
          <a:p>
            <a:pPr fontAlgn="t"/>
            <a:endParaRPr lang="en-US" sz="2800" b="1" dirty="0">
              <a:solidFill>
                <a:srgbClr val="002060"/>
              </a:solidFill>
            </a:endParaRPr>
          </a:p>
          <a:p>
            <a:pPr fontAlgn="t"/>
            <a:r>
              <a:rPr lang="en-US" sz="3600" b="1" dirty="0" smtClean="0"/>
              <a:t>Count externals </a:t>
            </a:r>
            <a:r>
              <a:rPr lang="en-US" sz="3600" b="1" smtClean="0"/>
              <a:t>pulse </a:t>
            </a:r>
            <a:r>
              <a:rPr lang="en-US" sz="3600" b="1" smtClean="0"/>
              <a:t>and </a:t>
            </a:r>
            <a:r>
              <a:rPr lang="en-US" sz="3600" b="1" dirty="0" smtClean="0"/>
              <a:t>display the counted value on the second line of LCD using timer 0 </a:t>
            </a:r>
            <a:endParaRPr lang="en-US" sz="3600" b="1" dirty="0"/>
          </a:p>
        </p:txBody>
      </p:sp>
    </p:spTree>
    <p:extLst>
      <p:ext uri="{BB962C8B-B14F-4D97-AF65-F5344CB8AC3E}">
        <p14:creationId xmlns:p14="http://schemas.microsoft.com/office/powerpoint/2010/main" val="27953716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SCHEMATIC</a:t>
            </a:r>
            <a:endParaRPr lang="en-US" dirty="0"/>
          </a:p>
        </p:txBody>
      </p:sp>
      <p:sp>
        <p:nvSpPr>
          <p:cNvPr id="2" name="Rectangle 1"/>
          <p:cNvSpPr/>
          <p:nvPr/>
        </p:nvSpPr>
        <p:spPr>
          <a:xfrm>
            <a:off x="-5736703" y="3684608"/>
            <a:ext cx="10783918"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0" y="1038225"/>
            <a:ext cx="9144000" cy="5819775"/>
          </a:xfrm>
          <a:prstGeom prst="rect">
            <a:avLst/>
          </a:prstGeom>
        </p:spPr>
      </p:pic>
    </p:spTree>
    <p:extLst>
      <p:ext uri="{BB962C8B-B14F-4D97-AF65-F5344CB8AC3E}">
        <p14:creationId xmlns:p14="http://schemas.microsoft.com/office/powerpoint/2010/main" val="6343108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CODE</a:t>
            </a:r>
            <a:endParaRPr lang="en-US" dirty="0"/>
          </a:p>
        </p:txBody>
      </p:sp>
      <p:sp>
        <p:nvSpPr>
          <p:cNvPr id="2" name="Rectangle 1"/>
          <p:cNvSpPr/>
          <p:nvPr/>
        </p:nvSpPr>
        <p:spPr>
          <a:xfrm>
            <a:off x="-5736703" y="3684608"/>
            <a:ext cx="10783918"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1122532"/>
            <a:ext cx="9144000" cy="5735468"/>
          </a:xfrm>
          <a:prstGeom prst="rect">
            <a:avLst/>
          </a:prstGeom>
        </p:spPr>
      </p:pic>
    </p:spTree>
    <p:extLst>
      <p:ext uri="{BB962C8B-B14F-4D97-AF65-F5344CB8AC3E}">
        <p14:creationId xmlns:p14="http://schemas.microsoft.com/office/powerpoint/2010/main" val="1207705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TIMER0</a:t>
            </a:r>
            <a:endParaRPr lang="en-US" dirty="0"/>
          </a:p>
        </p:txBody>
      </p:sp>
      <p:sp>
        <p:nvSpPr>
          <p:cNvPr id="2" name="Rectangle 1"/>
          <p:cNvSpPr/>
          <p:nvPr/>
        </p:nvSpPr>
        <p:spPr>
          <a:xfrm>
            <a:off x="-5581128" y="1250176"/>
            <a:ext cx="8424936"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251520" y="1357898"/>
            <a:ext cx="8136904" cy="5078313"/>
          </a:xfrm>
          <a:prstGeom prst="rect">
            <a:avLst/>
          </a:prstGeom>
        </p:spPr>
        <p:txBody>
          <a:bodyPr wrap="square">
            <a:spAutoFit/>
          </a:bodyPr>
          <a:lstStyle/>
          <a:p>
            <a:pPr algn="just"/>
            <a:r>
              <a:rPr lang="en-US" sz="3600" dirty="0"/>
              <a:t>The timer TMR0 has a wide range of application in practice. Very few programs don’t use it in some way. It is very convenient and easy to use for writing programs or subroutines for generating pulses of arbitrary duration, time measurement or counting external pulses (events) with almost no limitations.</a:t>
            </a:r>
            <a:r>
              <a:rPr lang="en-US" sz="3600" i="1" dirty="0" smtClean="0"/>
              <a:t> </a:t>
            </a:r>
            <a:endParaRPr lang="en-US" sz="3600" dirty="0"/>
          </a:p>
        </p:txBody>
      </p:sp>
    </p:spTree>
    <p:extLst>
      <p:ext uri="{BB962C8B-B14F-4D97-AF65-F5344CB8AC3E}">
        <p14:creationId xmlns:p14="http://schemas.microsoft.com/office/powerpoint/2010/main" val="25577029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CODE</a:t>
            </a:r>
            <a:endParaRPr lang="en-US" dirty="0"/>
          </a:p>
        </p:txBody>
      </p:sp>
      <p:sp>
        <p:nvSpPr>
          <p:cNvPr id="2" name="Rectangle 1"/>
          <p:cNvSpPr/>
          <p:nvPr/>
        </p:nvSpPr>
        <p:spPr>
          <a:xfrm>
            <a:off x="-5736703" y="3684608"/>
            <a:ext cx="10783918"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0" y="1124744"/>
            <a:ext cx="9144000" cy="5733256"/>
          </a:xfrm>
          <a:prstGeom prst="rect">
            <a:avLst/>
          </a:prstGeom>
        </p:spPr>
      </p:pic>
    </p:spTree>
    <p:extLst>
      <p:ext uri="{BB962C8B-B14F-4D97-AF65-F5344CB8AC3E}">
        <p14:creationId xmlns:p14="http://schemas.microsoft.com/office/powerpoint/2010/main" val="16150323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CODE</a:t>
            </a:r>
            <a:endParaRPr lang="en-US" dirty="0"/>
          </a:p>
        </p:txBody>
      </p:sp>
      <p:sp>
        <p:nvSpPr>
          <p:cNvPr id="2" name="Rectangle 1"/>
          <p:cNvSpPr/>
          <p:nvPr/>
        </p:nvSpPr>
        <p:spPr>
          <a:xfrm>
            <a:off x="-5736703" y="3684608"/>
            <a:ext cx="10783918"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990600"/>
            <a:ext cx="9144000" cy="5867400"/>
          </a:xfrm>
          <a:prstGeom prst="rect">
            <a:avLst/>
          </a:prstGeom>
        </p:spPr>
      </p:pic>
    </p:spTree>
    <p:extLst>
      <p:ext uri="{BB962C8B-B14F-4D97-AF65-F5344CB8AC3E}">
        <p14:creationId xmlns:p14="http://schemas.microsoft.com/office/powerpoint/2010/main" val="3818293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EXAMPLE</a:t>
            </a:r>
            <a:endParaRPr lang="en-US" dirty="0"/>
          </a:p>
        </p:txBody>
      </p:sp>
      <p:sp>
        <p:nvSpPr>
          <p:cNvPr id="2" name="Rectangle 1"/>
          <p:cNvSpPr/>
          <p:nvPr/>
        </p:nvSpPr>
        <p:spPr>
          <a:xfrm>
            <a:off x="-5736703" y="3684608"/>
            <a:ext cx="10783918"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sp>
        <p:nvSpPr>
          <p:cNvPr id="5" name="Rectangle 4"/>
          <p:cNvSpPr/>
          <p:nvPr/>
        </p:nvSpPr>
        <p:spPr>
          <a:xfrm>
            <a:off x="539552" y="1565387"/>
            <a:ext cx="8208912" cy="3170099"/>
          </a:xfrm>
          <a:prstGeom prst="rect">
            <a:avLst/>
          </a:prstGeom>
        </p:spPr>
        <p:txBody>
          <a:bodyPr wrap="square">
            <a:spAutoFit/>
          </a:bodyPr>
          <a:lstStyle/>
          <a:p>
            <a:pPr fontAlgn="t"/>
            <a:endParaRPr lang="en-US" sz="2800" b="1" dirty="0" smtClean="0">
              <a:solidFill>
                <a:srgbClr val="002060"/>
              </a:solidFill>
            </a:endParaRPr>
          </a:p>
          <a:p>
            <a:pPr fontAlgn="t"/>
            <a:endParaRPr lang="en-US" sz="2800" b="1" dirty="0">
              <a:solidFill>
                <a:srgbClr val="002060"/>
              </a:solidFill>
            </a:endParaRPr>
          </a:p>
          <a:p>
            <a:pPr fontAlgn="t"/>
            <a:r>
              <a:rPr lang="en-US" sz="3600" b="1" dirty="0" smtClean="0"/>
              <a:t>Measure one second using timer 1 and display the result of counting second from 0 to 59 on the second line of LCD</a:t>
            </a:r>
            <a:endParaRPr lang="en-US" sz="3600" b="1" dirty="0"/>
          </a:p>
        </p:txBody>
      </p:sp>
    </p:spTree>
    <p:extLst>
      <p:ext uri="{BB962C8B-B14F-4D97-AF65-F5344CB8AC3E}">
        <p14:creationId xmlns:p14="http://schemas.microsoft.com/office/powerpoint/2010/main" val="42610705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ANALYZE</a:t>
            </a:r>
            <a:endParaRPr lang="en-US" dirty="0"/>
          </a:p>
        </p:txBody>
      </p:sp>
      <p:sp>
        <p:nvSpPr>
          <p:cNvPr id="2" name="Rectangle 1"/>
          <p:cNvSpPr/>
          <p:nvPr/>
        </p:nvSpPr>
        <p:spPr>
          <a:xfrm>
            <a:off x="-5736703" y="3684608"/>
            <a:ext cx="10783918"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sp>
        <p:nvSpPr>
          <p:cNvPr id="5" name="Rectangle 4"/>
          <p:cNvSpPr/>
          <p:nvPr/>
        </p:nvSpPr>
        <p:spPr>
          <a:xfrm>
            <a:off x="-2" y="1565387"/>
            <a:ext cx="9324529" cy="4955203"/>
          </a:xfrm>
          <a:prstGeom prst="rect">
            <a:avLst/>
          </a:prstGeom>
        </p:spPr>
        <p:txBody>
          <a:bodyPr wrap="square">
            <a:spAutoFit/>
          </a:bodyPr>
          <a:lstStyle/>
          <a:p>
            <a:pPr fontAlgn="t"/>
            <a:endParaRPr lang="en-US" sz="2800" b="1" dirty="0" smtClean="0">
              <a:solidFill>
                <a:srgbClr val="002060"/>
              </a:solidFill>
            </a:endParaRPr>
          </a:p>
          <a:p>
            <a:pPr fontAlgn="t"/>
            <a:endParaRPr lang="en-US" sz="2800" b="1" dirty="0">
              <a:solidFill>
                <a:srgbClr val="002060"/>
              </a:solidFill>
            </a:endParaRPr>
          </a:p>
          <a:p>
            <a:pPr fontAlgn="t"/>
            <a:endParaRPr lang="en-US" sz="2800" b="1" dirty="0" smtClean="0">
              <a:solidFill>
                <a:srgbClr val="002060"/>
              </a:solidFill>
            </a:endParaRPr>
          </a:p>
          <a:p>
            <a:pPr fontAlgn="t"/>
            <a:endParaRPr lang="en-US" sz="2800" b="1" dirty="0">
              <a:solidFill>
                <a:srgbClr val="002060"/>
              </a:solidFill>
            </a:endParaRPr>
          </a:p>
          <a:p>
            <a:pPr fontAlgn="t"/>
            <a:endParaRPr lang="en-US" sz="3600" b="1" dirty="0"/>
          </a:p>
          <a:p>
            <a:pPr marL="342900" indent="-342900" fontAlgn="t">
              <a:buFont typeface="Wingdings" panose="05000000000000000000" pitchFamily="2" charset="2"/>
              <a:buChar char="q"/>
            </a:pPr>
            <a:r>
              <a:rPr lang="en-US" sz="2400" b="1" dirty="0" smtClean="0"/>
              <a:t>Consider that crystal used is 20Mhz</a:t>
            </a:r>
          </a:p>
          <a:p>
            <a:pPr marL="342900" indent="-342900" fontAlgn="t">
              <a:buFont typeface="Wingdings" panose="05000000000000000000" pitchFamily="2" charset="2"/>
              <a:buChar char="q"/>
            </a:pPr>
            <a:r>
              <a:rPr lang="en-US" sz="2400" b="1" dirty="0"/>
              <a:t>After </a:t>
            </a:r>
            <a:r>
              <a:rPr lang="en-US" sz="2400" b="1" dirty="0" smtClean="0"/>
              <a:t>divided 4 the clock is 5Mhz =&gt; It mean that counter must count 5M pulses to be one second</a:t>
            </a:r>
          </a:p>
          <a:p>
            <a:pPr marL="342900" indent="-342900" fontAlgn="t">
              <a:buFont typeface="Wingdings" panose="05000000000000000000" pitchFamily="2" charset="2"/>
              <a:buChar char="q"/>
            </a:pPr>
            <a:r>
              <a:rPr lang="en-US" sz="2400" b="1" dirty="0" smtClean="0"/>
              <a:t>The counter is limited to 65535 so we must use </a:t>
            </a:r>
            <a:r>
              <a:rPr lang="en-US" sz="2400" b="1" dirty="0" err="1" smtClean="0"/>
              <a:t>prescaler</a:t>
            </a:r>
            <a:r>
              <a:rPr lang="en-US" sz="2400" b="1" dirty="0" smtClean="0"/>
              <a:t> </a:t>
            </a:r>
            <a:r>
              <a:rPr lang="en-US" sz="2400" b="1" smtClean="0"/>
              <a:t>=&gt; Choose </a:t>
            </a:r>
            <a:r>
              <a:rPr lang="en-US" sz="2400" b="1" dirty="0" err="1" smtClean="0"/>
              <a:t>prescaler</a:t>
            </a:r>
            <a:r>
              <a:rPr lang="en-US" sz="2400" b="1" dirty="0" smtClean="0"/>
              <a:t> 8 =&gt; counter now must count 625k pulses to be one second=&gt; Count ten times each 62500 pulses=&gt; need to set counter to count from 65536 – 62500 = 3036      </a:t>
            </a:r>
            <a:endParaRPr lang="en-US" sz="2400" b="1" dirty="0"/>
          </a:p>
        </p:txBody>
      </p:sp>
      <p:pic>
        <p:nvPicPr>
          <p:cNvPr id="6" name="Picture 2" descr="TMR1 in timer m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90600"/>
            <a:ext cx="9144000" cy="278823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12537" y="2827104"/>
            <a:ext cx="683199" cy="400110"/>
          </a:xfrm>
          <a:prstGeom prst="rect">
            <a:avLst/>
          </a:prstGeom>
          <a:noFill/>
        </p:spPr>
        <p:txBody>
          <a:bodyPr wrap="none" lIns="91440" tIns="45720" rIns="91440" bIns="45720">
            <a:spAutoFit/>
          </a:bodyPr>
          <a:lstStyle/>
          <a:p>
            <a:pPr algn="ctr"/>
            <a:r>
              <a:rPr lang="en-US" sz="2000" b="1" cap="none" spc="0" dirty="0" smtClean="0">
                <a:ln w="0"/>
                <a:solidFill>
                  <a:srgbClr val="FF0000"/>
                </a:solidFill>
                <a:effectLst>
                  <a:outerShdw blurRad="38100" dist="25400" dir="5400000" algn="ctr" rotWithShape="0">
                    <a:srgbClr val="6E747A">
                      <a:alpha val="43000"/>
                    </a:srgbClr>
                  </a:outerShdw>
                </a:effectLst>
              </a:rPr>
              <a:t>20M</a:t>
            </a:r>
            <a:endParaRPr lang="en-US" sz="2000" b="1" cap="none" spc="0" dirty="0">
              <a:ln w="0"/>
              <a:solidFill>
                <a:srgbClr val="FF0000"/>
              </a:solidFill>
              <a:effectLst>
                <a:outerShdw blurRad="38100" dist="25400" dir="5400000" algn="ctr" rotWithShape="0">
                  <a:srgbClr val="6E747A">
                    <a:alpha val="43000"/>
                  </a:srgbClr>
                </a:outerShdw>
              </a:effectLst>
            </a:endParaRPr>
          </a:p>
        </p:txBody>
      </p:sp>
      <p:sp>
        <p:nvSpPr>
          <p:cNvPr id="7" name="Rectangle 6"/>
          <p:cNvSpPr/>
          <p:nvPr/>
        </p:nvSpPr>
        <p:spPr>
          <a:xfrm>
            <a:off x="539550" y="2369709"/>
            <a:ext cx="540533" cy="400110"/>
          </a:xfrm>
          <a:prstGeom prst="rect">
            <a:avLst/>
          </a:prstGeom>
          <a:noFill/>
        </p:spPr>
        <p:txBody>
          <a:bodyPr wrap="none" lIns="91440" tIns="45720" rIns="91440" bIns="45720">
            <a:spAutoFit/>
          </a:bodyPr>
          <a:lstStyle/>
          <a:p>
            <a:pPr algn="ctr"/>
            <a:r>
              <a:rPr lang="en-US" sz="2000" b="1" cap="none" spc="0" dirty="0" smtClean="0">
                <a:ln w="0"/>
                <a:solidFill>
                  <a:srgbClr val="FF0000"/>
                </a:solidFill>
                <a:effectLst>
                  <a:outerShdw blurRad="38100" dist="25400" dir="5400000" algn="ctr" rotWithShape="0">
                    <a:srgbClr val="6E747A">
                      <a:alpha val="43000"/>
                    </a:srgbClr>
                  </a:outerShdw>
                </a:effectLst>
              </a:rPr>
              <a:t>5M</a:t>
            </a:r>
            <a:endParaRPr lang="en-US" sz="2000" b="1" cap="none" spc="0" dirty="0">
              <a:ln w="0"/>
              <a:solidFill>
                <a:srgbClr val="FF0000"/>
              </a:solidFill>
              <a:effectLst>
                <a:outerShdw blurRad="38100" dist="25400" dir="5400000" algn="ctr" rotWithShape="0">
                  <a:srgbClr val="6E747A">
                    <a:alpha val="43000"/>
                  </a:srgbClr>
                </a:outerShdw>
              </a:effectLst>
            </a:endParaRPr>
          </a:p>
        </p:txBody>
      </p:sp>
      <p:sp>
        <p:nvSpPr>
          <p:cNvPr id="9" name="Rectangle 8"/>
          <p:cNvSpPr/>
          <p:nvPr/>
        </p:nvSpPr>
        <p:spPr>
          <a:xfrm>
            <a:off x="2195736" y="1575827"/>
            <a:ext cx="327334" cy="400110"/>
          </a:xfrm>
          <a:prstGeom prst="rect">
            <a:avLst/>
          </a:prstGeom>
          <a:noFill/>
        </p:spPr>
        <p:txBody>
          <a:bodyPr wrap="none" lIns="91440" tIns="45720" rIns="91440" bIns="45720">
            <a:spAutoFit/>
          </a:bodyPr>
          <a:lstStyle/>
          <a:p>
            <a:pPr algn="ctr"/>
            <a:r>
              <a:rPr lang="en-US" sz="2000" b="1" cap="none" spc="0" dirty="0" smtClean="0">
                <a:ln w="0"/>
                <a:solidFill>
                  <a:srgbClr val="FF0000"/>
                </a:solidFill>
                <a:effectLst>
                  <a:outerShdw blurRad="38100" dist="25400" dir="5400000" algn="ctr" rotWithShape="0">
                    <a:srgbClr val="6E747A">
                      <a:alpha val="43000"/>
                    </a:srgbClr>
                  </a:outerShdw>
                </a:effectLst>
              </a:rPr>
              <a:t>8</a:t>
            </a:r>
            <a:endParaRPr lang="en-US" sz="2000" b="1" cap="none" spc="0" dirty="0">
              <a:ln w="0"/>
              <a:solidFill>
                <a:srgbClr val="FF0000"/>
              </a:solidFill>
              <a:effectLst>
                <a:outerShdw blurRad="38100" dist="25400" dir="5400000" algn="ctr" rotWithShape="0">
                  <a:srgbClr val="6E747A">
                    <a:alpha val="43000"/>
                  </a:srgbClr>
                </a:outerShdw>
              </a:effectLst>
            </a:endParaRPr>
          </a:p>
        </p:txBody>
      </p:sp>
      <p:sp>
        <p:nvSpPr>
          <p:cNvPr id="10" name="Rectangle 9"/>
          <p:cNvSpPr/>
          <p:nvPr/>
        </p:nvSpPr>
        <p:spPr>
          <a:xfrm>
            <a:off x="6732442" y="2426994"/>
            <a:ext cx="798617" cy="400110"/>
          </a:xfrm>
          <a:prstGeom prst="rect">
            <a:avLst/>
          </a:prstGeom>
          <a:noFill/>
        </p:spPr>
        <p:txBody>
          <a:bodyPr wrap="none" lIns="91440" tIns="45720" rIns="91440" bIns="45720">
            <a:spAutoFit/>
          </a:bodyPr>
          <a:lstStyle/>
          <a:p>
            <a:pPr algn="ctr"/>
            <a:r>
              <a:rPr lang="en-US" sz="2000" b="1" cap="none" spc="0" dirty="0" smtClean="0">
                <a:ln w="0"/>
                <a:solidFill>
                  <a:srgbClr val="FF0000"/>
                </a:solidFill>
                <a:effectLst>
                  <a:outerShdw blurRad="38100" dist="25400" dir="5400000" algn="ctr" rotWithShape="0">
                    <a:srgbClr val="6E747A">
                      <a:alpha val="43000"/>
                    </a:srgbClr>
                  </a:outerShdw>
                </a:effectLst>
              </a:rPr>
              <a:t>625K</a:t>
            </a:r>
            <a:endParaRPr lang="en-US" sz="2000" b="1" cap="none" spc="0" dirty="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4061774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  SCHEMATIC</a:t>
            </a:r>
            <a:endParaRPr lang="en-US" dirty="0"/>
          </a:p>
        </p:txBody>
      </p:sp>
      <p:sp>
        <p:nvSpPr>
          <p:cNvPr id="2" name="Rectangle 1"/>
          <p:cNvSpPr/>
          <p:nvPr/>
        </p:nvSpPr>
        <p:spPr>
          <a:xfrm>
            <a:off x="-5581128" y="1250176"/>
            <a:ext cx="8424936"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683568" y="2589004"/>
            <a:ext cx="6855296" cy="1323439"/>
          </a:xfrm>
          <a:prstGeom prst="rect">
            <a:avLst/>
          </a:prstGeom>
        </p:spPr>
        <p:txBody>
          <a:bodyPr wrap="square">
            <a:spAutoFit/>
          </a:bodyPr>
          <a:lstStyle/>
          <a:p>
            <a:pPr algn="just"/>
            <a:r>
              <a:rPr lang="en-US" sz="4000" dirty="0" smtClean="0"/>
              <a:t>Control LCD display string “Test LCD 16x2” on line 2 </a:t>
            </a:r>
            <a:endParaRPr lang="en-US" sz="4000" dirty="0"/>
          </a:p>
        </p:txBody>
      </p:sp>
      <p:pic>
        <p:nvPicPr>
          <p:cNvPr id="8" name="Picture 7"/>
          <p:cNvPicPr>
            <a:picLocks noChangeAspect="1"/>
          </p:cNvPicPr>
          <p:nvPr/>
        </p:nvPicPr>
        <p:blipFill>
          <a:blip r:embed="rId2"/>
          <a:stretch>
            <a:fillRect/>
          </a:stretch>
        </p:blipFill>
        <p:spPr>
          <a:xfrm>
            <a:off x="25683" y="1052736"/>
            <a:ext cx="9118317" cy="5805264"/>
          </a:xfrm>
          <a:prstGeom prst="rect">
            <a:avLst/>
          </a:prstGeom>
        </p:spPr>
      </p:pic>
    </p:spTree>
    <p:extLst>
      <p:ext uri="{BB962C8B-B14F-4D97-AF65-F5344CB8AC3E}">
        <p14:creationId xmlns:p14="http://schemas.microsoft.com/office/powerpoint/2010/main" val="27021998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CODE</a:t>
            </a:r>
            <a:endParaRPr lang="en-US" dirty="0"/>
          </a:p>
        </p:txBody>
      </p:sp>
      <p:sp>
        <p:nvSpPr>
          <p:cNvPr id="2" name="Rectangle 1"/>
          <p:cNvSpPr/>
          <p:nvPr/>
        </p:nvSpPr>
        <p:spPr>
          <a:xfrm>
            <a:off x="-5736703" y="3684608"/>
            <a:ext cx="10783918"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0" y="1124744"/>
            <a:ext cx="9144000" cy="5733256"/>
          </a:xfrm>
          <a:prstGeom prst="rect">
            <a:avLst/>
          </a:prstGeom>
        </p:spPr>
      </p:pic>
    </p:spTree>
    <p:extLst>
      <p:ext uri="{BB962C8B-B14F-4D97-AF65-F5344CB8AC3E}">
        <p14:creationId xmlns:p14="http://schemas.microsoft.com/office/powerpoint/2010/main" val="11936228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CODE</a:t>
            </a:r>
            <a:endParaRPr lang="en-US" dirty="0"/>
          </a:p>
        </p:txBody>
      </p:sp>
      <p:sp>
        <p:nvSpPr>
          <p:cNvPr id="2" name="Rectangle 1"/>
          <p:cNvSpPr/>
          <p:nvPr/>
        </p:nvSpPr>
        <p:spPr>
          <a:xfrm>
            <a:off x="-5736703" y="3684608"/>
            <a:ext cx="10783918"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0" y="1124744"/>
            <a:ext cx="9144000" cy="5733256"/>
          </a:xfrm>
          <a:prstGeom prst="rect">
            <a:avLst/>
          </a:prstGeom>
        </p:spPr>
      </p:pic>
    </p:spTree>
    <p:extLst>
      <p:ext uri="{BB962C8B-B14F-4D97-AF65-F5344CB8AC3E}">
        <p14:creationId xmlns:p14="http://schemas.microsoft.com/office/powerpoint/2010/main" val="19656306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CODE</a:t>
            </a:r>
            <a:endParaRPr lang="en-US" dirty="0"/>
          </a:p>
        </p:txBody>
      </p:sp>
      <p:sp>
        <p:nvSpPr>
          <p:cNvPr id="2" name="Rectangle 1"/>
          <p:cNvSpPr/>
          <p:nvPr/>
        </p:nvSpPr>
        <p:spPr>
          <a:xfrm>
            <a:off x="-5736703" y="3684608"/>
            <a:ext cx="10783918"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0" y="1074758"/>
            <a:ext cx="9144000" cy="5783242"/>
          </a:xfrm>
          <a:prstGeom prst="rect">
            <a:avLst/>
          </a:prstGeom>
        </p:spPr>
      </p:pic>
    </p:spTree>
    <p:extLst>
      <p:ext uri="{BB962C8B-B14F-4D97-AF65-F5344CB8AC3E}">
        <p14:creationId xmlns:p14="http://schemas.microsoft.com/office/powerpoint/2010/main" val="25346787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623" y="1484784"/>
            <a:ext cx="8856984" cy="707886"/>
          </a:xfrm>
          <a:prstGeom prst="rect">
            <a:avLst/>
          </a:prstGeom>
        </p:spPr>
        <p:txBody>
          <a:bodyPr wrap="square">
            <a:spAutoFit/>
          </a:bodyPr>
          <a:lstStyle/>
          <a:p>
            <a:endParaRPr lang="en-US" sz="4000" dirty="0"/>
          </a:p>
        </p:txBody>
      </p:sp>
      <p:sp>
        <p:nvSpPr>
          <p:cNvPr id="2" name="Rectangle 1"/>
          <p:cNvSpPr/>
          <p:nvPr/>
        </p:nvSpPr>
        <p:spPr>
          <a:xfrm>
            <a:off x="683568" y="2780928"/>
            <a:ext cx="7446975" cy="830997"/>
          </a:xfrm>
          <a:prstGeom prst="rect">
            <a:avLst/>
          </a:prstGeom>
        </p:spPr>
        <p:txBody>
          <a:bodyPr wrap="none">
            <a:spAutoFit/>
          </a:bodyPr>
          <a:lstStyle/>
          <a:p>
            <a:r>
              <a:rPr lang="en-US" sz="4800" dirty="0"/>
              <a:t>Test the </a:t>
            </a:r>
            <a:r>
              <a:rPr lang="en-US" sz="4800" dirty="0" smtClean="0"/>
              <a:t>theory by </a:t>
            </a:r>
            <a:r>
              <a:rPr lang="en-US" sz="4800" dirty="0" err="1" smtClean="0"/>
              <a:t>simulink</a:t>
            </a:r>
            <a:endParaRPr lang="en-US" sz="4800" dirty="0"/>
          </a:p>
        </p:txBody>
      </p:sp>
    </p:spTree>
    <p:extLst>
      <p:ext uri="{BB962C8B-B14F-4D97-AF65-F5344CB8AC3E}">
        <p14:creationId xmlns:p14="http://schemas.microsoft.com/office/powerpoint/2010/main" val="40768848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9" name="WordArt 7"/>
          <p:cNvSpPr>
            <a:spLocks noChangeArrowheads="1" noChangeShapeType="1" noTextEdit="1"/>
          </p:cNvSpPr>
          <p:nvPr/>
        </p:nvSpPr>
        <p:spPr bwMode="gray">
          <a:xfrm>
            <a:off x="2699792" y="5085184"/>
            <a:ext cx="4876800" cy="609600"/>
          </a:xfrm>
          <a:prstGeom prst="rect">
            <a:avLst/>
          </a:prstGeom>
        </p:spPr>
        <p:txBody>
          <a:bodyPr wrap="none" fromWordArt="1">
            <a:prstTxWarp prst="textDeflate">
              <a:avLst>
                <a:gd name="adj" fmla="val 0"/>
              </a:avLst>
            </a:prstTxWarp>
          </a:bodyPr>
          <a:lstStyle/>
          <a:p>
            <a:pPr algn="ctr"/>
            <a:r>
              <a:rPr lang="vi-VN" sz="5400" b="1" kern="10" dirty="0" err="1">
                <a:ln w="28575">
                  <a:solidFill>
                    <a:schemeClr val="tx1"/>
                  </a:solidFill>
                  <a:round/>
                  <a:headEnd/>
                  <a:tailEnd/>
                </a:ln>
                <a:gradFill rotWithShape="1">
                  <a:gsLst>
                    <a:gs pos="0">
                      <a:schemeClr val="bg1"/>
                    </a:gs>
                    <a:gs pos="50000">
                      <a:schemeClr val="bg1">
                        <a:gamma/>
                        <a:tint val="85490"/>
                        <a:invGamma/>
                      </a:schemeClr>
                    </a:gs>
                    <a:gs pos="100000">
                      <a:schemeClr val="bg1"/>
                    </a:gs>
                  </a:gsLst>
                  <a:lin ang="2700000" scaled="1"/>
                </a:gradFill>
                <a:effectLst>
                  <a:outerShdw dist="89803" dir="2700000" algn="ctr" rotWithShape="0">
                    <a:schemeClr val="bg2">
                      <a:alpha val="50000"/>
                    </a:schemeClr>
                  </a:outerShdw>
                </a:effectLst>
                <a:latin typeface="Verdana" panose="020B0604030504040204" pitchFamily="34" charset="0"/>
              </a:rPr>
              <a:t>Thank</a:t>
            </a:r>
            <a:r>
              <a:rPr lang="vi-VN" sz="5400" b="1" kern="10" dirty="0">
                <a:ln w="28575">
                  <a:solidFill>
                    <a:schemeClr val="tx1"/>
                  </a:solidFill>
                  <a:round/>
                  <a:headEnd/>
                  <a:tailEnd/>
                </a:ln>
                <a:gradFill rotWithShape="1">
                  <a:gsLst>
                    <a:gs pos="0">
                      <a:schemeClr val="bg1"/>
                    </a:gs>
                    <a:gs pos="50000">
                      <a:schemeClr val="bg1">
                        <a:gamma/>
                        <a:tint val="85490"/>
                        <a:invGamma/>
                      </a:schemeClr>
                    </a:gs>
                    <a:gs pos="100000">
                      <a:schemeClr val="bg1"/>
                    </a:gs>
                  </a:gsLst>
                  <a:lin ang="2700000" scaled="1"/>
                </a:gradFill>
                <a:effectLst>
                  <a:outerShdw dist="89803" dir="2700000" algn="ctr" rotWithShape="0">
                    <a:schemeClr val="bg2">
                      <a:alpha val="50000"/>
                    </a:schemeClr>
                  </a:outerShdw>
                </a:effectLst>
                <a:latin typeface="Verdana" panose="020B0604030504040204" pitchFamily="34" charset="0"/>
              </a:rPr>
              <a:t> </a:t>
            </a:r>
            <a:r>
              <a:rPr lang="vi-VN" sz="5400" b="1" kern="10" dirty="0" err="1">
                <a:ln w="28575">
                  <a:solidFill>
                    <a:schemeClr val="tx1"/>
                  </a:solidFill>
                  <a:round/>
                  <a:headEnd/>
                  <a:tailEnd/>
                </a:ln>
                <a:gradFill rotWithShape="1">
                  <a:gsLst>
                    <a:gs pos="0">
                      <a:schemeClr val="bg1"/>
                    </a:gs>
                    <a:gs pos="50000">
                      <a:schemeClr val="bg1">
                        <a:gamma/>
                        <a:tint val="85490"/>
                        <a:invGamma/>
                      </a:schemeClr>
                    </a:gs>
                    <a:gs pos="100000">
                      <a:schemeClr val="bg1"/>
                    </a:gs>
                  </a:gsLst>
                  <a:lin ang="2700000" scaled="1"/>
                </a:gradFill>
                <a:effectLst>
                  <a:outerShdw dist="89803" dir="2700000" algn="ctr" rotWithShape="0">
                    <a:schemeClr val="bg2">
                      <a:alpha val="50000"/>
                    </a:schemeClr>
                  </a:outerShdw>
                </a:effectLst>
                <a:latin typeface="Verdana" panose="020B0604030504040204" pitchFamily="34" charset="0"/>
              </a:rPr>
              <a:t>You</a:t>
            </a:r>
            <a:r>
              <a:rPr lang="vi-VN" sz="5400" b="1" kern="10" dirty="0">
                <a:ln w="28575">
                  <a:solidFill>
                    <a:schemeClr val="tx1"/>
                  </a:solidFill>
                  <a:round/>
                  <a:headEnd/>
                  <a:tailEnd/>
                </a:ln>
                <a:gradFill rotWithShape="1">
                  <a:gsLst>
                    <a:gs pos="0">
                      <a:schemeClr val="bg1"/>
                    </a:gs>
                    <a:gs pos="50000">
                      <a:schemeClr val="bg1">
                        <a:gamma/>
                        <a:tint val="85490"/>
                        <a:invGamma/>
                      </a:schemeClr>
                    </a:gs>
                    <a:gs pos="100000">
                      <a:schemeClr val="bg1"/>
                    </a:gs>
                  </a:gsLst>
                  <a:lin ang="2700000" scaled="1"/>
                </a:gradFill>
                <a:effectLst>
                  <a:outerShdw dist="89803" dir="2700000" algn="ctr" rotWithShape="0">
                    <a:schemeClr val="bg2">
                      <a:alpha val="50000"/>
                    </a:schemeClr>
                  </a:outerShdw>
                </a:effectLst>
                <a:latin typeface="Verdana" panose="020B0604030504040204" pitchFamily="34"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TIMER0</a:t>
            </a:r>
            <a:endParaRPr lang="en-US" dirty="0"/>
          </a:p>
        </p:txBody>
      </p:sp>
      <p:sp>
        <p:nvSpPr>
          <p:cNvPr id="2" name="Rectangle 1"/>
          <p:cNvSpPr/>
          <p:nvPr/>
        </p:nvSpPr>
        <p:spPr>
          <a:xfrm>
            <a:off x="-5581128" y="1250176"/>
            <a:ext cx="8424936"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107504" y="1124744"/>
            <a:ext cx="9036496" cy="5493812"/>
          </a:xfrm>
          <a:prstGeom prst="rect">
            <a:avLst/>
          </a:prstGeom>
        </p:spPr>
        <p:txBody>
          <a:bodyPr wrap="square">
            <a:spAutoFit/>
          </a:bodyPr>
          <a:lstStyle/>
          <a:p>
            <a:r>
              <a:rPr lang="en-US" sz="3500" dirty="0" smtClean="0"/>
              <a:t>TMR0 </a:t>
            </a:r>
            <a:r>
              <a:rPr lang="en-US" sz="3500" dirty="0"/>
              <a:t>module is an 8-bit timer/counter with the following features:</a:t>
            </a:r>
          </a:p>
          <a:p>
            <a:pPr marL="914400" lvl="1" indent="-457200">
              <a:buFont typeface="Wingdings" panose="05000000000000000000" pitchFamily="2" charset="2"/>
              <a:buChar char="q"/>
            </a:pPr>
            <a:r>
              <a:rPr lang="en-US" sz="3500" dirty="0"/>
              <a:t>8-bit </a:t>
            </a:r>
            <a:r>
              <a:rPr lang="en-US" sz="3500" dirty="0" smtClean="0"/>
              <a:t>timer/counter</a:t>
            </a:r>
            <a:endParaRPr lang="en-US" sz="3500" dirty="0"/>
          </a:p>
          <a:p>
            <a:pPr marL="914400" lvl="1" indent="-457200">
              <a:buFont typeface="Wingdings" panose="05000000000000000000" pitchFamily="2" charset="2"/>
              <a:buChar char="q"/>
            </a:pPr>
            <a:r>
              <a:rPr lang="en-US" sz="3500" dirty="0" smtClean="0"/>
              <a:t>8 level </a:t>
            </a:r>
            <a:r>
              <a:rPr lang="en-US" sz="3500" dirty="0" err="1"/>
              <a:t>prescaler</a:t>
            </a:r>
            <a:r>
              <a:rPr lang="en-US" sz="3500" dirty="0"/>
              <a:t> (shared with Watchdog timer</a:t>
            </a:r>
            <a:r>
              <a:rPr lang="en-US" sz="3500" dirty="0" smtClean="0"/>
              <a:t>)</a:t>
            </a:r>
            <a:endParaRPr lang="en-US" sz="3500" dirty="0"/>
          </a:p>
          <a:p>
            <a:pPr marL="914400" lvl="1" indent="-457200">
              <a:buFont typeface="Wingdings" panose="05000000000000000000" pitchFamily="2" charset="2"/>
              <a:buChar char="q"/>
            </a:pPr>
            <a:r>
              <a:rPr lang="en-US" sz="3500" dirty="0"/>
              <a:t>Programmable internal or external clock </a:t>
            </a:r>
            <a:r>
              <a:rPr lang="en-US" sz="3500" dirty="0" smtClean="0"/>
              <a:t>source</a:t>
            </a:r>
            <a:endParaRPr lang="en-US" sz="3500" dirty="0"/>
          </a:p>
          <a:p>
            <a:pPr marL="914400" lvl="1" indent="-457200">
              <a:buFont typeface="Wingdings" panose="05000000000000000000" pitchFamily="2" charset="2"/>
              <a:buChar char="q"/>
            </a:pPr>
            <a:r>
              <a:rPr lang="en-US" sz="3500" dirty="0"/>
              <a:t>Interrupt on </a:t>
            </a:r>
            <a:r>
              <a:rPr lang="en-US" sz="3500" dirty="0" smtClean="0"/>
              <a:t>overflow</a:t>
            </a:r>
          </a:p>
          <a:p>
            <a:pPr marL="914400" lvl="1" indent="-457200">
              <a:buFont typeface="Wingdings" panose="05000000000000000000" pitchFamily="2" charset="2"/>
              <a:buChar char="q"/>
            </a:pPr>
            <a:r>
              <a:rPr lang="en-US" sz="3500" dirty="0" smtClean="0"/>
              <a:t>Programmable </a:t>
            </a:r>
            <a:r>
              <a:rPr lang="en-US" sz="3500" dirty="0"/>
              <a:t>external clock edge selection</a:t>
            </a:r>
            <a:r>
              <a:rPr lang="en-US" sz="3600" dirty="0"/>
              <a:t>.</a:t>
            </a:r>
          </a:p>
        </p:txBody>
      </p:sp>
    </p:spTree>
    <p:extLst>
      <p:ext uri="{BB962C8B-B14F-4D97-AF65-F5344CB8AC3E}">
        <p14:creationId xmlns:p14="http://schemas.microsoft.com/office/powerpoint/2010/main" val="27415267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TIMER0</a:t>
            </a:r>
            <a:endParaRPr lang="en-US" dirty="0"/>
          </a:p>
        </p:txBody>
      </p:sp>
      <p:sp>
        <p:nvSpPr>
          <p:cNvPr id="2" name="Rectangle 1"/>
          <p:cNvSpPr/>
          <p:nvPr/>
        </p:nvSpPr>
        <p:spPr>
          <a:xfrm>
            <a:off x="-5581128" y="1250176"/>
            <a:ext cx="8424936"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pic>
        <p:nvPicPr>
          <p:cNvPr id="1026" name="Picture 2" descr="Timer TM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22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endParaRPr lang="en-US" dirty="0"/>
          </a:p>
        </p:txBody>
      </p:sp>
      <p:sp>
        <p:nvSpPr>
          <p:cNvPr id="2" name="Rectangle 1"/>
          <p:cNvSpPr/>
          <p:nvPr/>
        </p:nvSpPr>
        <p:spPr>
          <a:xfrm>
            <a:off x="-5581128" y="1250176"/>
            <a:ext cx="8424936"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pic>
        <p:nvPicPr>
          <p:cNvPr id="3074" name="Picture 2" descr="The function of the PSA bit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30"/>
            <a:ext cx="9144000" cy="6845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746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endParaRPr lang="en-US" dirty="0"/>
          </a:p>
        </p:txBody>
      </p:sp>
      <p:sp>
        <p:nvSpPr>
          <p:cNvPr id="2" name="Rectangle 1"/>
          <p:cNvSpPr/>
          <p:nvPr/>
        </p:nvSpPr>
        <p:spPr>
          <a:xfrm>
            <a:off x="-5581128" y="1250176"/>
            <a:ext cx="8424936"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pic>
        <p:nvPicPr>
          <p:cNvPr id="4098" name="Picture 2" descr="The function of the PSA bi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891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TIMER0 </a:t>
            </a:r>
            <a:r>
              <a:rPr lang="en-US" dirty="0" smtClean="0"/>
              <a:t>PRESCALER</a:t>
            </a:r>
            <a:endParaRPr lang="en-US" dirty="0"/>
          </a:p>
        </p:txBody>
      </p:sp>
      <p:sp>
        <p:nvSpPr>
          <p:cNvPr id="2" name="Rectangle 1"/>
          <p:cNvSpPr/>
          <p:nvPr/>
        </p:nvSpPr>
        <p:spPr>
          <a:xfrm>
            <a:off x="-5581128" y="1250176"/>
            <a:ext cx="8424936"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41447450"/>
              </p:ext>
            </p:extLst>
          </p:nvPr>
        </p:nvGraphicFramePr>
        <p:xfrm>
          <a:off x="0" y="1216802"/>
          <a:ext cx="9144000" cy="5641197"/>
        </p:xfrm>
        <a:graphic>
          <a:graphicData uri="http://schemas.openxmlformats.org/drawingml/2006/table">
            <a:tbl>
              <a:tblPr/>
              <a:tblGrid>
                <a:gridCol w="1828800"/>
                <a:gridCol w="1828800"/>
                <a:gridCol w="1828800"/>
                <a:gridCol w="1828800"/>
                <a:gridCol w="1828800"/>
              </a:tblGrid>
              <a:tr h="686637">
                <a:tc>
                  <a:txBody>
                    <a:bodyPr/>
                    <a:lstStyle/>
                    <a:p>
                      <a:pPr algn="ctr"/>
                      <a:r>
                        <a:rPr lang="en-US" sz="3200" b="1" i="0" cap="all" dirty="0">
                          <a:solidFill>
                            <a:srgbClr val="4F6B72"/>
                          </a:solidFill>
                          <a:effectLst/>
                          <a:latin typeface="Arial" panose="020B0604020202020204" pitchFamily="34" charset="0"/>
                        </a:rPr>
                        <a:t>PS2</a:t>
                      </a:r>
                    </a:p>
                  </a:txBody>
                  <a:tcPr marL="114300" marR="57150" marT="57150" marB="5715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CAE8EA"/>
                    </a:solidFill>
                  </a:tcPr>
                </a:tc>
                <a:tc>
                  <a:txBody>
                    <a:bodyPr/>
                    <a:lstStyle/>
                    <a:p>
                      <a:pPr algn="ctr"/>
                      <a:r>
                        <a:rPr lang="en-US" sz="3200" b="1" i="0" cap="all" dirty="0">
                          <a:solidFill>
                            <a:srgbClr val="4F6B72"/>
                          </a:solidFill>
                          <a:effectLst/>
                          <a:latin typeface="Arial" panose="020B0604020202020204" pitchFamily="34" charset="0"/>
                        </a:rPr>
                        <a:t>PS1</a:t>
                      </a:r>
                    </a:p>
                  </a:txBody>
                  <a:tcPr marL="114300" marR="57150" marT="57150" marB="5715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CAE8EA"/>
                    </a:solidFill>
                  </a:tcPr>
                </a:tc>
                <a:tc>
                  <a:txBody>
                    <a:bodyPr/>
                    <a:lstStyle/>
                    <a:p>
                      <a:pPr algn="ctr"/>
                      <a:r>
                        <a:rPr lang="en-US" sz="3200" b="1" i="0" cap="all" dirty="0">
                          <a:solidFill>
                            <a:srgbClr val="4F6B72"/>
                          </a:solidFill>
                          <a:effectLst/>
                          <a:latin typeface="Arial" panose="020B0604020202020204" pitchFamily="34" charset="0"/>
                        </a:rPr>
                        <a:t>PS0</a:t>
                      </a:r>
                    </a:p>
                  </a:txBody>
                  <a:tcPr marL="114300" marR="57150" marT="57150" marB="5715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CAE8EA"/>
                    </a:solidFill>
                  </a:tcPr>
                </a:tc>
                <a:tc>
                  <a:txBody>
                    <a:bodyPr/>
                    <a:lstStyle/>
                    <a:p>
                      <a:pPr algn="ctr"/>
                      <a:r>
                        <a:rPr lang="en-US" sz="3200" b="1" i="0" cap="all" dirty="0">
                          <a:solidFill>
                            <a:srgbClr val="4F6B72"/>
                          </a:solidFill>
                          <a:effectLst/>
                          <a:latin typeface="Arial" panose="020B0604020202020204" pitchFamily="34" charset="0"/>
                        </a:rPr>
                        <a:t>TMR0</a:t>
                      </a:r>
                    </a:p>
                  </a:txBody>
                  <a:tcPr marL="114300" marR="57150" marT="57150" marB="5715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CAE8EA"/>
                    </a:solidFill>
                  </a:tcPr>
                </a:tc>
                <a:tc>
                  <a:txBody>
                    <a:bodyPr/>
                    <a:lstStyle/>
                    <a:p>
                      <a:pPr algn="ctr"/>
                      <a:r>
                        <a:rPr lang="en-US" sz="3200" b="1" i="0" cap="all" dirty="0">
                          <a:solidFill>
                            <a:srgbClr val="4F6B72"/>
                          </a:solidFill>
                          <a:effectLst/>
                          <a:latin typeface="Arial" panose="020B0604020202020204" pitchFamily="34" charset="0"/>
                        </a:rPr>
                        <a:t>WDT</a:t>
                      </a:r>
                    </a:p>
                  </a:txBody>
                  <a:tcPr marL="114300" marR="57150" marT="57150" marB="5715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CAE8EA"/>
                    </a:solidFill>
                  </a:tcPr>
                </a:tc>
              </a:tr>
              <a:tr h="619320">
                <a:tc>
                  <a:txBody>
                    <a:bodyPr/>
                    <a:lstStyle/>
                    <a:p>
                      <a:pPr algn="ctr"/>
                      <a:r>
                        <a:rPr lang="en-US" sz="3200" dirty="0">
                          <a:solidFill>
                            <a:srgbClr val="4F6B72"/>
                          </a:solidFill>
                          <a:effectLst/>
                        </a:rPr>
                        <a:t>0</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pPr algn="ctr"/>
                      <a:r>
                        <a:rPr lang="en-US" sz="3200">
                          <a:solidFill>
                            <a:srgbClr val="4F6B72"/>
                          </a:solidFill>
                          <a:effectLst/>
                        </a:rPr>
                        <a:t>0</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pPr algn="ctr"/>
                      <a:r>
                        <a:rPr lang="en-US" sz="3200">
                          <a:solidFill>
                            <a:srgbClr val="4F6B72"/>
                          </a:solidFill>
                          <a:effectLst/>
                        </a:rPr>
                        <a:t>0</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r>
                        <a:rPr lang="en-US" sz="3200">
                          <a:solidFill>
                            <a:srgbClr val="4F6B72"/>
                          </a:solidFill>
                          <a:effectLst/>
                        </a:rPr>
                        <a:t>1:2</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r>
                        <a:rPr lang="en-US" sz="3200">
                          <a:solidFill>
                            <a:srgbClr val="4F6B72"/>
                          </a:solidFill>
                          <a:effectLst/>
                        </a:rPr>
                        <a:t>1:1</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r>
              <a:tr h="619320">
                <a:tc>
                  <a:txBody>
                    <a:bodyPr/>
                    <a:lstStyle/>
                    <a:p>
                      <a:pPr algn="ctr"/>
                      <a:r>
                        <a:rPr lang="en-US" sz="3200" dirty="0">
                          <a:solidFill>
                            <a:srgbClr val="4F6B72"/>
                          </a:solidFill>
                          <a:effectLst/>
                        </a:rPr>
                        <a:t>0</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pPr algn="ctr"/>
                      <a:r>
                        <a:rPr lang="en-US" sz="3200">
                          <a:solidFill>
                            <a:srgbClr val="4F6B72"/>
                          </a:solidFill>
                          <a:effectLst/>
                        </a:rPr>
                        <a:t>0</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pPr algn="ctr"/>
                      <a:r>
                        <a:rPr lang="en-US" sz="3200">
                          <a:solidFill>
                            <a:srgbClr val="4F6B72"/>
                          </a:solidFill>
                          <a:effectLst/>
                        </a:rPr>
                        <a:t>1</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r>
                        <a:rPr lang="en-US" sz="3200">
                          <a:solidFill>
                            <a:srgbClr val="4F6B72"/>
                          </a:solidFill>
                          <a:effectLst/>
                        </a:rPr>
                        <a:t>1:4</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r>
                        <a:rPr lang="en-US" sz="3200">
                          <a:solidFill>
                            <a:srgbClr val="4F6B72"/>
                          </a:solidFill>
                          <a:effectLst/>
                        </a:rPr>
                        <a:t>1:2</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r>
              <a:tr h="619320">
                <a:tc>
                  <a:txBody>
                    <a:bodyPr/>
                    <a:lstStyle/>
                    <a:p>
                      <a:pPr algn="ctr"/>
                      <a:r>
                        <a:rPr lang="en-US" sz="3200" dirty="0">
                          <a:solidFill>
                            <a:srgbClr val="4F6B72"/>
                          </a:solidFill>
                          <a:effectLst/>
                        </a:rPr>
                        <a:t>0</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pPr algn="ctr"/>
                      <a:r>
                        <a:rPr lang="en-US" sz="3200">
                          <a:solidFill>
                            <a:srgbClr val="4F6B72"/>
                          </a:solidFill>
                          <a:effectLst/>
                        </a:rPr>
                        <a:t>1</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pPr algn="ctr"/>
                      <a:r>
                        <a:rPr lang="en-US" sz="3200">
                          <a:solidFill>
                            <a:srgbClr val="4F6B72"/>
                          </a:solidFill>
                          <a:effectLst/>
                        </a:rPr>
                        <a:t>0</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r>
                        <a:rPr lang="en-US" sz="3200" dirty="0">
                          <a:solidFill>
                            <a:srgbClr val="4F6B72"/>
                          </a:solidFill>
                          <a:effectLst/>
                        </a:rPr>
                        <a:t>1:8</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r>
                        <a:rPr lang="en-US" sz="3200">
                          <a:solidFill>
                            <a:srgbClr val="4F6B72"/>
                          </a:solidFill>
                          <a:effectLst/>
                        </a:rPr>
                        <a:t>1:4</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r>
              <a:tr h="619320">
                <a:tc>
                  <a:txBody>
                    <a:bodyPr/>
                    <a:lstStyle/>
                    <a:p>
                      <a:pPr algn="ctr"/>
                      <a:r>
                        <a:rPr lang="en-US" sz="3200" dirty="0">
                          <a:solidFill>
                            <a:srgbClr val="4F6B72"/>
                          </a:solidFill>
                          <a:effectLst/>
                        </a:rPr>
                        <a:t>0</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pPr algn="ctr"/>
                      <a:r>
                        <a:rPr lang="en-US" sz="3200" dirty="0">
                          <a:solidFill>
                            <a:srgbClr val="4F6B72"/>
                          </a:solidFill>
                          <a:effectLst/>
                        </a:rPr>
                        <a:t>1</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pPr algn="ctr"/>
                      <a:r>
                        <a:rPr lang="en-US" sz="3200">
                          <a:solidFill>
                            <a:srgbClr val="4F6B72"/>
                          </a:solidFill>
                          <a:effectLst/>
                        </a:rPr>
                        <a:t>1</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r>
                        <a:rPr lang="en-US" sz="3200">
                          <a:solidFill>
                            <a:srgbClr val="4F6B72"/>
                          </a:solidFill>
                          <a:effectLst/>
                        </a:rPr>
                        <a:t>1:16</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r>
                        <a:rPr lang="en-US" sz="3200">
                          <a:solidFill>
                            <a:srgbClr val="4F6B72"/>
                          </a:solidFill>
                          <a:effectLst/>
                        </a:rPr>
                        <a:t>1:8</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r>
              <a:tr h="619320">
                <a:tc>
                  <a:txBody>
                    <a:bodyPr/>
                    <a:lstStyle/>
                    <a:p>
                      <a:pPr algn="ctr"/>
                      <a:r>
                        <a:rPr lang="en-US" sz="3200" dirty="0">
                          <a:solidFill>
                            <a:srgbClr val="4F6B72"/>
                          </a:solidFill>
                          <a:effectLst/>
                        </a:rPr>
                        <a:t>1</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pPr algn="ctr"/>
                      <a:r>
                        <a:rPr lang="en-US" sz="3200" dirty="0">
                          <a:solidFill>
                            <a:srgbClr val="4F6B72"/>
                          </a:solidFill>
                          <a:effectLst/>
                        </a:rPr>
                        <a:t>0</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pPr algn="ctr"/>
                      <a:r>
                        <a:rPr lang="en-US" sz="3200">
                          <a:solidFill>
                            <a:srgbClr val="4F6B72"/>
                          </a:solidFill>
                          <a:effectLst/>
                        </a:rPr>
                        <a:t>0</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r>
                        <a:rPr lang="en-US" sz="3200">
                          <a:solidFill>
                            <a:srgbClr val="4F6B72"/>
                          </a:solidFill>
                          <a:effectLst/>
                        </a:rPr>
                        <a:t>1:32</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r>
                        <a:rPr lang="en-US" sz="3200">
                          <a:solidFill>
                            <a:srgbClr val="4F6B72"/>
                          </a:solidFill>
                          <a:effectLst/>
                        </a:rPr>
                        <a:t>1:16</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r>
              <a:tr h="619320">
                <a:tc>
                  <a:txBody>
                    <a:bodyPr/>
                    <a:lstStyle/>
                    <a:p>
                      <a:pPr algn="ctr"/>
                      <a:r>
                        <a:rPr lang="en-US" sz="3200">
                          <a:solidFill>
                            <a:srgbClr val="4F6B72"/>
                          </a:solidFill>
                          <a:effectLst/>
                        </a:rPr>
                        <a:t>1</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pPr algn="ctr"/>
                      <a:r>
                        <a:rPr lang="en-US" sz="3200" dirty="0">
                          <a:solidFill>
                            <a:srgbClr val="4F6B72"/>
                          </a:solidFill>
                          <a:effectLst/>
                        </a:rPr>
                        <a:t>0</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pPr algn="ctr"/>
                      <a:r>
                        <a:rPr lang="en-US" sz="3200">
                          <a:solidFill>
                            <a:srgbClr val="4F6B72"/>
                          </a:solidFill>
                          <a:effectLst/>
                        </a:rPr>
                        <a:t>1</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r>
                        <a:rPr lang="en-US" sz="3200">
                          <a:solidFill>
                            <a:srgbClr val="4F6B72"/>
                          </a:solidFill>
                          <a:effectLst/>
                        </a:rPr>
                        <a:t>1:64</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r>
                        <a:rPr lang="en-US" sz="3200">
                          <a:solidFill>
                            <a:srgbClr val="4F6B72"/>
                          </a:solidFill>
                          <a:effectLst/>
                        </a:rPr>
                        <a:t>1:32</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r>
              <a:tr h="619320">
                <a:tc>
                  <a:txBody>
                    <a:bodyPr/>
                    <a:lstStyle/>
                    <a:p>
                      <a:pPr algn="ctr"/>
                      <a:r>
                        <a:rPr lang="en-US" sz="3200">
                          <a:solidFill>
                            <a:srgbClr val="4F6B72"/>
                          </a:solidFill>
                          <a:effectLst/>
                        </a:rPr>
                        <a:t>1</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pPr algn="ctr"/>
                      <a:r>
                        <a:rPr lang="en-US" sz="3200" dirty="0">
                          <a:solidFill>
                            <a:srgbClr val="4F6B72"/>
                          </a:solidFill>
                          <a:effectLst/>
                        </a:rPr>
                        <a:t>1</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pPr algn="ctr"/>
                      <a:r>
                        <a:rPr lang="en-US" sz="3200" dirty="0">
                          <a:solidFill>
                            <a:srgbClr val="4F6B72"/>
                          </a:solidFill>
                          <a:effectLst/>
                        </a:rPr>
                        <a:t>0</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r>
                        <a:rPr lang="en-US" sz="3200" dirty="0">
                          <a:solidFill>
                            <a:srgbClr val="4F6B72"/>
                          </a:solidFill>
                          <a:effectLst/>
                        </a:rPr>
                        <a:t>1:128</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r>
                        <a:rPr lang="en-US" sz="3200">
                          <a:solidFill>
                            <a:srgbClr val="4F6B72"/>
                          </a:solidFill>
                          <a:effectLst/>
                        </a:rPr>
                        <a:t>1:64</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r>
              <a:tr h="619320">
                <a:tc>
                  <a:txBody>
                    <a:bodyPr/>
                    <a:lstStyle/>
                    <a:p>
                      <a:pPr algn="ctr"/>
                      <a:r>
                        <a:rPr lang="en-US" sz="3200" dirty="0">
                          <a:solidFill>
                            <a:srgbClr val="4F6B72"/>
                          </a:solidFill>
                          <a:effectLst/>
                        </a:rPr>
                        <a:t>1</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pPr algn="ctr"/>
                      <a:r>
                        <a:rPr lang="en-US" sz="3200">
                          <a:solidFill>
                            <a:srgbClr val="4F6B72"/>
                          </a:solidFill>
                          <a:effectLst/>
                        </a:rPr>
                        <a:t>1</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pPr algn="ctr"/>
                      <a:r>
                        <a:rPr lang="en-US" sz="3200" dirty="0">
                          <a:solidFill>
                            <a:srgbClr val="4F6B72"/>
                          </a:solidFill>
                          <a:effectLst/>
                        </a:rPr>
                        <a:t>1</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r>
                        <a:rPr lang="en-US" sz="3200" dirty="0">
                          <a:solidFill>
                            <a:srgbClr val="4F6B72"/>
                          </a:solidFill>
                          <a:effectLst/>
                        </a:rPr>
                        <a:t>1:256</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c>
                  <a:txBody>
                    <a:bodyPr/>
                    <a:lstStyle/>
                    <a:p>
                      <a:r>
                        <a:rPr lang="en-US" sz="3200" dirty="0">
                          <a:solidFill>
                            <a:srgbClr val="4F6B72"/>
                          </a:solidFill>
                          <a:effectLst/>
                        </a:rPr>
                        <a:t>1:128</a:t>
                      </a:r>
                    </a:p>
                  </a:txBody>
                  <a:tcPr marL="76200" marR="38100" marT="38100" marB="38100" anchor="ctr">
                    <a:lnL w="9525" cap="flat" cmpd="sng" algn="ctr">
                      <a:solidFill>
                        <a:srgbClr val="C1DAD7"/>
                      </a:solidFill>
                      <a:prstDash val="solid"/>
                      <a:round/>
                      <a:headEnd type="none" w="med" len="med"/>
                      <a:tailEnd type="none" w="med" len="med"/>
                    </a:lnL>
                    <a:lnR w="9525" cap="flat" cmpd="sng" algn="ctr">
                      <a:solidFill>
                        <a:srgbClr val="C1DAD7"/>
                      </a:solidFill>
                      <a:prstDash val="solid"/>
                      <a:round/>
                      <a:headEnd type="none" w="med" len="med"/>
                      <a:tailEnd type="none" w="med" len="med"/>
                    </a:lnR>
                    <a:lnT w="9525" cap="flat" cmpd="sng" algn="ctr">
                      <a:solidFill>
                        <a:srgbClr val="C1DAD7"/>
                      </a:solidFill>
                      <a:prstDash val="solid"/>
                      <a:round/>
                      <a:headEnd type="none" w="med" len="med"/>
                      <a:tailEnd type="none" w="med" len="med"/>
                    </a:lnT>
                    <a:lnB w="9525" cap="flat" cmpd="sng" algn="ctr">
                      <a:solidFill>
                        <a:srgbClr val="C1DAD7"/>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34450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TO SELECT MODE</a:t>
            </a:r>
            <a:endParaRPr lang="en-US" dirty="0"/>
          </a:p>
        </p:txBody>
      </p:sp>
      <p:sp>
        <p:nvSpPr>
          <p:cNvPr id="2" name="Rectangle 1"/>
          <p:cNvSpPr/>
          <p:nvPr/>
        </p:nvSpPr>
        <p:spPr>
          <a:xfrm>
            <a:off x="-5581128" y="1250176"/>
            <a:ext cx="8424936" cy="2000548"/>
          </a:xfrm>
          <a:prstGeom prst="rect">
            <a:avLst/>
          </a:prstGeom>
        </p:spPr>
        <p:txBody>
          <a:bodyPr wrap="square">
            <a:spAutoFit/>
          </a:bodyPr>
          <a:lstStyle/>
          <a:p>
            <a:pPr algn="just"/>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vi-VN"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107504" y="1124744"/>
            <a:ext cx="9036496" cy="5016758"/>
          </a:xfrm>
          <a:prstGeom prst="rect">
            <a:avLst/>
          </a:prstGeom>
        </p:spPr>
        <p:txBody>
          <a:bodyPr wrap="square">
            <a:spAutoFit/>
          </a:bodyPr>
          <a:lstStyle/>
          <a:p>
            <a:pPr marL="457200" indent="-457200">
              <a:buFont typeface="Wingdings" panose="05000000000000000000" pitchFamily="2" charset="2"/>
              <a:buChar char="q"/>
            </a:pPr>
            <a:r>
              <a:rPr lang="en-US" sz="3200" dirty="0" smtClean="0"/>
              <a:t>Timer </a:t>
            </a:r>
            <a:r>
              <a:rPr lang="en-US" sz="3200" dirty="0"/>
              <a:t>mode is selected by the T0CS bit of the OPTION_REG register, (T0CS: 0=timer, 1=counter).</a:t>
            </a:r>
          </a:p>
          <a:p>
            <a:pPr marL="457200" indent="-457200">
              <a:buFont typeface="Wingdings" panose="05000000000000000000" pitchFamily="2" charset="2"/>
              <a:buChar char="q"/>
            </a:pPr>
            <a:r>
              <a:rPr lang="en-US" sz="3200" dirty="0"/>
              <a:t>When used, the </a:t>
            </a:r>
            <a:r>
              <a:rPr lang="en-US" sz="3200" dirty="0" err="1"/>
              <a:t>prescaler</a:t>
            </a:r>
            <a:r>
              <a:rPr lang="en-US" sz="3200" dirty="0"/>
              <a:t> should be assigned to the timer/counter by clearing the PSA bit of the OPTION_REG register. The </a:t>
            </a:r>
            <a:r>
              <a:rPr lang="en-US" sz="3200" dirty="0" err="1"/>
              <a:t>prescaler</a:t>
            </a:r>
            <a:r>
              <a:rPr lang="en-US" sz="3200" dirty="0"/>
              <a:t> rate is set by using the PS2-PS0 bits of the same register.</a:t>
            </a:r>
          </a:p>
          <a:p>
            <a:pPr marL="457200" indent="-457200">
              <a:buFont typeface="Wingdings" panose="05000000000000000000" pitchFamily="2" charset="2"/>
              <a:buChar char="q"/>
            </a:pPr>
            <a:r>
              <a:rPr lang="en-US" sz="3200" dirty="0"/>
              <a:t>When using interrupt, the GIE and TMR0IE bits of the INTCON register should be set.</a:t>
            </a:r>
          </a:p>
        </p:txBody>
      </p:sp>
    </p:spTree>
    <p:extLst>
      <p:ext uri="{BB962C8B-B14F-4D97-AF65-F5344CB8AC3E}">
        <p14:creationId xmlns:p14="http://schemas.microsoft.com/office/powerpoint/2010/main" val="4219480569"/>
      </p:ext>
    </p:extLst>
  </p:cSld>
  <p:clrMapOvr>
    <a:masterClrMapping/>
  </p:clrMapOvr>
  <p:timing>
    <p:tnLst>
      <p:par>
        <p:cTn id="1" dur="indefinite" restart="never" nodeType="tmRoot"/>
      </p:par>
    </p:tnLst>
  </p:timing>
</p:sld>
</file>

<file path=ppt/theme/theme1.xml><?xml version="1.0" encoding="utf-8"?>
<a:theme xmlns:a="http://schemas.openxmlformats.org/drawingml/2006/main" name="217tgp_cube_dark">
  <a:themeElements>
    <a:clrScheme name="217tgp_cube_dark 1">
      <a:dk1>
        <a:srgbClr val="B2B2B2"/>
      </a:dk1>
      <a:lt1>
        <a:srgbClr val="FFFFFF"/>
      </a:lt1>
      <a:dk2>
        <a:srgbClr val="0F3C7D"/>
      </a:dk2>
      <a:lt2>
        <a:srgbClr val="EAE2AA"/>
      </a:lt2>
      <a:accent1>
        <a:srgbClr val="45B7A1"/>
      </a:accent1>
      <a:accent2>
        <a:srgbClr val="2F7ADF"/>
      </a:accent2>
      <a:accent3>
        <a:srgbClr val="AAAFBF"/>
      </a:accent3>
      <a:accent4>
        <a:srgbClr val="DADADA"/>
      </a:accent4>
      <a:accent5>
        <a:srgbClr val="B0D8CD"/>
      </a:accent5>
      <a:accent6>
        <a:srgbClr val="2A6ECA"/>
      </a:accent6>
      <a:hlink>
        <a:srgbClr val="8A52C8"/>
      </a:hlink>
      <a:folHlink>
        <a:srgbClr val="DD8739"/>
      </a:folHlink>
    </a:clrScheme>
    <a:fontScheme name="217tgp_cube_d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17tgp_cube_dark 1">
        <a:dk1>
          <a:srgbClr val="B2B2B2"/>
        </a:dk1>
        <a:lt1>
          <a:srgbClr val="FFFFFF"/>
        </a:lt1>
        <a:dk2>
          <a:srgbClr val="0F3C7D"/>
        </a:dk2>
        <a:lt2>
          <a:srgbClr val="EAE2AA"/>
        </a:lt2>
        <a:accent1>
          <a:srgbClr val="45B7A1"/>
        </a:accent1>
        <a:accent2>
          <a:srgbClr val="2F7ADF"/>
        </a:accent2>
        <a:accent3>
          <a:srgbClr val="AAAFBF"/>
        </a:accent3>
        <a:accent4>
          <a:srgbClr val="DADADA"/>
        </a:accent4>
        <a:accent5>
          <a:srgbClr val="B0D8CD"/>
        </a:accent5>
        <a:accent6>
          <a:srgbClr val="2A6ECA"/>
        </a:accent6>
        <a:hlink>
          <a:srgbClr val="8A52C8"/>
        </a:hlink>
        <a:folHlink>
          <a:srgbClr val="DD8739"/>
        </a:folHlink>
      </a:clrScheme>
      <a:clrMap bg1="dk2" tx1="lt1" bg2="dk1" tx2="lt2" accent1="accent1" accent2="accent2" accent3="accent3" accent4="accent4" accent5="accent5" accent6="accent6" hlink="hlink" folHlink="folHlink"/>
    </a:extraClrScheme>
    <a:extraClrScheme>
      <a:clrScheme name="217tgp_cube_dark 2">
        <a:dk1>
          <a:srgbClr val="969696"/>
        </a:dk1>
        <a:lt1>
          <a:srgbClr val="FFFFFF"/>
        </a:lt1>
        <a:dk2>
          <a:srgbClr val="3F1F53"/>
        </a:dk2>
        <a:lt2>
          <a:srgbClr val="ECEEA2"/>
        </a:lt2>
        <a:accent1>
          <a:srgbClr val="557FE7"/>
        </a:accent1>
        <a:accent2>
          <a:srgbClr val="84ACCA"/>
        </a:accent2>
        <a:accent3>
          <a:srgbClr val="AFABB3"/>
        </a:accent3>
        <a:accent4>
          <a:srgbClr val="DADADA"/>
        </a:accent4>
        <a:accent5>
          <a:srgbClr val="B4C0F1"/>
        </a:accent5>
        <a:accent6>
          <a:srgbClr val="779BB7"/>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217tgp_cube_dark 3">
        <a:dk1>
          <a:srgbClr val="969696"/>
        </a:dk1>
        <a:lt1>
          <a:srgbClr val="FFFFFF"/>
        </a:lt1>
        <a:dk2>
          <a:srgbClr val="005E5C"/>
        </a:dk2>
        <a:lt2>
          <a:srgbClr val="FFF5AB"/>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cdb2004222d</Template>
  <TotalTime>1475</TotalTime>
  <Words>1096</Words>
  <Application>Microsoft Office PowerPoint</Application>
  <PresentationFormat>On-screen Show (4:3)</PresentationFormat>
  <Paragraphs>320</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Times New Roman</vt:lpstr>
      <vt:lpstr>Verdana</vt:lpstr>
      <vt:lpstr>Wingdings</vt:lpstr>
      <vt:lpstr>217tgp_cube_dark</vt:lpstr>
      <vt:lpstr>PowerPoint Presentation</vt:lpstr>
      <vt:lpstr>TIMER</vt:lpstr>
      <vt:lpstr>TIMER0</vt:lpstr>
      <vt:lpstr>TIMER0</vt:lpstr>
      <vt:lpstr>TIMER0</vt:lpstr>
      <vt:lpstr>PowerPoint Presentation</vt:lpstr>
      <vt:lpstr>PowerPoint Presentation</vt:lpstr>
      <vt:lpstr>TIMER0 PRESCALER</vt:lpstr>
      <vt:lpstr>TO SELECT MODE</vt:lpstr>
      <vt:lpstr>TO MEASURE TIME</vt:lpstr>
      <vt:lpstr>TO COUNT PULSES</vt:lpstr>
      <vt:lpstr>TIMER1</vt:lpstr>
      <vt:lpstr>TIMER1 FEATURES</vt:lpstr>
      <vt:lpstr>TIMER1 FEATURES</vt:lpstr>
      <vt:lpstr>CLOCK SOURCE SELECTION</vt:lpstr>
      <vt:lpstr>TIMER TMR1 OSCILLATOR</vt:lpstr>
      <vt:lpstr>TIMER MODE</vt:lpstr>
      <vt:lpstr>TIMER MODE</vt:lpstr>
      <vt:lpstr>COUNTER MODE</vt:lpstr>
      <vt:lpstr>COUNTER MODE</vt:lpstr>
      <vt:lpstr>TIMER 2</vt:lpstr>
      <vt:lpstr>TIMER 2</vt:lpstr>
      <vt:lpstr>PowerPoint Presentation</vt:lpstr>
      <vt:lpstr>TIMER MAIN COMMANDS</vt:lpstr>
      <vt:lpstr>TIMER MAIN COMMANDS</vt:lpstr>
      <vt:lpstr>TIMER MAIN COMMANDS</vt:lpstr>
      <vt:lpstr>EXAMPLE</vt:lpstr>
      <vt:lpstr>SCHEMATIC</vt:lpstr>
      <vt:lpstr>CODE</vt:lpstr>
      <vt:lpstr>CODE</vt:lpstr>
      <vt:lpstr>CODE</vt:lpstr>
      <vt:lpstr>EXAMPLE</vt:lpstr>
      <vt:lpstr>ANALYZE</vt:lpstr>
      <vt:lpstr>  SCHEMATIC</vt:lpstr>
      <vt:lpstr>CODE</vt:lpstr>
      <vt:lpstr>CODE</vt:lpstr>
      <vt:lpstr>CODE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Phan Hoan</dc:creator>
  <cp:lastModifiedBy>Phan Hoan</cp:lastModifiedBy>
  <cp:revision>174</cp:revision>
  <dcterms:created xsi:type="dcterms:W3CDTF">2014-09-01T15:15:35Z</dcterms:created>
  <dcterms:modified xsi:type="dcterms:W3CDTF">2015-10-27T00:09:27Z</dcterms:modified>
</cp:coreProperties>
</file>