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</p:sldIdLst>
  <p:sldSz cx="9144000" cy="9144000"/>
  <p:notesSz cx="9144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9"/>
  </p:normalViewPr>
  <p:slideViewPr>
    <p:cSldViewPr>
      <p:cViewPr>
        <p:scale>
          <a:sx n="134" d="100"/>
          <a:sy n="134" d="100"/>
        </p:scale>
        <p:origin x="1000" y="-2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FC049-B03E-3E45-9607-EBC42153F9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496484"/>
            <a:ext cx="68580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36EFF8-AC98-D640-AB80-7776A3D0C5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802717"/>
            <a:ext cx="68580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CB012-2A14-8D46-9F93-7AD09451A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A6A70-BA52-DC4A-9D00-0E61A93B1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E3619-5385-C64D-B00A-280C621B7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lang="en-VN" smtClean="0"/>
              <a:t>‹#›</a:t>
            </a:fld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93695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2E545-ED5B-9A48-BA34-657612CA5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0B5B56-2B9C-AD47-A89C-4762DA8D70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4E480-6B2D-3E40-A9A7-AA8EBFDE7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C14E0-4ED9-8241-AE99-001989A8F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3840F-ED81-4C40-AF07-01EA14346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lang="en-VN" smtClean="0"/>
              <a:t>‹#›</a:t>
            </a:fld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50702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6520C8-359A-4846-99F3-180ED7229F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486834"/>
            <a:ext cx="1971675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CE73DF-30E2-0246-9986-011B6FD6FA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486834"/>
            <a:ext cx="5800725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31AE2-C13D-CD41-A458-9956462BB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79B8C-F053-BA45-B76C-3949FECAF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5D500-224C-0546-95C1-87DD9869A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lang="en-VN" smtClean="0"/>
              <a:t>‹#›</a:t>
            </a:fld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3133814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464646"/>
                </a:solidFill>
                <a:latin typeface="Caladea"/>
                <a:cs typeface="Calade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05992" y="1549310"/>
            <a:ext cx="2840354" cy="3758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6919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2C3B8-C86B-5341-B33C-4B4DB562C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0046F-8717-B141-9239-A510EA1A5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16B53-158C-0646-90DC-76EED9984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D2A3D-9AE6-DB45-A938-3D1F652E6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D00FD-B924-D941-ABEF-904CD597F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lang="en-VN" smtClean="0"/>
              <a:t>‹#›</a:t>
            </a:fld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3932793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0CA2F-ED79-9D4E-BCF8-4C5842969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2279652"/>
            <a:ext cx="7886700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D2DAD-E130-7441-A133-F4DA43552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6119285"/>
            <a:ext cx="7886700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B9E01-0649-3145-AA9A-5C45857AE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E56B3-0243-D341-B5FE-98CCACA35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3359C-BA72-AF47-A221-B372C4FCF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lang="en-VN" smtClean="0"/>
              <a:t>‹#›</a:t>
            </a:fld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222548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318B6-6692-7541-B1F9-8836F7CAD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9E57F-6C4E-6D4D-BC4C-E0143A424F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2434167"/>
            <a:ext cx="38862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1DAC6D-1662-5946-8627-9436039B8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2434167"/>
            <a:ext cx="38862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055BC5-D823-804E-84B0-59E69CDA1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9C81C5-9B3A-0F44-AC74-2189345BB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DE623-E4B8-D647-97DF-2F2A439CF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lang="en-VN" smtClean="0"/>
              <a:t>‹#›</a:t>
            </a:fld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440208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E6A7E-3D13-204F-AE17-C9FDE9646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86834"/>
            <a:ext cx="78867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B25F9-DBB1-2F4B-B6EA-713209FE8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2241551"/>
            <a:ext cx="3868340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CA1C80-401A-4745-AB5D-1D708C26B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3340100"/>
            <a:ext cx="3868340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D03218-D8CF-364F-AE68-B726857C85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2241551"/>
            <a:ext cx="3887391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539822-5CBE-6D42-95D5-CC17441148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3340100"/>
            <a:ext cx="3887391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7E54B8-F9E7-EB45-ABDA-C66DCD07D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44D7DF-32C0-2048-9C1B-A2750BDAF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7B3A23-C104-1C40-82B1-DFB818A8A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lang="en-VN" smtClean="0"/>
              <a:t>‹#›</a:t>
            </a:fld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386146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A0330-F320-2E4F-83E3-32D1FD8F6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56ED1C-E3E8-8649-996E-83616C554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6473EA-214F-D242-9D06-1F8C2E2B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9FDD56-4B3D-5740-81AA-627E71B34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lang="en-VN" smtClean="0"/>
              <a:t>‹#›</a:t>
            </a:fld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3417551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015EFD-E261-1249-BE68-1F5CF490F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0927F7-291D-E844-9DB4-A4ADA71E8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4FC668-9A26-5546-8335-709B1E0A5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lang="en-VN" smtClean="0"/>
              <a:t>‹#›</a:t>
            </a:fld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57157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BB66-DCAD-4A4B-BECC-D0CDE1898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CF29C-39C1-C847-B77B-56551F8DE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1316567"/>
            <a:ext cx="4629150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6C2093-2820-5140-89C2-948CAEF0A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E8F453-B039-2B4A-B4C4-E5C9F6F56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E59347-3355-C049-B9B9-658643FDE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52B77-C699-0B49-B13B-089E4AC6D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lang="en-VN" smtClean="0"/>
              <a:t>‹#›</a:t>
            </a:fld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363218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D8102-0C50-C746-BC5F-38A8C810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CDEB73-30B8-6C49-A498-2D08157E83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1316567"/>
            <a:ext cx="4629150" cy="6498167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8CE7B2-73AF-E442-B82C-E61509667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9CB264-320F-A340-898D-D262B6393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C12E30-85C7-234F-ADC5-80904565C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5DEBDD-9F2F-8046-98BE-FEC59EF79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lang="en-VN" smtClean="0"/>
              <a:t>‹#›</a:t>
            </a:fld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380284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09A11C-14D4-C141-AFD2-848B092E7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6834"/>
            <a:ext cx="78867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2193A-B36D-6B44-823A-E1969BE5F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2434167"/>
            <a:ext cx="78867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7B799-AAC9-7C44-9174-17774A2BC5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8475134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1B6BE-DFD0-B340-A90E-C1ED44A079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8475134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74C29-892E-C045-BA81-C061EEB588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8475134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ts val="1810"/>
              </a:lnSpc>
            </a:pPr>
            <a:fld id="{81D60167-4931-47E6-BA6A-407CBD079E47}" type="slidenum">
              <a:rPr lang="en-VN" smtClean="0"/>
              <a:t>‹#›</a:t>
            </a:fld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356571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183642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spc="-100" dirty="0"/>
              <a:t>A</a:t>
            </a:r>
            <a:r>
              <a:rPr sz="4600" spc="-110" dirty="0"/>
              <a:t>g</a:t>
            </a:r>
            <a:r>
              <a:rPr sz="4600" spc="-105" dirty="0"/>
              <a:t>e</a:t>
            </a:r>
            <a:r>
              <a:rPr sz="4600" spc="-100" dirty="0"/>
              <a:t>n</a:t>
            </a:r>
            <a:r>
              <a:rPr sz="4600" spc="-110" dirty="0"/>
              <a:t>d</a:t>
            </a:r>
            <a:r>
              <a:rPr sz="4600" dirty="0"/>
              <a:t>a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1905000"/>
            <a:ext cx="7609840" cy="4602480"/>
            <a:chOff x="513587" y="1699260"/>
            <a:chExt cx="7609840" cy="4602480"/>
          </a:xfrm>
        </p:grpSpPr>
        <p:sp>
          <p:nvSpPr>
            <p:cNvPr id="5" name="object 5"/>
            <p:cNvSpPr/>
            <p:nvPr/>
          </p:nvSpPr>
          <p:spPr>
            <a:xfrm>
              <a:off x="513587" y="1699260"/>
              <a:ext cx="995172" cy="46024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9263" y="1914144"/>
              <a:ext cx="7121652" cy="84886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7303" y="1866900"/>
              <a:ext cx="943356" cy="94335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92935" y="3022092"/>
              <a:ext cx="6697979" cy="8488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50975" y="2974848"/>
              <a:ext cx="943356" cy="94335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92935" y="4130039"/>
              <a:ext cx="6729983" cy="84886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50975" y="4082795"/>
              <a:ext cx="943356" cy="94335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69263" y="5237988"/>
              <a:ext cx="7121652" cy="84886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idx="1"/>
          </p:nvPr>
        </p:nvSpPr>
        <p:spPr>
          <a:xfrm>
            <a:off x="1412748" y="2283755"/>
            <a:ext cx="7886700" cy="38375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935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chemeClr val="bg1"/>
                </a:solidFill>
              </a:rPr>
              <a:t>What’s </a:t>
            </a:r>
            <a:r>
              <a:rPr sz="2400" dirty="0">
                <a:solidFill>
                  <a:schemeClr val="bg1"/>
                </a:solidFill>
              </a:rPr>
              <a:t>a </a:t>
            </a:r>
            <a:r>
              <a:rPr sz="2400" spc="-15" dirty="0">
                <a:solidFill>
                  <a:schemeClr val="bg1"/>
                </a:solidFill>
              </a:rPr>
              <a:t>Microcontroller?</a:t>
            </a:r>
          </a:p>
          <a:p>
            <a:pPr marL="229235">
              <a:lnSpc>
                <a:spcPct val="100000"/>
              </a:lnSpc>
            </a:pPr>
            <a:endParaRPr sz="2400" spc="-15" dirty="0">
              <a:solidFill>
                <a:schemeClr val="bg1"/>
              </a:solidFill>
            </a:endParaRPr>
          </a:p>
          <a:p>
            <a:pPr marL="229235">
              <a:lnSpc>
                <a:spcPct val="100000"/>
              </a:lnSpc>
              <a:spcBef>
                <a:spcPts val="45"/>
              </a:spcBef>
            </a:pPr>
            <a:endParaRPr sz="2400" dirty="0">
              <a:solidFill>
                <a:schemeClr val="bg1"/>
              </a:solidFill>
            </a:endParaRPr>
          </a:p>
          <a:p>
            <a:pPr marL="664845">
              <a:lnSpc>
                <a:spcPct val="100000"/>
              </a:lnSpc>
            </a:pPr>
            <a:r>
              <a:rPr sz="2400" spc="-25" dirty="0">
                <a:solidFill>
                  <a:schemeClr val="bg1"/>
                </a:solidFill>
              </a:rPr>
              <a:t>Types </a:t>
            </a:r>
            <a:r>
              <a:rPr sz="2400" spc="-10" dirty="0">
                <a:solidFill>
                  <a:schemeClr val="bg1"/>
                </a:solidFill>
              </a:rPr>
              <a:t>of</a:t>
            </a:r>
            <a:r>
              <a:rPr sz="2400" spc="20" dirty="0">
                <a:solidFill>
                  <a:schemeClr val="bg1"/>
                </a:solidFill>
              </a:rPr>
              <a:t> </a:t>
            </a:r>
            <a:r>
              <a:rPr sz="2400" spc="-15" dirty="0">
                <a:solidFill>
                  <a:schemeClr val="bg1"/>
                </a:solidFill>
              </a:rPr>
              <a:t>Microcontrollers</a:t>
            </a:r>
          </a:p>
          <a:p>
            <a:pPr marL="241935" marR="5080" indent="422909">
              <a:lnSpc>
                <a:spcPct val="303000"/>
              </a:lnSpc>
            </a:pPr>
            <a:r>
              <a:rPr sz="2400" spc="-15" dirty="0">
                <a:solidFill>
                  <a:schemeClr val="bg1"/>
                </a:solidFill>
              </a:rPr>
              <a:t>Features </a:t>
            </a:r>
            <a:r>
              <a:rPr sz="2400" dirty="0">
                <a:solidFill>
                  <a:schemeClr val="bg1"/>
                </a:solidFill>
              </a:rPr>
              <a:t>and </a:t>
            </a:r>
            <a:r>
              <a:rPr sz="2400" spc="-10" dirty="0">
                <a:solidFill>
                  <a:schemeClr val="bg1"/>
                </a:solidFill>
              </a:rPr>
              <a:t>Internal structure </a:t>
            </a:r>
            <a:r>
              <a:rPr sz="2400" spc="-5" dirty="0">
                <a:solidFill>
                  <a:schemeClr val="bg1"/>
                </a:solidFill>
              </a:rPr>
              <a:t>of </a:t>
            </a:r>
            <a:r>
              <a:rPr sz="2400" dirty="0">
                <a:solidFill>
                  <a:schemeClr val="bg1"/>
                </a:solidFill>
              </a:rPr>
              <a:t>PIC </a:t>
            </a:r>
            <a:r>
              <a:rPr sz="2400" spc="-5" dirty="0">
                <a:solidFill>
                  <a:schemeClr val="bg1"/>
                </a:solidFill>
              </a:rPr>
              <a:t>16F877A  Instruction </a:t>
            </a:r>
            <a:r>
              <a:rPr sz="2400" spc="-10" dirty="0">
                <a:solidFill>
                  <a:schemeClr val="bg1"/>
                </a:solidFill>
              </a:rPr>
              <a:t>Execution</a:t>
            </a:r>
          </a:p>
        </p:txBody>
      </p:sp>
      <p:sp>
        <p:nvSpPr>
          <p:cNvPr id="14" name="object 14"/>
          <p:cNvSpPr/>
          <p:nvPr/>
        </p:nvSpPr>
        <p:spPr>
          <a:xfrm>
            <a:off x="527304" y="5190744"/>
            <a:ext cx="943356" cy="9433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711183" y="5740552"/>
            <a:ext cx="19240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1</a:t>
            </a:fld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2808" y="547242"/>
            <a:ext cx="65163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0" dirty="0"/>
              <a:t>PIC </a:t>
            </a:r>
            <a:r>
              <a:rPr sz="3600" spc="-105" dirty="0"/>
              <a:t>Microcontroller </a:t>
            </a:r>
            <a:r>
              <a:rPr sz="3600" spc="-95" dirty="0"/>
              <a:t>product</a:t>
            </a:r>
            <a:r>
              <a:rPr sz="3600" spc="-495" dirty="0"/>
              <a:t> </a:t>
            </a:r>
            <a:r>
              <a:rPr sz="3600" spc="-140" dirty="0"/>
              <a:t>family..</a:t>
            </a:r>
            <a:endParaRPr sz="360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00175" y="3733862"/>
            <a:ext cx="6296025" cy="30304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26440" y="1632026"/>
            <a:ext cx="7506334" cy="1769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ts val="2375"/>
              </a:lnSpc>
              <a:spcBef>
                <a:spcPts val="95"/>
              </a:spcBef>
              <a:buClr>
                <a:srgbClr val="2CA1BE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b="1" spc="-5" dirty="0">
                <a:solidFill>
                  <a:srgbClr val="3333CC"/>
                </a:solidFill>
                <a:latin typeface="Carlito"/>
                <a:cs typeface="Carlito"/>
              </a:rPr>
              <a:t>F </a:t>
            </a:r>
            <a:r>
              <a:rPr sz="2200" spc="-5" dirty="0">
                <a:latin typeface="Carlito"/>
                <a:cs typeface="Carlito"/>
              </a:rPr>
              <a:t>in a name </a:t>
            </a:r>
            <a:r>
              <a:rPr sz="2200" spc="-15" dirty="0">
                <a:latin typeface="Carlito"/>
                <a:cs typeface="Carlito"/>
              </a:rPr>
              <a:t>generally indicates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10" dirty="0">
                <a:latin typeface="Carlito"/>
                <a:cs typeface="Carlito"/>
              </a:rPr>
              <a:t>PICmicro </a:t>
            </a:r>
            <a:r>
              <a:rPr sz="2200" spc="-5" dirty="0">
                <a:latin typeface="Carlito"/>
                <a:cs typeface="Carlito"/>
              </a:rPr>
              <a:t>uses</a:t>
            </a:r>
            <a:r>
              <a:rPr sz="2200" spc="12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flash</a:t>
            </a:r>
            <a:endParaRPr sz="2200">
              <a:latin typeface="Carlito"/>
              <a:cs typeface="Carlito"/>
            </a:endParaRPr>
          </a:p>
          <a:p>
            <a:pPr marL="241300">
              <a:lnSpc>
                <a:spcPts val="2375"/>
              </a:lnSpc>
            </a:pPr>
            <a:r>
              <a:rPr sz="2200" spc="-5" dirty="0">
                <a:latin typeface="Carlito"/>
                <a:cs typeface="Carlito"/>
              </a:rPr>
              <a:t>memory and </a:t>
            </a:r>
            <a:r>
              <a:rPr sz="2200" spc="-15" dirty="0">
                <a:latin typeface="Carlito"/>
                <a:cs typeface="Carlito"/>
              </a:rPr>
              <a:t>can </a:t>
            </a:r>
            <a:r>
              <a:rPr sz="2200" spc="-5" dirty="0">
                <a:latin typeface="Carlito"/>
                <a:cs typeface="Carlito"/>
              </a:rPr>
              <a:t>be </a:t>
            </a:r>
            <a:r>
              <a:rPr sz="2200" spc="-10" dirty="0">
                <a:latin typeface="Carlito"/>
                <a:cs typeface="Carlito"/>
              </a:rPr>
              <a:t>erased</a:t>
            </a:r>
            <a:r>
              <a:rPr sz="2200" spc="40" dirty="0">
                <a:latin typeface="Carlito"/>
                <a:cs typeface="Carlito"/>
              </a:rPr>
              <a:t> </a:t>
            </a:r>
            <a:r>
              <a:rPr sz="2200" spc="-20" dirty="0">
                <a:latin typeface="Carlito"/>
                <a:cs typeface="Carlito"/>
              </a:rPr>
              <a:t>electronically.</a:t>
            </a:r>
            <a:endParaRPr sz="2200">
              <a:latin typeface="Carlito"/>
              <a:cs typeface="Carlito"/>
            </a:endParaRPr>
          </a:p>
          <a:p>
            <a:pPr marL="241300" marR="5080" indent="-229235">
              <a:lnSpc>
                <a:spcPct val="80000"/>
              </a:lnSpc>
              <a:spcBef>
                <a:spcPts val="530"/>
              </a:spcBef>
              <a:buClr>
                <a:srgbClr val="2CA1BE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200" spc="-10" dirty="0">
                <a:latin typeface="Carlito"/>
                <a:cs typeface="Carlito"/>
              </a:rPr>
              <a:t>The </a:t>
            </a:r>
            <a:r>
              <a:rPr sz="2200" b="1" spc="-5" dirty="0">
                <a:solidFill>
                  <a:srgbClr val="3333CC"/>
                </a:solidFill>
                <a:latin typeface="Carlito"/>
                <a:cs typeface="Carlito"/>
              </a:rPr>
              <a:t>C </a:t>
            </a:r>
            <a:r>
              <a:rPr sz="2200" spc="-15" dirty="0">
                <a:latin typeface="Carlito"/>
                <a:cs typeface="Carlito"/>
              </a:rPr>
              <a:t>generally </a:t>
            </a:r>
            <a:r>
              <a:rPr sz="2200" spc="-5" dirty="0">
                <a:latin typeface="Carlito"/>
                <a:cs typeface="Carlito"/>
              </a:rPr>
              <a:t>means it </a:t>
            </a:r>
            <a:r>
              <a:rPr sz="2200" spc="-15" dirty="0">
                <a:latin typeface="Carlito"/>
                <a:cs typeface="Carlito"/>
              </a:rPr>
              <a:t>can </a:t>
            </a:r>
            <a:r>
              <a:rPr sz="2200" spc="-5" dirty="0">
                <a:latin typeface="Carlito"/>
                <a:cs typeface="Carlito"/>
              </a:rPr>
              <a:t>only be </a:t>
            </a:r>
            <a:r>
              <a:rPr sz="2200" spc="-10" dirty="0">
                <a:latin typeface="Carlito"/>
                <a:cs typeface="Carlito"/>
              </a:rPr>
              <a:t>erased by exposing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10" dirty="0">
                <a:latin typeface="Carlito"/>
                <a:cs typeface="Carlito"/>
              </a:rPr>
              <a:t>die 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15" dirty="0">
                <a:latin typeface="Carlito"/>
                <a:cs typeface="Carlito"/>
              </a:rPr>
              <a:t>ultraviolet </a:t>
            </a:r>
            <a:r>
              <a:rPr sz="2200" spc="-10" dirty="0">
                <a:latin typeface="Carlito"/>
                <a:cs typeface="Carlito"/>
              </a:rPr>
              <a:t>light (which </a:t>
            </a:r>
            <a:r>
              <a:rPr sz="2200" spc="-5" dirty="0">
                <a:latin typeface="Carlito"/>
                <a:cs typeface="Carlito"/>
              </a:rPr>
              <a:t>is only possible if a </a:t>
            </a:r>
            <a:r>
              <a:rPr sz="2200" spc="-10" dirty="0">
                <a:latin typeface="Carlito"/>
                <a:cs typeface="Carlito"/>
              </a:rPr>
              <a:t>windowed </a:t>
            </a:r>
            <a:r>
              <a:rPr sz="2200" spc="-15" dirty="0">
                <a:latin typeface="Carlito"/>
                <a:cs typeface="Carlito"/>
              </a:rPr>
              <a:t>package  </a:t>
            </a:r>
            <a:r>
              <a:rPr sz="2200" spc="-5" dirty="0">
                <a:latin typeface="Carlito"/>
                <a:cs typeface="Carlito"/>
              </a:rPr>
              <a:t>style is </a:t>
            </a:r>
            <a:r>
              <a:rPr sz="2200" spc="-10" dirty="0">
                <a:latin typeface="Carlito"/>
                <a:cs typeface="Carlito"/>
              </a:rPr>
              <a:t>used). </a:t>
            </a:r>
            <a:r>
              <a:rPr sz="2200" spc="-5" dirty="0">
                <a:latin typeface="Carlito"/>
                <a:cs typeface="Carlito"/>
              </a:rPr>
              <a:t>An </a:t>
            </a:r>
            <a:r>
              <a:rPr sz="2200" spc="-15" dirty="0">
                <a:latin typeface="Carlito"/>
                <a:cs typeface="Carlito"/>
              </a:rPr>
              <a:t>exception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5" dirty="0">
                <a:latin typeface="Carlito"/>
                <a:cs typeface="Carlito"/>
              </a:rPr>
              <a:t>this rule is the PIC16C84 which  </a:t>
            </a:r>
            <a:r>
              <a:rPr sz="2200" spc="-10" dirty="0">
                <a:latin typeface="Carlito"/>
                <a:cs typeface="Carlito"/>
              </a:rPr>
              <a:t>uses EEPROM </a:t>
            </a:r>
            <a:r>
              <a:rPr sz="2200" spc="-5" dirty="0">
                <a:latin typeface="Carlito"/>
                <a:cs typeface="Carlito"/>
              </a:rPr>
              <a:t>and is </a:t>
            </a:r>
            <a:r>
              <a:rPr sz="2200" spc="-20" dirty="0">
                <a:latin typeface="Carlito"/>
                <a:cs typeface="Carlito"/>
              </a:rPr>
              <a:t>therefore </a:t>
            </a:r>
            <a:r>
              <a:rPr sz="2200" spc="-10" dirty="0">
                <a:latin typeface="Carlito"/>
                <a:cs typeface="Carlito"/>
              </a:rPr>
              <a:t>electrically</a:t>
            </a:r>
            <a:r>
              <a:rPr sz="2200" spc="114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erasable.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580644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spc="-50" dirty="0"/>
              <a:t>An </a:t>
            </a:r>
            <a:r>
              <a:rPr sz="4600" spc="-95" dirty="0"/>
              <a:t>Example:</a:t>
            </a:r>
            <a:r>
              <a:rPr sz="4600" spc="-455" dirty="0"/>
              <a:t> </a:t>
            </a:r>
            <a:r>
              <a:rPr sz="4600" spc="-90" dirty="0">
                <a:solidFill>
                  <a:srgbClr val="7C3B49"/>
                </a:solidFill>
              </a:rPr>
              <a:t>PIC16F877</a:t>
            </a:r>
            <a:endParaRPr sz="4600"/>
          </a:p>
        </p:txBody>
      </p:sp>
      <p:sp>
        <p:nvSpPr>
          <p:cNvPr id="3" name="object 3"/>
          <p:cNvSpPr txBox="1"/>
          <p:nvPr/>
        </p:nvSpPr>
        <p:spPr>
          <a:xfrm>
            <a:off x="650240" y="1549107"/>
            <a:ext cx="7272020" cy="445262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630"/>
              </a:spcBef>
              <a:buClr>
                <a:srgbClr val="2CA1BE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200" b="1" spc="-20" dirty="0">
                <a:latin typeface="Carlito"/>
                <a:cs typeface="Carlito"/>
              </a:rPr>
              <a:t>Why </a:t>
            </a:r>
            <a:r>
              <a:rPr sz="2200" b="1" spc="-5" dirty="0">
                <a:latin typeface="Carlito"/>
                <a:cs typeface="Carlito"/>
              </a:rPr>
              <a:t>PIC16F877A is </a:t>
            </a:r>
            <a:r>
              <a:rPr sz="2200" b="1" spc="-10" dirty="0">
                <a:latin typeface="Carlito"/>
                <a:cs typeface="Carlito"/>
              </a:rPr>
              <a:t>very</a:t>
            </a:r>
            <a:r>
              <a:rPr sz="2200" b="1" spc="35" dirty="0">
                <a:latin typeface="Carlito"/>
                <a:cs typeface="Carlito"/>
              </a:rPr>
              <a:t> </a:t>
            </a:r>
            <a:r>
              <a:rPr sz="2200" b="1" spc="-10" dirty="0">
                <a:latin typeface="Carlito"/>
                <a:cs typeface="Carlito"/>
              </a:rPr>
              <a:t>popular?</a:t>
            </a:r>
            <a:endParaRPr sz="2200">
              <a:latin typeface="Carlito"/>
              <a:cs typeface="Carlito"/>
            </a:endParaRPr>
          </a:p>
          <a:p>
            <a:pPr marL="241300" marR="15875" indent="-229235">
              <a:lnSpc>
                <a:spcPct val="100000"/>
              </a:lnSpc>
              <a:spcBef>
                <a:spcPts val="530"/>
              </a:spcBef>
              <a:buClr>
                <a:srgbClr val="2CA1BE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200" spc="-10" dirty="0">
                <a:latin typeface="Carlito"/>
                <a:cs typeface="Carlito"/>
              </a:rPr>
              <a:t>This </a:t>
            </a:r>
            <a:r>
              <a:rPr sz="2200" spc="-5" dirty="0">
                <a:latin typeface="Carlito"/>
                <a:cs typeface="Carlito"/>
              </a:rPr>
              <a:t>is </a:t>
            </a:r>
            <a:r>
              <a:rPr sz="2200" spc="-10" dirty="0">
                <a:latin typeface="Carlito"/>
                <a:cs typeface="Carlito"/>
              </a:rPr>
              <a:t>because </a:t>
            </a:r>
            <a:r>
              <a:rPr sz="2200" spc="-5" dirty="0">
                <a:latin typeface="Carlito"/>
                <a:cs typeface="Carlito"/>
              </a:rPr>
              <a:t>PIC16F877A is </a:t>
            </a:r>
            <a:r>
              <a:rPr sz="2200" spc="-10" dirty="0">
                <a:latin typeface="Carlito"/>
                <a:cs typeface="Carlito"/>
              </a:rPr>
              <a:t>very </a:t>
            </a:r>
            <a:r>
              <a:rPr sz="2200" spc="-5" dirty="0">
                <a:latin typeface="Carlito"/>
                <a:cs typeface="Carlito"/>
              </a:rPr>
              <a:t>cheap. Apart </a:t>
            </a:r>
            <a:r>
              <a:rPr sz="2200" spc="-15" dirty="0">
                <a:latin typeface="Carlito"/>
                <a:cs typeface="Carlito"/>
              </a:rPr>
              <a:t>from </a:t>
            </a:r>
            <a:r>
              <a:rPr sz="2200" spc="-10" dirty="0">
                <a:latin typeface="Carlito"/>
                <a:cs typeface="Carlito"/>
              </a:rPr>
              <a:t>that </a:t>
            </a:r>
            <a:r>
              <a:rPr sz="2200" spc="-5" dirty="0">
                <a:latin typeface="Carlito"/>
                <a:cs typeface="Carlito"/>
              </a:rPr>
              <a:t>it is  also </a:t>
            </a:r>
            <a:r>
              <a:rPr sz="2200" spc="-10" dirty="0">
                <a:latin typeface="Carlito"/>
                <a:cs typeface="Carlito"/>
              </a:rPr>
              <a:t>very easy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5" dirty="0">
                <a:latin typeface="Carlito"/>
                <a:cs typeface="Carlito"/>
              </a:rPr>
              <a:t>be assembled. Additional </a:t>
            </a:r>
            <a:r>
              <a:rPr sz="2200" spc="-10" dirty="0">
                <a:latin typeface="Carlito"/>
                <a:cs typeface="Carlito"/>
              </a:rPr>
              <a:t>components that  </a:t>
            </a:r>
            <a:r>
              <a:rPr sz="2200" spc="-15" dirty="0">
                <a:latin typeface="Carlito"/>
                <a:cs typeface="Carlito"/>
              </a:rPr>
              <a:t>you </a:t>
            </a:r>
            <a:r>
              <a:rPr sz="2200" spc="-10" dirty="0">
                <a:latin typeface="Carlito"/>
                <a:cs typeface="Carlito"/>
              </a:rPr>
              <a:t>need </a:t>
            </a:r>
            <a:r>
              <a:rPr sz="2200" spc="-15" dirty="0">
                <a:latin typeface="Carlito"/>
                <a:cs typeface="Carlito"/>
              </a:rPr>
              <a:t>to </a:t>
            </a:r>
            <a:r>
              <a:rPr sz="2200" spc="-25" dirty="0">
                <a:latin typeface="Carlito"/>
                <a:cs typeface="Carlito"/>
              </a:rPr>
              <a:t>make </a:t>
            </a:r>
            <a:r>
              <a:rPr sz="2200" spc="-5" dirty="0">
                <a:latin typeface="Carlito"/>
                <a:cs typeface="Carlito"/>
              </a:rPr>
              <a:t>this IC </a:t>
            </a:r>
            <a:r>
              <a:rPr sz="2200" spc="-10" dirty="0">
                <a:latin typeface="Carlito"/>
                <a:cs typeface="Carlito"/>
              </a:rPr>
              <a:t>work </a:t>
            </a:r>
            <a:r>
              <a:rPr sz="2200" spc="-5" dirty="0">
                <a:latin typeface="Carlito"/>
                <a:cs typeface="Carlito"/>
              </a:rPr>
              <a:t>is </a:t>
            </a:r>
            <a:r>
              <a:rPr sz="2200" spc="-10" dirty="0">
                <a:latin typeface="Carlito"/>
                <a:cs typeface="Carlito"/>
              </a:rPr>
              <a:t>just </a:t>
            </a:r>
            <a:r>
              <a:rPr sz="2200" spc="-5" dirty="0">
                <a:latin typeface="Carlito"/>
                <a:cs typeface="Carlito"/>
              </a:rPr>
              <a:t>a 5V </a:t>
            </a:r>
            <a:r>
              <a:rPr sz="2200" spc="-15" dirty="0">
                <a:latin typeface="Carlito"/>
                <a:cs typeface="Carlito"/>
              </a:rPr>
              <a:t>power </a:t>
            </a:r>
            <a:r>
              <a:rPr sz="2200" spc="-10" dirty="0">
                <a:latin typeface="Carlito"/>
                <a:cs typeface="Carlito"/>
              </a:rPr>
              <a:t>supply  </a:t>
            </a:r>
            <a:r>
              <a:rPr sz="2200" spc="-35" dirty="0">
                <a:latin typeface="Carlito"/>
                <a:cs typeface="Carlito"/>
              </a:rPr>
              <a:t>adapter, </a:t>
            </a:r>
            <a:r>
              <a:rPr sz="2200" spc="-5" dirty="0">
                <a:latin typeface="Carlito"/>
                <a:cs typeface="Carlito"/>
              </a:rPr>
              <a:t>a 20MHz </a:t>
            </a:r>
            <a:r>
              <a:rPr sz="2200" spc="-15" dirty="0">
                <a:latin typeface="Carlito"/>
                <a:cs typeface="Carlito"/>
              </a:rPr>
              <a:t>crystal oscillator </a:t>
            </a:r>
            <a:r>
              <a:rPr sz="2200" spc="-5" dirty="0">
                <a:latin typeface="Carlito"/>
                <a:cs typeface="Carlito"/>
              </a:rPr>
              <a:t>and 2 </a:t>
            </a:r>
            <a:r>
              <a:rPr sz="2200" spc="-10" dirty="0">
                <a:latin typeface="Carlito"/>
                <a:cs typeface="Carlito"/>
              </a:rPr>
              <a:t>units </a:t>
            </a:r>
            <a:r>
              <a:rPr sz="2200" spc="-5" dirty="0">
                <a:latin typeface="Carlito"/>
                <a:cs typeface="Carlito"/>
              </a:rPr>
              <a:t>of 22pF  </a:t>
            </a:r>
            <a:r>
              <a:rPr sz="2200" spc="-15" dirty="0">
                <a:latin typeface="Carlito"/>
                <a:cs typeface="Carlito"/>
              </a:rPr>
              <a:t>capacitors.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30"/>
              </a:spcBef>
              <a:buClr>
                <a:srgbClr val="2CA1BE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200" b="1" spc="-15" dirty="0">
                <a:latin typeface="Carlito"/>
                <a:cs typeface="Carlito"/>
              </a:rPr>
              <a:t>What </a:t>
            </a:r>
            <a:r>
              <a:rPr sz="2200" b="1" spc="-5" dirty="0">
                <a:latin typeface="Carlito"/>
                <a:cs typeface="Carlito"/>
              </a:rPr>
              <a:t>is </a:t>
            </a:r>
            <a:r>
              <a:rPr sz="2200" b="1" spc="-10" dirty="0">
                <a:latin typeface="Carlito"/>
                <a:cs typeface="Carlito"/>
              </a:rPr>
              <a:t>the </a:t>
            </a:r>
            <a:r>
              <a:rPr sz="2200" b="1" spc="-20" dirty="0">
                <a:latin typeface="Carlito"/>
                <a:cs typeface="Carlito"/>
              </a:rPr>
              <a:t>advantages </a:t>
            </a:r>
            <a:r>
              <a:rPr sz="2200" b="1" spc="-5" dirty="0">
                <a:latin typeface="Carlito"/>
                <a:cs typeface="Carlito"/>
              </a:rPr>
              <a:t>of</a:t>
            </a:r>
            <a:r>
              <a:rPr sz="2200" b="1" spc="110" dirty="0">
                <a:latin typeface="Carlito"/>
                <a:cs typeface="Carlito"/>
              </a:rPr>
              <a:t> </a:t>
            </a:r>
            <a:r>
              <a:rPr sz="2200" b="1" spc="-15" dirty="0">
                <a:latin typeface="Carlito"/>
                <a:cs typeface="Carlito"/>
              </a:rPr>
              <a:t>PIC16F877A?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30"/>
              </a:spcBef>
              <a:buClr>
                <a:srgbClr val="2CA1BE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200" spc="-5" dirty="0">
                <a:latin typeface="Carlito"/>
                <a:cs typeface="Carlito"/>
              </a:rPr>
              <a:t>This IC </a:t>
            </a:r>
            <a:r>
              <a:rPr sz="2200" spc="-15" dirty="0">
                <a:latin typeface="Carlito"/>
                <a:cs typeface="Carlito"/>
              </a:rPr>
              <a:t>can </a:t>
            </a:r>
            <a:r>
              <a:rPr sz="2200" spc="-5" dirty="0">
                <a:latin typeface="Carlito"/>
                <a:cs typeface="Carlito"/>
              </a:rPr>
              <a:t>be </a:t>
            </a:r>
            <a:r>
              <a:rPr sz="2200" spc="-15" dirty="0">
                <a:latin typeface="Carlito"/>
                <a:cs typeface="Carlito"/>
              </a:rPr>
              <a:t>reprogrammed </a:t>
            </a:r>
            <a:r>
              <a:rPr sz="2200" spc="-5" dirty="0">
                <a:latin typeface="Carlito"/>
                <a:cs typeface="Carlito"/>
              </a:rPr>
              <a:t>and </a:t>
            </a:r>
            <a:r>
              <a:rPr sz="2200" spc="-10" dirty="0">
                <a:latin typeface="Carlito"/>
                <a:cs typeface="Carlito"/>
              </a:rPr>
              <a:t>erased </a:t>
            </a:r>
            <a:r>
              <a:rPr sz="2200" spc="-5" dirty="0">
                <a:latin typeface="Carlito"/>
                <a:cs typeface="Carlito"/>
              </a:rPr>
              <a:t>up </a:t>
            </a:r>
            <a:r>
              <a:rPr sz="2200" spc="-15" dirty="0">
                <a:latin typeface="Carlito"/>
                <a:cs typeface="Carlito"/>
              </a:rPr>
              <a:t>to </a:t>
            </a:r>
            <a:r>
              <a:rPr sz="2200" spc="-5" dirty="0">
                <a:latin typeface="Carlito"/>
                <a:cs typeface="Carlito"/>
              </a:rPr>
              <a:t>10,000</a:t>
            </a:r>
            <a:r>
              <a:rPr sz="2200" spc="6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times.</a:t>
            </a:r>
            <a:endParaRPr sz="2200">
              <a:latin typeface="Carlito"/>
              <a:cs typeface="Carlito"/>
            </a:endParaRPr>
          </a:p>
          <a:p>
            <a:pPr marL="241300">
              <a:lnSpc>
                <a:spcPct val="100000"/>
              </a:lnSpc>
            </a:pPr>
            <a:r>
              <a:rPr sz="2200" spc="-20" dirty="0">
                <a:latin typeface="Carlito"/>
                <a:cs typeface="Carlito"/>
              </a:rPr>
              <a:t>Therefore </a:t>
            </a:r>
            <a:r>
              <a:rPr sz="2200" spc="-5" dirty="0">
                <a:latin typeface="Carlito"/>
                <a:cs typeface="Carlito"/>
              </a:rPr>
              <a:t>it is </a:t>
            </a:r>
            <a:r>
              <a:rPr sz="2200" spc="-10" dirty="0">
                <a:latin typeface="Carlito"/>
                <a:cs typeface="Carlito"/>
              </a:rPr>
              <a:t>very good </a:t>
            </a:r>
            <a:r>
              <a:rPr sz="2200" spc="-20" dirty="0">
                <a:latin typeface="Carlito"/>
                <a:cs typeface="Carlito"/>
              </a:rPr>
              <a:t>for </a:t>
            </a:r>
            <a:r>
              <a:rPr sz="2200" spc="-15" dirty="0">
                <a:latin typeface="Carlito"/>
                <a:cs typeface="Carlito"/>
              </a:rPr>
              <a:t>new product </a:t>
            </a:r>
            <a:r>
              <a:rPr sz="2200" spc="-10" dirty="0">
                <a:latin typeface="Carlito"/>
                <a:cs typeface="Carlito"/>
              </a:rPr>
              <a:t>development</a:t>
            </a:r>
            <a:r>
              <a:rPr sz="2200" spc="15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phase.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25"/>
              </a:spcBef>
              <a:buClr>
                <a:srgbClr val="2CA1BE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200" b="1" spc="-15" dirty="0">
                <a:latin typeface="Carlito"/>
                <a:cs typeface="Carlito"/>
              </a:rPr>
              <a:t>What </a:t>
            </a:r>
            <a:r>
              <a:rPr sz="2200" b="1" spc="-5" dirty="0">
                <a:latin typeface="Carlito"/>
                <a:cs typeface="Carlito"/>
              </a:rPr>
              <a:t>is </a:t>
            </a:r>
            <a:r>
              <a:rPr sz="2200" b="1" spc="-10" dirty="0">
                <a:latin typeface="Carlito"/>
                <a:cs typeface="Carlito"/>
              </a:rPr>
              <a:t>the </a:t>
            </a:r>
            <a:r>
              <a:rPr sz="2200" b="1" spc="-15" dirty="0">
                <a:latin typeface="Carlito"/>
                <a:cs typeface="Carlito"/>
              </a:rPr>
              <a:t>disadvantages </a:t>
            </a:r>
            <a:r>
              <a:rPr sz="2200" b="1" spc="-5" dirty="0">
                <a:latin typeface="Carlito"/>
                <a:cs typeface="Carlito"/>
              </a:rPr>
              <a:t>of</a:t>
            </a:r>
            <a:r>
              <a:rPr sz="2200" b="1" spc="105" dirty="0">
                <a:latin typeface="Carlito"/>
                <a:cs typeface="Carlito"/>
              </a:rPr>
              <a:t> </a:t>
            </a:r>
            <a:r>
              <a:rPr sz="2200" b="1" spc="-15" dirty="0">
                <a:latin typeface="Carlito"/>
                <a:cs typeface="Carlito"/>
              </a:rPr>
              <a:t>PIC16F877A?</a:t>
            </a:r>
            <a:endParaRPr sz="2200">
              <a:latin typeface="Carlito"/>
              <a:cs typeface="Carlito"/>
            </a:endParaRPr>
          </a:p>
          <a:p>
            <a:pPr marL="241300" marR="218440" indent="-229235">
              <a:lnSpc>
                <a:spcPct val="100000"/>
              </a:lnSpc>
              <a:spcBef>
                <a:spcPts val="530"/>
              </a:spcBef>
              <a:buClr>
                <a:srgbClr val="2CA1BE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200" spc="-10" dirty="0">
                <a:latin typeface="Carlito"/>
                <a:cs typeface="Carlito"/>
              </a:rPr>
              <a:t>This </a:t>
            </a:r>
            <a:r>
              <a:rPr sz="2200" spc="-5" dirty="0">
                <a:latin typeface="Carlito"/>
                <a:cs typeface="Carlito"/>
              </a:rPr>
              <a:t>IC </a:t>
            </a:r>
            <a:r>
              <a:rPr sz="2200" spc="-10" dirty="0">
                <a:latin typeface="Carlito"/>
                <a:cs typeface="Carlito"/>
              </a:rPr>
              <a:t>has </a:t>
            </a:r>
            <a:r>
              <a:rPr sz="2200" spc="-5" dirty="0">
                <a:latin typeface="Carlito"/>
                <a:cs typeface="Carlito"/>
              </a:rPr>
              <a:t>no </a:t>
            </a:r>
            <a:r>
              <a:rPr sz="2200" spc="-10" dirty="0">
                <a:latin typeface="Carlito"/>
                <a:cs typeface="Carlito"/>
              </a:rPr>
              <a:t>internal oscillator </a:t>
            </a:r>
            <a:r>
              <a:rPr sz="2200" spc="-5" dirty="0">
                <a:latin typeface="Carlito"/>
                <a:cs typeface="Carlito"/>
              </a:rPr>
              <a:t>so </a:t>
            </a:r>
            <a:r>
              <a:rPr sz="2200" spc="-15" dirty="0">
                <a:latin typeface="Carlito"/>
                <a:cs typeface="Carlito"/>
              </a:rPr>
              <a:t>you </a:t>
            </a:r>
            <a:r>
              <a:rPr sz="2200" spc="-5" dirty="0">
                <a:latin typeface="Carlito"/>
                <a:cs typeface="Carlito"/>
              </a:rPr>
              <a:t>will </a:t>
            </a:r>
            <a:r>
              <a:rPr sz="2200" spc="-10" dirty="0">
                <a:latin typeface="Carlito"/>
                <a:cs typeface="Carlito"/>
              </a:rPr>
              <a:t>need </a:t>
            </a:r>
            <a:r>
              <a:rPr sz="2200" dirty="0">
                <a:latin typeface="Carlito"/>
                <a:cs typeface="Carlito"/>
              </a:rPr>
              <a:t>an </a:t>
            </a:r>
            <a:r>
              <a:rPr sz="2200" spc="-15" dirty="0">
                <a:latin typeface="Carlito"/>
                <a:cs typeface="Carlito"/>
              </a:rPr>
              <a:t>external  crystal </a:t>
            </a:r>
            <a:r>
              <a:rPr sz="2200" spc="-5" dirty="0">
                <a:latin typeface="Carlito"/>
                <a:cs typeface="Carlito"/>
              </a:rPr>
              <a:t>of other clock</a:t>
            </a:r>
            <a:r>
              <a:rPr sz="2200" spc="1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source.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678671" y="5683402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12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58200" y="5486399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2CA1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26925" y="2200032"/>
            <a:ext cx="710565" cy="20897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5390"/>
              </a:lnSpc>
            </a:pPr>
            <a:r>
              <a:rPr sz="4600" spc="-270" dirty="0">
                <a:solidFill>
                  <a:srgbClr val="464646"/>
                </a:solidFill>
                <a:latin typeface="Caladea"/>
                <a:cs typeface="Caladea"/>
              </a:rPr>
              <a:t>F</a:t>
            </a:r>
            <a:r>
              <a:rPr sz="4600" spc="-100" dirty="0">
                <a:solidFill>
                  <a:srgbClr val="464646"/>
                </a:solidFill>
                <a:latin typeface="Caladea"/>
                <a:cs typeface="Caladea"/>
              </a:rPr>
              <a:t>ea</a:t>
            </a:r>
            <a:r>
              <a:rPr sz="4600" spc="-95" dirty="0">
                <a:solidFill>
                  <a:srgbClr val="464646"/>
                </a:solidFill>
                <a:latin typeface="Caladea"/>
                <a:cs typeface="Caladea"/>
              </a:rPr>
              <a:t>tu</a:t>
            </a:r>
            <a:r>
              <a:rPr sz="4600" spc="-175" dirty="0">
                <a:solidFill>
                  <a:srgbClr val="464646"/>
                </a:solidFill>
                <a:latin typeface="Caladea"/>
                <a:cs typeface="Caladea"/>
              </a:rPr>
              <a:t>r</a:t>
            </a:r>
            <a:r>
              <a:rPr sz="4600" spc="-100" dirty="0">
                <a:solidFill>
                  <a:srgbClr val="464646"/>
                </a:solidFill>
                <a:latin typeface="Caladea"/>
                <a:cs typeface="Caladea"/>
              </a:rPr>
              <a:t>e</a:t>
            </a:r>
            <a:r>
              <a:rPr sz="4600" dirty="0">
                <a:solidFill>
                  <a:srgbClr val="464646"/>
                </a:solidFill>
                <a:latin typeface="Caladea"/>
                <a:cs typeface="Caladea"/>
              </a:rPr>
              <a:t>s</a:t>
            </a:r>
            <a:endParaRPr sz="4600">
              <a:latin typeface="Caladea"/>
              <a:cs typeface="Calade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678671" y="5683402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13</a:t>
            </a:r>
            <a:endParaRPr sz="1800">
              <a:latin typeface="Carlito"/>
              <a:cs typeface="Carlito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519237" y="223837"/>
          <a:ext cx="6020433" cy="64277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73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65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Key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 Features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318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BC4A1"/>
                    </a:solidFill>
                  </a:tcPr>
                </a:tc>
                <a:tc>
                  <a:txBody>
                    <a:bodyPr/>
                    <a:lstStyle/>
                    <a:p>
                      <a:pPr marR="335915" algn="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PIC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6F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77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318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BC4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200" b="1" spc="-15" dirty="0">
                          <a:latin typeface="Arial"/>
                          <a:cs typeface="Arial"/>
                        </a:rPr>
                        <a:t>MAX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Operating</a:t>
                      </a:r>
                      <a:r>
                        <a:rPr sz="1200" b="1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Frequency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90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7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20MHz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90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marL="1186180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200" b="1" spc="-10" dirty="0">
                          <a:latin typeface="Arial"/>
                          <a:cs typeface="Arial"/>
                        </a:rPr>
                        <a:t>FLASH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Program</a:t>
                      </a:r>
                      <a:r>
                        <a:rPr sz="1200" b="1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Memory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321310" algn="ctr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(14-bit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words)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30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7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8K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80FF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Data Memory</a:t>
                      </a:r>
                      <a:r>
                        <a:rPr sz="12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(bytes)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90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7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368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90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80FF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EEPROM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Data Memory</a:t>
                      </a:r>
                      <a:r>
                        <a:rPr sz="12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(bytes)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96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7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256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96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80FF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604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I/O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 Ports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7FFFF"/>
                    </a:solidFill>
                  </a:tcPr>
                </a:tc>
                <a:tc>
                  <a:txBody>
                    <a:bodyPr/>
                    <a:lstStyle/>
                    <a:p>
                      <a:pPr marL="7404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spc="-15" dirty="0">
                          <a:latin typeface="Arial"/>
                          <a:cs typeface="Arial"/>
                        </a:rPr>
                        <a:t>RA0-5</a:t>
                      </a:r>
                      <a:r>
                        <a:rPr sz="12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(6)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749300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RB0-7</a:t>
                      </a:r>
                      <a:r>
                        <a:rPr sz="1200" b="1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(8)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749300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RC0-7</a:t>
                      </a:r>
                      <a:r>
                        <a:rPr sz="1200" b="1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(8)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749300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RD0-7</a:t>
                      </a:r>
                      <a:r>
                        <a:rPr sz="1200" b="1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(8)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753745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RE0-2</a:t>
                      </a:r>
                      <a:r>
                        <a:rPr sz="1200" b="1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(3)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80FF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200" b="1" spc="-10" dirty="0">
                          <a:latin typeface="Arial"/>
                          <a:cs typeface="Arial"/>
                        </a:rPr>
                        <a:t>Timers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96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7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96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0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CCP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200" b="1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Capture/Compare/PWM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7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90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Serial</a:t>
                      </a:r>
                      <a:r>
                        <a:rPr sz="12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Communications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03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7FFFF"/>
                    </a:solidFill>
                  </a:tcPr>
                </a:tc>
                <a:tc>
                  <a:txBody>
                    <a:bodyPr/>
                    <a:lstStyle/>
                    <a:p>
                      <a:pPr marL="414020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200" b="1" spc="-35" dirty="0">
                          <a:latin typeface="Arial"/>
                          <a:cs typeface="Arial"/>
                        </a:rPr>
                        <a:t>MSSP,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 USART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03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88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Parallel</a:t>
                      </a:r>
                      <a:r>
                        <a:rPr sz="12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Communications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96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7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PSP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96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80FF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10-bit Analog-to-Digital</a:t>
                      </a:r>
                      <a:r>
                        <a:rPr sz="1200" b="1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Module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03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7FFFF"/>
                    </a:solidFill>
                  </a:tcPr>
                </a:tc>
                <a:tc>
                  <a:txBody>
                    <a:bodyPr/>
                    <a:lstStyle/>
                    <a:p>
                      <a:pPr marL="516255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12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Channels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03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80FF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89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Instruction</a:t>
                      </a:r>
                      <a:r>
                        <a:rPr sz="12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Set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96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7FFFF"/>
                    </a:solidFill>
                  </a:tcPr>
                </a:tc>
                <a:tc>
                  <a:txBody>
                    <a:bodyPr/>
                    <a:lstStyle/>
                    <a:p>
                      <a:pPr marR="372745" algn="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35</a:t>
                      </a:r>
                      <a:r>
                        <a:rPr sz="12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Instructions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96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Pins (DIP)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03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7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40</a:t>
                      </a:r>
                      <a:r>
                        <a:rPr sz="12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Pins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03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80FF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 rot="16200000">
            <a:off x="1143000" y="-381000"/>
            <a:ext cx="6858000" cy="9144000"/>
            <a:chOff x="0" y="0"/>
            <a:chExt cx="6858000" cy="9144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6858000" cy="9144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8458200"/>
              <a:ext cx="6858000" cy="685800"/>
            </a:xfrm>
            <a:custGeom>
              <a:avLst/>
              <a:gdLst/>
              <a:ahLst/>
              <a:cxnLst/>
              <a:rect l="l" t="t" r="r" b="b"/>
              <a:pathLst>
                <a:path w="6858000" h="685800">
                  <a:moveTo>
                    <a:pt x="6858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685800" y="685800"/>
                  </a:lnTo>
                  <a:lnTo>
                    <a:pt x="685800" y="0"/>
                  </a:lnTo>
                  <a:close/>
                </a:path>
                <a:path w="6858000" h="685800">
                  <a:moveTo>
                    <a:pt x="6858000" y="0"/>
                  </a:moveTo>
                  <a:lnTo>
                    <a:pt x="1371600" y="0"/>
                  </a:lnTo>
                  <a:lnTo>
                    <a:pt x="1371600" y="685800"/>
                  </a:lnTo>
                  <a:lnTo>
                    <a:pt x="6858000" y="685800"/>
                  </a:lnTo>
                  <a:lnTo>
                    <a:pt x="6858000" y="0"/>
                  </a:lnTo>
                  <a:close/>
                </a:path>
              </a:pathLst>
            </a:custGeom>
            <a:solidFill>
              <a:srgbClr val="464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85799" y="845820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685800" y="685800"/>
                  </a:moveTo>
                  <a:lnTo>
                    <a:pt x="685800" y="0"/>
                  </a:lnTo>
                  <a:lnTo>
                    <a:pt x="0" y="0"/>
                  </a:lnTo>
                  <a:lnTo>
                    <a:pt x="0" y="685800"/>
                  </a:lnTo>
                  <a:lnTo>
                    <a:pt x="685800" y="685800"/>
                  </a:lnTo>
                  <a:close/>
                </a:path>
              </a:pathLst>
            </a:custGeom>
            <a:solidFill>
              <a:srgbClr val="2CA1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 rot="16200000">
            <a:off x="2459630" y="-1026510"/>
            <a:ext cx="1231106" cy="4132618"/>
          </a:xfrm>
          <a:prstGeom prst="rect">
            <a:avLst/>
          </a:prstGeom>
        </p:spPr>
        <p:txBody>
          <a:bodyPr vert="vert" wrap="square" lIns="0" tIns="6985" rIns="0" bIns="0" rtlCol="0">
            <a:spAutoFit/>
          </a:bodyPr>
          <a:lstStyle/>
          <a:p>
            <a:pPr marL="12700" marR="5080">
              <a:lnSpc>
                <a:spcPts val="4800"/>
              </a:lnSpc>
              <a:spcBef>
                <a:spcPts val="55"/>
              </a:spcBef>
            </a:pPr>
            <a:r>
              <a:rPr sz="4000" spc="-85" dirty="0">
                <a:solidFill>
                  <a:srgbClr val="464646"/>
                </a:solidFill>
                <a:latin typeface="Caladea"/>
                <a:cs typeface="Caladea"/>
              </a:rPr>
              <a:t>Bubble  </a:t>
            </a:r>
            <a:r>
              <a:rPr sz="4000" spc="-100" dirty="0">
                <a:solidFill>
                  <a:srgbClr val="464646"/>
                </a:solidFill>
                <a:latin typeface="Caladea"/>
                <a:cs typeface="Caladea"/>
              </a:rPr>
              <a:t>diagram </a:t>
            </a:r>
            <a:r>
              <a:rPr sz="4000" spc="-55" dirty="0">
                <a:solidFill>
                  <a:srgbClr val="464646"/>
                </a:solidFill>
                <a:latin typeface="Caladea"/>
                <a:cs typeface="Caladea"/>
              </a:rPr>
              <a:t>of  </a:t>
            </a:r>
            <a:r>
              <a:rPr sz="4000" spc="-100" dirty="0">
                <a:solidFill>
                  <a:srgbClr val="464646"/>
                </a:solidFill>
                <a:latin typeface="Caladea"/>
                <a:cs typeface="Caladea"/>
              </a:rPr>
              <a:t>PIC16</a:t>
            </a:r>
            <a:r>
              <a:rPr sz="4000" spc="-95" dirty="0">
                <a:solidFill>
                  <a:srgbClr val="464646"/>
                </a:solidFill>
                <a:latin typeface="Caladea"/>
                <a:cs typeface="Caladea"/>
              </a:rPr>
              <a:t>F</a:t>
            </a:r>
            <a:r>
              <a:rPr sz="4000" spc="-100" dirty="0">
                <a:solidFill>
                  <a:srgbClr val="464646"/>
                </a:solidFill>
                <a:latin typeface="Caladea"/>
                <a:cs typeface="Caladea"/>
              </a:rPr>
              <a:t>87</a:t>
            </a:r>
            <a:r>
              <a:rPr sz="4000" dirty="0">
                <a:solidFill>
                  <a:srgbClr val="464646"/>
                </a:solidFill>
                <a:latin typeface="Caladea"/>
                <a:cs typeface="Caladea"/>
              </a:rPr>
              <a:t>7</a:t>
            </a:r>
            <a:endParaRPr sz="4000" dirty="0">
              <a:latin typeface="Caladea"/>
              <a:cs typeface="Caladea"/>
            </a:endParaRPr>
          </a:p>
        </p:txBody>
      </p:sp>
      <p:grpSp>
        <p:nvGrpSpPr>
          <p:cNvPr id="7" name="object 7"/>
          <p:cNvGrpSpPr/>
          <p:nvPr/>
        </p:nvGrpSpPr>
        <p:grpSpPr>
          <a:xfrm rot="16200000">
            <a:off x="2459694" y="1850085"/>
            <a:ext cx="6193239" cy="5803773"/>
            <a:chOff x="10884" y="3276600"/>
            <a:chExt cx="6847115" cy="5803773"/>
          </a:xfrm>
        </p:grpSpPr>
        <p:sp>
          <p:nvSpPr>
            <p:cNvPr id="8" name="object 8"/>
            <p:cNvSpPr/>
            <p:nvPr/>
          </p:nvSpPr>
          <p:spPr>
            <a:xfrm>
              <a:off x="812800" y="8531733"/>
              <a:ext cx="396240" cy="548640"/>
            </a:xfrm>
            <a:custGeom>
              <a:avLst/>
              <a:gdLst/>
              <a:ahLst/>
              <a:cxnLst/>
              <a:rect l="l" t="t" r="r" b="b"/>
              <a:pathLst>
                <a:path w="396240" h="548640">
                  <a:moveTo>
                    <a:pt x="0" y="71120"/>
                  </a:moveTo>
                  <a:lnTo>
                    <a:pt x="5588" y="43451"/>
                  </a:lnTo>
                  <a:lnTo>
                    <a:pt x="20829" y="20843"/>
                  </a:lnTo>
                  <a:lnTo>
                    <a:pt x="43435" y="5593"/>
                  </a:lnTo>
                  <a:lnTo>
                    <a:pt x="71119" y="0"/>
                  </a:lnTo>
                  <a:lnTo>
                    <a:pt x="325119" y="0"/>
                  </a:lnTo>
                  <a:lnTo>
                    <a:pt x="352804" y="5593"/>
                  </a:lnTo>
                  <a:lnTo>
                    <a:pt x="375410" y="20843"/>
                  </a:lnTo>
                  <a:lnTo>
                    <a:pt x="390651" y="43451"/>
                  </a:lnTo>
                  <a:lnTo>
                    <a:pt x="396240" y="71120"/>
                  </a:lnTo>
                </a:path>
                <a:path w="396240" h="548640">
                  <a:moveTo>
                    <a:pt x="396240" y="477520"/>
                  </a:moveTo>
                  <a:lnTo>
                    <a:pt x="390651" y="505241"/>
                  </a:lnTo>
                  <a:lnTo>
                    <a:pt x="375410" y="527843"/>
                  </a:lnTo>
                  <a:lnTo>
                    <a:pt x="352804" y="543063"/>
                  </a:lnTo>
                  <a:lnTo>
                    <a:pt x="325119" y="548640"/>
                  </a:lnTo>
                  <a:lnTo>
                    <a:pt x="71119" y="548640"/>
                  </a:lnTo>
                  <a:lnTo>
                    <a:pt x="43435" y="543063"/>
                  </a:lnTo>
                  <a:lnTo>
                    <a:pt x="20829" y="527843"/>
                  </a:lnTo>
                  <a:lnTo>
                    <a:pt x="5588" y="505241"/>
                  </a:lnTo>
                  <a:lnTo>
                    <a:pt x="0" y="477520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84" y="3276600"/>
              <a:ext cx="6847115" cy="5029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63447" y="8678671"/>
            <a:ext cx="254000" cy="25717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14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633285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spc="-70" dirty="0"/>
              <a:t>Pin </a:t>
            </a:r>
            <a:r>
              <a:rPr sz="4600" spc="-105" dirty="0"/>
              <a:t>Diagram </a:t>
            </a:r>
            <a:r>
              <a:rPr sz="4600" spc="-55" dirty="0"/>
              <a:t>of</a:t>
            </a:r>
            <a:r>
              <a:rPr sz="4600" spc="-495" dirty="0"/>
              <a:t> </a:t>
            </a:r>
            <a:r>
              <a:rPr sz="4600" spc="-90" dirty="0"/>
              <a:t>PIC16F877</a:t>
            </a:r>
            <a:endParaRPr sz="460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5882" y="2900679"/>
            <a:ext cx="3602736" cy="3652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61738" y="2882861"/>
            <a:ext cx="3621023" cy="35974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83540" y="1678051"/>
            <a:ext cx="195008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040">
              <a:lnSpc>
                <a:spcPct val="100000"/>
              </a:lnSpc>
              <a:spcBef>
                <a:spcPts val="100"/>
              </a:spcBef>
              <a:buClr>
                <a:srgbClr val="DA1F28"/>
              </a:buClr>
              <a:buSzPct val="59523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100" b="1" spc="-50" dirty="0">
                <a:latin typeface="Trebuchet MS"/>
                <a:cs typeface="Trebuchet MS"/>
              </a:rPr>
              <a:t>Quad </a:t>
            </a:r>
            <a:r>
              <a:rPr sz="2100" b="1" spc="-145" dirty="0">
                <a:latin typeface="Trebuchet MS"/>
                <a:cs typeface="Trebuchet MS"/>
              </a:rPr>
              <a:t>Flat  </a:t>
            </a:r>
            <a:r>
              <a:rPr sz="2100" b="1" spc="-110" dirty="0">
                <a:latin typeface="Trebuchet MS"/>
                <a:cs typeface="Trebuchet MS"/>
              </a:rPr>
              <a:t>Package </a:t>
            </a:r>
            <a:r>
              <a:rPr sz="2100" spc="-110" dirty="0">
                <a:latin typeface="Arial"/>
                <a:cs typeface="Arial"/>
              </a:rPr>
              <a:t>(</a:t>
            </a:r>
            <a:r>
              <a:rPr sz="2100" b="1" spc="-110" dirty="0">
                <a:latin typeface="Trebuchet MS"/>
                <a:cs typeface="Trebuchet MS"/>
              </a:rPr>
              <a:t>QFP</a:t>
            </a:r>
            <a:r>
              <a:rPr sz="2100" spc="-110" dirty="0">
                <a:latin typeface="Arial"/>
                <a:cs typeface="Arial"/>
              </a:rPr>
              <a:t>)</a:t>
            </a:r>
            <a:endParaRPr sz="21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46575" y="1678051"/>
            <a:ext cx="332676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>
              <a:lnSpc>
                <a:spcPct val="100000"/>
              </a:lnSpc>
              <a:spcBef>
                <a:spcPts val="100"/>
              </a:spcBef>
              <a:buClr>
                <a:srgbClr val="DA1F28"/>
              </a:buClr>
              <a:buSzPct val="59523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sz="2100" b="1" spc="-120" dirty="0">
                <a:latin typeface="Trebuchet MS"/>
                <a:cs typeface="Trebuchet MS"/>
              </a:rPr>
              <a:t>Plastic </a:t>
            </a:r>
            <a:r>
              <a:rPr sz="2100" b="1" spc="-150" dirty="0">
                <a:latin typeface="Trebuchet MS"/>
                <a:cs typeface="Trebuchet MS"/>
              </a:rPr>
              <a:t>Leaded </a:t>
            </a:r>
            <a:r>
              <a:rPr sz="2100" b="1" spc="-100" dirty="0">
                <a:latin typeface="Trebuchet MS"/>
                <a:cs typeface="Trebuchet MS"/>
              </a:rPr>
              <a:t>Chip </a:t>
            </a:r>
            <a:r>
              <a:rPr sz="2100" b="1" spc="-150" dirty="0">
                <a:latin typeface="Trebuchet MS"/>
                <a:cs typeface="Trebuchet MS"/>
              </a:rPr>
              <a:t>Carrier  </a:t>
            </a:r>
            <a:r>
              <a:rPr sz="2100" b="1" spc="-105" dirty="0">
                <a:latin typeface="Trebuchet MS"/>
                <a:cs typeface="Trebuchet MS"/>
              </a:rPr>
              <a:t>Package</a:t>
            </a:r>
            <a:r>
              <a:rPr sz="2100" b="1" spc="-70" dirty="0">
                <a:latin typeface="Trebuchet MS"/>
                <a:cs typeface="Trebuchet MS"/>
              </a:rPr>
              <a:t> </a:t>
            </a:r>
            <a:r>
              <a:rPr sz="2100" spc="-135" dirty="0">
                <a:latin typeface="Arial"/>
                <a:cs typeface="Arial"/>
              </a:rPr>
              <a:t>(</a:t>
            </a:r>
            <a:r>
              <a:rPr sz="2100" b="1" spc="-135" dirty="0">
                <a:latin typeface="Trebuchet MS"/>
                <a:cs typeface="Trebuchet MS"/>
              </a:rPr>
              <a:t>PLCC</a:t>
            </a:r>
            <a:r>
              <a:rPr sz="2100" spc="-135" dirty="0">
                <a:latin typeface="Arial"/>
                <a:cs typeface="Arial"/>
              </a:rPr>
              <a:t>)</a:t>
            </a:r>
            <a:endParaRPr sz="2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557398" y="1718945"/>
            <a:ext cx="1133551" cy="11309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6547484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spc="-70" dirty="0"/>
              <a:t>Pin </a:t>
            </a:r>
            <a:r>
              <a:rPr sz="4600" spc="-105" dirty="0"/>
              <a:t>Diagram </a:t>
            </a:r>
            <a:r>
              <a:rPr sz="4600" spc="-55" dirty="0"/>
              <a:t>of</a:t>
            </a:r>
            <a:r>
              <a:rPr sz="4600" spc="-459" dirty="0"/>
              <a:t> </a:t>
            </a:r>
            <a:r>
              <a:rPr sz="4600" spc="-95" dirty="0"/>
              <a:t>PIC16F877..</a:t>
            </a:r>
            <a:endParaRPr sz="460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52800" y="1591436"/>
            <a:ext cx="4704080" cy="5037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3400" y="3886200"/>
            <a:ext cx="2073275" cy="2209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21640" y="2473578"/>
            <a:ext cx="2268220" cy="60198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41300" marR="5080" indent="-228600">
              <a:lnSpc>
                <a:spcPts val="2020"/>
              </a:lnSpc>
              <a:spcBef>
                <a:spcPts val="580"/>
              </a:spcBef>
              <a:buClr>
                <a:srgbClr val="2CA1BE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100" b="1" spc="-10" dirty="0">
                <a:latin typeface="Carlito"/>
                <a:cs typeface="Carlito"/>
              </a:rPr>
              <a:t>Plastic </a:t>
            </a:r>
            <a:r>
              <a:rPr sz="2100" b="1" dirty="0">
                <a:latin typeface="Carlito"/>
                <a:cs typeface="Carlito"/>
              </a:rPr>
              <a:t>dual</a:t>
            </a:r>
            <a:r>
              <a:rPr sz="2100" b="1" spc="-85" dirty="0">
                <a:latin typeface="Carlito"/>
                <a:cs typeface="Carlito"/>
              </a:rPr>
              <a:t> </a:t>
            </a:r>
            <a:r>
              <a:rPr sz="2100" b="1" dirty="0">
                <a:latin typeface="Carlito"/>
                <a:cs typeface="Carlito"/>
              </a:rPr>
              <a:t>in-line  </a:t>
            </a:r>
            <a:r>
              <a:rPr sz="2100" b="1" spc="-10" dirty="0">
                <a:latin typeface="Carlito"/>
                <a:cs typeface="Carlito"/>
              </a:rPr>
              <a:t>package</a:t>
            </a:r>
            <a:r>
              <a:rPr sz="2100" b="1" spc="-5" dirty="0">
                <a:latin typeface="Carlito"/>
                <a:cs typeface="Carlito"/>
              </a:rPr>
              <a:t> </a:t>
            </a:r>
            <a:r>
              <a:rPr sz="2100" b="1" dirty="0">
                <a:latin typeface="Carlito"/>
                <a:cs typeface="Carlito"/>
              </a:rPr>
              <a:t>(DIP)</a:t>
            </a:r>
            <a:endParaRPr sz="21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945027" y="307340"/>
            <a:ext cx="1110615" cy="232283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4245"/>
              </a:lnSpc>
            </a:pPr>
            <a:r>
              <a:rPr sz="3600" spc="-90" dirty="0">
                <a:solidFill>
                  <a:srgbClr val="464646"/>
                </a:solidFill>
                <a:latin typeface="Caladea"/>
                <a:cs typeface="Caladea"/>
              </a:rPr>
              <a:t>PIC16F877</a:t>
            </a:r>
            <a:endParaRPr sz="3600">
              <a:latin typeface="Caladea"/>
              <a:cs typeface="Caladea"/>
            </a:endParaRPr>
          </a:p>
          <a:p>
            <a:pPr marL="12700">
              <a:lnSpc>
                <a:spcPct val="100000"/>
              </a:lnSpc>
            </a:pPr>
            <a:r>
              <a:rPr sz="3600" spc="-110" dirty="0">
                <a:solidFill>
                  <a:srgbClr val="464646"/>
                </a:solidFill>
                <a:latin typeface="Caladea"/>
                <a:cs typeface="Caladea"/>
              </a:rPr>
              <a:t>Architecture</a:t>
            </a:r>
            <a:endParaRPr sz="3600">
              <a:latin typeface="Caladea"/>
              <a:cs typeface="Calade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63447" y="8678671"/>
            <a:ext cx="254000" cy="25717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17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00505" y="8778620"/>
            <a:ext cx="2493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275" dirty="0">
                <a:solidFill>
                  <a:srgbClr val="FFFFFF"/>
                </a:solidFill>
                <a:latin typeface="Arial"/>
                <a:cs typeface="Arial"/>
              </a:rPr>
              <a:t>RTES, 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Lec#3 </a:t>
            </a: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Spring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2015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87240" y="8792082"/>
            <a:ext cx="2038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110" dirty="0">
                <a:solidFill>
                  <a:srgbClr val="FFFFFF"/>
                </a:solidFill>
                <a:latin typeface="Times New Roman"/>
                <a:cs typeface="Times New Roman"/>
              </a:rPr>
              <a:t>© </a:t>
            </a:r>
            <a:r>
              <a:rPr sz="1800" spc="85" dirty="0">
                <a:solidFill>
                  <a:srgbClr val="FFFFFF"/>
                </a:solidFill>
                <a:latin typeface="Times New Roman"/>
                <a:cs typeface="Times New Roman"/>
              </a:rPr>
              <a:t>Ahmad</a:t>
            </a:r>
            <a:r>
              <a:rPr sz="18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165" dirty="0">
                <a:solidFill>
                  <a:srgbClr val="FFFFFF"/>
                </a:solidFill>
                <a:latin typeface="Times New Roman"/>
                <a:cs typeface="Times New Roman"/>
              </a:rPr>
              <a:t>El-Banna</a:t>
            </a:r>
            <a:endParaRPr sz="1800" dirty="0">
              <a:latin typeface="Times New Roman"/>
              <a:cs typeface="Times New Roman"/>
            </a:endParaRPr>
          </a:p>
        </p:txBody>
      </p:sp>
      <p:grpSp>
        <p:nvGrpSpPr>
          <p:cNvPr id="14" name="object 7">
            <a:extLst>
              <a:ext uri="{FF2B5EF4-FFF2-40B4-BE49-F238E27FC236}">
                <a16:creationId xmlns:a16="http://schemas.microsoft.com/office/drawing/2014/main" id="{667E589B-692E-744C-A386-0E6A3EF30A45}"/>
              </a:ext>
            </a:extLst>
          </p:cNvPr>
          <p:cNvGrpSpPr/>
          <p:nvPr/>
        </p:nvGrpSpPr>
        <p:grpSpPr>
          <a:xfrm rot="16200000">
            <a:off x="929004" y="878841"/>
            <a:ext cx="8001000" cy="6857998"/>
            <a:chOff x="1" y="2649601"/>
            <a:chExt cx="6857998" cy="6430772"/>
          </a:xfrm>
        </p:grpSpPr>
        <p:sp>
          <p:nvSpPr>
            <p:cNvPr id="15" name="object 8">
              <a:extLst>
                <a:ext uri="{FF2B5EF4-FFF2-40B4-BE49-F238E27FC236}">
                  <a16:creationId xmlns:a16="http://schemas.microsoft.com/office/drawing/2014/main" id="{0B08F1E8-B84F-6040-9106-7557DEA0FC9B}"/>
                </a:ext>
              </a:extLst>
            </p:cNvPr>
            <p:cNvSpPr/>
            <p:nvPr/>
          </p:nvSpPr>
          <p:spPr>
            <a:xfrm>
              <a:off x="812799" y="8531733"/>
              <a:ext cx="396240" cy="548640"/>
            </a:xfrm>
            <a:custGeom>
              <a:avLst/>
              <a:gdLst/>
              <a:ahLst/>
              <a:cxnLst/>
              <a:rect l="l" t="t" r="r" b="b"/>
              <a:pathLst>
                <a:path w="396240" h="548640">
                  <a:moveTo>
                    <a:pt x="0" y="71120"/>
                  </a:moveTo>
                  <a:lnTo>
                    <a:pt x="5588" y="43451"/>
                  </a:lnTo>
                  <a:lnTo>
                    <a:pt x="20829" y="20843"/>
                  </a:lnTo>
                  <a:lnTo>
                    <a:pt x="43435" y="5593"/>
                  </a:lnTo>
                  <a:lnTo>
                    <a:pt x="71119" y="0"/>
                  </a:lnTo>
                  <a:lnTo>
                    <a:pt x="325119" y="0"/>
                  </a:lnTo>
                  <a:lnTo>
                    <a:pt x="352804" y="5593"/>
                  </a:lnTo>
                  <a:lnTo>
                    <a:pt x="375410" y="20843"/>
                  </a:lnTo>
                  <a:lnTo>
                    <a:pt x="390651" y="43451"/>
                  </a:lnTo>
                  <a:lnTo>
                    <a:pt x="396240" y="71120"/>
                  </a:lnTo>
                </a:path>
                <a:path w="396240" h="548640">
                  <a:moveTo>
                    <a:pt x="396240" y="477520"/>
                  </a:moveTo>
                  <a:lnTo>
                    <a:pt x="390651" y="505241"/>
                  </a:lnTo>
                  <a:lnTo>
                    <a:pt x="375410" y="527843"/>
                  </a:lnTo>
                  <a:lnTo>
                    <a:pt x="352804" y="543063"/>
                  </a:lnTo>
                  <a:lnTo>
                    <a:pt x="325119" y="548640"/>
                  </a:lnTo>
                  <a:lnTo>
                    <a:pt x="71119" y="548640"/>
                  </a:lnTo>
                  <a:lnTo>
                    <a:pt x="43435" y="543063"/>
                  </a:lnTo>
                  <a:lnTo>
                    <a:pt x="20829" y="527843"/>
                  </a:lnTo>
                  <a:lnTo>
                    <a:pt x="5588" y="505241"/>
                  </a:lnTo>
                  <a:lnTo>
                    <a:pt x="0" y="477520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0">
              <a:extLst>
                <a:ext uri="{FF2B5EF4-FFF2-40B4-BE49-F238E27FC236}">
                  <a16:creationId xmlns:a16="http://schemas.microsoft.com/office/drawing/2014/main" id="{2AA591DE-F596-4D41-B113-2E1A771A7A23}"/>
                </a:ext>
              </a:extLst>
            </p:cNvPr>
            <p:cNvSpPr/>
            <p:nvPr/>
          </p:nvSpPr>
          <p:spPr>
            <a:xfrm>
              <a:off x="1" y="2649601"/>
              <a:ext cx="6857998" cy="580859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15238"/>
            <a:ext cx="718883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PIC16F877 Internal </a:t>
            </a:r>
            <a:r>
              <a:rPr spc="-80" dirty="0"/>
              <a:t>Block</a:t>
            </a:r>
            <a:r>
              <a:rPr spc="-440" dirty="0"/>
              <a:t> </a:t>
            </a:r>
            <a:r>
              <a:rPr spc="-100" dirty="0"/>
              <a:t>Diagram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616786"/>
            <a:ext cx="658368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8600" marR="5080" indent="-228600" algn="r">
              <a:lnSpc>
                <a:spcPct val="100000"/>
              </a:lnSpc>
              <a:spcBef>
                <a:spcPts val="95"/>
              </a:spcBef>
              <a:buClr>
                <a:srgbClr val="2CA1BE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2200" spc="-5" dirty="0">
                <a:latin typeface="Carlito"/>
                <a:cs typeface="Carlito"/>
              </a:rPr>
              <a:t>The basic </a:t>
            </a:r>
            <a:r>
              <a:rPr sz="2200" spc="-15" dirty="0">
                <a:latin typeface="Carlito"/>
                <a:cs typeface="Carlito"/>
              </a:rPr>
              <a:t>architecture </a:t>
            </a:r>
            <a:r>
              <a:rPr sz="2200" dirty="0">
                <a:latin typeface="Carlito"/>
                <a:cs typeface="Carlito"/>
              </a:rPr>
              <a:t>of </a:t>
            </a:r>
            <a:r>
              <a:rPr sz="2200" spc="-5" dirty="0">
                <a:latin typeface="Carlito"/>
                <a:cs typeface="Carlito"/>
              </a:rPr>
              <a:t>PIC16F877 </a:t>
            </a:r>
            <a:r>
              <a:rPr sz="2200" spc="-10" dirty="0">
                <a:latin typeface="Carlito"/>
                <a:cs typeface="Carlito"/>
              </a:rPr>
              <a:t>consists </a:t>
            </a:r>
            <a:r>
              <a:rPr sz="2200" spc="-5" dirty="0">
                <a:latin typeface="Carlito"/>
                <a:cs typeface="Carlito"/>
              </a:rPr>
              <a:t>of</a:t>
            </a:r>
            <a:r>
              <a:rPr sz="2200" spc="40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Program</a:t>
            </a:r>
            <a:endParaRPr sz="2200">
              <a:latin typeface="Carlito"/>
              <a:cs typeface="Carlito"/>
            </a:endParaRPr>
          </a:p>
          <a:p>
            <a:pPr marR="62865" algn="r">
              <a:lnSpc>
                <a:spcPct val="100000"/>
              </a:lnSpc>
            </a:pPr>
            <a:r>
              <a:rPr sz="2200" spc="-25" dirty="0">
                <a:latin typeface="Carlito"/>
                <a:cs typeface="Carlito"/>
              </a:rPr>
              <a:t>memory, </a:t>
            </a:r>
            <a:r>
              <a:rPr sz="2200" spc="-5" dirty="0">
                <a:latin typeface="Carlito"/>
                <a:cs typeface="Carlito"/>
              </a:rPr>
              <a:t>file </a:t>
            </a:r>
            <a:r>
              <a:rPr sz="2200" spc="-15" dirty="0">
                <a:latin typeface="Carlito"/>
                <a:cs typeface="Carlito"/>
              </a:rPr>
              <a:t>registers </a:t>
            </a:r>
            <a:r>
              <a:rPr sz="2200" spc="-5" dirty="0">
                <a:latin typeface="Carlito"/>
                <a:cs typeface="Carlito"/>
              </a:rPr>
              <a:t>and </a:t>
            </a:r>
            <a:r>
              <a:rPr sz="2200" spc="-10" dirty="0">
                <a:latin typeface="Carlito"/>
                <a:cs typeface="Carlito"/>
              </a:rPr>
              <a:t>RAM, </a:t>
            </a:r>
            <a:r>
              <a:rPr sz="2200" spc="-20" dirty="0">
                <a:latin typeface="Carlito"/>
                <a:cs typeface="Carlito"/>
              </a:rPr>
              <a:t>ALU </a:t>
            </a:r>
            <a:r>
              <a:rPr sz="2200" spc="-5" dirty="0">
                <a:latin typeface="Carlito"/>
                <a:cs typeface="Carlito"/>
              </a:rPr>
              <a:t>and CPU</a:t>
            </a:r>
            <a:r>
              <a:rPr sz="2200" spc="105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registers.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678671" y="5683402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18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54622" y="2863995"/>
            <a:ext cx="374650" cy="2506345"/>
          </a:xfrm>
          <a:prstGeom prst="rect">
            <a:avLst/>
          </a:prstGeom>
        </p:spPr>
        <p:txBody>
          <a:bodyPr vert="vert270" wrap="square" lIns="0" tIns="36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800" spc="-275" dirty="0">
                <a:solidFill>
                  <a:srgbClr val="FFFFFF"/>
                </a:solidFill>
                <a:latin typeface="Arial"/>
                <a:cs typeface="Arial"/>
              </a:rPr>
              <a:t>RTES, 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Lec#3 </a:t>
            </a: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Spring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2015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80139" y="232043"/>
            <a:ext cx="385445" cy="2051685"/>
          </a:xfrm>
          <a:prstGeom prst="rect">
            <a:avLst/>
          </a:prstGeom>
        </p:spPr>
        <p:txBody>
          <a:bodyPr vert="vert270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800" spc="-110" dirty="0">
                <a:solidFill>
                  <a:srgbClr val="FFFFFF"/>
                </a:solidFill>
                <a:latin typeface="Times New Roman"/>
                <a:cs typeface="Times New Roman"/>
              </a:rPr>
              <a:t>© </a:t>
            </a:r>
            <a:r>
              <a:rPr sz="1800" spc="85" dirty="0">
                <a:solidFill>
                  <a:srgbClr val="FFFFFF"/>
                </a:solidFill>
                <a:latin typeface="Times New Roman"/>
                <a:cs typeface="Times New Roman"/>
              </a:rPr>
              <a:t>Ahmad</a:t>
            </a:r>
            <a:r>
              <a:rPr sz="18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165" dirty="0">
                <a:solidFill>
                  <a:srgbClr val="FFFFFF"/>
                </a:solidFill>
                <a:latin typeface="Times New Roman"/>
                <a:cs typeface="Times New Roman"/>
              </a:rPr>
              <a:t>El-Banna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451977" y="6177038"/>
            <a:ext cx="691984" cy="6700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71600" y="2971863"/>
            <a:ext cx="5905500" cy="3395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629856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spc="-90" dirty="0"/>
              <a:t>Memory </a:t>
            </a:r>
            <a:r>
              <a:rPr sz="4600" spc="-55" dirty="0"/>
              <a:t>of </a:t>
            </a:r>
            <a:r>
              <a:rPr sz="4600" spc="-70" dirty="0"/>
              <a:t>the</a:t>
            </a:r>
            <a:r>
              <a:rPr sz="4600" spc="-535" dirty="0"/>
              <a:t> </a:t>
            </a:r>
            <a:r>
              <a:rPr sz="4600" spc="-90" dirty="0"/>
              <a:t>PIC16F877</a:t>
            </a:r>
            <a:endParaRPr sz="4600"/>
          </a:p>
        </p:txBody>
      </p:sp>
      <p:sp>
        <p:nvSpPr>
          <p:cNvPr id="3" name="object 3"/>
          <p:cNvSpPr txBox="1"/>
          <p:nvPr/>
        </p:nvSpPr>
        <p:spPr>
          <a:xfrm>
            <a:off x="535940" y="1577162"/>
            <a:ext cx="45377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5285" indent="-363220">
              <a:lnSpc>
                <a:spcPct val="100000"/>
              </a:lnSpc>
              <a:spcBef>
                <a:spcPts val="100"/>
              </a:spcBef>
              <a:buClr>
                <a:srgbClr val="2CA1BE"/>
              </a:buClr>
              <a:buFont typeface="Arial"/>
              <a:buChar char="•"/>
              <a:tabLst>
                <a:tab pos="375285" algn="l"/>
                <a:tab pos="375920" algn="l"/>
              </a:tabLst>
            </a:pPr>
            <a:r>
              <a:rPr sz="2400" spc="-5" dirty="0">
                <a:latin typeface="Carlito"/>
                <a:cs typeface="Carlito"/>
              </a:rPr>
              <a:t>divided </a:t>
            </a:r>
            <a:r>
              <a:rPr sz="2400" spc="-15" dirty="0">
                <a:latin typeface="Carlito"/>
                <a:cs typeface="Carlito"/>
              </a:rPr>
              <a:t>into </a:t>
            </a:r>
            <a:r>
              <a:rPr sz="2400" dirty="0">
                <a:latin typeface="Carlito"/>
                <a:cs typeface="Carlito"/>
              </a:rPr>
              <a:t>3 types </a:t>
            </a:r>
            <a:r>
              <a:rPr sz="2400" spc="-5" dirty="0">
                <a:latin typeface="Carlito"/>
                <a:cs typeface="Carlito"/>
              </a:rPr>
              <a:t>of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memories: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3528" y="2147442"/>
            <a:ext cx="7056120" cy="394398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335280" marR="362585" indent="-323215">
              <a:lnSpc>
                <a:spcPct val="90500"/>
              </a:lnSpc>
              <a:spcBef>
                <a:spcPts val="370"/>
              </a:spcBef>
              <a:buClr>
                <a:srgbClr val="DA1F28"/>
              </a:buClr>
              <a:buAutoNum type="arabicPeriod"/>
              <a:tabLst>
                <a:tab pos="335915" algn="l"/>
              </a:tabLst>
            </a:pPr>
            <a:r>
              <a:rPr sz="2400" b="1" spc="-15" dirty="0">
                <a:solidFill>
                  <a:srgbClr val="3333CC"/>
                </a:solidFill>
                <a:latin typeface="Carlito"/>
                <a:cs typeface="Carlito"/>
              </a:rPr>
              <a:t>Program </a:t>
            </a:r>
            <a:r>
              <a:rPr sz="2400" b="1" dirty="0">
                <a:solidFill>
                  <a:srgbClr val="3333CC"/>
                </a:solidFill>
                <a:latin typeface="Carlito"/>
                <a:cs typeface="Carlito"/>
              </a:rPr>
              <a:t>Memory </a:t>
            </a:r>
            <a:r>
              <a:rPr sz="2000" dirty="0">
                <a:latin typeface="Carlito"/>
                <a:cs typeface="Carlito"/>
              </a:rPr>
              <a:t>– A </a:t>
            </a:r>
            <a:r>
              <a:rPr sz="2000" spc="-5" dirty="0">
                <a:latin typeface="Carlito"/>
                <a:cs typeface="Carlito"/>
              </a:rPr>
              <a:t>memory that contains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-120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program  </a:t>
            </a:r>
            <a:r>
              <a:rPr sz="2000" spc="-5" dirty="0">
                <a:latin typeface="Carlito"/>
                <a:cs typeface="Carlito"/>
              </a:rPr>
              <a:t>(which </a:t>
            </a:r>
            <a:r>
              <a:rPr sz="2000" spc="-10" dirty="0">
                <a:latin typeface="Carlito"/>
                <a:cs typeface="Carlito"/>
              </a:rPr>
              <a:t>we </a:t>
            </a:r>
            <a:r>
              <a:rPr sz="2000" spc="-5" dirty="0">
                <a:latin typeface="Carlito"/>
                <a:cs typeface="Carlito"/>
              </a:rPr>
              <a:t>had </a:t>
            </a:r>
            <a:r>
              <a:rPr sz="2000" spc="-10" dirty="0">
                <a:latin typeface="Carlito"/>
                <a:cs typeface="Carlito"/>
              </a:rPr>
              <a:t>written), after we've </a:t>
            </a:r>
            <a:r>
              <a:rPr sz="2000" dirty="0">
                <a:latin typeface="Carlito"/>
                <a:cs typeface="Carlito"/>
              </a:rPr>
              <a:t>burned it. As a </a:t>
            </a:r>
            <a:r>
              <a:rPr sz="2000" spc="-25" dirty="0">
                <a:latin typeface="Carlito"/>
                <a:cs typeface="Carlito"/>
              </a:rPr>
              <a:t>reminder,  </a:t>
            </a:r>
            <a:r>
              <a:rPr sz="2000" spc="-15" dirty="0">
                <a:latin typeface="Carlito"/>
                <a:cs typeface="Carlito"/>
              </a:rPr>
              <a:t>Program </a:t>
            </a:r>
            <a:r>
              <a:rPr sz="2000" spc="-10" dirty="0">
                <a:latin typeface="Carlito"/>
                <a:cs typeface="Carlito"/>
              </a:rPr>
              <a:t>Counter </a:t>
            </a:r>
            <a:r>
              <a:rPr sz="2000" spc="-15" dirty="0">
                <a:latin typeface="Carlito"/>
                <a:cs typeface="Carlito"/>
              </a:rPr>
              <a:t>executes </a:t>
            </a:r>
            <a:r>
              <a:rPr sz="2000" spc="-5" dirty="0">
                <a:latin typeface="Carlito"/>
                <a:cs typeface="Carlito"/>
              </a:rPr>
              <a:t>commands </a:t>
            </a:r>
            <a:r>
              <a:rPr sz="2000" spc="-15" dirty="0">
                <a:latin typeface="Carlito"/>
                <a:cs typeface="Carlito"/>
              </a:rPr>
              <a:t>stored </a:t>
            </a:r>
            <a:r>
              <a:rPr sz="2000" dirty="0">
                <a:latin typeface="Carlito"/>
                <a:cs typeface="Carlito"/>
              </a:rPr>
              <a:t>in the </a:t>
            </a:r>
            <a:r>
              <a:rPr sz="2000" spc="-15" dirty="0">
                <a:latin typeface="Carlito"/>
                <a:cs typeface="Carlito"/>
              </a:rPr>
              <a:t>program  </a:t>
            </a:r>
            <a:r>
              <a:rPr sz="2000" spc="-20" dirty="0">
                <a:latin typeface="Carlito"/>
                <a:cs typeface="Carlito"/>
              </a:rPr>
              <a:t>memory, </a:t>
            </a:r>
            <a:r>
              <a:rPr sz="2000" spc="-5" dirty="0">
                <a:latin typeface="Carlito"/>
                <a:cs typeface="Carlito"/>
              </a:rPr>
              <a:t>one </a:t>
            </a:r>
            <a:r>
              <a:rPr sz="2000" spc="-10" dirty="0">
                <a:latin typeface="Carlito"/>
                <a:cs typeface="Carlito"/>
              </a:rPr>
              <a:t>after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20" dirty="0">
                <a:latin typeface="Carlito"/>
                <a:cs typeface="Carlito"/>
              </a:rPr>
              <a:t> </a:t>
            </a:r>
            <a:r>
              <a:rPr sz="2000" spc="-40" dirty="0">
                <a:latin typeface="Carlito"/>
                <a:cs typeface="Carlito"/>
              </a:rPr>
              <a:t>other.</a:t>
            </a:r>
            <a:endParaRPr sz="2000" dirty="0">
              <a:latin typeface="Carlito"/>
              <a:cs typeface="Carlito"/>
            </a:endParaRPr>
          </a:p>
          <a:p>
            <a:pPr marL="335280" marR="227965" indent="-323215">
              <a:lnSpc>
                <a:spcPct val="90300"/>
              </a:lnSpc>
              <a:spcBef>
                <a:spcPts val="540"/>
              </a:spcBef>
              <a:buClr>
                <a:srgbClr val="DA1F28"/>
              </a:buClr>
              <a:buAutoNum type="arabicPeriod"/>
              <a:tabLst>
                <a:tab pos="335915" algn="l"/>
              </a:tabLst>
            </a:pPr>
            <a:r>
              <a:rPr sz="2400" b="1" spc="-15" dirty="0">
                <a:solidFill>
                  <a:srgbClr val="3333CC"/>
                </a:solidFill>
                <a:latin typeface="Carlito"/>
                <a:cs typeface="Carlito"/>
              </a:rPr>
              <a:t>Data </a:t>
            </a:r>
            <a:r>
              <a:rPr sz="2400" b="1" dirty="0">
                <a:solidFill>
                  <a:srgbClr val="3333CC"/>
                </a:solidFill>
                <a:latin typeface="Carlito"/>
                <a:cs typeface="Carlito"/>
              </a:rPr>
              <a:t>Memory </a:t>
            </a:r>
            <a:r>
              <a:rPr sz="2000" dirty="0">
                <a:latin typeface="Carlito"/>
                <a:cs typeface="Carlito"/>
              </a:rPr>
              <a:t>– </a:t>
            </a:r>
            <a:r>
              <a:rPr sz="2000" spc="-5" dirty="0">
                <a:latin typeface="Carlito"/>
                <a:cs typeface="Carlito"/>
              </a:rPr>
              <a:t>This </a:t>
            </a:r>
            <a:r>
              <a:rPr sz="2000" dirty="0">
                <a:latin typeface="Carlito"/>
                <a:cs typeface="Carlito"/>
              </a:rPr>
              <a:t>is RAM memory type, which </a:t>
            </a:r>
            <a:r>
              <a:rPr sz="2000" spc="-10" dirty="0">
                <a:latin typeface="Carlito"/>
                <a:cs typeface="Carlito"/>
              </a:rPr>
              <a:t>contains </a:t>
            </a:r>
            <a:r>
              <a:rPr sz="2000" dirty="0">
                <a:latin typeface="Carlito"/>
                <a:cs typeface="Carlito"/>
              </a:rPr>
              <a:t>a  </a:t>
            </a:r>
            <a:r>
              <a:rPr sz="2000" spc="-5" dirty="0">
                <a:latin typeface="Carlito"/>
                <a:cs typeface="Carlito"/>
              </a:rPr>
              <a:t>special </a:t>
            </a:r>
            <a:r>
              <a:rPr sz="2000" spc="-15" dirty="0">
                <a:latin typeface="Carlito"/>
                <a:cs typeface="Carlito"/>
              </a:rPr>
              <a:t>registers </a:t>
            </a:r>
            <a:r>
              <a:rPr sz="2000" spc="-20" dirty="0">
                <a:latin typeface="Carlito"/>
                <a:cs typeface="Carlito"/>
              </a:rPr>
              <a:t>like </a:t>
            </a:r>
            <a:r>
              <a:rPr sz="2000" b="1" dirty="0">
                <a:latin typeface="Carlito"/>
                <a:cs typeface="Carlito"/>
              </a:rPr>
              <a:t>SFR </a:t>
            </a:r>
            <a:r>
              <a:rPr sz="2000" dirty="0">
                <a:latin typeface="Carlito"/>
                <a:cs typeface="Carlito"/>
              </a:rPr>
              <a:t>(Special Function </a:t>
            </a:r>
            <a:r>
              <a:rPr sz="2000" spc="-10" dirty="0">
                <a:latin typeface="Carlito"/>
                <a:cs typeface="Carlito"/>
              </a:rPr>
              <a:t>Register)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b="1" spc="-5" dirty="0">
                <a:latin typeface="Carlito"/>
                <a:cs typeface="Carlito"/>
              </a:rPr>
              <a:t>GPR  </a:t>
            </a:r>
            <a:r>
              <a:rPr sz="2000" spc="-10" dirty="0">
                <a:latin typeface="Carlito"/>
                <a:cs typeface="Carlito"/>
              </a:rPr>
              <a:t>(General </a:t>
            </a:r>
            <a:r>
              <a:rPr sz="2000" dirty="0">
                <a:latin typeface="Carlito"/>
                <a:cs typeface="Carlito"/>
              </a:rPr>
              <a:t>Purpose </a:t>
            </a:r>
            <a:r>
              <a:rPr sz="2000" spc="-10" dirty="0">
                <a:latin typeface="Carlito"/>
                <a:cs typeface="Carlito"/>
              </a:rPr>
              <a:t>Register). </a:t>
            </a:r>
            <a:r>
              <a:rPr sz="2000" spc="-5" dirty="0">
                <a:latin typeface="Carlito"/>
                <a:cs typeface="Carlito"/>
              </a:rPr>
              <a:t>The variables that </a:t>
            </a:r>
            <a:r>
              <a:rPr sz="2000" spc="-10" dirty="0">
                <a:latin typeface="Carlito"/>
                <a:cs typeface="Carlito"/>
              </a:rPr>
              <a:t>we </a:t>
            </a:r>
            <a:r>
              <a:rPr sz="2000" spc="-20" dirty="0">
                <a:latin typeface="Carlito"/>
                <a:cs typeface="Carlito"/>
              </a:rPr>
              <a:t>store </a:t>
            </a:r>
            <a:r>
              <a:rPr sz="2000" dirty="0">
                <a:latin typeface="Carlito"/>
                <a:cs typeface="Carlito"/>
              </a:rPr>
              <a:t>in the  </a:t>
            </a:r>
            <a:r>
              <a:rPr sz="2000" spc="-15" dirty="0">
                <a:latin typeface="Carlito"/>
                <a:cs typeface="Carlito"/>
              </a:rPr>
              <a:t>Data </a:t>
            </a:r>
            <a:r>
              <a:rPr sz="2000" dirty="0">
                <a:latin typeface="Carlito"/>
                <a:cs typeface="Carlito"/>
              </a:rPr>
              <a:t>Memory </a:t>
            </a:r>
            <a:r>
              <a:rPr sz="2000" spc="-5" dirty="0">
                <a:latin typeface="Carlito"/>
                <a:cs typeface="Carlito"/>
              </a:rPr>
              <a:t>during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5" dirty="0">
                <a:latin typeface="Carlito"/>
                <a:cs typeface="Carlito"/>
              </a:rPr>
              <a:t>program </a:t>
            </a:r>
            <a:r>
              <a:rPr sz="2000" spc="-10" dirty="0">
                <a:latin typeface="Carlito"/>
                <a:cs typeface="Carlito"/>
              </a:rPr>
              <a:t>are deleted after we </a:t>
            </a:r>
            <a:r>
              <a:rPr sz="2000" dirty="0">
                <a:latin typeface="Carlito"/>
                <a:cs typeface="Carlito"/>
              </a:rPr>
              <a:t>turn </a:t>
            </a:r>
            <a:r>
              <a:rPr sz="2000" spc="-10" dirty="0">
                <a:latin typeface="Carlito"/>
                <a:cs typeface="Carlito"/>
              </a:rPr>
              <a:t>off 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micro. </a:t>
            </a:r>
            <a:r>
              <a:rPr sz="2000" spc="-5" dirty="0">
                <a:latin typeface="Carlito"/>
                <a:cs typeface="Carlito"/>
              </a:rPr>
              <a:t>These </a:t>
            </a:r>
            <a:r>
              <a:rPr sz="2000" spc="-10" dirty="0">
                <a:latin typeface="Carlito"/>
                <a:cs typeface="Carlito"/>
              </a:rPr>
              <a:t>two </a:t>
            </a:r>
            <a:r>
              <a:rPr sz="2000" spc="-5" dirty="0">
                <a:latin typeface="Carlito"/>
                <a:cs typeface="Carlito"/>
              </a:rPr>
              <a:t>memories </a:t>
            </a:r>
            <a:r>
              <a:rPr sz="2000" spc="-20" dirty="0">
                <a:latin typeface="Carlito"/>
                <a:cs typeface="Carlito"/>
              </a:rPr>
              <a:t>have </a:t>
            </a:r>
            <a:r>
              <a:rPr sz="2000" spc="-15" dirty="0">
                <a:latin typeface="Carlito"/>
                <a:cs typeface="Carlito"/>
              </a:rPr>
              <a:t>separated data </a:t>
            </a:r>
            <a:r>
              <a:rPr sz="2000" spc="-5" dirty="0">
                <a:latin typeface="Carlito"/>
                <a:cs typeface="Carlito"/>
              </a:rPr>
              <a:t>buses,  </a:t>
            </a:r>
            <a:r>
              <a:rPr sz="2000" dirty="0">
                <a:latin typeface="Carlito"/>
                <a:cs typeface="Carlito"/>
              </a:rPr>
              <a:t>which </a:t>
            </a:r>
            <a:r>
              <a:rPr sz="2000" spc="-15" dirty="0">
                <a:latin typeface="Carlito"/>
                <a:cs typeface="Carlito"/>
              </a:rPr>
              <a:t>makes </a:t>
            </a:r>
            <a:r>
              <a:rPr sz="2000" dirty="0">
                <a:latin typeface="Carlito"/>
                <a:cs typeface="Carlito"/>
              </a:rPr>
              <a:t>the access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dirty="0">
                <a:latin typeface="Carlito"/>
                <a:cs typeface="Carlito"/>
              </a:rPr>
              <a:t>each one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them </a:t>
            </a:r>
            <a:r>
              <a:rPr sz="2000" spc="-10" dirty="0">
                <a:latin typeface="Carlito"/>
                <a:cs typeface="Carlito"/>
              </a:rPr>
              <a:t>very</a:t>
            </a:r>
            <a:r>
              <a:rPr sz="2000" spc="20" dirty="0">
                <a:latin typeface="Carlito"/>
                <a:cs typeface="Carlito"/>
              </a:rPr>
              <a:t> </a:t>
            </a:r>
            <a:r>
              <a:rPr sz="2000" spc="-40" dirty="0">
                <a:latin typeface="Carlito"/>
                <a:cs typeface="Carlito"/>
              </a:rPr>
              <a:t>easy.</a:t>
            </a:r>
            <a:endParaRPr sz="2000" dirty="0">
              <a:latin typeface="Carlito"/>
              <a:cs typeface="Carlito"/>
            </a:endParaRPr>
          </a:p>
          <a:p>
            <a:pPr marL="335280" marR="5080" indent="-323215">
              <a:lnSpc>
                <a:spcPct val="90800"/>
              </a:lnSpc>
              <a:spcBef>
                <a:spcPts val="525"/>
              </a:spcBef>
              <a:buClr>
                <a:srgbClr val="DA1F28"/>
              </a:buClr>
              <a:buAutoNum type="arabicPeriod"/>
              <a:tabLst>
                <a:tab pos="335915" algn="l"/>
              </a:tabLst>
            </a:pPr>
            <a:r>
              <a:rPr sz="2400" b="1" spc="-15" dirty="0">
                <a:solidFill>
                  <a:srgbClr val="3333CC"/>
                </a:solidFill>
                <a:latin typeface="Carlito"/>
                <a:cs typeface="Carlito"/>
              </a:rPr>
              <a:t>Data </a:t>
            </a:r>
            <a:r>
              <a:rPr sz="2400" b="1" spc="-5" dirty="0">
                <a:solidFill>
                  <a:srgbClr val="3333CC"/>
                </a:solidFill>
                <a:latin typeface="Carlito"/>
                <a:cs typeface="Carlito"/>
              </a:rPr>
              <a:t>EEPROM </a:t>
            </a:r>
            <a:r>
              <a:rPr sz="2000" b="1" spc="-5" dirty="0">
                <a:latin typeface="Carlito"/>
                <a:cs typeface="Carlito"/>
              </a:rPr>
              <a:t>(Electrically </a:t>
            </a:r>
            <a:r>
              <a:rPr sz="2000" b="1" spc="-10" dirty="0">
                <a:latin typeface="Carlito"/>
                <a:cs typeface="Carlito"/>
              </a:rPr>
              <a:t>Erasable Programmable Read-  </a:t>
            </a:r>
            <a:r>
              <a:rPr sz="2000" b="1" spc="-5" dirty="0">
                <a:latin typeface="Carlito"/>
                <a:cs typeface="Carlito"/>
              </a:rPr>
              <a:t>Only </a:t>
            </a:r>
            <a:r>
              <a:rPr sz="2000" b="1" dirty="0">
                <a:latin typeface="Carlito"/>
                <a:cs typeface="Carlito"/>
              </a:rPr>
              <a:t>Memory) </a:t>
            </a:r>
            <a:r>
              <a:rPr sz="2000" dirty="0">
                <a:latin typeface="Carlito"/>
                <a:cs typeface="Carlito"/>
              </a:rPr>
              <a:t>– A </a:t>
            </a:r>
            <a:r>
              <a:rPr sz="2000" spc="-5" dirty="0">
                <a:latin typeface="Carlito"/>
                <a:cs typeface="Carlito"/>
              </a:rPr>
              <a:t>memory that </a:t>
            </a:r>
            <a:r>
              <a:rPr sz="2000" spc="-10" dirty="0">
                <a:latin typeface="Carlito"/>
                <a:cs typeface="Carlito"/>
              </a:rPr>
              <a:t>allows storing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variables </a:t>
            </a:r>
            <a:r>
              <a:rPr sz="2000" dirty="0">
                <a:latin typeface="Carlito"/>
                <a:cs typeface="Carlito"/>
              </a:rPr>
              <a:t>as a  </a:t>
            </a:r>
            <a:r>
              <a:rPr sz="2000" spc="-10" dirty="0">
                <a:latin typeface="Carlito"/>
                <a:cs typeface="Carlito"/>
              </a:rPr>
              <a:t>result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burning the </a:t>
            </a:r>
            <a:r>
              <a:rPr sz="2000" spc="-10" dirty="0">
                <a:latin typeface="Carlito"/>
                <a:cs typeface="Carlito"/>
              </a:rPr>
              <a:t>written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program.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678671" y="5683402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19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54622" y="2863995"/>
            <a:ext cx="374650" cy="2506345"/>
          </a:xfrm>
          <a:prstGeom prst="rect">
            <a:avLst/>
          </a:prstGeom>
        </p:spPr>
        <p:txBody>
          <a:bodyPr vert="vert270" wrap="square" lIns="0" tIns="36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800" spc="-275" dirty="0">
                <a:solidFill>
                  <a:srgbClr val="FFFFFF"/>
                </a:solidFill>
                <a:latin typeface="Arial"/>
                <a:cs typeface="Arial"/>
              </a:rPr>
              <a:t>RTES, 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Lec#3 </a:t>
            </a: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Spring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2015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80139" y="232043"/>
            <a:ext cx="385445" cy="2051685"/>
          </a:xfrm>
          <a:prstGeom prst="rect">
            <a:avLst/>
          </a:prstGeom>
        </p:spPr>
        <p:txBody>
          <a:bodyPr vert="vert270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800" spc="-110" dirty="0">
                <a:solidFill>
                  <a:srgbClr val="FFFFFF"/>
                </a:solidFill>
                <a:latin typeface="Times New Roman"/>
                <a:cs typeface="Times New Roman"/>
              </a:rPr>
              <a:t>© </a:t>
            </a:r>
            <a:r>
              <a:rPr sz="1800" spc="85" dirty="0">
                <a:solidFill>
                  <a:srgbClr val="FFFFFF"/>
                </a:solidFill>
                <a:latin typeface="Times New Roman"/>
                <a:cs typeface="Times New Roman"/>
              </a:rPr>
              <a:t>Ahmad</a:t>
            </a:r>
            <a:r>
              <a:rPr sz="18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165" dirty="0">
                <a:solidFill>
                  <a:srgbClr val="FFFFFF"/>
                </a:solidFill>
                <a:latin typeface="Times New Roman"/>
                <a:cs typeface="Times New Roman"/>
              </a:rPr>
              <a:t>El-Banna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651383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spc="-90" dirty="0"/>
              <a:t>Memory </a:t>
            </a:r>
            <a:r>
              <a:rPr sz="4600" spc="-55" dirty="0"/>
              <a:t>of </a:t>
            </a:r>
            <a:r>
              <a:rPr sz="4600" spc="-70" dirty="0"/>
              <a:t>the</a:t>
            </a:r>
            <a:r>
              <a:rPr sz="4600" spc="-500" dirty="0"/>
              <a:t> </a:t>
            </a:r>
            <a:r>
              <a:rPr sz="4600" spc="-95" dirty="0"/>
              <a:t>PIC16F877..</a:t>
            </a:r>
            <a:endParaRPr sz="4600"/>
          </a:p>
        </p:txBody>
      </p:sp>
      <p:sp>
        <p:nvSpPr>
          <p:cNvPr id="3" name="object 3"/>
          <p:cNvSpPr txBox="1"/>
          <p:nvPr/>
        </p:nvSpPr>
        <p:spPr>
          <a:xfrm>
            <a:off x="650240" y="1613738"/>
            <a:ext cx="714946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9235">
              <a:lnSpc>
                <a:spcPct val="100000"/>
              </a:lnSpc>
              <a:spcBef>
                <a:spcPts val="100"/>
              </a:spcBef>
              <a:buClr>
                <a:srgbClr val="2CA1BE"/>
              </a:buClr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rlito"/>
                <a:cs typeface="Carlito"/>
              </a:rPr>
              <a:t>Each </a:t>
            </a:r>
            <a:r>
              <a:rPr sz="2400" spc="-5" dirty="0">
                <a:latin typeface="Carlito"/>
                <a:cs typeface="Carlito"/>
              </a:rPr>
              <a:t>one of </a:t>
            </a:r>
            <a:r>
              <a:rPr sz="2400" dirty="0">
                <a:latin typeface="Carlito"/>
                <a:cs typeface="Carlito"/>
              </a:rPr>
              <a:t>them </a:t>
            </a:r>
            <a:r>
              <a:rPr sz="2400" spc="-5" dirty="0">
                <a:latin typeface="Carlito"/>
                <a:cs typeface="Carlito"/>
              </a:rPr>
              <a:t>has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20" dirty="0">
                <a:latin typeface="Carlito"/>
                <a:cs typeface="Carlito"/>
              </a:rPr>
              <a:t>different </a:t>
            </a:r>
            <a:r>
              <a:rPr sz="2400" spc="-10" dirty="0">
                <a:latin typeface="Carlito"/>
                <a:cs typeface="Carlito"/>
              </a:rPr>
              <a:t>role. </a:t>
            </a:r>
            <a:r>
              <a:rPr sz="2400" spc="-15" dirty="0">
                <a:latin typeface="Carlito"/>
                <a:cs typeface="Carlito"/>
              </a:rPr>
              <a:t>Program </a:t>
            </a:r>
            <a:r>
              <a:rPr sz="2400" dirty="0">
                <a:latin typeface="Carlito"/>
                <a:cs typeface="Carlito"/>
              </a:rPr>
              <a:t>Memory  and </a:t>
            </a:r>
            <a:r>
              <a:rPr sz="2400" spc="-15" dirty="0">
                <a:latin typeface="Carlito"/>
                <a:cs typeface="Carlito"/>
              </a:rPr>
              <a:t>Data </a:t>
            </a:r>
            <a:r>
              <a:rPr sz="2400" dirty="0">
                <a:latin typeface="Carlito"/>
                <a:cs typeface="Carlito"/>
              </a:rPr>
              <a:t>Memory </a:t>
            </a:r>
            <a:r>
              <a:rPr sz="2400" spc="-10" dirty="0">
                <a:latin typeface="Carlito"/>
                <a:cs typeface="Carlito"/>
              </a:rPr>
              <a:t>two </a:t>
            </a:r>
            <a:r>
              <a:rPr sz="2400" dirty="0">
                <a:latin typeface="Carlito"/>
                <a:cs typeface="Carlito"/>
              </a:rPr>
              <a:t>memories </a:t>
            </a:r>
            <a:r>
              <a:rPr sz="2400" spc="-10" dirty="0">
                <a:latin typeface="Carlito"/>
                <a:cs typeface="Carlito"/>
              </a:rPr>
              <a:t>that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spc="-5" dirty="0">
                <a:latin typeface="Carlito"/>
                <a:cs typeface="Carlito"/>
              </a:rPr>
              <a:t>needed </a:t>
            </a:r>
            <a:r>
              <a:rPr sz="2400" spc="-15" dirty="0">
                <a:latin typeface="Carlito"/>
                <a:cs typeface="Carlito"/>
              </a:rPr>
              <a:t>to  </a:t>
            </a:r>
            <a:r>
              <a:rPr sz="2400" spc="-5" dirty="0">
                <a:latin typeface="Carlito"/>
                <a:cs typeface="Carlito"/>
              </a:rPr>
              <a:t>build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5" dirty="0">
                <a:latin typeface="Carlito"/>
                <a:cs typeface="Carlito"/>
              </a:rPr>
              <a:t>program,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15" dirty="0">
                <a:latin typeface="Carlito"/>
                <a:cs typeface="Carlito"/>
              </a:rPr>
              <a:t>Data </a:t>
            </a:r>
            <a:r>
              <a:rPr sz="2400" spc="-5" dirty="0">
                <a:latin typeface="Carlito"/>
                <a:cs typeface="Carlito"/>
              </a:rPr>
              <a:t>EEPROM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5" dirty="0">
                <a:latin typeface="Carlito"/>
                <a:cs typeface="Carlito"/>
              </a:rPr>
              <a:t>used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20" dirty="0">
                <a:latin typeface="Carlito"/>
                <a:cs typeface="Carlito"/>
              </a:rPr>
              <a:t>save </a:t>
            </a:r>
            <a:r>
              <a:rPr sz="2400" spc="-15" dirty="0">
                <a:latin typeface="Carlito"/>
                <a:cs typeface="Carlito"/>
              </a:rPr>
              <a:t>data  </a:t>
            </a:r>
            <a:r>
              <a:rPr sz="2400" spc="-10" dirty="0">
                <a:latin typeface="Carlito"/>
                <a:cs typeface="Carlito"/>
              </a:rPr>
              <a:t>after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microcontroller </a:t>
            </a:r>
            <a:r>
              <a:rPr sz="2400" dirty="0">
                <a:latin typeface="Carlito"/>
                <a:cs typeface="Carlito"/>
              </a:rPr>
              <a:t>is turn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50" dirty="0">
                <a:latin typeface="Carlito"/>
                <a:cs typeface="Carlito"/>
              </a:rPr>
              <a:t>off.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678671" y="5683402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20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54622" y="2863995"/>
            <a:ext cx="374650" cy="2506345"/>
          </a:xfrm>
          <a:prstGeom prst="rect">
            <a:avLst/>
          </a:prstGeom>
        </p:spPr>
        <p:txBody>
          <a:bodyPr vert="vert270" wrap="square" lIns="0" tIns="36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800" spc="-275" dirty="0">
                <a:solidFill>
                  <a:srgbClr val="FFFFFF"/>
                </a:solidFill>
                <a:latin typeface="Arial"/>
                <a:cs typeface="Arial"/>
              </a:rPr>
              <a:t>RTES, 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Lec#3 </a:t>
            </a: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Spring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2015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80139" y="232043"/>
            <a:ext cx="385445" cy="2051685"/>
          </a:xfrm>
          <a:prstGeom prst="rect">
            <a:avLst/>
          </a:prstGeom>
        </p:spPr>
        <p:txBody>
          <a:bodyPr vert="vert270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800" spc="-110" dirty="0">
                <a:solidFill>
                  <a:srgbClr val="FFFFFF"/>
                </a:solidFill>
                <a:latin typeface="Times New Roman"/>
                <a:cs typeface="Times New Roman"/>
              </a:rPr>
              <a:t>© </a:t>
            </a:r>
            <a:r>
              <a:rPr sz="1800" spc="85" dirty="0">
                <a:solidFill>
                  <a:srgbClr val="FFFFFF"/>
                </a:solidFill>
                <a:latin typeface="Times New Roman"/>
                <a:cs typeface="Times New Roman"/>
              </a:rPr>
              <a:t>Ahmad</a:t>
            </a:r>
            <a:r>
              <a:rPr sz="18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165" dirty="0">
                <a:solidFill>
                  <a:srgbClr val="FFFFFF"/>
                </a:solidFill>
                <a:latin typeface="Times New Roman"/>
                <a:cs typeface="Times New Roman"/>
              </a:rPr>
              <a:t>El-Banna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81050" y="3186048"/>
            <a:ext cx="6838950" cy="3519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631317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spc="-75" dirty="0"/>
              <a:t>What </a:t>
            </a:r>
            <a:r>
              <a:rPr sz="4600" spc="-55" dirty="0"/>
              <a:t>is </a:t>
            </a:r>
            <a:r>
              <a:rPr sz="4600" dirty="0"/>
              <a:t>a</a:t>
            </a:r>
            <a:r>
              <a:rPr sz="4600" spc="-555" dirty="0"/>
              <a:t> </a:t>
            </a:r>
            <a:r>
              <a:rPr sz="4600" spc="-105" dirty="0"/>
              <a:t>microcontroller?</a:t>
            </a:r>
            <a:endParaRPr sz="4600" dirty="0"/>
          </a:p>
        </p:txBody>
      </p:sp>
      <p:sp>
        <p:nvSpPr>
          <p:cNvPr id="3" name="object 3"/>
          <p:cNvSpPr txBox="1"/>
          <p:nvPr/>
        </p:nvSpPr>
        <p:spPr>
          <a:xfrm>
            <a:off x="650240" y="1616786"/>
            <a:ext cx="7235190" cy="273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309880" indent="-229235">
              <a:lnSpc>
                <a:spcPct val="100000"/>
              </a:lnSpc>
              <a:spcBef>
                <a:spcPts val="100"/>
              </a:spcBef>
              <a:buClr>
                <a:srgbClr val="2CA1BE"/>
              </a:buClr>
              <a:buChar char="•"/>
              <a:tabLst>
                <a:tab pos="241935" algn="l"/>
              </a:tabLst>
            </a:pPr>
            <a:r>
              <a:rPr sz="2400" spc="-150" dirty="0">
                <a:latin typeface="Arial"/>
                <a:cs typeface="Arial"/>
              </a:rPr>
              <a:t>A </a:t>
            </a:r>
            <a:r>
              <a:rPr sz="2400" b="1" spc="-185" dirty="0">
                <a:latin typeface="Trebuchet MS"/>
                <a:cs typeface="Trebuchet MS"/>
              </a:rPr>
              <a:t>microcontroller </a:t>
            </a:r>
            <a:r>
              <a:rPr sz="2400" spc="-220" dirty="0">
                <a:latin typeface="Arial"/>
                <a:cs typeface="Arial"/>
              </a:rPr>
              <a:t>(sometimes </a:t>
            </a:r>
            <a:r>
              <a:rPr sz="2400" spc="-50" dirty="0">
                <a:latin typeface="Arial"/>
                <a:cs typeface="Arial"/>
              </a:rPr>
              <a:t>abbreviated </a:t>
            </a:r>
            <a:r>
              <a:rPr sz="2400" b="1" spc="-20" dirty="0">
                <a:latin typeface="Trebuchet MS"/>
                <a:cs typeface="Trebuchet MS"/>
              </a:rPr>
              <a:t>µC</a:t>
            </a:r>
            <a:r>
              <a:rPr sz="2400" spc="-20" dirty="0">
                <a:latin typeface="Arial"/>
                <a:cs typeface="Arial"/>
              </a:rPr>
              <a:t>, </a:t>
            </a:r>
            <a:r>
              <a:rPr sz="2400" b="1" spc="-110" dirty="0">
                <a:latin typeface="Trebuchet MS"/>
                <a:cs typeface="Trebuchet MS"/>
              </a:rPr>
              <a:t>uC </a:t>
            </a:r>
            <a:r>
              <a:rPr sz="2400" spc="-70" dirty="0">
                <a:latin typeface="Arial"/>
                <a:cs typeface="Arial"/>
              </a:rPr>
              <a:t>or  </a:t>
            </a:r>
            <a:r>
              <a:rPr sz="2400" b="1" spc="-55" dirty="0">
                <a:latin typeface="Trebuchet MS"/>
                <a:cs typeface="Trebuchet MS"/>
              </a:rPr>
              <a:t>MCU</a:t>
            </a:r>
            <a:r>
              <a:rPr sz="2400" spc="-55" dirty="0">
                <a:latin typeface="Arial"/>
                <a:cs typeface="Arial"/>
              </a:rPr>
              <a:t>) </a:t>
            </a:r>
            <a:r>
              <a:rPr sz="2400" spc="-210" dirty="0">
                <a:latin typeface="Arial"/>
                <a:cs typeface="Arial"/>
              </a:rPr>
              <a:t>is </a:t>
            </a:r>
            <a:r>
              <a:rPr sz="2400" spc="-15" dirty="0">
                <a:latin typeface="Arial"/>
                <a:cs typeface="Arial"/>
              </a:rPr>
              <a:t>a </a:t>
            </a:r>
            <a:r>
              <a:rPr sz="2400" spc="-170" dirty="0">
                <a:latin typeface="Arial"/>
                <a:cs typeface="Arial"/>
              </a:rPr>
              <a:t>small </a:t>
            </a:r>
            <a:r>
              <a:rPr sz="2400" spc="-160" dirty="0">
                <a:latin typeface="Arial"/>
                <a:cs typeface="Arial"/>
              </a:rPr>
              <a:t>computer </a:t>
            </a:r>
            <a:r>
              <a:rPr sz="2400" spc="-210" dirty="0">
                <a:latin typeface="Arial"/>
                <a:cs typeface="Arial"/>
              </a:rPr>
              <a:t>on </a:t>
            </a:r>
            <a:r>
              <a:rPr sz="2400" spc="-15" dirty="0">
                <a:latin typeface="Arial"/>
                <a:cs typeface="Arial"/>
              </a:rPr>
              <a:t>a </a:t>
            </a:r>
            <a:r>
              <a:rPr sz="2400" spc="-145" dirty="0">
                <a:latin typeface="Arial"/>
                <a:cs typeface="Arial"/>
              </a:rPr>
              <a:t>single </a:t>
            </a:r>
            <a:r>
              <a:rPr sz="2400" b="1" spc="-160" dirty="0">
                <a:solidFill>
                  <a:srgbClr val="3333CC"/>
                </a:solidFill>
                <a:latin typeface="Trebuchet MS"/>
                <a:cs typeface="Trebuchet MS"/>
              </a:rPr>
              <a:t>integrated </a:t>
            </a:r>
            <a:r>
              <a:rPr sz="2400" b="1" spc="-210" dirty="0">
                <a:solidFill>
                  <a:srgbClr val="3333CC"/>
                </a:solidFill>
                <a:latin typeface="Trebuchet MS"/>
                <a:cs typeface="Trebuchet MS"/>
              </a:rPr>
              <a:t>circuit </a:t>
            </a:r>
            <a:r>
              <a:rPr sz="2400" b="1" spc="-210" dirty="0">
                <a:latin typeface="Trebuchet MS"/>
                <a:cs typeface="Trebuchet MS"/>
              </a:rPr>
              <a:t> </a:t>
            </a:r>
            <a:r>
              <a:rPr sz="2400" spc="-135" dirty="0">
                <a:latin typeface="Arial"/>
                <a:cs typeface="Arial"/>
              </a:rPr>
              <a:t>containing </a:t>
            </a:r>
            <a:r>
              <a:rPr sz="2400" spc="-15" dirty="0">
                <a:latin typeface="Arial"/>
                <a:cs typeface="Arial"/>
              </a:rPr>
              <a:t>a </a:t>
            </a:r>
            <a:r>
              <a:rPr sz="2400" b="1" spc="-155" dirty="0">
                <a:solidFill>
                  <a:srgbClr val="3333CC"/>
                </a:solidFill>
                <a:latin typeface="Trebuchet MS"/>
                <a:cs typeface="Trebuchet MS"/>
              </a:rPr>
              <a:t>processor </a:t>
            </a:r>
            <a:r>
              <a:rPr sz="2400" b="1" spc="-190" dirty="0">
                <a:solidFill>
                  <a:srgbClr val="3333CC"/>
                </a:solidFill>
                <a:latin typeface="Trebuchet MS"/>
                <a:cs typeface="Trebuchet MS"/>
              </a:rPr>
              <a:t>core</a:t>
            </a:r>
            <a:r>
              <a:rPr sz="2400" spc="-190" dirty="0">
                <a:latin typeface="Arial"/>
                <a:cs typeface="Arial"/>
              </a:rPr>
              <a:t>, </a:t>
            </a:r>
            <a:r>
              <a:rPr sz="2400" b="1" spc="-150" dirty="0">
                <a:solidFill>
                  <a:srgbClr val="3333CC"/>
                </a:solidFill>
                <a:latin typeface="Trebuchet MS"/>
                <a:cs typeface="Trebuchet MS"/>
              </a:rPr>
              <a:t>memory</a:t>
            </a:r>
            <a:r>
              <a:rPr sz="2400" spc="-150" dirty="0">
                <a:latin typeface="Arial"/>
                <a:cs typeface="Arial"/>
              </a:rPr>
              <a:t>, </a:t>
            </a:r>
            <a:r>
              <a:rPr sz="2400" spc="-105" dirty="0">
                <a:latin typeface="Arial"/>
                <a:cs typeface="Arial"/>
              </a:rPr>
              <a:t>and  programmable </a:t>
            </a:r>
            <a:r>
              <a:rPr sz="2400" b="1" spc="-175" dirty="0">
                <a:solidFill>
                  <a:srgbClr val="3333CC"/>
                </a:solidFill>
                <a:latin typeface="Trebuchet MS"/>
                <a:cs typeface="Trebuchet MS"/>
              </a:rPr>
              <a:t>input/output</a:t>
            </a:r>
            <a:r>
              <a:rPr sz="2400" b="1" spc="70" dirty="0">
                <a:solidFill>
                  <a:srgbClr val="3333CC"/>
                </a:solidFill>
                <a:latin typeface="Trebuchet MS"/>
                <a:cs typeface="Trebuchet MS"/>
              </a:rPr>
              <a:t> </a:t>
            </a:r>
            <a:r>
              <a:rPr sz="2400" spc="-100" dirty="0">
                <a:latin typeface="Arial"/>
                <a:cs typeface="Arial"/>
              </a:rPr>
              <a:t>peripherals.</a:t>
            </a:r>
            <a:endParaRPr sz="2400" dirty="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580"/>
              </a:spcBef>
              <a:buClr>
                <a:srgbClr val="2CA1BE"/>
              </a:buClr>
              <a:buChar char="•"/>
              <a:tabLst>
                <a:tab pos="241935" algn="l"/>
              </a:tabLst>
            </a:pPr>
            <a:r>
              <a:rPr sz="2400" spc="-85" dirty="0">
                <a:latin typeface="Arial"/>
                <a:cs typeface="Arial"/>
              </a:rPr>
              <a:t>It </a:t>
            </a:r>
            <a:r>
              <a:rPr sz="2400" spc="-195" dirty="0">
                <a:latin typeface="Arial"/>
                <a:cs typeface="Arial"/>
              </a:rPr>
              <a:t>can </a:t>
            </a:r>
            <a:r>
              <a:rPr sz="2400" spc="-110" dirty="0">
                <a:latin typeface="Arial"/>
                <a:cs typeface="Arial"/>
              </a:rPr>
              <a:t>only </a:t>
            </a:r>
            <a:r>
              <a:rPr sz="2400" spc="-80" dirty="0">
                <a:latin typeface="Arial"/>
                <a:cs typeface="Arial"/>
              </a:rPr>
              <a:t>perform </a:t>
            </a:r>
            <a:r>
              <a:rPr sz="2400" spc="-100" dirty="0">
                <a:latin typeface="Arial"/>
                <a:cs typeface="Arial"/>
              </a:rPr>
              <a:t>simple/specific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190" dirty="0">
                <a:latin typeface="Arial"/>
                <a:cs typeface="Arial"/>
              </a:rPr>
              <a:t>tasks.</a:t>
            </a:r>
            <a:endParaRPr sz="2400" dirty="0">
              <a:latin typeface="Arial"/>
              <a:cs typeface="Arial"/>
            </a:endParaRPr>
          </a:p>
          <a:p>
            <a:pPr marL="241300" marR="5080" indent="-229235">
              <a:lnSpc>
                <a:spcPct val="100000"/>
              </a:lnSpc>
              <a:spcBef>
                <a:spcPts val="575"/>
              </a:spcBef>
              <a:buClr>
                <a:srgbClr val="2CA1BE"/>
              </a:buClr>
              <a:buChar char="•"/>
              <a:tabLst>
                <a:tab pos="241935" algn="l"/>
              </a:tabLst>
            </a:pPr>
            <a:r>
              <a:rPr sz="2400" spc="-155" dirty="0">
                <a:latin typeface="Arial"/>
                <a:cs typeface="Arial"/>
              </a:rPr>
              <a:t>A </a:t>
            </a:r>
            <a:r>
              <a:rPr sz="2400" spc="-130" dirty="0">
                <a:latin typeface="Arial"/>
                <a:cs typeface="Arial"/>
              </a:rPr>
              <a:t>microcontroller </a:t>
            </a:r>
            <a:r>
              <a:rPr sz="2400" spc="-210" dirty="0">
                <a:latin typeface="Arial"/>
                <a:cs typeface="Arial"/>
              </a:rPr>
              <a:t>is </a:t>
            </a:r>
            <a:r>
              <a:rPr sz="2400" spc="-90" dirty="0">
                <a:latin typeface="Arial"/>
                <a:cs typeface="Arial"/>
              </a:rPr>
              <a:t>often </a:t>
            </a:r>
            <a:r>
              <a:rPr sz="2400" spc="-110" dirty="0">
                <a:latin typeface="Arial"/>
                <a:cs typeface="Arial"/>
              </a:rPr>
              <a:t>described </a:t>
            </a:r>
            <a:r>
              <a:rPr sz="2400" spc="-215" dirty="0">
                <a:latin typeface="Arial"/>
                <a:cs typeface="Arial"/>
              </a:rPr>
              <a:t>as </a:t>
            </a:r>
            <a:r>
              <a:rPr sz="2400" spc="-15" dirty="0">
                <a:latin typeface="Arial"/>
                <a:cs typeface="Arial"/>
              </a:rPr>
              <a:t>a </a:t>
            </a:r>
            <a:r>
              <a:rPr sz="2400" spc="-145" dirty="0">
                <a:latin typeface="Arial"/>
                <a:cs typeface="Arial"/>
              </a:rPr>
              <a:t>‘</a:t>
            </a:r>
            <a:r>
              <a:rPr sz="2400" b="1" spc="-145" dirty="0">
                <a:solidFill>
                  <a:srgbClr val="3333CC"/>
                </a:solidFill>
                <a:latin typeface="Trebuchet MS"/>
                <a:cs typeface="Trebuchet MS"/>
              </a:rPr>
              <a:t>computer-on-a-  </a:t>
            </a:r>
            <a:r>
              <a:rPr sz="2400" b="1" spc="-130" dirty="0">
                <a:solidFill>
                  <a:srgbClr val="3333CC"/>
                </a:solidFill>
                <a:latin typeface="Trebuchet MS"/>
                <a:cs typeface="Trebuchet MS"/>
              </a:rPr>
              <a:t>chip</a:t>
            </a:r>
            <a:r>
              <a:rPr sz="2400" spc="-130" dirty="0">
                <a:latin typeface="Arial"/>
                <a:cs typeface="Arial"/>
              </a:rPr>
              <a:t>’.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62200" y="4190987"/>
            <a:ext cx="3255772" cy="25138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711183" y="5740552"/>
            <a:ext cx="19240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72618"/>
            <a:ext cx="329882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5" dirty="0"/>
              <a:t>PIC16F877A</a:t>
            </a:r>
            <a:endParaRPr sz="3600"/>
          </a:p>
          <a:p>
            <a:pPr marL="12700">
              <a:lnSpc>
                <a:spcPct val="100000"/>
              </a:lnSpc>
            </a:pPr>
            <a:r>
              <a:rPr sz="3600" spc="-105" dirty="0"/>
              <a:t>Program</a:t>
            </a:r>
            <a:r>
              <a:rPr sz="3600" spc="-270" dirty="0"/>
              <a:t> </a:t>
            </a:r>
            <a:r>
              <a:rPr sz="3600" spc="-85" dirty="0"/>
              <a:t>Memory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50240" y="1749678"/>
            <a:ext cx="3252470" cy="4342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ts val="2735"/>
              </a:lnSpc>
              <a:spcBef>
                <a:spcPts val="100"/>
              </a:spcBef>
              <a:buClr>
                <a:srgbClr val="2CA1BE"/>
              </a:buClr>
              <a:buFont typeface="Arial"/>
              <a:buChar char="•"/>
              <a:tabLst>
                <a:tab pos="241935" algn="l"/>
              </a:tabLst>
            </a:pPr>
            <a:r>
              <a:rPr sz="2400" dirty="0">
                <a:latin typeface="Carlito"/>
                <a:cs typeface="Carlito"/>
              </a:rPr>
              <a:t>Is </a:t>
            </a:r>
            <a:r>
              <a:rPr sz="2400" spc="-5" dirty="0">
                <a:latin typeface="Carlito"/>
                <a:cs typeface="Carlito"/>
              </a:rPr>
              <a:t>Flash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Memory</a:t>
            </a:r>
            <a:endParaRPr sz="2400">
              <a:latin typeface="Carlito"/>
              <a:cs typeface="Carlito"/>
            </a:endParaRPr>
          </a:p>
          <a:p>
            <a:pPr marL="241300" indent="-229235">
              <a:lnSpc>
                <a:spcPts val="2305"/>
              </a:lnSpc>
              <a:buClr>
                <a:srgbClr val="2CA1BE"/>
              </a:buClr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rlito"/>
                <a:cs typeface="Carlito"/>
              </a:rPr>
              <a:t>Used </a:t>
            </a:r>
            <a:r>
              <a:rPr sz="2400" spc="-20" dirty="0">
                <a:latin typeface="Carlito"/>
                <a:cs typeface="Carlito"/>
              </a:rPr>
              <a:t>for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storing</a:t>
            </a:r>
            <a:endParaRPr sz="2400">
              <a:latin typeface="Carlito"/>
              <a:cs typeface="Carlito"/>
            </a:endParaRPr>
          </a:p>
          <a:p>
            <a:pPr marL="241300" marR="272415">
              <a:lnSpc>
                <a:spcPct val="70000"/>
              </a:lnSpc>
              <a:spcBef>
                <a:spcPts val="430"/>
              </a:spcBef>
            </a:pPr>
            <a:r>
              <a:rPr sz="2400" spc="-10" dirty="0">
                <a:latin typeface="Carlito"/>
                <a:cs typeface="Carlito"/>
              </a:rPr>
              <a:t>compiled code </a:t>
            </a:r>
            <a:r>
              <a:rPr sz="2400" dirty="0">
                <a:latin typeface="Carlito"/>
                <a:cs typeface="Carlito"/>
              </a:rPr>
              <a:t>(user</a:t>
            </a:r>
            <a:r>
              <a:rPr sz="2400" dirty="0">
                <a:latin typeface="Times New Roman"/>
                <a:cs typeface="Times New Roman"/>
              </a:rPr>
              <a:t>’</a:t>
            </a:r>
            <a:r>
              <a:rPr sz="2400" dirty="0">
                <a:latin typeface="Carlito"/>
                <a:cs typeface="Carlito"/>
              </a:rPr>
              <a:t>s  </a:t>
            </a:r>
            <a:r>
              <a:rPr sz="2400" spc="-15" dirty="0">
                <a:latin typeface="Carlito"/>
                <a:cs typeface="Carlito"/>
              </a:rPr>
              <a:t>program)</a:t>
            </a:r>
            <a:endParaRPr sz="2400">
              <a:latin typeface="Carlito"/>
              <a:cs typeface="Carlito"/>
            </a:endParaRPr>
          </a:p>
          <a:p>
            <a:pPr marL="241300" indent="-229235">
              <a:lnSpc>
                <a:spcPts val="2160"/>
              </a:lnSpc>
              <a:buClr>
                <a:srgbClr val="2CA1BE"/>
              </a:buClr>
              <a:buFont typeface="Arial"/>
              <a:buChar char="•"/>
              <a:tabLst>
                <a:tab pos="241935" algn="l"/>
              </a:tabLst>
            </a:pPr>
            <a:r>
              <a:rPr sz="2400" spc="-15" dirty="0">
                <a:latin typeface="Carlito"/>
                <a:cs typeface="Carlito"/>
              </a:rPr>
              <a:t>Program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Memory</a:t>
            </a:r>
            <a:endParaRPr sz="2400">
              <a:latin typeface="Carlito"/>
              <a:cs typeface="Carlito"/>
            </a:endParaRPr>
          </a:p>
          <a:p>
            <a:pPr marL="241300">
              <a:lnSpc>
                <a:spcPts val="2014"/>
              </a:lnSpc>
            </a:pPr>
            <a:r>
              <a:rPr sz="2400" spc="-5" dirty="0">
                <a:latin typeface="Carlito"/>
                <a:cs typeface="Carlito"/>
              </a:rPr>
              <a:t>capacity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5" dirty="0">
                <a:latin typeface="Carlito"/>
                <a:cs typeface="Carlito"/>
              </a:rPr>
              <a:t>8K </a:t>
            </a:r>
            <a:r>
              <a:rPr sz="2400" dirty="0">
                <a:latin typeface="Carlito"/>
                <a:cs typeface="Carlito"/>
              </a:rPr>
              <a:t>x 14 </a:t>
            </a:r>
            <a:r>
              <a:rPr sz="2400" spc="-5" dirty="0">
                <a:latin typeface="Carlito"/>
                <a:cs typeface="Carlito"/>
              </a:rPr>
              <a:t>bit</a:t>
            </a:r>
            <a:r>
              <a:rPr sz="2400" spc="-125" dirty="0">
                <a:latin typeface="Carlito"/>
                <a:cs typeface="Carlito"/>
              </a:rPr>
              <a:t> </a:t>
            </a:r>
            <a:r>
              <a:rPr sz="2400" dirty="0">
                <a:latin typeface="Wingdings"/>
                <a:cs typeface="Wingdings"/>
              </a:rPr>
              <a:t></a:t>
            </a:r>
            <a:endParaRPr sz="2400">
              <a:latin typeface="Wingdings"/>
              <a:cs typeface="Wingdings"/>
            </a:endParaRPr>
          </a:p>
          <a:p>
            <a:pPr marL="241300" marR="210820">
              <a:lnSpc>
                <a:spcPct val="70000"/>
              </a:lnSpc>
              <a:spcBef>
                <a:spcPts val="434"/>
              </a:spcBef>
            </a:pPr>
            <a:r>
              <a:rPr sz="2400" spc="-10" dirty="0">
                <a:latin typeface="Carlito"/>
                <a:cs typeface="Carlito"/>
              </a:rPr>
              <a:t>Each location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5" dirty="0">
                <a:latin typeface="Carlito"/>
                <a:cs typeface="Carlito"/>
              </a:rPr>
              <a:t>14</a:t>
            </a:r>
            <a:r>
              <a:rPr sz="2400" spc="-9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bits  </a:t>
            </a:r>
            <a:r>
              <a:rPr sz="2400" dirty="0">
                <a:latin typeface="Carlito"/>
                <a:cs typeface="Carlito"/>
              </a:rPr>
              <a:t>long</a:t>
            </a:r>
            <a:endParaRPr sz="2400">
              <a:latin typeface="Carlito"/>
              <a:cs typeface="Carlito"/>
            </a:endParaRPr>
          </a:p>
          <a:p>
            <a:pPr marL="241300">
              <a:lnSpc>
                <a:spcPts val="2165"/>
              </a:lnSpc>
            </a:pP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rlito"/>
                <a:cs typeface="Carlito"/>
              </a:rPr>
              <a:t>Every </a:t>
            </a:r>
            <a:r>
              <a:rPr sz="2400" spc="-5" dirty="0">
                <a:latin typeface="Carlito"/>
                <a:cs typeface="Carlito"/>
              </a:rPr>
              <a:t>instruction</a:t>
            </a:r>
            <a:r>
              <a:rPr sz="2400" spc="-11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is</a:t>
            </a:r>
            <a:endParaRPr sz="2400">
              <a:latin typeface="Carlito"/>
              <a:cs typeface="Carlito"/>
            </a:endParaRPr>
          </a:p>
          <a:p>
            <a:pPr marL="241300">
              <a:lnSpc>
                <a:spcPts val="2305"/>
              </a:lnSpc>
            </a:pPr>
            <a:r>
              <a:rPr sz="2400" spc="-10" dirty="0">
                <a:latin typeface="Carlito"/>
                <a:cs typeface="Carlito"/>
              </a:rPr>
              <a:t>coded </a:t>
            </a:r>
            <a:r>
              <a:rPr sz="2400" dirty="0">
                <a:latin typeface="Carlito"/>
                <a:cs typeface="Carlito"/>
              </a:rPr>
              <a:t>as a 14 </a:t>
            </a:r>
            <a:r>
              <a:rPr sz="2400" spc="-5" dirty="0">
                <a:latin typeface="Carlito"/>
                <a:cs typeface="Carlito"/>
              </a:rPr>
              <a:t>bit</a:t>
            </a:r>
            <a:r>
              <a:rPr sz="2400" spc="-80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word</a:t>
            </a:r>
            <a:endParaRPr sz="2400">
              <a:latin typeface="Carlito"/>
              <a:cs typeface="Carlito"/>
            </a:endParaRPr>
          </a:p>
          <a:p>
            <a:pPr marL="241300" marR="57150" indent="-229235">
              <a:lnSpc>
                <a:spcPct val="70000"/>
              </a:lnSpc>
              <a:spcBef>
                <a:spcPts val="720"/>
              </a:spcBef>
              <a:buClr>
                <a:srgbClr val="2CA1BE"/>
              </a:buClr>
              <a:buFont typeface="Arial"/>
              <a:buChar char="•"/>
              <a:tabLst>
                <a:tab pos="241935" algn="l"/>
              </a:tabLst>
            </a:pPr>
            <a:r>
              <a:rPr sz="2400" dirty="0">
                <a:latin typeface="Carlito"/>
                <a:cs typeface="Carlito"/>
              </a:rPr>
              <a:t>PC </a:t>
            </a:r>
            <a:r>
              <a:rPr sz="2400" spc="-10" dirty="0">
                <a:latin typeface="Carlito"/>
                <a:cs typeface="Carlito"/>
              </a:rPr>
              <a:t>can </a:t>
            </a:r>
            <a:r>
              <a:rPr sz="2400" spc="-5" dirty="0">
                <a:latin typeface="Carlito"/>
                <a:cs typeface="Carlito"/>
              </a:rPr>
              <a:t>address up </a:t>
            </a:r>
            <a:r>
              <a:rPr sz="2400" spc="-15" dirty="0">
                <a:latin typeface="Carlito"/>
                <a:cs typeface="Carlito"/>
              </a:rPr>
              <a:t>to</a:t>
            </a:r>
            <a:r>
              <a:rPr sz="2400" spc="-9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8K  </a:t>
            </a:r>
            <a:r>
              <a:rPr sz="2400" spc="-5" dirty="0">
                <a:latin typeface="Carlito"/>
                <a:cs typeface="Carlito"/>
              </a:rPr>
              <a:t>addresses</a:t>
            </a:r>
            <a:endParaRPr sz="2400">
              <a:latin typeface="Carlito"/>
              <a:cs typeface="Carlito"/>
            </a:endParaRPr>
          </a:p>
          <a:p>
            <a:pPr marL="241300" indent="-229235">
              <a:lnSpc>
                <a:spcPts val="2160"/>
              </a:lnSpc>
              <a:buClr>
                <a:srgbClr val="2CA1BE"/>
              </a:buClr>
              <a:buFont typeface="Arial"/>
              <a:buChar char="•"/>
              <a:tabLst>
                <a:tab pos="241935" algn="l"/>
                <a:tab pos="2562860" algn="l"/>
              </a:tabLst>
            </a:pPr>
            <a:r>
              <a:rPr sz="2400" spc="-5" dirty="0">
                <a:latin typeface="Carlito"/>
                <a:cs typeface="Carlito"/>
              </a:rPr>
              <a:t>Addresses</a:t>
            </a:r>
            <a:r>
              <a:rPr sz="2400" spc="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H</a:t>
            </a:r>
            <a:r>
              <a:rPr sz="2400" spc="-5" dirty="0">
                <a:latin typeface="Times New Roman"/>
                <a:cs typeface="Times New Roman"/>
              </a:rPr>
              <a:t>’</a:t>
            </a:r>
            <a:r>
              <a:rPr sz="2400" spc="-5" dirty="0">
                <a:latin typeface="Carlito"/>
                <a:cs typeface="Carlito"/>
              </a:rPr>
              <a:t>000</a:t>
            </a:r>
            <a:r>
              <a:rPr sz="2400" spc="-5" dirty="0">
                <a:latin typeface="Times New Roman"/>
                <a:cs typeface="Times New Roman"/>
              </a:rPr>
              <a:t>’	</a:t>
            </a:r>
            <a:r>
              <a:rPr sz="2400" dirty="0">
                <a:latin typeface="Carlito"/>
                <a:cs typeface="Carlito"/>
              </a:rPr>
              <a:t>and</a:t>
            </a:r>
            <a:endParaRPr sz="2400">
              <a:latin typeface="Carlito"/>
              <a:cs typeface="Carlito"/>
            </a:endParaRPr>
          </a:p>
          <a:p>
            <a:pPr marL="241300" marR="185420">
              <a:lnSpc>
                <a:spcPct val="70000"/>
              </a:lnSpc>
              <a:spcBef>
                <a:spcPts val="430"/>
              </a:spcBef>
            </a:pPr>
            <a:r>
              <a:rPr sz="2400" spc="-5" dirty="0">
                <a:latin typeface="Carlito"/>
                <a:cs typeface="Carlito"/>
              </a:rPr>
              <a:t>H</a:t>
            </a:r>
            <a:r>
              <a:rPr sz="2400" spc="-5" dirty="0">
                <a:latin typeface="Times New Roman"/>
                <a:cs typeface="Times New Roman"/>
              </a:rPr>
              <a:t>’</a:t>
            </a:r>
            <a:r>
              <a:rPr sz="2400" spc="-5" dirty="0">
                <a:latin typeface="Carlito"/>
                <a:cs typeface="Carlito"/>
              </a:rPr>
              <a:t>004</a:t>
            </a:r>
            <a:r>
              <a:rPr sz="2400" spc="-5" dirty="0">
                <a:latin typeface="Times New Roman"/>
                <a:cs typeface="Times New Roman"/>
              </a:rPr>
              <a:t>’ </a:t>
            </a:r>
            <a:r>
              <a:rPr sz="2400" spc="-15" dirty="0">
                <a:latin typeface="Carlito"/>
                <a:cs typeface="Carlito"/>
              </a:rPr>
              <a:t>are treated </a:t>
            </a:r>
            <a:r>
              <a:rPr sz="2400" dirty="0">
                <a:latin typeface="Carlito"/>
                <a:cs typeface="Carlito"/>
              </a:rPr>
              <a:t>in</a:t>
            </a:r>
            <a:r>
              <a:rPr sz="2400" spc="-9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  </a:t>
            </a:r>
            <a:r>
              <a:rPr sz="2400" spc="-5" dirty="0">
                <a:latin typeface="Carlito"/>
                <a:cs typeface="Carlito"/>
              </a:rPr>
              <a:t>special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25" dirty="0">
                <a:latin typeface="Carlito"/>
                <a:cs typeface="Carlito"/>
              </a:rPr>
              <a:t>way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678671" y="5683402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21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54622" y="2863995"/>
            <a:ext cx="374650" cy="2506345"/>
          </a:xfrm>
          <a:prstGeom prst="rect">
            <a:avLst/>
          </a:prstGeom>
        </p:spPr>
        <p:txBody>
          <a:bodyPr vert="vert270" wrap="square" lIns="0" tIns="36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800" spc="-275" dirty="0">
                <a:solidFill>
                  <a:srgbClr val="FFFFFF"/>
                </a:solidFill>
                <a:latin typeface="Arial"/>
                <a:cs typeface="Arial"/>
              </a:rPr>
              <a:t>RTES, 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Lec#3 </a:t>
            </a: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Spring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2015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80139" y="232043"/>
            <a:ext cx="385445" cy="2051685"/>
          </a:xfrm>
          <a:prstGeom prst="rect">
            <a:avLst/>
          </a:prstGeom>
        </p:spPr>
        <p:txBody>
          <a:bodyPr vert="vert270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800" spc="-110" dirty="0">
                <a:solidFill>
                  <a:srgbClr val="FFFFFF"/>
                </a:solidFill>
                <a:latin typeface="Times New Roman"/>
                <a:cs typeface="Times New Roman"/>
              </a:rPr>
              <a:t>© </a:t>
            </a:r>
            <a:r>
              <a:rPr sz="1800" spc="85" dirty="0">
                <a:solidFill>
                  <a:srgbClr val="FFFFFF"/>
                </a:solidFill>
                <a:latin typeface="Times New Roman"/>
                <a:cs typeface="Times New Roman"/>
              </a:rPr>
              <a:t>Ahmad</a:t>
            </a:r>
            <a:r>
              <a:rPr sz="18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165" dirty="0">
                <a:solidFill>
                  <a:srgbClr val="FFFFFF"/>
                </a:solidFill>
                <a:latin typeface="Times New Roman"/>
                <a:cs typeface="Times New Roman"/>
              </a:rPr>
              <a:t>El-Banna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62400" y="304798"/>
            <a:ext cx="4416425" cy="647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15238"/>
            <a:ext cx="70084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PIC16F877A </a:t>
            </a:r>
            <a:r>
              <a:rPr spc="-75" dirty="0"/>
              <a:t>Data </a:t>
            </a:r>
            <a:r>
              <a:rPr spc="-85" dirty="0"/>
              <a:t>Memory</a:t>
            </a:r>
            <a:r>
              <a:rPr spc="-545" dirty="0"/>
              <a:t> </a:t>
            </a:r>
            <a:r>
              <a:rPr spc="-80" dirty="0"/>
              <a:t>(RAM)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544268"/>
            <a:ext cx="7319645" cy="475297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375"/>
              </a:spcBef>
              <a:buClr>
                <a:srgbClr val="2CA1BE"/>
              </a:buClr>
              <a:buFont typeface="Arial"/>
              <a:buChar char="•"/>
              <a:tabLst>
                <a:tab pos="241935" algn="l"/>
              </a:tabLst>
            </a:pPr>
            <a:r>
              <a:rPr sz="2300" dirty="0">
                <a:latin typeface="Carlito"/>
                <a:cs typeface="Carlito"/>
              </a:rPr>
              <a:t>Memory </a:t>
            </a:r>
            <a:r>
              <a:rPr sz="2300" spc="-20" dirty="0">
                <a:latin typeface="Carlito"/>
                <a:cs typeface="Carlito"/>
              </a:rPr>
              <a:t>storage </a:t>
            </a:r>
            <a:r>
              <a:rPr sz="2300" spc="-15" dirty="0">
                <a:latin typeface="Carlito"/>
                <a:cs typeface="Carlito"/>
              </a:rPr>
              <a:t>for</a:t>
            </a:r>
            <a:r>
              <a:rPr sz="2300" spc="5" dirty="0">
                <a:latin typeface="Carlito"/>
                <a:cs typeface="Carlito"/>
              </a:rPr>
              <a:t> </a:t>
            </a:r>
            <a:r>
              <a:rPr sz="2300" spc="-5" dirty="0">
                <a:latin typeface="Carlito"/>
                <a:cs typeface="Carlito"/>
              </a:rPr>
              <a:t>variables</a:t>
            </a:r>
            <a:endParaRPr sz="2300">
              <a:latin typeface="Carlito"/>
              <a:cs typeface="Carlito"/>
            </a:endParaRPr>
          </a:p>
          <a:p>
            <a:pPr marL="241300" marR="126364" indent="-229235">
              <a:lnSpc>
                <a:spcPts val="2480"/>
              </a:lnSpc>
              <a:spcBef>
                <a:spcPts val="595"/>
              </a:spcBef>
              <a:buClr>
                <a:srgbClr val="2CA1BE"/>
              </a:buClr>
              <a:buFont typeface="Arial"/>
              <a:buChar char="•"/>
              <a:tabLst>
                <a:tab pos="241935" algn="l"/>
              </a:tabLst>
            </a:pPr>
            <a:r>
              <a:rPr sz="2300" spc="-15" dirty="0">
                <a:latin typeface="Carlito"/>
                <a:cs typeface="Carlito"/>
              </a:rPr>
              <a:t>Data </a:t>
            </a:r>
            <a:r>
              <a:rPr sz="2300" dirty="0">
                <a:latin typeface="Carlito"/>
                <a:cs typeface="Carlito"/>
              </a:rPr>
              <a:t>Memory is </a:t>
            </a:r>
            <a:r>
              <a:rPr sz="2300" spc="-5" dirty="0">
                <a:latin typeface="Carlito"/>
                <a:cs typeface="Carlito"/>
              </a:rPr>
              <a:t>also known </a:t>
            </a:r>
            <a:r>
              <a:rPr sz="2300" dirty="0">
                <a:latin typeface="Carlito"/>
                <a:cs typeface="Carlito"/>
              </a:rPr>
              <a:t>as </a:t>
            </a:r>
            <a:r>
              <a:rPr sz="2300" spc="-15" dirty="0">
                <a:latin typeface="Carlito"/>
                <a:cs typeface="Carlito"/>
              </a:rPr>
              <a:t>Register </a:t>
            </a:r>
            <a:r>
              <a:rPr sz="2300" spc="-5" dirty="0">
                <a:latin typeface="Carlito"/>
                <a:cs typeface="Carlito"/>
              </a:rPr>
              <a:t>File </a:t>
            </a:r>
            <a:r>
              <a:rPr sz="2300" dirty="0">
                <a:latin typeface="Carlito"/>
                <a:cs typeface="Carlito"/>
              </a:rPr>
              <a:t>and </a:t>
            </a:r>
            <a:r>
              <a:rPr sz="2300" spc="-10" dirty="0">
                <a:latin typeface="Carlito"/>
                <a:cs typeface="Carlito"/>
              </a:rPr>
              <a:t>consists </a:t>
            </a:r>
            <a:r>
              <a:rPr sz="2300" spc="-5" dirty="0">
                <a:latin typeface="Carlito"/>
                <a:cs typeface="Carlito"/>
              </a:rPr>
              <a:t>of  </a:t>
            </a:r>
            <a:r>
              <a:rPr sz="2300" spc="-10" dirty="0">
                <a:latin typeface="Carlito"/>
                <a:cs typeface="Carlito"/>
              </a:rPr>
              <a:t>two</a:t>
            </a:r>
            <a:r>
              <a:rPr sz="2300" spc="5" dirty="0">
                <a:latin typeface="Carlito"/>
                <a:cs typeface="Carlito"/>
              </a:rPr>
              <a:t> </a:t>
            </a:r>
            <a:r>
              <a:rPr sz="2300" spc="-10" dirty="0">
                <a:latin typeface="Carlito"/>
                <a:cs typeface="Carlito"/>
              </a:rPr>
              <a:t>components.</a:t>
            </a:r>
            <a:endParaRPr sz="2300">
              <a:latin typeface="Carlito"/>
              <a:cs typeface="Carlito"/>
            </a:endParaRPr>
          </a:p>
          <a:p>
            <a:pPr marL="538480" lvl="1" indent="-229235">
              <a:lnSpc>
                <a:spcPct val="100000"/>
              </a:lnSpc>
              <a:spcBef>
                <a:spcPts val="229"/>
              </a:spcBef>
              <a:buClr>
                <a:srgbClr val="DA1F28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000" spc="-10" dirty="0">
                <a:latin typeface="Carlito"/>
                <a:cs typeface="Carlito"/>
              </a:rPr>
              <a:t>General </a:t>
            </a:r>
            <a:r>
              <a:rPr sz="2000" dirty="0">
                <a:latin typeface="Carlito"/>
                <a:cs typeface="Carlito"/>
              </a:rPr>
              <a:t>purpose </a:t>
            </a:r>
            <a:r>
              <a:rPr sz="2000" spc="-10" dirty="0">
                <a:latin typeface="Carlito"/>
                <a:cs typeface="Carlito"/>
              </a:rPr>
              <a:t>register </a:t>
            </a:r>
            <a:r>
              <a:rPr sz="2000" spc="-5" dirty="0">
                <a:latin typeface="Carlito"/>
                <a:cs typeface="Carlito"/>
              </a:rPr>
              <a:t>file (same </a:t>
            </a:r>
            <a:r>
              <a:rPr sz="2000" dirty="0">
                <a:latin typeface="Carlito"/>
                <a:cs typeface="Carlito"/>
              </a:rPr>
              <a:t>as</a:t>
            </a:r>
            <a:r>
              <a:rPr sz="2000" spc="4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RAM).</a:t>
            </a:r>
            <a:endParaRPr sz="2000">
              <a:latin typeface="Carlito"/>
              <a:cs typeface="Carlito"/>
            </a:endParaRPr>
          </a:p>
          <a:p>
            <a:pPr marL="538480" lvl="1" indent="-229235">
              <a:lnSpc>
                <a:spcPct val="100000"/>
              </a:lnSpc>
              <a:spcBef>
                <a:spcPts val="240"/>
              </a:spcBef>
              <a:buClr>
                <a:srgbClr val="DA1F28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000" spc="-5" dirty="0">
                <a:latin typeface="Carlito"/>
                <a:cs typeface="Carlito"/>
              </a:rPr>
              <a:t>Special purpose </a:t>
            </a:r>
            <a:r>
              <a:rPr sz="2000" spc="-10" dirty="0">
                <a:latin typeface="Carlito"/>
                <a:cs typeface="Carlito"/>
              </a:rPr>
              <a:t>register </a:t>
            </a:r>
            <a:r>
              <a:rPr sz="2000" spc="-5" dirty="0">
                <a:latin typeface="Carlito"/>
                <a:cs typeface="Carlito"/>
              </a:rPr>
              <a:t>file (similar </a:t>
            </a:r>
            <a:r>
              <a:rPr sz="2000" spc="-10" dirty="0">
                <a:latin typeface="Carlito"/>
                <a:cs typeface="Carlito"/>
              </a:rPr>
              <a:t>to </a:t>
            </a:r>
            <a:r>
              <a:rPr sz="2000" dirty="0">
                <a:latin typeface="Carlito"/>
                <a:cs typeface="Carlito"/>
              </a:rPr>
              <a:t>SFR in</a:t>
            </a:r>
            <a:r>
              <a:rPr sz="2000" spc="5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8051).</a:t>
            </a:r>
            <a:endParaRPr sz="2000">
              <a:latin typeface="Carlito"/>
              <a:cs typeface="Carlito"/>
            </a:endParaRPr>
          </a:p>
          <a:p>
            <a:pPr marL="241300" indent="-229235">
              <a:lnSpc>
                <a:spcPts val="2635"/>
              </a:lnSpc>
              <a:spcBef>
                <a:spcPts val="1180"/>
              </a:spcBef>
              <a:buClr>
                <a:srgbClr val="2CA1BE"/>
              </a:buClr>
              <a:buFont typeface="Arial"/>
              <a:buChar char="•"/>
              <a:tabLst>
                <a:tab pos="241935" algn="l"/>
              </a:tabLst>
            </a:pPr>
            <a:r>
              <a:rPr sz="2300" spc="-5" dirty="0">
                <a:latin typeface="Carlito"/>
                <a:cs typeface="Carlito"/>
              </a:rPr>
              <a:t>Addresses </a:t>
            </a:r>
            <a:r>
              <a:rPr sz="2300" spc="-20" dirty="0">
                <a:latin typeface="Carlito"/>
                <a:cs typeface="Carlito"/>
              </a:rPr>
              <a:t>range </a:t>
            </a:r>
            <a:r>
              <a:rPr sz="2300" spc="-10" dirty="0">
                <a:latin typeface="Carlito"/>
                <a:cs typeface="Carlito"/>
              </a:rPr>
              <a:t>from </a:t>
            </a:r>
            <a:r>
              <a:rPr sz="2300" dirty="0">
                <a:latin typeface="Carlito"/>
                <a:cs typeface="Carlito"/>
              </a:rPr>
              <a:t>0 </a:t>
            </a:r>
            <a:r>
              <a:rPr sz="2300" spc="-15" dirty="0">
                <a:latin typeface="Carlito"/>
                <a:cs typeface="Carlito"/>
              </a:rPr>
              <a:t>to </a:t>
            </a:r>
            <a:r>
              <a:rPr sz="2300" spc="-5" dirty="0">
                <a:latin typeface="Carlito"/>
                <a:cs typeface="Carlito"/>
              </a:rPr>
              <a:t>511 </a:t>
            </a:r>
            <a:r>
              <a:rPr sz="2300" dirty="0">
                <a:latin typeface="Carlito"/>
                <a:cs typeface="Carlito"/>
              </a:rPr>
              <a:t>and </a:t>
            </a:r>
            <a:r>
              <a:rPr sz="2300" spc="-5" dirty="0">
                <a:latin typeface="Carlito"/>
                <a:cs typeface="Carlito"/>
              </a:rPr>
              <a:t>partitioned </a:t>
            </a:r>
            <a:r>
              <a:rPr sz="2300" spc="-15" dirty="0">
                <a:latin typeface="Carlito"/>
                <a:cs typeface="Carlito"/>
              </a:rPr>
              <a:t>into </a:t>
            </a:r>
            <a:r>
              <a:rPr sz="2300" dirty="0">
                <a:latin typeface="Carlito"/>
                <a:cs typeface="Carlito"/>
              </a:rPr>
              <a:t>4</a:t>
            </a:r>
            <a:r>
              <a:rPr sz="2300" spc="130" dirty="0">
                <a:latin typeface="Carlito"/>
                <a:cs typeface="Carlito"/>
              </a:rPr>
              <a:t> </a:t>
            </a:r>
            <a:r>
              <a:rPr sz="2300" spc="-10" dirty="0">
                <a:latin typeface="Carlito"/>
                <a:cs typeface="Carlito"/>
              </a:rPr>
              <a:t>banks</a:t>
            </a:r>
            <a:endParaRPr sz="2300">
              <a:latin typeface="Carlito"/>
              <a:cs typeface="Carlito"/>
            </a:endParaRPr>
          </a:p>
          <a:p>
            <a:pPr marL="241300">
              <a:lnSpc>
                <a:spcPts val="2635"/>
              </a:lnSpc>
            </a:pPr>
            <a:r>
              <a:rPr sz="2300" dirty="0">
                <a:latin typeface="Wingdings"/>
                <a:cs typeface="Wingdings"/>
              </a:rPr>
              <a:t></a:t>
            </a:r>
            <a:r>
              <a:rPr sz="230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Carlito"/>
                <a:cs typeface="Carlito"/>
              </a:rPr>
              <a:t>each </a:t>
            </a:r>
            <a:r>
              <a:rPr sz="2300" spc="-5" dirty="0">
                <a:latin typeface="Carlito"/>
                <a:cs typeface="Carlito"/>
              </a:rPr>
              <a:t>bank </a:t>
            </a:r>
            <a:r>
              <a:rPr sz="2300" spc="-10" dirty="0">
                <a:latin typeface="Carlito"/>
                <a:cs typeface="Carlito"/>
              </a:rPr>
              <a:t>extends </a:t>
            </a:r>
            <a:r>
              <a:rPr sz="2300" spc="-5" dirty="0">
                <a:latin typeface="Carlito"/>
                <a:cs typeface="Carlito"/>
              </a:rPr>
              <a:t>up </a:t>
            </a:r>
            <a:r>
              <a:rPr sz="2300" spc="-15" dirty="0">
                <a:latin typeface="Carlito"/>
                <a:cs typeface="Carlito"/>
              </a:rPr>
              <a:t>to </a:t>
            </a:r>
            <a:r>
              <a:rPr sz="2300" dirty="0">
                <a:latin typeface="Carlito"/>
                <a:cs typeface="Carlito"/>
              </a:rPr>
              <a:t>7Fh </a:t>
            </a:r>
            <a:r>
              <a:rPr sz="2300" spc="-5" dirty="0">
                <a:latin typeface="Carlito"/>
                <a:cs typeface="Carlito"/>
              </a:rPr>
              <a:t>(128 bytes).</a:t>
            </a:r>
            <a:endParaRPr sz="2300">
              <a:latin typeface="Carlito"/>
              <a:cs typeface="Carlito"/>
            </a:endParaRPr>
          </a:p>
          <a:p>
            <a:pPr marL="241300" indent="-229235">
              <a:lnSpc>
                <a:spcPts val="2620"/>
              </a:lnSpc>
              <a:spcBef>
                <a:spcPts val="254"/>
              </a:spcBef>
              <a:buClr>
                <a:srgbClr val="2CA1BE"/>
              </a:buClr>
              <a:buFont typeface="Arial"/>
              <a:buChar char="•"/>
              <a:tabLst>
                <a:tab pos="241935" algn="l"/>
              </a:tabLst>
            </a:pPr>
            <a:r>
              <a:rPr sz="2300" spc="-5" dirty="0">
                <a:latin typeface="Carlito"/>
                <a:cs typeface="Carlito"/>
              </a:rPr>
              <a:t>The user </a:t>
            </a:r>
            <a:r>
              <a:rPr sz="2300" spc="-10" dirty="0">
                <a:latin typeface="Carlito"/>
                <a:cs typeface="Carlito"/>
              </a:rPr>
              <a:t>can </a:t>
            </a:r>
            <a:r>
              <a:rPr sz="2300" spc="-5" dirty="0">
                <a:latin typeface="Carlito"/>
                <a:cs typeface="Carlito"/>
              </a:rPr>
              <a:t>only </a:t>
            </a:r>
            <a:r>
              <a:rPr sz="2300" dirty="0">
                <a:latin typeface="Carlito"/>
                <a:cs typeface="Carlito"/>
              </a:rPr>
              <a:t>access a RAM </a:t>
            </a:r>
            <a:r>
              <a:rPr sz="2300" spc="-10" dirty="0">
                <a:latin typeface="Carlito"/>
                <a:cs typeface="Carlito"/>
              </a:rPr>
              <a:t>byte </a:t>
            </a:r>
            <a:r>
              <a:rPr sz="2300" dirty="0">
                <a:latin typeface="Carlito"/>
                <a:cs typeface="Carlito"/>
              </a:rPr>
              <a:t>in a </a:t>
            </a:r>
            <a:r>
              <a:rPr sz="2300" spc="-5" dirty="0">
                <a:latin typeface="Carlito"/>
                <a:cs typeface="Carlito"/>
              </a:rPr>
              <a:t>set </a:t>
            </a:r>
            <a:r>
              <a:rPr sz="2300" dirty="0">
                <a:latin typeface="Carlito"/>
                <a:cs typeface="Carlito"/>
              </a:rPr>
              <a:t>of 4 </a:t>
            </a:r>
            <a:r>
              <a:rPr sz="2300" spc="-10" dirty="0">
                <a:latin typeface="Carlito"/>
                <a:cs typeface="Carlito"/>
              </a:rPr>
              <a:t>banks</a:t>
            </a:r>
            <a:r>
              <a:rPr sz="2300" spc="50" dirty="0">
                <a:latin typeface="Carlito"/>
                <a:cs typeface="Carlito"/>
              </a:rPr>
              <a:t> </a:t>
            </a:r>
            <a:r>
              <a:rPr sz="2300" dirty="0">
                <a:latin typeface="Carlito"/>
                <a:cs typeface="Carlito"/>
              </a:rPr>
              <a:t>and</a:t>
            </a:r>
            <a:endParaRPr sz="2300">
              <a:latin typeface="Carlito"/>
              <a:cs typeface="Carlito"/>
            </a:endParaRPr>
          </a:p>
          <a:p>
            <a:pPr marL="241300">
              <a:lnSpc>
                <a:spcPts val="2620"/>
              </a:lnSpc>
            </a:pPr>
            <a:r>
              <a:rPr sz="2300" spc="-5" dirty="0">
                <a:latin typeface="Carlito"/>
                <a:cs typeface="Carlito"/>
              </a:rPr>
              <a:t>only one bank </a:t>
            </a:r>
            <a:r>
              <a:rPr sz="2300" spc="-15" dirty="0">
                <a:latin typeface="Carlito"/>
                <a:cs typeface="Carlito"/>
              </a:rPr>
              <a:t>at </a:t>
            </a:r>
            <a:r>
              <a:rPr sz="2300" dirty="0">
                <a:latin typeface="Carlito"/>
                <a:cs typeface="Carlito"/>
              </a:rPr>
              <a:t>a </a:t>
            </a:r>
            <a:r>
              <a:rPr sz="2300" spc="-5" dirty="0">
                <a:latin typeface="Carlito"/>
                <a:cs typeface="Carlito"/>
              </a:rPr>
              <a:t>time. </a:t>
            </a:r>
            <a:r>
              <a:rPr sz="2300" b="1" spc="-5" dirty="0">
                <a:latin typeface="Carlito"/>
                <a:cs typeface="Carlito"/>
              </a:rPr>
              <a:t>The default </a:t>
            </a:r>
            <a:r>
              <a:rPr sz="2300" b="1" dirty="0">
                <a:latin typeface="Carlito"/>
                <a:cs typeface="Carlito"/>
              </a:rPr>
              <a:t>bank is</a:t>
            </a:r>
            <a:r>
              <a:rPr sz="2300" b="1" spc="50" dirty="0">
                <a:latin typeface="Carlito"/>
                <a:cs typeface="Carlito"/>
              </a:rPr>
              <a:t> </a:t>
            </a:r>
            <a:r>
              <a:rPr sz="2300" b="1" spc="-5" dirty="0">
                <a:latin typeface="Carlito"/>
                <a:cs typeface="Carlito"/>
              </a:rPr>
              <a:t>BANK0.</a:t>
            </a:r>
            <a:endParaRPr sz="2300">
              <a:latin typeface="Carlito"/>
              <a:cs typeface="Carlito"/>
            </a:endParaRPr>
          </a:p>
          <a:p>
            <a:pPr marL="241300" marR="509905" indent="-229235">
              <a:lnSpc>
                <a:spcPct val="90000"/>
              </a:lnSpc>
              <a:spcBef>
                <a:spcPts val="1475"/>
              </a:spcBef>
              <a:buClr>
                <a:srgbClr val="2CA1BE"/>
              </a:buClr>
              <a:buFont typeface="Arial"/>
              <a:buChar char="•"/>
              <a:tabLst>
                <a:tab pos="241935" algn="l"/>
              </a:tabLst>
            </a:pPr>
            <a:r>
              <a:rPr sz="2300" spc="-100" dirty="0">
                <a:latin typeface="Carlito"/>
                <a:cs typeface="Carlito"/>
              </a:rPr>
              <a:t>To </a:t>
            </a:r>
            <a:r>
              <a:rPr sz="2300" dirty="0">
                <a:latin typeface="Carlito"/>
                <a:cs typeface="Carlito"/>
              </a:rPr>
              <a:t>access a </a:t>
            </a:r>
            <a:r>
              <a:rPr sz="2300" spc="-15" dirty="0">
                <a:latin typeface="Carlito"/>
                <a:cs typeface="Carlito"/>
              </a:rPr>
              <a:t>register </a:t>
            </a:r>
            <a:r>
              <a:rPr sz="2300" spc="-10" dirty="0">
                <a:latin typeface="Carlito"/>
                <a:cs typeface="Carlito"/>
              </a:rPr>
              <a:t>that </a:t>
            </a:r>
            <a:r>
              <a:rPr sz="2300" dirty="0">
                <a:latin typeface="Carlito"/>
                <a:cs typeface="Carlito"/>
              </a:rPr>
              <a:t>is </a:t>
            </a:r>
            <a:r>
              <a:rPr sz="2300" spc="-15" dirty="0">
                <a:latin typeface="Carlito"/>
                <a:cs typeface="Carlito"/>
              </a:rPr>
              <a:t>located </a:t>
            </a:r>
            <a:r>
              <a:rPr sz="2300" dirty="0">
                <a:latin typeface="Carlito"/>
                <a:cs typeface="Carlito"/>
              </a:rPr>
              <a:t>in another </a:t>
            </a:r>
            <a:r>
              <a:rPr sz="2300" spc="-5" dirty="0">
                <a:latin typeface="Carlito"/>
                <a:cs typeface="Carlito"/>
              </a:rPr>
              <a:t>bank, one  should </a:t>
            </a:r>
            <a:r>
              <a:rPr sz="2300" dirty="0">
                <a:latin typeface="Carlito"/>
                <a:cs typeface="Carlito"/>
              </a:rPr>
              <a:t>access it inside </a:t>
            </a:r>
            <a:r>
              <a:rPr sz="2300" spc="-5" dirty="0">
                <a:latin typeface="Carlito"/>
                <a:cs typeface="Carlito"/>
              </a:rPr>
              <a:t>the </a:t>
            </a:r>
            <a:r>
              <a:rPr sz="2300" spc="-15" dirty="0">
                <a:latin typeface="Carlito"/>
                <a:cs typeface="Carlito"/>
              </a:rPr>
              <a:t>program. </a:t>
            </a:r>
            <a:r>
              <a:rPr sz="2300" spc="-10" dirty="0">
                <a:latin typeface="Carlito"/>
                <a:cs typeface="Carlito"/>
              </a:rPr>
              <a:t>There </a:t>
            </a:r>
            <a:r>
              <a:rPr sz="2300" spc="-15" dirty="0">
                <a:latin typeface="Carlito"/>
                <a:cs typeface="Carlito"/>
              </a:rPr>
              <a:t>are </a:t>
            </a:r>
            <a:r>
              <a:rPr sz="2300" spc="-5" dirty="0">
                <a:latin typeface="Carlito"/>
                <a:cs typeface="Carlito"/>
              </a:rPr>
              <a:t>special  </a:t>
            </a:r>
            <a:r>
              <a:rPr sz="2300" spc="-15" dirty="0">
                <a:latin typeface="Carlito"/>
                <a:cs typeface="Carlito"/>
              </a:rPr>
              <a:t>registers </a:t>
            </a:r>
            <a:r>
              <a:rPr sz="2300" dirty="0">
                <a:latin typeface="Carlito"/>
                <a:cs typeface="Carlito"/>
              </a:rPr>
              <a:t>which </a:t>
            </a:r>
            <a:r>
              <a:rPr sz="2300" spc="-10" dirty="0">
                <a:latin typeface="Carlito"/>
                <a:cs typeface="Carlito"/>
              </a:rPr>
              <a:t>can </a:t>
            </a:r>
            <a:r>
              <a:rPr sz="2300" spc="-5" dirty="0">
                <a:latin typeface="Carlito"/>
                <a:cs typeface="Carlito"/>
              </a:rPr>
              <a:t>be </a:t>
            </a:r>
            <a:r>
              <a:rPr sz="2300" dirty="0">
                <a:latin typeface="Carlito"/>
                <a:cs typeface="Carlito"/>
              </a:rPr>
              <a:t>accessed </a:t>
            </a:r>
            <a:r>
              <a:rPr sz="2300" spc="-10" dirty="0">
                <a:latin typeface="Carlito"/>
                <a:cs typeface="Carlito"/>
              </a:rPr>
              <a:t>from </a:t>
            </a:r>
            <a:r>
              <a:rPr sz="2300" spc="-20" dirty="0">
                <a:latin typeface="Carlito"/>
                <a:cs typeface="Carlito"/>
              </a:rPr>
              <a:t>any </a:t>
            </a:r>
            <a:r>
              <a:rPr sz="2300" spc="-5" dirty="0">
                <a:latin typeface="Carlito"/>
                <a:cs typeface="Carlito"/>
              </a:rPr>
              <a:t>bank, such </a:t>
            </a:r>
            <a:r>
              <a:rPr sz="2300" dirty="0">
                <a:latin typeface="Carlito"/>
                <a:cs typeface="Carlito"/>
              </a:rPr>
              <a:t>as  </a:t>
            </a:r>
            <a:r>
              <a:rPr sz="2300" b="1" spc="-65" dirty="0">
                <a:latin typeface="Carlito"/>
                <a:cs typeface="Carlito"/>
              </a:rPr>
              <a:t>STATUS</a:t>
            </a:r>
            <a:r>
              <a:rPr sz="2300" b="1" spc="-25" dirty="0">
                <a:latin typeface="Carlito"/>
                <a:cs typeface="Carlito"/>
              </a:rPr>
              <a:t> </a:t>
            </a:r>
            <a:r>
              <a:rPr sz="2300" spc="-35" dirty="0">
                <a:latin typeface="Carlito"/>
                <a:cs typeface="Carlito"/>
              </a:rPr>
              <a:t>register.</a:t>
            </a:r>
            <a:endParaRPr sz="23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678671" y="5683402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22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54622" y="2863995"/>
            <a:ext cx="374650" cy="2506345"/>
          </a:xfrm>
          <a:prstGeom prst="rect">
            <a:avLst/>
          </a:prstGeom>
        </p:spPr>
        <p:txBody>
          <a:bodyPr vert="vert270" wrap="square" lIns="0" tIns="36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800" spc="-275" dirty="0">
                <a:solidFill>
                  <a:srgbClr val="FFFFFF"/>
                </a:solidFill>
                <a:latin typeface="Arial"/>
                <a:cs typeface="Arial"/>
              </a:rPr>
              <a:t>RTES, 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Lec#3 </a:t>
            </a: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Spring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2015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80139" y="232043"/>
            <a:ext cx="385445" cy="2051685"/>
          </a:xfrm>
          <a:prstGeom prst="rect">
            <a:avLst/>
          </a:prstGeom>
        </p:spPr>
        <p:txBody>
          <a:bodyPr vert="vert270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800" spc="-110" dirty="0">
                <a:solidFill>
                  <a:srgbClr val="FFFFFF"/>
                </a:solidFill>
                <a:latin typeface="Times New Roman"/>
                <a:cs typeface="Times New Roman"/>
              </a:rPr>
              <a:t>© </a:t>
            </a:r>
            <a:r>
              <a:rPr sz="1800" spc="85" dirty="0">
                <a:solidFill>
                  <a:srgbClr val="FFFFFF"/>
                </a:solidFill>
                <a:latin typeface="Times New Roman"/>
                <a:cs typeface="Times New Roman"/>
              </a:rPr>
              <a:t>Ahmad</a:t>
            </a:r>
            <a:r>
              <a:rPr sz="18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165" dirty="0">
                <a:solidFill>
                  <a:srgbClr val="FFFFFF"/>
                </a:solidFill>
                <a:latin typeface="Times New Roman"/>
                <a:cs typeface="Times New Roman"/>
              </a:rPr>
              <a:t>El-Banna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548449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60725" algn="l"/>
              </a:tabLst>
            </a:pPr>
            <a:r>
              <a:rPr sz="4600" spc="-100" dirty="0"/>
              <a:t>PI</a:t>
            </a:r>
            <a:r>
              <a:rPr sz="4600" spc="-105" dirty="0"/>
              <a:t>C16</a:t>
            </a:r>
            <a:r>
              <a:rPr sz="4600" spc="-100" dirty="0"/>
              <a:t>F</a:t>
            </a:r>
            <a:r>
              <a:rPr sz="4600" spc="-105" dirty="0"/>
              <a:t>877</a:t>
            </a:r>
            <a:r>
              <a:rPr sz="4600" spc="-5" dirty="0"/>
              <a:t>A</a:t>
            </a:r>
            <a:r>
              <a:rPr sz="4600" dirty="0"/>
              <a:t>	</a:t>
            </a:r>
            <a:r>
              <a:rPr sz="4600" spc="-185" dirty="0"/>
              <a:t>R</a:t>
            </a:r>
            <a:r>
              <a:rPr sz="4600" spc="-105" dirty="0"/>
              <a:t>e</a:t>
            </a:r>
            <a:r>
              <a:rPr sz="4600" spc="-110" dirty="0"/>
              <a:t>gi</a:t>
            </a:r>
            <a:r>
              <a:rPr sz="4600" spc="-100" dirty="0"/>
              <a:t>s</a:t>
            </a:r>
            <a:r>
              <a:rPr sz="4600" spc="-130" dirty="0"/>
              <a:t>t</a:t>
            </a:r>
            <a:r>
              <a:rPr sz="4600" spc="-105" dirty="0"/>
              <a:t>e</a:t>
            </a:r>
            <a:r>
              <a:rPr sz="4600" spc="-110" dirty="0"/>
              <a:t>r</a:t>
            </a:r>
            <a:r>
              <a:rPr sz="4600" spc="-5" dirty="0"/>
              <a:t>s</a:t>
            </a:r>
            <a:endParaRPr sz="4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50240" y="1247850"/>
            <a:ext cx="4066540" cy="4603750"/>
          </a:xfrm>
          <a:prstGeom prst="rect">
            <a:avLst/>
          </a:prstGeom>
        </p:spPr>
        <p:txBody>
          <a:bodyPr vert="horz" wrap="square" lIns="0" tIns="31496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2480"/>
              </a:spcBef>
              <a:buClr>
                <a:srgbClr val="2CA1BE"/>
              </a:buClr>
              <a:buFont typeface="Arial"/>
              <a:buChar char="•"/>
              <a:tabLst>
                <a:tab pos="241935" algn="l"/>
              </a:tabLst>
            </a:pPr>
            <a:r>
              <a:rPr sz="3600" spc="-5" dirty="0">
                <a:latin typeface="Carlito"/>
                <a:cs typeface="Carlito"/>
              </a:rPr>
              <a:t>Some CPU</a:t>
            </a:r>
            <a:r>
              <a:rPr sz="3600" spc="-70" dirty="0">
                <a:latin typeface="Carlito"/>
                <a:cs typeface="Carlito"/>
              </a:rPr>
              <a:t> </a:t>
            </a:r>
            <a:r>
              <a:rPr sz="3600" spc="-25" dirty="0">
                <a:latin typeface="Carlito"/>
                <a:cs typeface="Carlito"/>
              </a:rPr>
              <a:t>Registers:</a:t>
            </a:r>
            <a:endParaRPr sz="3600">
              <a:latin typeface="Carlito"/>
              <a:cs typeface="Carlito"/>
            </a:endParaRPr>
          </a:p>
          <a:p>
            <a:pPr marL="904240" lvl="1" indent="-229235">
              <a:lnSpc>
                <a:spcPct val="100000"/>
              </a:lnSpc>
              <a:spcBef>
                <a:spcPts val="1980"/>
              </a:spcBef>
              <a:buClr>
                <a:srgbClr val="EB631B"/>
              </a:buClr>
              <a:buFont typeface="Arial"/>
              <a:buChar char="•"/>
              <a:tabLst>
                <a:tab pos="904875" algn="l"/>
              </a:tabLst>
            </a:pPr>
            <a:r>
              <a:rPr sz="3000" dirty="0">
                <a:latin typeface="Carlito"/>
                <a:cs typeface="Carlito"/>
              </a:rPr>
              <a:t>W</a:t>
            </a:r>
            <a:endParaRPr sz="3000">
              <a:latin typeface="Carlito"/>
              <a:cs typeface="Carlito"/>
            </a:endParaRPr>
          </a:p>
          <a:p>
            <a:pPr marL="904240" lvl="1" indent="-229235">
              <a:lnSpc>
                <a:spcPct val="100000"/>
              </a:lnSpc>
              <a:spcBef>
                <a:spcPts val="360"/>
              </a:spcBef>
              <a:buClr>
                <a:srgbClr val="EB631B"/>
              </a:buClr>
              <a:buFont typeface="Arial"/>
              <a:buChar char="•"/>
              <a:tabLst>
                <a:tab pos="904875" algn="l"/>
              </a:tabLst>
            </a:pPr>
            <a:r>
              <a:rPr sz="3000" spc="-5" dirty="0">
                <a:latin typeface="Carlito"/>
                <a:cs typeface="Carlito"/>
              </a:rPr>
              <a:t>PC</a:t>
            </a:r>
            <a:endParaRPr sz="3000">
              <a:latin typeface="Carlito"/>
              <a:cs typeface="Carlito"/>
            </a:endParaRPr>
          </a:p>
          <a:p>
            <a:pPr marL="904240" lvl="1" indent="-229235">
              <a:lnSpc>
                <a:spcPct val="100000"/>
              </a:lnSpc>
              <a:spcBef>
                <a:spcPts val="360"/>
              </a:spcBef>
              <a:buClr>
                <a:srgbClr val="EB631B"/>
              </a:buClr>
              <a:buFont typeface="Arial"/>
              <a:buChar char="•"/>
              <a:tabLst>
                <a:tab pos="904875" algn="l"/>
              </a:tabLst>
            </a:pPr>
            <a:r>
              <a:rPr sz="3000" spc="-20" dirty="0">
                <a:latin typeface="Carlito"/>
                <a:cs typeface="Carlito"/>
              </a:rPr>
              <a:t>FSR</a:t>
            </a:r>
            <a:endParaRPr sz="3000">
              <a:latin typeface="Carlito"/>
              <a:cs typeface="Carlito"/>
            </a:endParaRPr>
          </a:p>
          <a:p>
            <a:pPr marL="904240" lvl="1" indent="-229235">
              <a:lnSpc>
                <a:spcPct val="100000"/>
              </a:lnSpc>
              <a:spcBef>
                <a:spcPts val="360"/>
              </a:spcBef>
              <a:buClr>
                <a:srgbClr val="EB631B"/>
              </a:buClr>
              <a:buFont typeface="Arial"/>
              <a:buChar char="•"/>
              <a:tabLst>
                <a:tab pos="904875" algn="l"/>
              </a:tabLst>
            </a:pPr>
            <a:r>
              <a:rPr sz="3000" dirty="0">
                <a:latin typeface="Carlito"/>
                <a:cs typeface="Carlito"/>
              </a:rPr>
              <a:t>IDF</a:t>
            </a:r>
            <a:endParaRPr sz="3000">
              <a:latin typeface="Carlito"/>
              <a:cs typeface="Carlito"/>
            </a:endParaRPr>
          </a:p>
          <a:p>
            <a:pPr marL="904240" lvl="1" indent="-229235">
              <a:lnSpc>
                <a:spcPct val="100000"/>
              </a:lnSpc>
              <a:spcBef>
                <a:spcPts val="365"/>
              </a:spcBef>
              <a:buClr>
                <a:srgbClr val="EB631B"/>
              </a:buClr>
              <a:buFont typeface="Arial"/>
              <a:buChar char="•"/>
              <a:tabLst>
                <a:tab pos="904875" algn="l"/>
              </a:tabLst>
            </a:pPr>
            <a:r>
              <a:rPr sz="3000" spc="-5" dirty="0">
                <a:latin typeface="Carlito"/>
                <a:cs typeface="Carlito"/>
              </a:rPr>
              <a:t>PCL</a:t>
            </a:r>
            <a:endParaRPr sz="3000">
              <a:latin typeface="Carlito"/>
              <a:cs typeface="Carlito"/>
            </a:endParaRPr>
          </a:p>
          <a:p>
            <a:pPr marL="904240" lvl="1" indent="-229235">
              <a:lnSpc>
                <a:spcPct val="100000"/>
              </a:lnSpc>
              <a:spcBef>
                <a:spcPts val="359"/>
              </a:spcBef>
              <a:buClr>
                <a:srgbClr val="EB631B"/>
              </a:buClr>
              <a:buFont typeface="Arial"/>
              <a:buChar char="•"/>
              <a:tabLst>
                <a:tab pos="904875" algn="l"/>
              </a:tabLst>
            </a:pPr>
            <a:r>
              <a:rPr sz="3000" spc="-45" dirty="0">
                <a:latin typeface="Carlito"/>
                <a:cs typeface="Carlito"/>
              </a:rPr>
              <a:t>PCLATH</a:t>
            </a:r>
            <a:endParaRPr sz="3000">
              <a:latin typeface="Carlito"/>
              <a:cs typeface="Carlito"/>
            </a:endParaRPr>
          </a:p>
          <a:p>
            <a:pPr marL="904240" lvl="1" indent="-229235">
              <a:lnSpc>
                <a:spcPct val="100000"/>
              </a:lnSpc>
              <a:spcBef>
                <a:spcPts val="360"/>
              </a:spcBef>
              <a:buClr>
                <a:srgbClr val="EB631B"/>
              </a:buClr>
              <a:buFont typeface="Arial"/>
              <a:buChar char="•"/>
              <a:tabLst>
                <a:tab pos="904875" algn="l"/>
              </a:tabLst>
            </a:pPr>
            <a:r>
              <a:rPr sz="3000" spc="-90" dirty="0">
                <a:latin typeface="Carlito"/>
                <a:cs typeface="Carlito"/>
              </a:rPr>
              <a:t>STATUS</a:t>
            </a:r>
            <a:endParaRPr sz="3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754622" y="2863995"/>
            <a:ext cx="374650" cy="2506345"/>
          </a:xfrm>
          <a:prstGeom prst="rect">
            <a:avLst/>
          </a:prstGeom>
        </p:spPr>
        <p:txBody>
          <a:bodyPr vert="vert270" wrap="square" lIns="0" tIns="36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800" spc="-275" dirty="0">
                <a:solidFill>
                  <a:srgbClr val="FFFFFF"/>
                </a:solidFill>
                <a:latin typeface="Arial"/>
                <a:cs typeface="Arial"/>
              </a:rPr>
              <a:t>RTES, 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Lec#3 </a:t>
            </a: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Spring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2015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80139" y="232043"/>
            <a:ext cx="385445" cy="2051685"/>
          </a:xfrm>
          <a:prstGeom prst="rect">
            <a:avLst/>
          </a:prstGeom>
        </p:spPr>
        <p:txBody>
          <a:bodyPr vert="vert270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800" spc="-110" dirty="0">
                <a:solidFill>
                  <a:srgbClr val="FFFFFF"/>
                </a:solidFill>
                <a:latin typeface="Times New Roman"/>
                <a:cs typeface="Times New Roman"/>
              </a:rPr>
              <a:t>© </a:t>
            </a:r>
            <a:r>
              <a:rPr sz="1800" spc="85" dirty="0">
                <a:solidFill>
                  <a:srgbClr val="FFFFFF"/>
                </a:solidFill>
                <a:latin typeface="Times New Roman"/>
                <a:cs typeface="Times New Roman"/>
              </a:rPr>
              <a:t>Ahmad</a:t>
            </a:r>
            <a:r>
              <a:rPr sz="18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165" dirty="0">
                <a:solidFill>
                  <a:srgbClr val="FFFFFF"/>
                </a:solidFill>
                <a:latin typeface="Times New Roman"/>
                <a:cs typeface="Times New Roman"/>
              </a:rPr>
              <a:t>El-Banna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275653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69620" algn="l"/>
              </a:tabLst>
            </a:pPr>
            <a:r>
              <a:rPr sz="4600" dirty="0"/>
              <a:t>W	</a:t>
            </a:r>
            <a:r>
              <a:rPr sz="4600" spc="-105" dirty="0"/>
              <a:t>Register</a:t>
            </a:r>
            <a:endParaRPr sz="460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50240" y="1616786"/>
            <a:ext cx="7055484" cy="14338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Clr>
                <a:srgbClr val="2CA1BE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200" spc="-120" dirty="0">
                <a:latin typeface="Carlito"/>
                <a:cs typeface="Carlito"/>
              </a:rPr>
              <a:t>W,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10" dirty="0">
                <a:latin typeface="Carlito"/>
                <a:cs typeface="Carlito"/>
              </a:rPr>
              <a:t>working </a:t>
            </a:r>
            <a:r>
              <a:rPr sz="2200" spc="-35" dirty="0">
                <a:latin typeface="Carlito"/>
                <a:cs typeface="Carlito"/>
              </a:rPr>
              <a:t>register, </a:t>
            </a:r>
            <a:r>
              <a:rPr sz="2200" spc="-5" dirty="0">
                <a:latin typeface="Carlito"/>
                <a:cs typeface="Carlito"/>
              </a:rPr>
              <a:t>is used </a:t>
            </a:r>
            <a:r>
              <a:rPr sz="2200" spc="-10" dirty="0">
                <a:latin typeface="Carlito"/>
                <a:cs typeface="Carlito"/>
              </a:rPr>
              <a:t>by </a:t>
            </a:r>
            <a:r>
              <a:rPr sz="2200" spc="-15" dirty="0">
                <a:latin typeface="Carlito"/>
                <a:cs typeface="Carlito"/>
              </a:rPr>
              <a:t>many </a:t>
            </a:r>
            <a:r>
              <a:rPr sz="2200" spc="-5" dirty="0">
                <a:latin typeface="Carlito"/>
                <a:cs typeface="Carlito"/>
              </a:rPr>
              <a:t>instructions as</a:t>
            </a:r>
            <a:r>
              <a:rPr sz="2200" spc="22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the</a:t>
            </a:r>
            <a:endParaRPr sz="2200">
              <a:latin typeface="Carlito"/>
              <a:cs typeface="Carlito"/>
            </a:endParaRPr>
          </a:p>
          <a:p>
            <a:pPr marL="241300">
              <a:lnSpc>
                <a:spcPct val="100000"/>
              </a:lnSpc>
            </a:pPr>
            <a:r>
              <a:rPr sz="2200" spc="-10" dirty="0">
                <a:latin typeface="Carlito"/>
                <a:cs typeface="Carlito"/>
              </a:rPr>
              <a:t>source </a:t>
            </a:r>
            <a:r>
              <a:rPr sz="2200" dirty="0">
                <a:latin typeface="Carlito"/>
                <a:cs typeface="Carlito"/>
              </a:rPr>
              <a:t>of </a:t>
            </a:r>
            <a:r>
              <a:rPr sz="2200" spc="-5" dirty="0">
                <a:latin typeface="Carlito"/>
                <a:cs typeface="Carlito"/>
              </a:rPr>
              <a:t>an </a:t>
            </a:r>
            <a:r>
              <a:rPr sz="2200" spc="-10" dirty="0">
                <a:latin typeface="Carlito"/>
                <a:cs typeface="Carlito"/>
              </a:rPr>
              <a:t>operand. This </a:t>
            </a:r>
            <a:r>
              <a:rPr sz="2200" spc="-5" dirty="0">
                <a:latin typeface="Carlito"/>
                <a:cs typeface="Carlito"/>
              </a:rPr>
              <a:t>is </a:t>
            </a:r>
            <a:r>
              <a:rPr sz="2200" spc="-10" dirty="0">
                <a:latin typeface="Carlito"/>
                <a:cs typeface="Carlito"/>
              </a:rPr>
              <a:t>similar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10" dirty="0">
                <a:latin typeface="Carlito"/>
                <a:cs typeface="Carlito"/>
              </a:rPr>
              <a:t>accumulator </a:t>
            </a:r>
            <a:r>
              <a:rPr sz="2200" spc="-5" dirty="0">
                <a:latin typeface="Carlito"/>
                <a:cs typeface="Carlito"/>
              </a:rPr>
              <a:t>in</a:t>
            </a:r>
            <a:r>
              <a:rPr sz="2200" spc="9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8051.</a:t>
            </a:r>
            <a:endParaRPr sz="2200">
              <a:latin typeface="Carlito"/>
              <a:cs typeface="Carlito"/>
            </a:endParaRPr>
          </a:p>
          <a:p>
            <a:pPr marL="241300" marR="476884" indent="-229235">
              <a:lnSpc>
                <a:spcPct val="100000"/>
              </a:lnSpc>
              <a:spcBef>
                <a:spcPts val="530"/>
              </a:spcBef>
              <a:buClr>
                <a:srgbClr val="2CA1BE"/>
              </a:buClr>
              <a:buFont typeface="Arial"/>
              <a:buChar char="•"/>
              <a:tabLst>
                <a:tab pos="305435" algn="l"/>
                <a:tab pos="306070" algn="l"/>
              </a:tabLst>
            </a:pPr>
            <a:r>
              <a:rPr dirty="0"/>
              <a:t>	</a:t>
            </a:r>
            <a:r>
              <a:rPr sz="2200" spc="-5" dirty="0">
                <a:latin typeface="Carlito"/>
                <a:cs typeface="Carlito"/>
              </a:rPr>
              <a:t>It </a:t>
            </a:r>
            <a:r>
              <a:rPr sz="2200" spc="-15" dirty="0">
                <a:latin typeface="Carlito"/>
                <a:cs typeface="Carlito"/>
              </a:rPr>
              <a:t>may </a:t>
            </a:r>
            <a:r>
              <a:rPr sz="2200" spc="-5" dirty="0">
                <a:latin typeface="Carlito"/>
                <a:cs typeface="Carlito"/>
              </a:rPr>
              <a:t>also serve </a:t>
            </a:r>
            <a:r>
              <a:rPr sz="2200" dirty="0">
                <a:latin typeface="Carlito"/>
                <a:cs typeface="Carlito"/>
              </a:rPr>
              <a:t>as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10" dirty="0">
                <a:latin typeface="Carlito"/>
                <a:cs typeface="Carlito"/>
              </a:rPr>
              <a:t>destination </a:t>
            </a:r>
            <a:r>
              <a:rPr sz="2200" spc="-20" dirty="0">
                <a:latin typeface="Carlito"/>
                <a:cs typeface="Carlito"/>
              </a:rPr>
              <a:t>for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10" dirty="0">
                <a:latin typeface="Carlito"/>
                <a:cs typeface="Carlito"/>
              </a:rPr>
              <a:t>result </a:t>
            </a:r>
            <a:r>
              <a:rPr sz="2200" spc="-5" dirty="0">
                <a:latin typeface="Carlito"/>
                <a:cs typeface="Carlito"/>
              </a:rPr>
              <a:t>of the  instruction </a:t>
            </a:r>
            <a:r>
              <a:rPr sz="2200" spc="-15" dirty="0">
                <a:latin typeface="Carlito"/>
                <a:cs typeface="Carlito"/>
              </a:rPr>
              <a:t>execution. </a:t>
            </a:r>
            <a:r>
              <a:rPr sz="2200" spc="-5" dirty="0">
                <a:latin typeface="Carlito"/>
                <a:cs typeface="Carlito"/>
              </a:rPr>
              <a:t>It is an </a:t>
            </a:r>
            <a:r>
              <a:rPr sz="2200" spc="-10" dirty="0">
                <a:latin typeface="Carlito"/>
                <a:cs typeface="Carlito"/>
              </a:rPr>
              <a:t>8-bit</a:t>
            </a:r>
            <a:r>
              <a:rPr sz="2200" spc="20" dirty="0">
                <a:latin typeface="Carlito"/>
                <a:cs typeface="Carlito"/>
              </a:rPr>
              <a:t> </a:t>
            </a:r>
            <a:r>
              <a:rPr sz="2200" spc="-35" dirty="0">
                <a:latin typeface="Carlito"/>
                <a:cs typeface="Carlito"/>
              </a:rPr>
              <a:t>register.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754622" y="2863995"/>
            <a:ext cx="374650" cy="2506345"/>
          </a:xfrm>
          <a:prstGeom prst="rect">
            <a:avLst/>
          </a:prstGeom>
        </p:spPr>
        <p:txBody>
          <a:bodyPr vert="vert270" wrap="square" lIns="0" tIns="36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800" spc="-275" dirty="0">
                <a:solidFill>
                  <a:srgbClr val="FFFFFF"/>
                </a:solidFill>
                <a:latin typeface="Arial"/>
                <a:cs typeface="Arial"/>
              </a:rPr>
              <a:t>RTES, 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Lec#3 </a:t>
            </a: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Spring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2015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80139" y="232043"/>
            <a:ext cx="385445" cy="2051685"/>
          </a:xfrm>
          <a:prstGeom prst="rect">
            <a:avLst/>
          </a:prstGeom>
        </p:spPr>
        <p:txBody>
          <a:bodyPr vert="vert270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800" spc="-110" dirty="0">
                <a:solidFill>
                  <a:srgbClr val="FFFFFF"/>
                </a:solidFill>
                <a:latin typeface="Times New Roman"/>
                <a:cs typeface="Times New Roman"/>
              </a:rPr>
              <a:t>© </a:t>
            </a:r>
            <a:r>
              <a:rPr sz="1800" spc="85" dirty="0">
                <a:solidFill>
                  <a:srgbClr val="FFFFFF"/>
                </a:solidFill>
                <a:latin typeface="Times New Roman"/>
                <a:cs typeface="Times New Roman"/>
              </a:rPr>
              <a:t>Ahmad</a:t>
            </a:r>
            <a:r>
              <a:rPr sz="18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165" dirty="0">
                <a:solidFill>
                  <a:srgbClr val="FFFFFF"/>
                </a:solidFill>
                <a:latin typeface="Times New Roman"/>
                <a:cs typeface="Times New Roman"/>
              </a:rPr>
              <a:t>El-Banna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41650" y="3200361"/>
            <a:ext cx="3663950" cy="34362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415226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spc="-114" dirty="0"/>
              <a:t>Program</a:t>
            </a:r>
            <a:r>
              <a:rPr sz="4600" spc="-235" dirty="0"/>
              <a:t> </a:t>
            </a:r>
            <a:r>
              <a:rPr sz="4600" spc="-95" dirty="0"/>
              <a:t>Counter</a:t>
            </a:r>
            <a:endParaRPr sz="4600"/>
          </a:p>
        </p:txBody>
      </p:sp>
      <p:sp>
        <p:nvSpPr>
          <p:cNvPr id="3" name="object 3"/>
          <p:cNvSpPr txBox="1"/>
          <p:nvPr/>
        </p:nvSpPr>
        <p:spPr>
          <a:xfrm>
            <a:off x="650240" y="1561541"/>
            <a:ext cx="7326630" cy="1673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9235">
              <a:lnSpc>
                <a:spcPts val="2160"/>
              </a:lnSpc>
              <a:spcBef>
                <a:spcPts val="105"/>
              </a:spcBef>
              <a:buClr>
                <a:srgbClr val="2CA1BE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spc="-15" dirty="0">
                <a:latin typeface="Carlito"/>
                <a:cs typeface="Carlito"/>
              </a:rPr>
              <a:t>Program </a:t>
            </a:r>
            <a:r>
              <a:rPr sz="2000" spc="-10" dirty="0">
                <a:latin typeface="Carlito"/>
                <a:cs typeface="Carlito"/>
              </a:rPr>
              <a:t>Counter </a:t>
            </a:r>
            <a:r>
              <a:rPr sz="2000" spc="-5" dirty="0">
                <a:latin typeface="Carlito"/>
                <a:cs typeface="Carlito"/>
              </a:rPr>
              <a:t>(PC) </a:t>
            </a:r>
            <a:r>
              <a:rPr sz="2000" dirty="0">
                <a:latin typeface="Carlito"/>
                <a:cs typeface="Carlito"/>
              </a:rPr>
              <a:t>is 13 </a:t>
            </a:r>
            <a:r>
              <a:rPr sz="2000" spc="-5" dirty="0">
                <a:latin typeface="Carlito"/>
                <a:cs typeface="Carlito"/>
              </a:rPr>
              <a:t>bit </a:t>
            </a:r>
            <a:r>
              <a:rPr sz="2000" dirty="0">
                <a:latin typeface="Carlito"/>
                <a:cs typeface="Carlito"/>
              </a:rPr>
              <a:t>and capable of </a:t>
            </a:r>
            <a:r>
              <a:rPr sz="2000" spc="-5" dirty="0">
                <a:latin typeface="Carlito"/>
                <a:cs typeface="Carlito"/>
              </a:rPr>
              <a:t>addressing </a:t>
            </a:r>
            <a:r>
              <a:rPr sz="2000" dirty="0">
                <a:latin typeface="Carlito"/>
                <a:cs typeface="Carlito"/>
              </a:rPr>
              <a:t>an 8K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word</a:t>
            </a:r>
            <a:endParaRPr sz="2000">
              <a:latin typeface="Carlito"/>
              <a:cs typeface="Carlito"/>
            </a:endParaRPr>
          </a:p>
          <a:p>
            <a:pPr marL="241300">
              <a:lnSpc>
                <a:spcPts val="2160"/>
              </a:lnSpc>
            </a:pPr>
            <a:r>
              <a:rPr sz="2000" dirty="0">
                <a:latin typeface="Carlito"/>
                <a:cs typeface="Carlito"/>
              </a:rPr>
              <a:t>x 14 </a:t>
            </a:r>
            <a:r>
              <a:rPr sz="2000" spc="-5" dirty="0">
                <a:latin typeface="Carlito"/>
                <a:cs typeface="Carlito"/>
              </a:rPr>
              <a:t>bit </a:t>
            </a:r>
            <a:r>
              <a:rPr sz="2000" spc="-15" dirty="0">
                <a:latin typeface="Carlito"/>
                <a:cs typeface="Carlito"/>
              </a:rPr>
              <a:t>program </a:t>
            </a:r>
            <a:r>
              <a:rPr sz="2000" dirty="0">
                <a:latin typeface="Carlito"/>
                <a:cs typeface="Carlito"/>
              </a:rPr>
              <a:t>memory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space.</a:t>
            </a:r>
            <a:endParaRPr sz="2000">
              <a:latin typeface="Carlito"/>
              <a:cs typeface="Carlito"/>
            </a:endParaRPr>
          </a:p>
          <a:p>
            <a:pPr marL="241300" marR="256540" indent="-229235">
              <a:lnSpc>
                <a:spcPts val="1920"/>
              </a:lnSpc>
              <a:spcBef>
                <a:spcPts val="465"/>
              </a:spcBef>
              <a:buClr>
                <a:srgbClr val="2CA1BE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dirty="0">
                <a:latin typeface="Carlito"/>
                <a:cs typeface="Carlito"/>
              </a:rPr>
              <a:t>PC </a:t>
            </a:r>
            <a:r>
              <a:rPr sz="2000" spc="-15" dirty="0">
                <a:latin typeface="Carlito"/>
                <a:cs typeface="Carlito"/>
              </a:rPr>
              <a:t>keeps </a:t>
            </a:r>
            <a:r>
              <a:rPr sz="2000" spc="-10" dirty="0">
                <a:latin typeface="Carlito"/>
                <a:cs typeface="Carlito"/>
              </a:rPr>
              <a:t>track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5" dirty="0">
                <a:latin typeface="Carlito"/>
                <a:cs typeface="Carlito"/>
              </a:rPr>
              <a:t>program </a:t>
            </a:r>
            <a:r>
              <a:rPr sz="2000" spc="-10" dirty="0">
                <a:latin typeface="Carlito"/>
                <a:cs typeface="Carlito"/>
              </a:rPr>
              <a:t>execution </a:t>
            </a:r>
            <a:r>
              <a:rPr sz="2000" spc="-5" dirty="0">
                <a:latin typeface="Carlito"/>
                <a:cs typeface="Carlito"/>
              </a:rPr>
              <a:t>by holding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address of 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current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instruction.</a:t>
            </a:r>
            <a:endParaRPr sz="2000">
              <a:latin typeface="Carlito"/>
              <a:cs typeface="Carlito"/>
            </a:endParaRPr>
          </a:p>
          <a:p>
            <a:pPr marL="241300" indent="-229235">
              <a:lnSpc>
                <a:spcPts val="2160"/>
              </a:lnSpc>
              <a:spcBef>
                <a:spcPts val="15"/>
              </a:spcBef>
              <a:buClr>
                <a:srgbClr val="2CA1BE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dirty="0">
                <a:latin typeface="Carlito"/>
                <a:cs typeface="Carlito"/>
              </a:rPr>
              <a:t>It is </a:t>
            </a:r>
            <a:r>
              <a:rPr sz="2000" spc="-10" dirty="0">
                <a:latin typeface="Carlito"/>
                <a:cs typeface="Carlito"/>
              </a:rPr>
              <a:t>automatically incremented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next </a:t>
            </a:r>
            <a:r>
              <a:rPr sz="2000" spc="-5" dirty="0">
                <a:latin typeface="Carlito"/>
                <a:cs typeface="Carlito"/>
              </a:rPr>
              <a:t>instruction during</a:t>
            </a:r>
            <a:r>
              <a:rPr sz="2000" spc="11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the</a:t>
            </a:r>
            <a:endParaRPr sz="2000">
              <a:latin typeface="Carlito"/>
              <a:cs typeface="Carlito"/>
            </a:endParaRPr>
          </a:p>
          <a:p>
            <a:pPr marL="241300">
              <a:lnSpc>
                <a:spcPts val="2160"/>
              </a:lnSpc>
            </a:pPr>
            <a:r>
              <a:rPr sz="2000" spc="-10" dirty="0">
                <a:latin typeface="Carlito"/>
                <a:cs typeface="Carlito"/>
              </a:rPr>
              <a:t>current </a:t>
            </a:r>
            <a:r>
              <a:rPr sz="2000" spc="-5" dirty="0">
                <a:latin typeface="Carlito"/>
                <a:cs typeface="Carlito"/>
              </a:rPr>
              <a:t>instruction</a:t>
            </a:r>
            <a:r>
              <a:rPr sz="2000" spc="1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execution.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0240" y="3555872"/>
            <a:ext cx="7292975" cy="2483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5"/>
              </a:spcBef>
              <a:buClr>
                <a:srgbClr val="2CA1BE"/>
              </a:buClr>
              <a:buFont typeface="Arial"/>
              <a:buChar char="•"/>
              <a:tabLst>
                <a:tab pos="241935" algn="l"/>
              </a:tabLst>
            </a:pPr>
            <a:r>
              <a:rPr sz="3200" b="1" spc="-15" dirty="0">
                <a:solidFill>
                  <a:srgbClr val="DA1F28"/>
                </a:solidFill>
                <a:latin typeface="Carlito"/>
                <a:cs typeface="Carlito"/>
              </a:rPr>
              <a:t>Program Counter</a:t>
            </a:r>
            <a:r>
              <a:rPr sz="3200" b="1" spc="-35" dirty="0">
                <a:solidFill>
                  <a:srgbClr val="DA1F28"/>
                </a:solidFill>
                <a:latin typeface="Carlito"/>
                <a:cs typeface="Carlito"/>
              </a:rPr>
              <a:t> </a:t>
            </a:r>
            <a:r>
              <a:rPr sz="3200" b="1" spc="-10" dirty="0">
                <a:solidFill>
                  <a:srgbClr val="DA1F28"/>
                </a:solidFill>
                <a:latin typeface="Carlito"/>
                <a:cs typeface="Carlito"/>
              </a:rPr>
              <a:t>Stack</a:t>
            </a:r>
            <a:endParaRPr sz="3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2545"/>
              </a:spcBef>
              <a:buClr>
                <a:srgbClr val="2CA1BE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dirty="0">
                <a:latin typeface="Carlito"/>
                <a:cs typeface="Carlito"/>
              </a:rPr>
              <a:t>an </a:t>
            </a:r>
            <a:r>
              <a:rPr sz="2000" spc="-5" dirty="0">
                <a:latin typeface="Carlito"/>
                <a:cs typeface="Carlito"/>
              </a:rPr>
              <a:t>independent </a:t>
            </a:r>
            <a:r>
              <a:rPr sz="2000" spc="-10" dirty="0">
                <a:latin typeface="Carlito"/>
                <a:cs typeface="Carlito"/>
              </a:rPr>
              <a:t>8-level stack </a:t>
            </a:r>
            <a:r>
              <a:rPr sz="2000" dirty="0">
                <a:latin typeface="Carlito"/>
                <a:cs typeface="Carlito"/>
              </a:rPr>
              <a:t>is </a:t>
            </a:r>
            <a:r>
              <a:rPr sz="2000" spc="-5" dirty="0">
                <a:latin typeface="Carlito"/>
                <a:cs typeface="Carlito"/>
              </a:rPr>
              <a:t>used </a:t>
            </a:r>
            <a:r>
              <a:rPr sz="2000" spc="-15" dirty="0">
                <a:latin typeface="Carlito"/>
                <a:cs typeface="Carlito"/>
              </a:rPr>
              <a:t>for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5" dirty="0">
                <a:latin typeface="Carlito"/>
                <a:cs typeface="Carlito"/>
              </a:rPr>
              <a:t>program</a:t>
            </a:r>
            <a:r>
              <a:rPr sz="2000" spc="25" dirty="0">
                <a:latin typeface="Carlito"/>
                <a:cs typeface="Carlito"/>
              </a:rPr>
              <a:t> </a:t>
            </a:r>
            <a:r>
              <a:rPr sz="2000" spc="-35" dirty="0">
                <a:latin typeface="Carlito"/>
                <a:cs typeface="Carlito"/>
              </a:rPr>
              <a:t>counter.</a:t>
            </a:r>
            <a:endParaRPr sz="20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buClr>
                <a:srgbClr val="2CA1BE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dirty="0">
                <a:latin typeface="Carlito"/>
                <a:cs typeface="Carlito"/>
              </a:rPr>
              <a:t>As the PC is </a:t>
            </a:r>
            <a:r>
              <a:rPr sz="2000" spc="-5" dirty="0">
                <a:latin typeface="Carlito"/>
                <a:cs typeface="Carlito"/>
              </a:rPr>
              <a:t>13-bit,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stack </a:t>
            </a:r>
            <a:r>
              <a:rPr sz="2000" dirty="0">
                <a:latin typeface="Carlito"/>
                <a:cs typeface="Carlito"/>
              </a:rPr>
              <a:t>is </a:t>
            </a:r>
            <a:r>
              <a:rPr sz="2000" spc="-15" dirty="0">
                <a:latin typeface="Carlito"/>
                <a:cs typeface="Carlito"/>
              </a:rPr>
              <a:t>organized </a:t>
            </a:r>
            <a:r>
              <a:rPr sz="2000" dirty="0">
                <a:latin typeface="Carlito"/>
                <a:cs typeface="Carlito"/>
              </a:rPr>
              <a:t>as 8x13bit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registers.</a:t>
            </a:r>
            <a:endParaRPr sz="2000">
              <a:latin typeface="Carlito"/>
              <a:cs typeface="Carlito"/>
            </a:endParaRPr>
          </a:p>
          <a:p>
            <a:pPr marL="241300" marR="5080" indent="-229235">
              <a:lnSpc>
                <a:spcPct val="80000"/>
              </a:lnSpc>
              <a:spcBef>
                <a:spcPts val="480"/>
              </a:spcBef>
              <a:buClr>
                <a:srgbClr val="2CA1BE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dirty="0">
                <a:latin typeface="Carlito"/>
                <a:cs typeface="Carlito"/>
              </a:rPr>
              <a:t>When an </a:t>
            </a:r>
            <a:r>
              <a:rPr sz="2000" spc="-10" dirty="0">
                <a:latin typeface="Carlito"/>
                <a:cs typeface="Carlito"/>
              </a:rPr>
              <a:t>interrupt occurs, </a:t>
            </a:r>
            <a:r>
              <a:rPr sz="2000" dirty="0">
                <a:latin typeface="Carlito"/>
                <a:cs typeface="Carlito"/>
              </a:rPr>
              <a:t>the PC </a:t>
            </a:r>
            <a:r>
              <a:rPr sz="2000" spc="-5" dirty="0">
                <a:latin typeface="Carlito"/>
                <a:cs typeface="Carlito"/>
              </a:rPr>
              <a:t>is pushed </a:t>
            </a:r>
            <a:r>
              <a:rPr sz="2000" spc="-15" dirty="0">
                <a:latin typeface="Carlito"/>
                <a:cs typeface="Carlito"/>
              </a:rPr>
              <a:t>onto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stack. </a:t>
            </a:r>
            <a:r>
              <a:rPr sz="2000" dirty="0">
                <a:latin typeface="Carlito"/>
                <a:cs typeface="Carlito"/>
              </a:rPr>
              <a:t>When  the </a:t>
            </a:r>
            <a:r>
              <a:rPr sz="2000" spc="-10" dirty="0">
                <a:latin typeface="Carlito"/>
                <a:cs typeface="Carlito"/>
              </a:rPr>
              <a:t>interrupt </a:t>
            </a:r>
            <a:r>
              <a:rPr sz="2000" dirty="0">
                <a:latin typeface="Carlito"/>
                <a:cs typeface="Carlito"/>
              </a:rPr>
              <a:t>is </a:t>
            </a:r>
            <a:r>
              <a:rPr sz="2000" spc="-5" dirty="0">
                <a:latin typeface="Carlito"/>
                <a:cs typeface="Carlito"/>
              </a:rPr>
              <a:t>being served, other interrupts </a:t>
            </a:r>
            <a:r>
              <a:rPr sz="2000" spc="-10" dirty="0">
                <a:latin typeface="Carlito"/>
                <a:cs typeface="Carlito"/>
              </a:rPr>
              <a:t>remain </a:t>
            </a:r>
            <a:r>
              <a:rPr sz="2000" spc="-5" dirty="0">
                <a:latin typeface="Carlito"/>
                <a:cs typeface="Carlito"/>
              </a:rPr>
              <a:t>disabled.  Hence, other </a:t>
            </a:r>
            <a:r>
              <a:rPr sz="2000" dirty="0">
                <a:latin typeface="Carlito"/>
                <a:cs typeface="Carlito"/>
              </a:rPr>
              <a:t>7 </a:t>
            </a:r>
            <a:r>
              <a:rPr sz="2000" spc="-15" dirty="0">
                <a:latin typeface="Carlito"/>
                <a:cs typeface="Carlito"/>
              </a:rPr>
              <a:t>registers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stack </a:t>
            </a:r>
            <a:r>
              <a:rPr sz="2000" spc="-5" dirty="0">
                <a:latin typeface="Carlito"/>
                <a:cs typeface="Carlito"/>
              </a:rPr>
              <a:t>can be used </a:t>
            </a:r>
            <a:r>
              <a:rPr sz="2000" spc="-15" dirty="0">
                <a:latin typeface="Carlito"/>
                <a:cs typeface="Carlito"/>
              </a:rPr>
              <a:t>for </a:t>
            </a:r>
            <a:r>
              <a:rPr sz="2000" spc="-10" dirty="0">
                <a:latin typeface="Carlito"/>
                <a:cs typeface="Carlito"/>
              </a:rPr>
              <a:t>subroutine </a:t>
            </a:r>
            <a:r>
              <a:rPr sz="2000" spc="-5" dirty="0">
                <a:latin typeface="Carlito"/>
                <a:cs typeface="Carlito"/>
              </a:rPr>
              <a:t>calls  </a:t>
            </a:r>
            <a:r>
              <a:rPr sz="2000" dirty="0">
                <a:latin typeface="Carlito"/>
                <a:cs typeface="Carlito"/>
              </a:rPr>
              <a:t>within an </a:t>
            </a:r>
            <a:r>
              <a:rPr sz="2000" b="1" spc="-10" dirty="0">
                <a:solidFill>
                  <a:srgbClr val="3333CC"/>
                </a:solidFill>
                <a:latin typeface="Carlito"/>
                <a:cs typeface="Carlito"/>
              </a:rPr>
              <a:t>interrupt </a:t>
            </a:r>
            <a:r>
              <a:rPr sz="2000" b="1" dirty="0">
                <a:solidFill>
                  <a:srgbClr val="3333CC"/>
                </a:solidFill>
                <a:latin typeface="Carlito"/>
                <a:cs typeface="Carlito"/>
              </a:rPr>
              <a:t>service </a:t>
            </a:r>
            <a:r>
              <a:rPr sz="2000" b="1" spc="-5" dirty="0">
                <a:solidFill>
                  <a:srgbClr val="3333CC"/>
                </a:solidFill>
                <a:latin typeface="Carlito"/>
                <a:cs typeface="Carlito"/>
              </a:rPr>
              <a:t>routine </a:t>
            </a:r>
            <a:r>
              <a:rPr sz="2000" spc="-5" dirty="0">
                <a:latin typeface="Carlito"/>
                <a:cs typeface="Carlito"/>
              </a:rPr>
              <a:t>or </a:t>
            </a:r>
            <a:r>
              <a:rPr sz="2000" dirty="0">
                <a:latin typeface="Carlito"/>
                <a:cs typeface="Carlito"/>
              </a:rPr>
              <a:t>within the </a:t>
            </a:r>
            <a:r>
              <a:rPr sz="2000" spc="-5" dirty="0">
                <a:latin typeface="Carlito"/>
                <a:cs typeface="Carlito"/>
              </a:rPr>
              <a:t>mainline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program.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678671" y="5683402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25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54622" y="2863995"/>
            <a:ext cx="374650" cy="2506345"/>
          </a:xfrm>
          <a:prstGeom prst="rect">
            <a:avLst/>
          </a:prstGeom>
        </p:spPr>
        <p:txBody>
          <a:bodyPr vert="vert270" wrap="square" lIns="0" tIns="36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800" spc="-275" dirty="0">
                <a:solidFill>
                  <a:srgbClr val="FFFFFF"/>
                </a:solidFill>
                <a:latin typeface="Arial"/>
                <a:cs typeface="Arial"/>
              </a:rPr>
              <a:t>RTES, 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Lec#3 </a:t>
            </a: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Spring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2015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80139" y="232043"/>
            <a:ext cx="385445" cy="2051685"/>
          </a:xfrm>
          <a:prstGeom prst="rect">
            <a:avLst/>
          </a:prstGeom>
        </p:spPr>
        <p:txBody>
          <a:bodyPr vert="vert270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800" spc="-110" dirty="0">
                <a:solidFill>
                  <a:srgbClr val="FFFFFF"/>
                </a:solidFill>
                <a:latin typeface="Times New Roman"/>
                <a:cs typeface="Times New Roman"/>
              </a:rPr>
              <a:t>© </a:t>
            </a:r>
            <a:r>
              <a:rPr sz="1800" spc="85" dirty="0">
                <a:solidFill>
                  <a:srgbClr val="FFFFFF"/>
                </a:solidFill>
                <a:latin typeface="Times New Roman"/>
                <a:cs typeface="Times New Roman"/>
              </a:rPr>
              <a:t>Ahmad</a:t>
            </a:r>
            <a:r>
              <a:rPr sz="18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165" dirty="0">
                <a:solidFill>
                  <a:srgbClr val="FFFFFF"/>
                </a:solidFill>
                <a:latin typeface="Times New Roman"/>
                <a:cs typeface="Times New Roman"/>
              </a:rPr>
              <a:t>El-Banna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282702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spc="-70" dirty="0"/>
              <a:t>FSR </a:t>
            </a:r>
            <a:r>
              <a:rPr sz="4600" dirty="0"/>
              <a:t>&amp;</a:t>
            </a:r>
            <a:r>
              <a:rPr sz="4600" spc="-390" dirty="0"/>
              <a:t> </a:t>
            </a:r>
            <a:r>
              <a:rPr sz="4600" spc="-80" dirty="0"/>
              <a:t>INDF</a:t>
            </a:r>
            <a:endParaRPr sz="4600"/>
          </a:p>
        </p:txBody>
      </p:sp>
      <p:sp>
        <p:nvSpPr>
          <p:cNvPr id="3" name="object 3"/>
          <p:cNvSpPr txBox="1"/>
          <p:nvPr/>
        </p:nvSpPr>
        <p:spPr>
          <a:xfrm>
            <a:off x="650240" y="1555826"/>
            <a:ext cx="7179945" cy="194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Clr>
                <a:srgbClr val="2CA1BE"/>
              </a:buClr>
              <a:buFont typeface="Arial"/>
              <a:buChar char="•"/>
              <a:tabLst>
                <a:tab pos="241935" algn="l"/>
              </a:tabLst>
            </a:pPr>
            <a:r>
              <a:rPr sz="3300" b="1" spc="-20" dirty="0">
                <a:solidFill>
                  <a:srgbClr val="DA1F28"/>
                </a:solidFill>
                <a:latin typeface="Carlito"/>
                <a:cs typeface="Carlito"/>
              </a:rPr>
              <a:t>FSR</a:t>
            </a:r>
            <a:r>
              <a:rPr sz="3300" b="1" spc="-5" dirty="0">
                <a:solidFill>
                  <a:srgbClr val="DA1F28"/>
                </a:solidFill>
                <a:latin typeface="Carlito"/>
                <a:cs typeface="Carlito"/>
              </a:rPr>
              <a:t> </a:t>
            </a:r>
            <a:r>
              <a:rPr sz="3300" b="1" spc="-20" dirty="0">
                <a:solidFill>
                  <a:srgbClr val="DA1F28"/>
                </a:solidFill>
                <a:latin typeface="Carlito"/>
                <a:cs typeface="Carlito"/>
              </a:rPr>
              <a:t>Register</a:t>
            </a:r>
            <a:endParaRPr sz="33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3250"/>
              </a:spcBef>
              <a:buClr>
                <a:srgbClr val="2CA1BE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200" spc="-10" dirty="0">
                <a:latin typeface="Carlito"/>
                <a:cs typeface="Carlito"/>
              </a:rPr>
              <a:t>(File Selection </a:t>
            </a:r>
            <a:r>
              <a:rPr sz="2200" spc="-35" dirty="0">
                <a:latin typeface="Carlito"/>
                <a:cs typeface="Carlito"/>
              </a:rPr>
              <a:t>Register, </a:t>
            </a:r>
            <a:r>
              <a:rPr sz="2200" spc="-5" dirty="0">
                <a:latin typeface="Carlito"/>
                <a:cs typeface="Carlito"/>
              </a:rPr>
              <a:t>address = 04H,</a:t>
            </a:r>
            <a:r>
              <a:rPr sz="2200" spc="114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84H)</a:t>
            </a:r>
            <a:endParaRPr sz="2200">
              <a:latin typeface="Carlito"/>
              <a:cs typeface="Carlito"/>
            </a:endParaRPr>
          </a:p>
          <a:p>
            <a:pPr marL="241300">
              <a:lnSpc>
                <a:spcPts val="2510"/>
              </a:lnSpc>
              <a:spcBef>
                <a:spcPts val="265"/>
              </a:spcBef>
            </a:pPr>
            <a:r>
              <a:rPr sz="2200" spc="-5" dirty="0">
                <a:latin typeface="Carlito"/>
                <a:cs typeface="Carlito"/>
              </a:rPr>
              <a:t>is an </a:t>
            </a:r>
            <a:r>
              <a:rPr sz="2200" spc="-10" dirty="0">
                <a:latin typeface="Carlito"/>
                <a:cs typeface="Carlito"/>
              </a:rPr>
              <a:t>8-bit </a:t>
            </a:r>
            <a:r>
              <a:rPr sz="2200" spc="-15" dirty="0">
                <a:latin typeface="Carlito"/>
                <a:cs typeface="Carlito"/>
              </a:rPr>
              <a:t>register </a:t>
            </a:r>
            <a:r>
              <a:rPr sz="2200" spc="-5" dirty="0">
                <a:latin typeface="Carlito"/>
                <a:cs typeface="Carlito"/>
              </a:rPr>
              <a:t>used as </a:t>
            </a:r>
            <a:r>
              <a:rPr sz="2200" spc="-20" dirty="0">
                <a:latin typeface="Carlito"/>
                <a:cs typeface="Carlito"/>
              </a:rPr>
              <a:t>data </a:t>
            </a:r>
            <a:r>
              <a:rPr sz="2200" spc="-5" dirty="0">
                <a:latin typeface="Carlito"/>
                <a:cs typeface="Carlito"/>
              </a:rPr>
              <a:t>memory address </a:t>
            </a:r>
            <a:r>
              <a:rPr sz="2200" spc="-40" dirty="0">
                <a:latin typeface="Carlito"/>
                <a:cs typeface="Carlito"/>
              </a:rPr>
              <a:t>pointer.</a:t>
            </a:r>
            <a:r>
              <a:rPr sz="2200" spc="13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This</a:t>
            </a:r>
            <a:endParaRPr sz="2200">
              <a:latin typeface="Carlito"/>
              <a:cs typeface="Carlito"/>
            </a:endParaRPr>
          </a:p>
          <a:p>
            <a:pPr marL="241300">
              <a:lnSpc>
                <a:spcPts val="2510"/>
              </a:lnSpc>
            </a:pPr>
            <a:r>
              <a:rPr sz="2200" spc="-5" dirty="0">
                <a:latin typeface="Carlito"/>
                <a:cs typeface="Carlito"/>
              </a:rPr>
              <a:t>is </a:t>
            </a:r>
            <a:r>
              <a:rPr sz="2200" spc="-10" dirty="0">
                <a:latin typeface="Carlito"/>
                <a:cs typeface="Carlito"/>
              </a:rPr>
              <a:t>used </a:t>
            </a:r>
            <a:r>
              <a:rPr sz="2200" spc="-5" dirty="0">
                <a:latin typeface="Carlito"/>
                <a:cs typeface="Carlito"/>
              </a:rPr>
              <a:t>in </a:t>
            </a:r>
            <a:r>
              <a:rPr sz="2200" spc="-10" dirty="0">
                <a:latin typeface="Carlito"/>
                <a:cs typeface="Carlito"/>
              </a:rPr>
              <a:t>indirect </a:t>
            </a:r>
            <a:r>
              <a:rPr sz="2200" spc="-5" dirty="0">
                <a:latin typeface="Carlito"/>
                <a:cs typeface="Carlito"/>
              </a:rPr>
              <a:t>addressing</a:t>
            </a:r>
            <a:r>
              <a:rPr sz="220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mode.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0240" y="4189093"/>
            <a:ext cx="6926580" cy="194691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625"/>
              </a:spcBef>
              <a:buClr>
                <a:srgbClr val="2CA1BE"/>
              </a:buClr>
              <a:buFont typeface="Arial"/>
              <a:buChar char="•"/>
              <a:tabLst>
                <a:tab pos="241935" algn="l"/>
              </a:tabLst>
            </a:pPr>
            <a:r>
              <a:rPr sz="3300" b="1" spc="-5" dirty="0">
                <a:solidFill>
                  <a:srgbClr val="DA1F28"/>
                </a:solidFill>
                <a:latin typeface="Carlito"/>
                <a:cs typeface="Carlito"/>
              </a:rPr>
              <a:t>INDF</a:t>
            </a:r>
            <a:r>
              <a:rPr sz="3300" b="1" spc="-10" dirty="0">
                <a:solidFill>
                  <a:srgbClr val="DA1F28"/>
                </a:solidFill>
                <a:latin typeface="Carlito"/>
                <a:cs typeface="Carlito"/>
              </a:rPr>
              <a:t> </a:t>
            </a:r>
            <a:r>
              <a:rPr sz="3300" b="1" spc="-20" dirty="0">
                <a:solidFill>
                  <a:srgbClr val="DA1F28"/>
                </a:solidFill>
                <a:latin typeface="Carlito"/>
                <a:cs typeface="Carlito"/>
              </a:rPr>
              <a:t>Register</a:t>
            </a:r>
            <a:endParaRPr sz="33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345"/>
              </a:spcBef>
              <a:buClr>
                <a:srgbClr val="2CA1BE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200" spc="-10" dirty="0">
                <a:latin typeface="Carlito"/>
                <a:cs typeface="Carlito"/>
              </a:rPr>
              <a:t>(INDirect through </a:t>
            </a:r>
            <a:r>
              <a:rPr sz="2200" spc="-15" dirty="0">
                <a:latin typeface="Carlito"/>
                <a:cs typeface="Carlito"/>
              </a:rPr>
              <a:t>FSR, </a:t>
            </a:r>
            <a:r>
              <a:rPr sz="2200" spc="-5" dirty="0">
                <a:latin typeface="Carlito"/>
                <a:cs typeface="Carlito"/>
              </a:rPr>
              <a:t>address = 00H,</a:t>
            </a:r>
            <a:r>
              <a:rPr sz="2200" spc="3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80H)</a:t>
            </a:r>
            <a:endParaRPr sz="2200">
              <a:latin typeface="Carlito"/>
              <a:cs typeface="Carlito"/>
            </a:endParaRPr>
          </a:p>
          <a:p>
            <a:pPr marL="241300" marR="5080">
              <a:lnSpc>
                <a:spcPts val="2380"/>
              </a:lnSpc>
              <a:spcBef>
                <a:spcPts val="560"/>
              </a:spcBef>
            </a:pPr>
            <a:r>
              <a:rPr sz="2200" spc="-5" dirty="0">
                <a:latin typeface="Carlito"/>
                <a:cs typeface="Carlito"/>
              </a:rPr>
              <a:t>INDF is </a:t>
            </a:r>
            <a:r>
              <a:rPr sz="2200" spc="-10" dirty="0">
                <a:latin typeface="Carlito"/>
                <a:cs typeface="Carlito"/>
              </a:rPr>
              <a:t>not </a:t>
            </a:r>
            <a:r>
              <a:rPr sz="2200" spc="-5" dirty="0">
                <a:latin typeface="Carlito"/>
                <a:cs typeface="Carlito"/>
              </a:rPr>
              <a:t>a </a:t>
            </a:r>
            <a:r>
              <a:rPr sz="2200" spc="-15" dirty="0">
                <a:latin typeface="Carlito"/>
                <a:cs typeface="Carlito"/>
              </a:rPr>
              <a:t>physical </a:t>
            </a:r>
            <a:r>
              <a:rPr sz="2200" spc="-35" dirty="0">
                <a:latin typeface="Carlito"/>
                <a:cs typeface="Carlito"/>
              </a:rPr>
              <a:t>register. </a:t>
            </a:r>
            <a:r>
              <a:rPr sz="2200" spc="-5" dirty="0">
                <a:latin typeface="Carlito"/>
                <a:cs typeface="Carlito"/>
              </a:rPr>
              <a:t>Accessing INDF is actually  access the </a:t>
            </a:r>
            <a:r>
              <a:rPr sz="2200" spc="-10" dirty="0">
                <a:latin typeface="Carlito"/>
                <a:cs typeface="Carlito"/>
              </a:rPr>
              <a:t>location </a:t>
            </a:r>
            <a:r>
              <a:rPr sz="2200" spc="-15" dirty="0">
                <a:latin typeface="Carlito"/>
                <a:cs typeface="Carlito"/>
              </a:rPr>
              <a:t>pointed to </a:t>
            </a:r>
            <a:r>
              <a:rPr sz="2200" spc="-10" dirty="0">
                <a:latin typeface="Carlito"/>
                <a:cs typeface="Carlito"/>
              </a:rPr>
              <a:t>by </a:t>
            </a:r>
            <a:r>
              <a:rPr sz="2200" spc="-20" dirty="0">
                <a:latin typeface="Carlito"/>
                <a:cs typeface="Carlito"/>
              </a:rPr>
              <a:t>FSR </a:t>
            </a:r>
            <a:r>
              <a:rPr sz="2200" spc="-5" dirty="0">
                <a:latin typeface="Carlito"/>
                <a:cs typeface="Carlito"/>
              </a:rPr>
              <a:t>in </a:t>
            </a:r>
            <a:r>
              <a:rPr sz="2200" spc="-10" dirty="0">
                <a:latin typeface="Carlito"/>
                <a:cs typeface="Carlito"/>
              </a:rPr>
              <a:t>indirect </a:t>
            </a:r>
            <a:r>
              <a:rPr sz="2200" spc="-5" dirty="0">
                <a:latin typeface="Carlito"/>
                <a:cs typeface="Carlito"/>
              </a:rPr>
              <a:t>addressing  mode.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678671" y="5683402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26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54622" y="2863995"/>
            <a:ext cx="374650" cy="2506345"/>
          </a:xfrm>
          <a:prstGeom prst="rect">
            <a:avLst/>
          </a:prstGeom>
        </p:spPr>
        <p:txBody>
          <a:bodyPr vert="vert270" wrap="square" lIns="0" tIns="36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800" spc="-275" dirty="0">
                <a:solidFill>
                  <a:srgbClr val="FFFFFF"/>
                </a:solidFill>
                <a:latin typeface="Arial"/>
                <a:cs typeface="Arial"/>
              </a:rPr>
              <a:t>RTES, 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Lec#3 </a:t>
            </a: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Spring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2015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80139" y="232043"/>
            <a:ext cx="385445" cy="2051685"/>
          </a:xfrm>
          <a:prstGeom prst="rect">
            <a:avLst/>
          </a:prstGeom>
        </p:spPr>
        <p:txBody>
          <a:bodyPr vert="vert270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800" spc="-110" dirty="0">
                <a:solidFill>
                  <a:srgbClr val="FFFFFF"/>
                </a:solidFill>
                <a:latin typeface="Times New Roman"/>
                <a:cs typeface="Times New Roman"/>
              </a:rPr>
              <a:t>© </a:t>
            </a:r>
            <a:r>
              <a:rPr sz="1800" spc="85" dirty="0">
                <a:solidFill>
                  <a:srgbClr val="FFFFFF"/>
                </a:solidFill>
                <a:latin typeface="Times New Roman"/>
                <a:cs typeface="Times New Roman"/>
              </a:rPr>
              <a:t>Ahmad</a:t>
            </a:r>
            <a:r>
              <a:rPr sz="18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165" dirty="0">
                <a:solidFill>
                  <a:srgbClr val="FFFFFF"/>
                </a:solidFill>
                <a:latin typeface="Times New Roman"/>
                <a:cs typeface="Times New Roman"/>
              </a:rPr>
              <a:t>El-Banna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357251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spc="-70" dirty="0"/>
              <a:t>PCL </a:t>
            </a:r>
            <a:r>
              <a:rPr sz="4600" dirty="0"/>
              <a:t>&amp;</a:t>
            </a:r>
            <a:r>
              <a:rPr sz="4600" spc="-409" dirty="0"/>
              <a:t> </a:t>
            </a:r>
            <a:r>
              <a:rPr sz="4600" spc="-130" dirty="0"/>
              <a:t>PCLATH</a:t>
            </a:r>
            <a:endParaRPr sz="460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50240" y="1492199"/>
            <a:ext cx="7312025" cy="356933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630"/>
              </a:spcBef>
              <a:buClr>
                <a:srgbClr val="2CA1BE"/>
              </a:buClr>
              <a:buFont typeface="Arial"/>
              <a:buChar char="•"/>
              <a:tabLst>
                <a:tab pos="241935" algn="l"/>
              </a:tabLst>
            </a:pPr>
            <a:r>
              <a:rPr sz="3200" b="1" spc="-5" dirty="0">
                <a:solidFill>
                  <a:srgbClr val="DA1F28"/>
                </a:solidFill>
                <a:latin typeface="Carlito"/>
                <a:cs typeface="Carlito"/>
              </a:rPr>
              <a:t>PCL</a:t>
            </a:r>
            <a:r>
              <a:rPr sz="3200" b="1" spc="-15" dirty="0">
                <a:solidFill>
                  <a:srgbClr val="DA1F28"/>
                </a:solidFill>
                <a:latin typeface="Carlito"/>
                <a:cs typeface="Carlito"/>
              </a:rPr>
              <a:t> </a:t>
            </a:r>
            <a:r>
              <a:rPr sz="3200" b="1" spc="-20" dirty="0">
                <a:solidFill>
                  <a:srgbClr val="DA1F28"/>
                </a:solidFill>
                <a:latin typeface="Carlito"/>
                <a:cs typeface="Carlito"/>
              </a:rPr>
              <a:t>Register</a:t>
            </a:r>
            <a:endParaRPr sz="3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295"/>
              </a:spcBef>
              <a:buClr>
                <a:srgbClr val="2CA1BE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800" spc="-15" dirty="0">
                <a:latin typeface="Carlito"/>
                <a:cs typeface="Carlito"/>
              </a:rPr>
              <a:t>(</a:t>
            </a:r>
            <a:r>
              <a:rPr sz="1800" b="1" spc="-15" dirty="0">
                <a:latin typeface="Carlito"/>
                <a:cs typeface="Carlito"/>
              </a:rPr>
              <a:t>P</a:t>
            </a:r>
            <a:r>
              <a:rPr sz="1800" spc="-15" dirty="0">
                <a:latin typeface="Carlito"/>
                <a:cs typeface="Carlito"/>
              </a:rPr>
              <a:t>rogram </a:t>
            </a:r>
            <a:r>
              <a:rPr sz="1800" b="1" spc="-10" dirty="0">
                <a:latin typeface="Carlito"/>
                <a:cs typeface="Carlito"/>
              </a:rPr>
              <a:t>C</a:t>
            </a:r>
            <a:r>
              <a:rPr sz="1800" spc="-10" dirty="0">
                <a:latin typeface="Carlito"/>
                <a:cs typeface="Carlito"/>
              </a:rPr>
              <a:t>ounter </a:t>
            </a:r>
            <a:r>
              <a:rPr sz="1800" b="1" spc="-10" dirty="0">
                <a:latin typeface="Carlito"/>
                <a:cs typeface="Carlito"/>
              </a:rPr>
              <a:t>L</a:t>
            </a:r>
            <a:r>
              <a:rPr sz="1800" spc="-10" dirty="0">
                <a:latin typeface="Carlito"/>
                <a:cs typeface="Carlito"/>
              </a:rPr>
              <a:t>ow Byte, </a:t>
            </a:r>
            <a:r>
              <a:rPr sz="1800" spc="-5" dirty="0">
                <a:latin typeface="Carlito"/>
                <a:cs typeface="Carlito"/>
              </a:rPr>
              <a:t>address =02H,</a:t>
            </a:r>
            <a:r>
              <a:rPr sz="1800" spc="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82H)</a:t>
            </a:r>
            <a:endParaRPr sz="1800">
              <a:latin typeface="Carlito"/>
              <a:cs typeface="Carlito"/>
            </a:endParaRPr>
          </a:p>
          <a:p>
            <a:pPr marL="241300" marR="83185">
              <a:lnSpc>
                <a:spcPts val="1939"/>
              </a:lnSpc>
              <a:spcBef>
                <a:spcPts val="465"/>
              </a:spcBef>
            </a:pPr>
            <a:r>
              <a:rPr sz="1800" spc="-5" dirty="0">
                <a:latin typeface="Carlito"/>
                <a:cs typeface="Carlito"/>
              </a:rPr>
              <a:t>PCL is actually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0" dirty="0">
                <a:latin typeface="Carlito"/>
                <a:cs typeface="Carlito"/>
              </a:rPr>
              <a:t>lower </a:t>
            </a:r>
            <a:r>
              <a:rPr sz="1800" spc="-5" dirty="0">
                <a:latin typeface="Carlito"/>
                <a:cs typeface="Carlito"/>
              </a:rPr>
              <a:t>8-bits of </a:t>
            </a:r>
            <a:r>
              <a:rPr sz="1800" dirty="0">
                <a:latin typeface="Carlito"/>
                <a:cs typeface="Carlito"/>
              </a:rPr>
              <a:t>the 13-bit </a:t>
            </a:r>
            <a:r>
              <a:rPr sz="1800" spc="-15" dirty="0">
                <a:latin typeface="Carlito"/>
                <a:cs typeface="Carlito"/>
              </a:rPr>
              <a:t>Program </a:t>
            </a:r>
            <a:r>
              <a:rPr sz="1800" spc="-30" dirty="0">
                <a:latin typeface="Carlito"/>
                <a:cs typeface="Carlito"/>
              </a:rPr>
              <a:t>Counter. </a:t>
            </a:r>
            <a:r>
              <a:rPr sz="1800" spc="-5" dirty="0">
                <a:latin typeface="Carlito"/>
                <a:cs typeface="Carlito"/>
              </a:rPr>
              <a:t>This </a:t>
            </a:r>
            <a:r>
              <a:rPr sz="1800" dirty="0">
                <a:latin typeface="Carlito"/>
                <a:cs typeface="Carlito"/>
              </a:rPr>
              <a:t>is a </a:t>
            </a:r>
            <a:r>
              <a:rPr sz="1800" spc="-5" dirty="0">
                <a:latin typeface="Carlito"/>
                <a:cs typeface="Carlito"/>
              </a:rPr>
              <a:t>both  </a:t>
            </a:r>
            <a:r>
              <a:rPr sz="1800" spc="-10" dirty="0">
                <a:latin typeface="Carlito"/>
                <a:cs typeface="Carlito"/>
              </a:rPr>
              <a:t>readable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10" dirty="0">
                <a:latin typeface="Carlito"/>
                <a:cs typeface="Carlito"/>
              </a:rPr>
              <a:t>writable</a:t>
            </a:r>
            <a:r>
              <a:rPr sz="1800" spc="45" dirty="0">
                <a:latin typeface="Carlito"/>
                <a:cs typeface="Carlito"/>
              </a:rPr>
              <a:t> </a:t>
            </a:r>
            <a:r>
              <a:rPr sz="1800" spc="-30" dirty="0">
                <a:latin typeface="Carlito"/>
                <a:cs typeface="Carlito"/>
              </a:rPr>
              <a:t>register.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280"/>
              </a:spcBef>
              <a:buClr>
                <a:srgbClr val="2CA1BE"/>
              </a:buClr>
              <a:buFont typeface="Arial"/>
              <a:buChar char="•"/>
              <a:tabLst>
                <a:tab pos="241935" algn="l"/>
              </a:tabLst>
            </a:pPr>
            <a:r>
              <a:rPr sz="3200" b="1" spc="-45" dirty="0">
                <a:solidFill>
                  <a:srgbClr val="DA1F28"/>
                </a:solidFill>
                <a:latin typeface="Carlito"/>
                <a:cs typeface="Carlito"/>
              </a:rPr>
              <a:t>PCLATH</a:t>
            </a:r>
            <a:r>
              <a:rPr sz="3200" b="1" spc="-10" dirty="0">
                <a:solidFill>
                  <a:srgbClr val="DA1F28"/>
                </a:solidFill>
                <a:latin typeface="Carlito"/>
                <a:cs typeface="Carlito"/>
              </a:rPr>
              <a:t> </a:t>
            </a:r>
            <a:r>
              <a:rPr sz="3200" b="1" spc="-20" dirty="0">
                <a:solidFill>
                  <a:srgbClr val="DA1F28"/>
                </a:solidFill>
                <a:latin typeface="Carlito"/>
                <a:cs typeface="Carlito"/>
              </a:rPr>
              <a:t>Register</a:t>
            </a:r>
            <a:endParaRPr sz="3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300"/>
              </a:spcBef>
              <a:buClr>
                <a:srgbClr val="2CA1BE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800" spc="-15" dirty="0">
                <a:latin typeface="Carlito"/>
                <a:cs typeface="Carlito"/>
              </a:rPr>
              <a:t>(</a:t>
            </a:r>
            <a:r>
              <a:rPr sz="1800" b="1" spc="-15" dirty="0">
                <a:latin typeface="Carlito"/>
                <a:cs typeface="Carlito"/>
              </a:rPr>
              <a:t>P</a:t>
            </a:r>
            <a:r>
              <a:rPr sz="1800" spc="-15" dirty="0">
                <a:latin typeface="Carlito"/>
                <a:cs typeface="Carlito"/>
              </a:rPr>
              <a:t>rogram </a:t>
            </a:r>
            <a:r>
              <a:rPr sz="1800" b="1" spc="-10" dirty="0">
                <a:latin typeface="Carlito"/>
                <a:cs typeface="Carlito"/>
              </a:rPr>
              <a:t>C</a:t>
            </a:r>
            <a:r>
              <a:rPr sz="1800" spc="-10" dirty="0">
                <a:latin typeface="Carlito"/>
                <a:cs typeface="Carlito"/>
              </a:rPr>
              <a:t>ounter </a:t>
            </a:r>
            <a:r>
              <a:rPr sz="1800" b="1" spc="-30" dirty="0">
                <a:latin typeface="Carlito"/>
                <a:cs typeface="Carlito"/>
              </a:rPr>
              <a:t>LAT</a:t>
            </a:r>
            <a:r>
              <a:rPr sz="1800" spc="-30" dirty="0">
                <a:latin typeface="Carlito"/>
                <a:cs typeface="Carlito"/>
              </a:rPr>
              <a:t>c</a:t>
            </a:r>
            <a:r>
              <a:rPr sz="1800" b="1" spc="-30" dirty="0">
                <a:latin typeface="Carlito"/>
                <a:cs typeface="Carlito"/>
              </a:rPr>
              <a:t>H</a:t>
            </a:r>
            <a:r>
              <a:rPr sz="1800" spc="-30" dirty="0">
                <a:latin typeface="Carlito"/>
                <a:cs typeface="Carlito"/>
              </a:rPr>
              <a:t>, </a:t>
            </a:r>
            <a:r>
              <a:rPr sz="1800" spc="-5" dirty="0">
                <a:latin typeface="Carlito"/>
                <a:cs typeface="Carlito"/>
              </a:rPr>
              <a:t>address </a:t>
            </a:r>
            <a:r>
              <a:rPr sz="1800" dirty="0">
                <a:latin typeface="Carlito"/>
                <a:cs typeface="Carlito"/>
              </a:rPr>
              <a:t>= </a:t>
            </a:r>
            <a:r>
              <a:rPr sz="1800" spc="-5" dirty="0">
                <a:latin typeface="Carlito"/>
                <a:cs typeface="Carlito"/>
              </a:rPr>
              <a:t>0AH,</a:t>
            </a:r>
            <a:r>
              <a:rPr sz="1800" spc="8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8AH)</a:t>
            </a:r>
            <a:endParaRPr sz="1800">
              <a:latin typeface="Carlito"/>
              <a:cs typeface="Carlito"/>
            </a:endParaRPr>
          </a:p>
          <a:p>
            <a:pPr marL="241300" marR="5080">
              <a:lnSpc>
                <a:spcPct val="90000"/>
              </a:lnSpc>
              <a:spcBef>
                <a:spcPts val="430"/>
              </a:spcBef>
            </a:pPr>
            <a:r>
              <a:rPr sz="1800" spc="-30" dirty="0">
                <a:latin typeface="Carlito"/>
                <a:cs typeface="Carlito"/>
              </a:rPr>
              <a:t>PCLATH </a:t>
            </a:r>
            <a:r>
              <a:rPr sz="1800" spc="-5" dirty="0">
                <a:latin typeface="Carlito"/>
                <a:cs typeface="Carlito"/>
              </a:rPr>
              <a:t>is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5" dirty="0">
                <a:latin typeface="Carlito"/>
                <a:cs typeface="Carlito"/>
              </a:rPr>
              <a:t>8-bit </a:t>
            </a:r>
            <a:r>
              <a:rPr sz="1800" spc="-10" dirty="0">
                <a:latin typeface="Carlito"/>
                <a:cs typeface="Carlito"/>
              </a:rPr>
              <a:t>register </a:t>
            </a:r>
            <a:r>
              <a:rPr sz="1800" spc="-5" dirty="0">
                <a:latin typeface="Carlito"/>
                <a:cs typeface="Carlito"/>
              </a:rPr>
              <a:t>which </a:t>
            </a:r>
            <a:r>
              <a:rPr sz="1800" spc="-10" dirty="0">
                <a:latin typeface="Carlito"/>
                <a:cs typeface="Carlito"/>
              </a:rPr>
              <a:t>can </a:t>
            </a:r>
            <a:r>
              <a:rPr sz="1800" spc="-5" dirty="0">
                <a:latin typeface="Carlito"/>
                <a:cs typeface="Carlito"/>
              </a:rPr>
              <a:t>be used </a:t>
            </a:r>
            <a:r>
              <a:rPr sz="1800" spc="-10" dirty="0">
                <a:latin typeface="Carlito"/>
                <a:cs typeface="Carlito"/>
              </a:rPr>
              <a:t>to </a:t>
            </a:r>
            <a:r>
              <a:rPr sz="1800" spc="-5" dirty="0">
                <a:latin typeface="Carlito"/>
                <a:cs typeface="Carlito"/>
              </a:rPr>
              <a:t>decide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upper </a:t>
            </a:r>
            <a:r>
              <a:rPr sz="1800" dirty="0">
                <a:latin typeface="Carlito"/>
                <a:cs typeface="Carlito"/>
              </a:rPr>
              <a:t>5-bits </a:t>
            </a:r>
            <a:r>
              <a:rPr sz="1800" spc="-5" dirty="0">
                <a:latin typeface="Carlito"/>
                <a:cs typeface="Carlito"/>
              </a:rPr>
              <a:t>of 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PC. </a:t>
            </a:r>
            <a:r>
              <a:rPr sz="1800" spc="-25" dirty="0">
                <a:latin typeface="Carlito"/>
                <a:cs typeface="Carlito"/>
              </a:rPr>
              <a:t>PCLATH </a:t>
            </a:r>
            <a:r>
              <a:rPr sz="1800" spc="-5" dirty="0">
                <a:latin typeface="Carlito"/>
                <a:cs typeface="Carlito"/>
              </a:rPr>
              <a:t>is not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upper 5bits of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PC. </a:t>
            </a:r>
            <a:r>
              <a:rPr sz="1800" spc="-25" dirty="0">
                <a:latin typeface="Carlito"/>
                <a:cs typeface="Carlito"/>
              </a:rPr>
              <a:t>PCLATH </a:t>
            </a:r>
            <a:r>
              <a:rPr sz="1800" spc="-10" dirty="0">
                <a:latin typeface="Carlito"/>
                <a:cs typeface="Carlito"/>
              </a:rPr>
              <a:t>can </a:t>
            </a:r>
            <a:r>
              <a:rPr sz="1800" spc="-5" dirty="0">
                <a:latin typeface="Carlito"/>
                <a:cs typeface="Carlito"/>
              </a:rPr>
              <a:t>be </a:t>
            </a:r>
            <a:r>
              <a:rPr sz="1800" spc="-10" dirty="0">
                <a:latin typeface="Carlito"/>
                <a:cs typeface="Carlito"/>
              </a:rPr>
              <a:t>read from </a:t>
            </a:r>
            <a:r>
              <a:rPr sz="1800" spc="-5" dirty="0">
                <a:latin typeface="Carlito"/>
                <a:cs typeface="Carlito"/>
              </a:rPr>
              <a:t>or  </a:t>
            </a:r>
            <a:r>
              <a:rPr sz="1800" spc="-15" dirty="0">
                <a:latin typeface="Carlito"/>
                <a:cs typeface="Carlito"/>
              </a:rPr>
              <a:t>written </a:t>
            </a:r>
            <a:r>
              <a:rPr sz="1800" spc="-10" dirty="0">
                <a:latin typeface="Carlito"/>
                <a:cs typeface="Carlito"/>
              </a:rPr>
              <a:t>to </a:t>
            </a:r>
            <a:r>
              <a:rPr sz="1800" spc="-5" dirty="0">
                <a:latin typeface="Carlito"/>
                <a:cs typeface="Carlito"/>
              </a:rPr>
              <a:t>without </a:t>
            </a:r>
            <a:r>
              <a:rPr sz="1800" spc="-10" dirty="0">
                <a:latin typeface="Carlito"/>
                <a:cs typeface="Carlito"/>
              </a:rPr>
              <a:t>affecting </a:t>
            </a:r>
            <a:r>
              <a:rPr sz="1800" dirty="0">
                <a:latin typeface="Carlito"/>
                <a:cs typeface="Carlito"/>
              </a:rPr>
              <a:t>the PC. </a:t>
            </a:r>
            <a:r>
              <a:rPr sz="1800" spc="-5" dirty="0">
                <a:latin typeface="Carlito"/>
                <a:cs typeface="Carlito"/>
              </a:rPr>
              <a:t>The upper </a:t>
            </a:r>
            <a:r>
              <a:rPr sz="1800" dirty="0">
                <a:latin typeface="Carlito"/>
                <a:cs typeface="Carlito"/>
              </a:rPr>
              <a:t>3 </a:t>
            </a:r>
            <a:r>
              <a:rPr sz="1800" spc="-5" dirty="0">
                <a:latin typeface="Carlito"/>
                <a:cs typeface="Carlito"/>
              </a:rPr>
              <a:t>bits of </a:t>
            </a:r>
            <a:r>
              <a:rPr sz="1800" spc="-25" dirty="0">
                <a:latin typeface="Carlito"/>
                <a:cs typeface="Carlito"/>
              </a:rPr>
              <a:t>PCLATH </a:t>
            </a:r>
            <a:r>
              <a:rPr sz="1800" spc="-5" dirty="0">
                <a:latin typeface="Carlito"/>
                <a:cs typeface="Carlito"/>
              </a:rPr>
              <a:t>remain </a:t>
            </a:r>
            <a:r>
              <a:rPr sz="1800" spc="-15" dirty="0">
                <a:latin typeface="Carlito"/>
                <a:cs typeface="Carlito"/>
              </a:rPr>
              <a:t>zero 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5" dirty="0">
                <a:latin typeface="Carlito"/>
                <a:cs typeface="Carlito"/>
              </a:rPr>
              <a:t>they serve no purpose. </a:t>
            </a:r>
            <a:r>
              <a:rPr sz="1800" dirty="0">
                <a:latin typeface="Carlito"/>
                <a:cs typeface="Carlito"/>
              </a:rPr>
              <a:t>When </a:t>
            </a:r>
            <a:r>
              <a:rPr sz="1800" spc="-5" dirty="0">
                <a:latin typeface="Carlito"/>
                <a:cs typeface="Carlito"/>
              </a:rPr>
              <a:t>PCL is </a:t>
            </a:r>
            <a:r>
              <a:rPr sz="1800" spc="-15" dirty="0">
                <a:latin typeface="Carlito"/>
                <a:cs typeface="Carlito"/>
              </a:rPr>
              <a:t>written </a:t>
            </a:r>
            <a:r>
              <a:rPr sz="1800" spc="-20" dirty="0">
                <a:latin typeface="Carlito"/>
                <a:cs typeface="Carlito"/>
              </a:rPr>
              <a:t>to,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0" dirty="0">
                <a:latin typeface="Carlito"/>
                <a:cs typeface="Carlito"/>
              </a:rPr>
              <a:t>lower </a:t>
            </a:r>
            <a:r>
              <a:rPr sz="1800" spc="-5" dirty="0">
                <a:latin typeface="Carlito"/>
                <a:cs typeface="Carlito"/>
              </a:rPr>
              <a:t>5bits of  </a:t>
            </a:r>
            <a:r>
              <a:rPr sz="1800" spc="-30" dirty="0">
                <a:latin typeface="Carlito"/>
                <a:cs typeface="Carlito"/>
              </a:rPr>
              <a:t>PCLATH </a:t>
            </a:r>
            <a:r>
              <a:rPr sz="1800" spc="-10" dirty="0">
                <a:latin typeface="Carlito"/>
                <a:cs typeface="Carlito"/>
              </a:rPr>
              <a:t>are automatically </a:t>
            </a:r>
            <a:r>
              <a:rPr sz="1800" dirty="0">
                <a:latin typeface="Carlito"/>
                <a:cs typeface="Carlito"/>
              </a:rPr>
              <a:t>loaded </a:t>
            </a:r>
            <a:r>
              <a:rPr sz="1800" spc="-10" dirty="0">
                <a:latin typeface="Carlito"/>
                <a:cs typeface="Carlito"/>
              </a:rPr>
              <a:t>to </a:t>
            </a:r>
            <a:r>
              <a:rPr sz="1800" dirty="0">
                <a:latin typeface="Carlito"/>
                <a:cs typeface="Carlito"/>
              </a:rPr>
              <a:t>the upper </a:t>
            </a:r>
            <a:r>
              <a:rPr sz="1800" spc="-5" dirty="0">
                <a:latin typeface="Carlito"/>
                <a:cs typeface="Carlito"/>
              </a:rPr>
              <a:t>5bits of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14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PC.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754622" y="2863995"/>
            <a:ext cx="374650" cy="2506345"/>
          </a:xfrm>
          <a:prstGeom prst="rect">
            <a:avLst/>
          </a:prstGeom>
        </p:spPr>
        <p:txBody>
          <a:bodyPr vert="vert270" wrap="square" lIns="0" tIns="36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800" spc="-275" dirty="0">
                <a:solidFill>
                  <a:srgbClr val="FFFFFF"/>
                </a:solidFill>
                <a:latin typeface="Arial"/>
                <a:cs typeface="Arial"/>
              </a:rPr>
              <a:t>RTES, 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Lec#3 </a:t>
            </a: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Spring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2015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80139" y="232043"/>
            <a:ext cx="385445" cy="2051685"/>
          </a:xfrm>
          <a:prstGeom prst="rect">
            <a:avLst/>
          </a:prstGeom>
        </p:spPr>
        <p:txBody>
          <a:bodyPr vert="vert270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800" spc="-110" dirty="0">
                <a:solidFill>
                  <a:srgbClr val="FFFFFF"/>
                </a:solidFill>
                <a:latin typeface="Times New Roman"/>
                <a:cs typeface="Times New Roman"/>
              </a:rPr>
              <a:t>© </a:t>
            </a:r>
            <a:r>
              <a:rPr sz="1800" spc="85" dirty="0">
                <a:solidFill>
                  <a:srgbClr val="FFFFFF"/>
                </a:solidFill>
                <a:latin typeface="Times New Roman"/>
                <a:cs typeface="Times New Roman"/>
              </a:rPr>
              <a:t>Ahmad</a:t>
            </a:r>
            <a:r>
              <a:rPr sz="18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165" dirty="0">
                <a:solidFill>
                  <a:srgbClr val="FFFFFF"/>
                </a:solidFill>
                <a:latin typeface="Times New Roman"/>
                <a:cs typeface="Times New Roman"/>
              </a:rPr>
              <a:t>El-Banna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09723" y="5093968"/>
            <a:ext cx="4644389" cy="17354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553529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spc="-90" dirty="0"/>
              <a:t>Memory </a:t>
            </a:r>
            <a:r>
              <a:rPr sz="4600" spc="-70" dirty="0"/>
              <a:t>Map</a:t>
            </a:r>
            <a:r>
              <a:rPr sz="4600" spc="-350" dirty="0"/>
              <a:t> </a:t>
            </a:r>
            <a:r>
              <a:rPr sz="4600" spc="-105" dirty="0"/>
              <a:t>Registers</a:t>
            </a:r>
            <a:endParaRPr sz="4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50240" y="1616786"/>
            <a:ext cx="7273925" cy="2959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9235">
              <a:lnSpc>
                <a:spcPct val="100000"/>
              </a:lnSpc>
              <a:spcBef>
                <a:spcPts val="95"/>
              </a:spcBef>
              <a:buClr>
                <a:srgbClr val="2CA1BE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200" spc="-5" dirty="0">
                <a:latin typeface="Carlito"/>
                <a:cs typeface="Carlito"/>
              </a:rPr>
              <a:t>In </a:t>
            </a:r>
            <a:r>
              <a:rPr sz="2200" spc="-10" dirty="0">
                <a:latin typeface="Carlito"/>
                <a:cs typeface="Carlito"/>
              </a:rPr>
              <a:t>order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15" dirty="0">
                <a:latin typeface="Carlito"/>
                <a:cs typeface="Carlito"/>
              </a:rPr>
              <a:t>start programming </a:t>
            </a:r>
            <a:r>
              <a:rPr sz="2200" spc="-5" dirty="0">
                <a:latin typeface="Carlito"/>
                <a:cs typeface="Carlito"/>
              </a:rPr>
              <a:t>and </a:t>
            </a:r>
            <a:r>
              <a:rPr sz="2200" spc="-10" dirty="0">
                <a:latin typeface="Carlito"/>
                <a:cs typeface="Carlito"/>
              </a:rPr>
              <a:t>build </a:t>
            </a:r>
            <a:r>
              <a:rPr sz="2200" spc="-15" dirty="0">
                <a:latin typeface="Carlito"/>
                <a:cs typeface="Carlito"/>
              </a:rPr>
              <a:t>automated </a:t>
            </a:r>
            <a:r>
              <a:rPr sz="2200" spc="-20" dirty="0">
                <a:latin typeface="Carlito"/>
                <a:cs typeface="Carlito"/>
              </a:rPr>
              <a:t>system,  </a:t>
            </a:r>
            <a:r>
              <a:rPr sz="2200" spc="-10" dirty="0">
                <a:latin typeface="Carlito"/>
                <a:cs typeface="Carlito"/>
              </a:rPr>
              <a:t>there </a:t>
            </a:r>
            <a:r>
              <a:rPr sz="2200" spc="-5" dirty="0">
                <a:latin typeface="Carlito"/>
                <a:cs typeface="Carlito"/>
              </a:rPr>
              <a:t>is no </a:t>
            </a:r>
            <a:r>
              <a:rPr sz="2200" spc="-10" dirty="0">
                <a:latin typeface="Carlito"/>
                <a:cs typeface="Carlito"/>
              </a:rPr>
              <a:t>need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10" dirty="0">
                <a:latin typeface="Carlito"/>
                <a:cs typeface="Carlito"/>
              </a:rPr>
              <a:t>study </a:t>
            </a:r>
            <a:r>
              <a:rPr sz="2200" spc="-5" dirty="0">
                <a:latin typeface="Carlito"/>
                <a:cs typeface="Carlito"/>
              </a:rPr>
              <a:t>all the </a:t>
            </a:r>
            <a:r>
              <a:rPr sz="2200" spc="-15" dirty="0">
                <a:latin typeface="Carlito"/>
                <a:cs typeface="Carlito"/>
              </a:rPr>
              <a:t>registers </a:t>
            </a:r>
            <a:r>
              <a:rPr sz="2200" spc="-5" dirty="0">
                <a:latin typeface="Carlito"/>
                <a:cs typeface="Carlito"/>
              </a:rPr>
              <a:t>of the memory map,  </a:t>
            </a:r>
            <a:r>
              <a:rPr sz="2200" spc="-10" dirty="0">
                <a:latin typeface="Carlito"/>
                <a:cs typeface="Carlito"/>
              </a:rPr>
              <a:t>but </a:t>
            </a:r>
            <a:r>
              <a:rPr sz="2200" spc="-5" dirty="0">
                <a:latin typeface="Carlito"/>
                <a:cs typeface="Carlito"/>
              </a:rPr>
              <a:t>only a </a:t>
            </a:r>
            <a:r>
              <a:rPr sz="2200" spc="-30" dirty="0">
                <a:latin typeface="Carlito"/>
                <a:cs typeface="Carlito"/>
              </a:rPr>
              <a:t>few </a:t>
            </a:r>
            <a:r>
              <a:rPr sz="2200" spc="-10" dirty="0">
                <a:latin typeface="Carlito"/>
                <a:cs typeface="Carlito"/>
              </a:rPr>
              <a:t>most important</a:t>
            </a:r>
            <a:r>
              <a:rPr sz="2200" spc="6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ones: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2CA1BE"/>
              </a:buClr>
              <a:buFont typeface="Arial"/>
              <a:buChar char="•"/>
            </a:pPr>
            <a:endParaRPr sz="1800">
              <a:latin typeface="Carlito"/>
              <a:cs typeface="Carlito"/>
            </a:endParaRPr>
          </a:p>
          <a:p>
            <a:pPr marL="538480" lvl="1" indent="-229235">
              <a:lnSpc>
                <a:spcPct val="100000"/>
              </a:lnSpc>
              <a:spcBef>
                <a:spcPts val="5"/>
              </a:spcBef>
              <a:buClr>
                <a:srgbClr val="DA1F28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000" b="1" spc="-60" dirty="0">
                <a:solidFill>
                  <a:srgbClr val="3333CC"/>
                </a:solidFill>
                <a:latin typeface="Carlito"/>
                <a:cs typeface="Carlito"/>
              </a:rPr>
              <a:t>STATUS </a:t>
            </a:r>
            <a:r>
              <a:rPr sz="2000" b="1" spc="-15" dirty="0">
                <a:latin typeface="Carlito"/>
                <a:cs typeface="Carlito"/>
              </a:rPr>
              <a:t>register </a:t>
            </a:r>
            <a:r>
              <a:rPr sz="2000" dirty="0">
                <a:latin typeface="Carlito"/>
                <a:cs typeface="Carlito"/>
              </a:rPr>
              <a:t>– </a:t>
            </a:r>
            <a:r>
              <a:rPr sz="2000" spc="-5" dirty="0">
                <a:latin typeface="Carlito"/>
                <a:cs typeface="Carlito"/>
              </a:rPr>
              <a:t>changes/moves </a:t>
            </a:r>
            <a:r>
              <a:rPr sz="2000" spc="-10" dirty="0">
                <a:latin typeface="Carlito"/>
                <a:cs typeface="Carlito"/>
              </a:rPr>
              <a:t>from/between</a:t>
            </a:r>
            <a:r>
              <a:rPr sz="2000" spc="3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the</a:t>
            </a:r>
            <a:endParaRPr sz="2000">
              <a:latin typeface="Carlito"/>
              <a:cs typeface="Carlito"/>
            </a:endParaRPr>
          </a:p>
          <a:p>
            <a:pPr marL="2012314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banks.</a:t>
            </a:r>
            <a:endParaRPr sz="2000">
              <a:latin typeface="Carlito"/>
              <a:cs typeface="Carlito"/>
            </a:endParaRPr>
          </a:p>
          <a:p>
            <a:pPr marL="538480" marR="1250950" lvl="1" indent="-538480">
              <a:lnSpc>
                <a:spcPct val="100000"/>
              </a:lnSpc>
              <a:spcBef>
                <a:spcPts val="480"/>
              </a:spcBef>
              <a:buClr>
                <a:srgbClr val="DA1F28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000" b="1" spc="-10" dirty="0">
                <a:solidFill>
                  <a:srgbClr val="3333CC"/>
                </a:solidFill>
                <a:latin typeface="Carlito"/>
                <a:cs typeface="Carlito"/>
              </a:rPr>
              <a:t>PORT </a:t>
            </a:r>
            <a:r>
              <a:rPr sz="2000" b="1" spc="-15" dirty="0">
                <a:latin typeface="Carlito"/>
                <a:cs typeface="Carlito"/>
              </a:rPr>
              <a:t>registers </a:t>
            </a:r>
            <a:r>
              <a:rPr sz="2000" dirty="0">
                <a:latin typeface="Carlito"/>
                <a:cs typeface="Carlito"/>
              </a:rPr>
              <a:t>– assigns logic </a:t>
            </a:r>
            <a:r>
              <a:rPr sz="2000" spc="-5" dirty="0">
                <a:latin typeface="Carlito"/>
                <a:cs typeface="Carlito"/>
              </a:rPr>
              <a:t>values </a:t>
            </a:r>
            <a:r>
              <a:rPr sz="2000" dirty="0">
                <a:latin typeface="Carlito"/>
                <a:cs typeface="Carlito"/>
              </a:rPr>
              <a:t>(“0”/”1”)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dirty="0">
                <a:latin typeface="Carlito"/>
                <a:cs typeface="Carlito"/>
              </a:rPr>
              <a:t>the  </a:t>
            </a:r>
            <a:r>
              <a:rPr sz="2000" spc="-5" dirty="0">
                <a:latin typeface="Carlito"/>
                <a:cs typeface="Carlito"/>
              </a:rPr>
              <a:t>ports</a:t>
            </a:r>
            <a:endParaRPr sz="2000">
              <a:latin typeface="Carlito"/>
              <a:cs typeface="Carlito"/>
            </a:endParaRPr>
          </a:p>
          <a:p>
            <a:pPr marL="538480" lvl="1" indent="-229235">
              <a:lnSpc>
                <a:spcPct val="100000"/>
              </a:lnSpc>
              <a:spcBef>
                <a:spcPts val="480"/>
              </a:spcBef>
              <a:buClr>
                <a:srgbClr val="DA1F28"/>
              </a:buClr>
              <a:buFont typeface="Arial"/>
              <a:buChar char="•"/>
              <a:tabLst>
                <a:tab pos="538480" algn="l"/>
                <a:tab pos="539115" algn="l"/>
                <a:tab pos="2181860" algn="l"/>
              </a:tabLst>
            </a:pPr>
            <a:r>
              <a:rPr sz="2000" b="1" spc="-5" dirty="0">
                <a:solidFill>
                  <a:srgbClr val="3333CC"/>
                </a:solidFill>
                <a:latin typeface="Carlito"/>
                <a:cs typeface="Carlito"/>
              </a:rPr>
              <a:t>TRIS</a:t>
            </a:r>
            <a:r>
              <a:rPr sz="2000" b="1" spc="-10" dirty="0">
                <a:solidFill>
                  <a:srgbClr val="3333CC"/>
                </a:solidFill>
                <a:latin typeface="Carlito"/>
                <a:cs typeface="Carlito"/>
              </a:rPr>
              <a:t> </a:t>
            </a:r>
            <a:r>
              <a:rPr sz="2000" b="1" spc="-15" dirty="0">
                <a:latin typeface="Carlito"/>
                <a:cs typeface="Carlito"/>
              </a:rPr>
              <a:t>registers	</a:t>
            </a:r>
            <a:r>
              <a:rPr sz="2000" dirty="0">
                <a:latin typeface="Carlito"/>
                <a:cs typeface="Carlito"/>
              </a:rPr>
              <a:t>– </a:t>
            </a:r>
            <a:r>
              <a:rPr sz="2000" spc="-15" dirty="0">
                <a:latin typeface="Carlito"/>
                <a:cs typeface="Carlito"/>
              </a:rPr>
              <a:t>data </a:t>
            </a:r>
            <a:r>
              <a:rPr sz="2000" spc="-5" dirty="0">
                <a:latin typeface="Carlito"/>
                <a:cs typeface="Carlito"/>
              </a:rPr>
              <a:t>direction </a:t>
            </a:r>
            <a:r>
              <a:rPr sz="2000" spc="-10" dirty="0">
                <a:latin typeface="Carlito"/>
                <a:cs typeface="Carlito"/>
              </a:rPr>
              <a:t>register</a:t>
            </a:r>
            <a:r>
              <a:rPr sz="2000" spc="2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(input/output)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754622" y="2863995"/>
            <a:ext cx="374650" cy="2506345"/>
          </a:xfrm>
          <a:prstGeom prst="rect">
            <a:avLst/>
          </a:prstGeom>
        </p:spPr>
        <p:txBody>
          <a:bodyPr vert="vert270" wrap="square" lIns="0" tIns="36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800" spc="-275" dirty="0">
                <a:solidFill>
                  <a:srgbClr val="FFFFFF"/>
                </a:solidFill>
                <a:latin typeface="Arial"/>
                <a:cs typeface="Arial"/>
              </a:rPr>
              <a:t>RTES, 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Lec#3 </a:t>
            </a: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Spring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2015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80139" y="232043"/>
            <a:ext cx="385445" cy="2051685"/>
          </a:xfrm>
          <a:prstGeom prst="rect">
            <a:avLst/>
          </a:prstGeom>
        </p:spPr>
        <p:txBody>
          <a:bodyPr vert="vert270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800" spc="-110" dirty="0">
                <a:solidFill>
                  <a:srgbClr val="FFFFFF"/>
                </a:solidFill>
                <a:latin typeface="Times New Roman"/>
                <a:cs typeface="Times New Roman"/>
              </a:rPr>
              <a:t>© </a:t>
            </a:r>
            <a:r>
              <a:rPr sz="1800" spc="85" dirty="0">
                <a:solidFill>
                  <a:srgbClr val="FFFFFF"/>
                </a:solidFill>
                <a:latin typeface="Times New Roman"/>
                <a:cs typeface="Times New Roman"/>
              </a:rPr>
              <a:t>Ahmad</a:t>
            </a:r>
            <a:r>
              <a:rPr sz="18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165" dirty="0">
                <a:solidFill>
                  <a:srgbClr val="FFFFFF"/>
                </a:solidFill>
                <a:latin typeface="Times New Roman"/>
                <a:cs typeface="Times New Roman"/>
              </a:rPr>
              <a:t>El-Banna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451977" y="6177038"/>
            <a:ext cx="691984" cy="6700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396494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spc="-200" dirty="0"/>
              <a:t>STATUS</a:t>
            </a:r>
            <a:r>
              <a:rPr sz="4600" spc="-285" dirty="0"/>
              <a:t> </a:t>
            </a:r>
            <a:r>
              <a:rPr sz="4600" spc="-105" dirty="0"/>
              <a:t>Register</a:t>
            </a:r>
            <a:endParaRPr sz="4600"/>
          </a:p>
        </p:txBody>
      </p:sp>
      <p:sp>
        <p:nvSpPr>
          <p:cNvPr id="3" name="object 3"/>
          <p:cNvSpPr txBox="1"/>
          <p:nvPr/>
        </p:nvSpPr>
        <p:spPr>
          <a:xfrm>
            <a:off x="650240" y="1549107"/>
            <a:ext cx="7007859" cy="116586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630"/>
              </a:spcBef>
              <a:buClr>
                <a:srgbClr val="2CA1BE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200" spc="-5" dirty="0">
                <a:latin typeface="Carlito"/>
                <a:cs typeface="Carlito"/>
              </a:rPr>
              <a:t>Is an </a:t>
            </a:r>
            <a:r>
              <a:rPr sz="2200" spc="-10" dirty="0">
                <a:latin typeface="Carlito"/>
                <a:cs typeface="Carlito"/>
              </a:rPr>
              <a:t>8-bit </a:t>
            </a:r>
            <a:r>
              <a:rPr sz="2200" spc="-15" dirty="0">
                <a:latin typeface="Carlito"/>
                <a:cs typeface="Carlito"/>
              </a:rPr>
              <a:t>register </a:t>
            </a:r>
            <a:r>
              <a:rPr sz="2200" spc="-10" dirty="0">
                <a:latin typeface="Carlito"/>
                <a:cs typeface="Carlito"/>
              </a:rPr>
              <a:t>that </a:t>
            </a:r>
            <a:r>
              <a:rPr sz="2200" spc="-15" dirty="0">
                <a:latin typeface="Carlito"/>
                <a:cs typeface="Carlito"/>
              </a:rPr>
              <a:t>stores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15" dirty="0">
                <a:latin typeface="Carlito"/>
                <a:cs typeface="Carlito"/>
              </a:rPr>
              <a:t>status </a:t>
            </a:r>
            <a:r>
              <a:rPr sz="2200" spc="-5" dirty="0">
                <a:latin typeface="Carlito"/>
                <a:cs typeface="Carlito"/>
              </a:rPr>
              <a:t>of the</a:t>
            </a:r>
            <a:r>
              <a:rPr sz="2200" spc="95" dirty="0">
                <a:latin typeface="Carlito"/>
                <a:cs typeface="Carlito"/>
              </a:rPr>
              <a:t> </a:t>
            </a:r>
            <a:r>
              <a:rPr sz="2200" spc="-30" dirty="0">
                <a:latin typeface="Carlito"/>
                <a:cs typeface="Carlito"/>
              </a:rPr>
              <a:t>processor.</a:t>
            </a:r>
            <a:endParaRPr sz="2200">
              <a:latin typeface="Carlito"/>
              <a:cs typeface="Carlito"/>
            </a:endParaRPr>
          </a:p>
          <a:p>
            <a:pPr marL="241300" marR="5080" indent="-229235">
              <a:lnSpc>
                <a:spcPct val="100000"/>
              </a:lnSpc>
              <a:spcBef>
                <a:spcPts val="530"/>
              </a:spcBef>
              <a:buClr>
                <a:srgbClr val="2CA1BE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200" spc="-5" dirty="0">
                <a:latin typeface="Carlito"/>
                <a:cs typeface="Carlito"/>
              </a:rPr>
              <a:t>In </a:t>
            </a:r>
            <a:r>
              <a:rPr sz="2200" spc="-10" dirty="0">
                <a:latin typeface="Carlito"/>
                <a:cs typeface="Carlito"/>
              </a:rPr>
              <a:t>most cases, </a:t>
            </a:r>
            <a:r>
              <a:rPr sz="2200" spc="-5" dirty="0">
                <a:latin typeface="Carlito"/>
                <a:cs typeface="Carlito"/>
              </a:rPr>
              <a:t>this </a:t>
            </a:r>
            <a:r>
              <a:rPr sz="2200" spc="-15" dirty="0">
                <a:latin typeface="Carlito"/>
                <a:cs typeface="Carlito"/>
              </a:rPr>
              <a:t>register </a:t>
            </a:r>
            <a:r>
              <a:rPr sz="2200" spc="-5" dirty="0">
                <a:latin typeface="Carlito"/>
                <a:cs typeface="Carlito"/>
              </a:rPr>
              <a:t>is </a:t>
            </a:r>
            <a:r>
              <a:rPr sz="2200" spc="-10" dirty="0">
                <a:latin typeface="Carlito"/>
                <a:cs typeface="Carlito"/>
              </a:rPr>
              <a:t>used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10" dirty="0">
                <a:latin typeface="Carlito"/>
                <a:cs typeface="Carlito"/>
              </a:rPr>
              <a:t>switch between </a:t>
            </a:r>
            <a:r>
              <a:rPr sz="2200" spc="-5" dirty="0">
                <a:latin typeface="Carlito"/>
                <a:cs typeface="Carlito"/>
              </a:rPr>
              <a:t>the  </a:t>
            </a:r>
            <a:r>
              <a:rPr sz="2200" spc="-10" dirty="0">
                <a:latin typeface="Carlito"/>
                <a:cs typeface="Carlito"/>
              </a:rPr>
              <a:t>banks </a:t>
            </a:r>
            <a:r>
              <a:rPr sz="2200" spc="-15" dirty="0">
                <a:latin typeface="Carlito"/>
                <a:cs typeface="Carlito"/>
              </a:rPr>
              <a:t>(Register </a:t>
            </a:r>
            <a:r>
              <a:rPr sz="2200" spc="-5" dirty="0">
                <a:latin typeface="Carlito"/>
                <a:cs typeface="Carlito"/>
              </a:rPr>
              <a:t>Bank </a:t>
            </a:r>
            <a:r>
              <a:rPr sz="2200" spc="-10" dirty="0">
                <a:latin typeface="Carlito"/>
                <a:cs typeface="Carlito"/>
              </a:rPr>
              <a:t>Select), but </a:t>
            </a:r>
            <a:r>
              <a:rPr sz="2200" spc="-5" dirty="0">
                <a:latin typeface="Carlito"/>
                <a:cs typeface="Carlito"/>
              </a:rPr>
              <a:t>also </a:t>
            </a:r>
            <a:r>
              <a:rPr sz="2200" spc="-10" dirty="0">
                <a:latin typeface="Carlito"/>
                <a:cs typeface="Carlito"/>
              </a:rPr>
              <a:t>has </a:t>
            </a:r>
            <a:r>
              <a:rPr sz="2200" spc="-5" dirty="0">
                <a:latin typeface="Carlito"/>
                <a:cs typeface="Carlito"/>
              </a:rPr>
              <a:t>other</a:t>
            </a:r>
            <a:r>
              <a:rPr sz="2200" spc="14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capabilities.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3433" y="3861585"/>
            <a:ext cx="3853179" cy="245872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55"/>
              </a:spcBef>
              <a:buClr>
                <a:srgbClr val="EB631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900" b="1" spc="-5" dirty="0">
                <a:latin typeface="Carlito"/>
                <a:cs typeface="Carlito"/>
              </a:rPr>
              <a:t>IRP - </a:t>
            </a:r>
            <a:r>
              <a:rPr sz="1900" b="1" spc="-15" dirty="0">
                <a:latin typeface="Carlito"/>
                <a:cs typeface="Carlito"/>
              </a:rPr>
              <a:t>Register </a:t>
            </a:r>
            <a:r>
              <a:rPr sz="1900" b="1" spc="-5" dirty="0">
                <a:latin typeface="Carlito"/>
                <a:cs typeface="Carlito"/>
              </a:rPr>
              <a:t>Bank Select</a:t>
            </a:r>
            <a:r>
              <a:rPr sz="1900" b="1" spc="35" dirty="0">
                <a:latin typeface="Carlito"/>
                <a:cs typeface="Carlito"/>
              </a:rPr>
              <a:t> </a:t>
            </a:r>
            <a:r>
              <a:rPr sz="1900" b="1" dirty="0">
                <a:latin typeface="Carlito"/>
                <a:cs typeface="Carlito"/>
              </a:rPr>
              <a:t>bit</a:t>
            </a:r>
            <a:r>
              <a:rPr sz="1900" dirty="0">
                <a:latin typeface="Carlito"/>
                <a:cs typeface="Carlito"/>
              </a:rPr>
              <a:t>.</a:t>
            </a:r>
            <a:endParaRPr sz="19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459"/>
              </a:spcBef>
              <a:buClr>
                <a:srgbClr val="EB631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900" b="1" spc="-5" dirty="0">
                <a:latin typeface="Carlito"/>
                <a:cs typeface="Carlito"/>
              </a:rPr>
              <a:t>RP1:RP0: - </a:t>
            </a:r>
            <a:r>
              <a:rPr sz="1900" b="1" spc="-15" dirty="0">
                <a:latin typeface="Carlito"/>
                <a:cs typeface="Carlito"/>
              </a:rPr>
              <a:t>Register </a:t>
            </a:r>
            <a:r>
              <a:rPr sz="1900" b="1" spc="-5" dirty="0">
                <a:latin typeface="Carlito"/>
                <a:cs typeface="Carlito"/>
              </a:rPr>
              <a:t>Bank Select</a:t>
            </a:r>
            <a:r>
              <a:rPr sz="1900" b="1" spc="70" dirty="0">
                <a:latin typeface="Carlito"/>
                <a:cs typeface="Carlito"/>
              </a:rPr>
              <a:t> </a:t>
            </a:r>
            <a:r>
              <a:rPr sz="1900" b="1" spc="-5" dirty="0">
                <a:latin typeface="Carlito"/>
                <a:cs typeface="Carlito"/>
              </a:rPr>
              <a:t>bits.</a:t>
            </a:r>
            <a:endParaRPr sz="19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455"/>
              </a:spcBef>
              <a:buClr>
                <a:srgbClr val="EB631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900" b="1" spc="-25" dirty="0">
                <a:latin typeface="Carlito"/>
                <a:cs typeface="Carlito"/>
              </a:rPr>
              <a:t>TO: </a:t>
            </a:r>
            <a:r>
              <a:rPr sz="1900" b="1" spc="-5" dirty="0">
                <a:latin typeface="Carlito"/>
                <a:cs typeface="Carlito"/>
              </a:rPr>
              <a:t>Time-out</a:t>
            </a:r>
            <a:r>
              <a:rPr sz="1900" b="1" spc="45" dirty="0">
                <a:latin typeface="Carlito"/>
                <a:cs typeface="Carlito"/>
              </a:rPr>
              <a:t> </a:t>
            </a:r>
            <a:r>
              <a:rPr sz="1900" b="1" spc="-5" dirty="0">
                <a:latin typeface="Carlito"/>
                <a:cs typeface="Carlito"/>
              </a:rPr>
              <a:t>bit</a:t>
            </a:r>
            <a:endParaRPr sz="19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455"/>
              </a:spcBef>
              <a:buClr>
                <a:srgbClr val="EB631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900" b="1" spc="-10" dirty="0">
                <a:latin typeface="Carlito"/>
                <a:cs typeface="Carlito"/>
              </a:rPr>
              <a:t>PD: Power-down</a:t>
            </a:r>
            <a:r>
              <a:rPr sz="1900" b="1" spc="25" dirty="0">
                <a:latin typeface="Carlito"/>
                <a:cs typeface="Carlito"/>
              </a:rPr>
              <a:t> </a:t>
            </a:r>
            <a:r>
              <a:rPr sz="1900" b="1" spc="-5" dirty="0">
                <a:latin typeface="Carlito"/>
                <a:cs typeface="Carlito"/>
              </a:rPr>
              <a:t>bit</a:t>
            </a:r>
            <a:endParaRPr sz="19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455"/>
              </a:spcBef>
              <a:buClr>
                <a:srgbClr val="EB631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900" b="1" spc="-5" dirty="0">
                <a:latin typeface="Carlito"/>
                <a:cs typeface="Carlito"/>
              </a:rPr>
              <a:t>Z: </a:t>
            </a:r>
            <a:r>
              <a:rPr sz="1900" b="1" spc="-20" dirty="0">
                <a:latin typeface="Carlito"/>
                <a:cs typeface="Carlito"/>
              </a:rPr>
              <a:t>Zero</a:t>
            </a:r>
            <a:r>
              <a:rPr sz="1900" b="1" spc="-5" dirty="0">
                <a:latin typeface="Carlito"/>
                <a:cs typeface="Carlito"/>
              </a:rPr>
              <a:t> </a:t>
            </a:r>
            <a:r>
              <a:rPr sz="1900" b="1" dirty="0">
                <a:latin typeface="Carlito"/>
                <a:cs typeface="Carlito"/>
              </a:rPr>
              <a:t>bit</a:t>
            </a:r>
            <a:endParaRPr sz="19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459"/>
              </a:spcBef>
              <a:buClr>
                <a:srgbClr val="EB631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900" b="1" spc="-5" dirty="0">
                <a:latin typeface="Carlito"/>
                <a:cs typeface="Carlito"/>
              </a:rPr>
              <a:t>DC: Digit </a:t>
            </a:r>
            <a:r>
              <a:rPr sz="1900" b="1" spc="-10" dirty="0">
                <a:latin typeface="Carlito"/>
                <a:cs typeface="Carlito"/>
              </a:rPr>
              <a:t>carry/borrow</a:t>
            </a:r>
            <a:r>
              <a:rPr sz="1900" b="1" spc="5" dirty="0">
                <a:latin typeface="Carlito"/>
                <a:cs typeface="Carlito"/>
              </a:rPr>
              <a:t> </a:t>
            </a:r>
            <a:r>
              <a:rPr sz="1900" b="1" spc="-5" dirty="0">
                <a:latin typeface="Carlito"/>
                <a:cs typeface="Carlito"/>
              </a:rPr>
              <a:t>bit</a:t>
            </a:r>
            <a:endParaRPr sz="19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455"/>
              </a:spcBef>
              <a:buClr>
                <a:srgbClr val="EB631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900" b="1" spc="-5" dirty="0">
                <a:latin typeface="Carlito"/>
                <a:cs typeface="Carlito"/>
              </a:rPr>
              <a:t>C: Carry/borrow</a:t>
            </a:r>
            <a:r>
              <a:rPr sz="1900" b="1" dirty="0">
                <a:latin typeface="Carlito"/>
                <a:cs typeface="Carlito"/>
              </a:rPr>
              <a:t> </a:t>
            </a:r>
            <a:r>
              <a:rPr sz="1900" b="1" spc="-5" dirty="0">
                <a:latin typeface="Carlito"/>
                <a:cs typeface="Carlito"/>
              </a:rPr>
              <a:t>bit</a:t>
            </a:r>
            <a:endParaRPr sz="19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678671" y="5683402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29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54622" y="2863995"/>
            <a:ext cx="374650" cy="2506345"/>
          </a:xfrm>
          <a:prstGeom prst="rect">
            <a:avLst/>
          </a:prstGeom>
        </p:spPr>
        <p:txBody>
          <a:bodyPr vert="vert270" wrap="square" lIns="0" tIns="36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800" spc="-275" dirty="0">
                <a:solidFill>
                  <a:srgbClr val="FFFFFF"/>
                </a:solidFill>
                <a:latin typeface="Arial"/>
                <a:cs typeface="Arial"/>
              </a:rPr>
              <a:t>RTES, 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Lec#3 </a:t>
            </a: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Spring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2015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80139" y="232043"/>
            <a:ext cx="385445" cy="2051685"/>
          </a:xfrm>
          <a:prstGeom prst="rect">
            <a:avLst/>
          </a:prstGeom>
        </p:spPr>
        <p:txBody>
          <a:bodyPr vert="vert270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800" spc="-110" dirty="0">
                <a:solidFill>
                  <a:srgbClr val="FFFFFF"/>
                </a:solidFill>
                <a:latin typeface="Times New Roman"/>
                <a:cs typeface="Times New Roman"/>
              </a:rPr>
              <a:t>© </a:t>
            </a:r>
            <a:r>
              <a:rPr sz="1800" spc="85" dirty="0">
                <a:solidFill>
                  <a:srgbClr val="FFFFFF"/>
                </a:solidFill>
                <a:latin typeface="Times New Roman"/>
                <a:cs typeface="Times New Roman"/>
              </a:rPr>
              <a:t>Ahmad</a:t>
            </a:r>
            <a:r>
              <a:rPr sz="18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165" dirty="0">
                <a:solidFill>
                  <a:srgbClr val="FFFFFF"/>
                </a:solidFill>
                <a:latin typeface="Times New Roman"/>
                <a:cs typeface="Times New Roman"/>
              </a:rPr>
              <a:t>El-Banna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90600" y="2771736"/>
            <a:ext cx="6442329" cy="11083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965575" y="4754117"/>
            <a:ext cx="41617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Used </a:t>
            </a:r>
            <a:r>
              <a:rPr sz="1600" b="1" spc="-5" dirty="0">
                <a:latin typeface="Arial"/>
                <a:cs typeface="Arial"/>
              </a:rPr>
              <a:t>in </a:t>
            </a:r>
            <a:r>
              <a:rPr sz="1600" b="1" spc="-10" dirty="0">
                <a:latin typeface="Arial"/>
                <a:cs typeface="Arial"/>
              </a:rPr>
              <a:t>conjunction </a:t>
            </a:r>
            <a:r>
              <a:rPr sz="1600" b="1" spc="5" dirty="0">
                <a:latin typeface="Arial"/>
                <a:cs typeface="Arial"/>
              </a:rPr>
              <a:t>with </a:t>
            </a:r>
            <a:r>
              <a:rPr sz="1600" b="1" spc="-15" dirty="0">
                <a:latin typeface="Arial"/>
                <a:cs typeface="Arial"/>
              </a:rPr>
              <a:t>PIC’s </a:t>
            </a:r>
            <a:r>
              <a:rPr sz="1600" b="1" spc="-10" dirty="0">
                <a:latin typeface="Arial"/>
                <a:cs typeface="Arial"/>
              </a:rPr>
              <a:t>sleep</a:t>
            </a:r>
            <a:r>
              <a:rPr sz="1600" b="1" spc="7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mode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733800" y="4648200"/>
            <a:ext cx="76200" cy="609600"/>
          </a:xfrm>
          <a:custGeom>
            <a:avLst/>
            <a:gdLst/>
            <a:ahLst/>
            <a:cxnLst/>
            <a:rect l="l" t="t" r="r" b="b"/>
            <a:pathLst>
              <a:path w="76200" h="609600">
                <a:moveTo>
                  <a:pt x="0" y="0"/>
                </a:moveTo>
                <a:lnTo>
                  <a:pt x="14847" y="3990"/>
                </a:lnTo>
                <a:lnTo>
                  <a:pt x="26955" y="14874"/>
                </a:lnTo>
                <a:lnTo>
                  <a:pt x="35111" y="31021"/>
                </a:lnTo>
                <a:lnTo>
                  <a:pt x="38100" y="50800"/>
                </a:lnTo>
                <a:lnTo>
                  <a:pt x="38100" y="254000"/>
                </a:lnTo>
                <a:lnTo>
                  <a:pt x="41088" y="273778"/>
                </a:lnTo>
                <a:lnTo>
                  <a:pt x="49244" y="289925"/>
                </a:lnTo>
                <a:lnTo>
                  <a:pt x="61352" y="300809"/>
                </a:lnTo>
                <a:lnTo>
                  <a:pt x="76200" y="304800"/>
                </a:lnTo>
                <a:lnTo>
                  <a:pt x="61352" y="308790"/>
                </a:lnTo>
                <a:lnTo>
                  <a:pt x="49244" y="319674"/>
                </a:lnTo>
                <a:lnTo>
                  <a:pt x="41088" y="335821"/>
                </a:lnTo>
                <a:lnTo>
                  <a:pt x="38100" y="355600"/>
                </a:lnTo>
                <a:lnTo>
                  <a:pt x="38100" y="558800"/>
                </a:lnTo>
                <a:lnTo>
                  <a:pt x="35111" y="578578"/>
                </a:lnTo>
                <a:lnTo>
                  <a:pt x="26955" y="594725"/>
                </a:lnTo>
                <a:lnTo>
                  <a:pt x="14847" y="605609"/>
                </a:lnTo>
                <a:lnTo>
                  <a:pt x="0" y="609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735774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spc="-90" dirty="0"/>
              <a:t>PIC16F877 </a:t>
            </a:r>
            <a:r>
              <a:rPr sz="4600" spc="-110" dirty="0"/>
              <a:t>Peripheral</a:t>
            </a:r>
            <a:r>
              <a:rPr sz="4600" spc="-400" dirty="0"/>
              <a:t> </a:t>
            </a:r>
            <a:r>
              <a:rPr sz="4600" spc="-105" dirty="0"/>
              <a:t>features</a:t>
            </a:r>
            <a:endParaRPr sz="460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08219"/>
            <a:ext cx="6611620" cy="305181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489584" indent="-477520">
              <a:lnSpc>
                <a:spcPct val="100000"/>
              </a:lnSpc>
              <a:spcBef>
                <a:spcPts val="890"/>
              </a:spcBef>
              <a:buAutoNum type="arabicPeriod"/>
              <a:tabLst>
                <a:tab pos="489584" algn="l"/>
                <a:tab pos="490220" algn="l"/>
              </a:tabLst>
            </a:pPr>
            <a:r>
              <a:rPr sz="3100" b="1" spc="-5" dirty="0">
                <a:latin typeface="Carlito"/>
                <a:cs typeface="Carlito"/>
              </a:rPr>
              <a:t>I/O</a:t>
            </a:r>
            <a:r>
              <a:rPr sz="3100" b="1" spc="5" dirty="0">
                <a:latin typeface="Carlito"/>
                <a:cs typeface="Carlito"/>
              </a:rPr>
              <a:t> </a:t>
            </a:r>
            <a:r>
              <a:rPr sz="3100" b="1" spc="-10" dirty="0">
                <a:latin typeface="Carlito"/>
                <a:cs typeface="Carlito"/>
              </a:rPr>
              <a:t>Ports:</a:t>
            </a:r>
            <a:endParaRPr sz="3100">
              <a:latin typeface="Carlito"/>
              <a:cs typeface="Carlito"/>
            </a:endParaRPr>
          </a:p>
          <a:p>
            <a:pPr marL="798830" lvl="1" indent="-419734">
              <a:lnSpc>
                <a:spcPct val="100000"/>
              </a:lnSpc>
              <a:spcBef>
                <a:spcPts val="640"/>
              </a:spcBef>
              <a:buClr>
                <a:srgbClr val="DA1F28"/>
              </a:buClr>
              <a:buFont typeface="Arial"/>
              <a:buChar char="•"/>
              <a:tabLst>
                <a:tab pos="798830" algn="l"/>
                <a:tab pos="799465" algn="l"/>
                <a:tab pos="3049270" algn="l"/>
              </a:tabLst>
            </a:pPr>
            <a:r>
              <a:rPr sz="2500" spc="-10" dirty="0">
                <a:latin typeface="Carlito"/>
                <a:cs typeface="Carlito"/>
              </a:rPr>
              <a:t>PIC16F877</a:t>
            </a:r>
            <a:r>
              <a:rPr sz="2500" spc="15" dirty="0">
                <a:latin typeface="Carlito"/>
                <a:cs typeface="Carlito"/>
              </a:rPr>
              <a:t> </a:t>
            </a:r>
            <a:r>
              <a:rPr sz="2500" spc="-10" dirty="0">
                <a:latin typeface="Carlito"/>
                <a:cs typeface="Carlito"/>
              </a:rPr>
              <a:t>has</a:t>
            </a:r>
            <a:r>
              <a:rPr sz="2500" spc="20" dirty="0">
                <a:latin typeface="Carlito"/>
                <a:cs typeface="Carlito"/>
              </a:rPr>
              <a:t> </a:t>
            </a:r>
            <a:r>
              <a:rPr sz="2500" b="1" spc="-5" dirty="0">
                <a:latin typeface="Carlito"/>
                <a:cs typeface="Carlito"/>
              </a:rPr>
              <a:t>5	</a:t>
            </a:r>
            <a:r>
              <a:rPr sz="2500" b="1" spc="-10" dirty="0">
                <a:latin typeface="Carlito"/>
                <a:cs typeface="Carlito"/>
              </a:rPr>
              <a:t>I/O</a:t>
            </a:r>
            <a:r>
              <a:rPr sz="2500" b="1" dirty="0">
                <a:latin typeface="Carlito"/>
                <a:cs typeface="Carlito"/>
              </a:rPr>
              <a:t> </a:t>
            </a:r>
            <a:r>
              <a:rPr sz="2500" b="1" spc="-5" dirty="0">
                <a:latin typeface="Carlito"/>
                <a:cs typeface="Carlito"/>
              </a:rPr>
              <a:t>ports</a:t>
            </a:r>
            <a:r>
              <a:rPr sz="2500" spc="-5" dirty="0">
                <a:latin typeface="Carlito"/>
                <a:cs typeface="Carlito"/>
              </a:rPr>
              <a:t>:</a:t>
            </a:r>
            <a:endParaRPr sz="2500">
              <a:latin typeface="Carlito"/>
              <a:cs typeface="Carlito"/>
            </a:endParaRPr>
          </a:p>
          <a:p>
            <a:pPr marL="1498600" lvl="2" indent="-343535">
              <a:lnSpc>
                <a:spcPct val="100000"/>
              </a:lnSpc>
              <a:spcBef>
                <a:spcPts val="530"/>
              </a:spcBef>
              <a:buClr>
                <a:srgbClr val="39629D"/>
              </a:buClr>
              <a:buFont typeface="Arial"/>
              <a:buChar char="•"/>
              <a:tabLst>
                <a:tab pos="1498600" algn="l"/>
                <a:tab pos="1499235" algn="l"/>
              </a:tabLst>
            </a:pPr>
            <a:r>
              <a:rPr sz="2100" b="1" spc="-10" dirty="0">
                <a:latin typeface="Carlito"/>
                <a:cs typeface="Carlito"/>
              </a:rPr>
              <a:t>PORT </a:t>
            </a:r>
            <a:r>
              <a:rPr sz="2100" b="1" dirty="0">
                <a:latin typeface="Carlito"/>
                <a:cs typeface="Carlito"/>
              </a:rPr>
              <a:t>A </a:t>
            </a:r>
            <a:r>
              <a:rPr sz="2100" spc="-5" dirty="0">
                <a:latin typeface="Carlito"/>
                <a:cs typeface="Carlito"/>
              </a:rPr>
              <a:t>has </a:t>
            </a:r>
            <a:r>
              <a:rPr sz="2100" dirty="0">
                <a:latin typeface="Carlito"/>
                <a:cs typeface="Carlito"/>
              </a:rPr>
              <a:t>6 </a:t>
            </a:r>
            <a:r>
              <a:rPr sz="2100" spc="-5" dirty="0">
                <a:latin typeface="Carlito"/>
                <a:cs typeface="Carlito"/>
              </a:rPr>
              <a:t>bit </a:t>
            </a:r>
            <a:r>
              <a:rPr sz="2100" dirty="0">
                <a:latin typeface="Carlito"/>
                <a:cs typeface="Carlito"/>
              </a:rPr>
              <a:t>wide,</a:t>
            </a:r>
            <a:r>
              <a:rPr sz="2100" spc="-45" dirty="0">
                <a:latin typeface="Carlito"/>
                <a:cs typeface="Carlito"/>
              </a:rPr>
              <a:t> </a:t>
            </a:r>
            <a:r>
              <a:rPr sz="2100" spc="-5" dirty="0">
                <a:latin typeface="Carlito"/>
                <a:cs typeface="Carlito"/>
              </a:rPr>
              <a:t>Bidirectional</a:t>
            </a:r>
            <a:endParaRPr sz="2100">
              <a:latin typeface="Carlito"/>
              <a:cs typeface="Carlito"/>
            </a:endParaRPr>
          </a:p>
          <a:p>
            <a:pPr marL="1498600" lvl="2" indent="-343535">
              <a:lnSpc>
                <a:spcPct val="100000"/>
              </a:lnSpc>
              <a:spcBef>
                <a:spcPts val="505"/>
              </a:spcBef>
              <a:buClr>
                <a:srgbClr val="39629D"/>
              </a:buClr>
              <a:buFont typeface="Arial"/>
              <a:buChar char="•"/>
              <a:tabLst>
                <a:tab pos="1498600" algn="l"/>
                <a:tab pos="1499235" algn="l"/>
              </a:tabLst>
            </a:pPr>
            <a:r>
              <a:rPr sz="2100" b="1" spc="-10" dirty="0">
                <a:latin typeface="Carlito"/>
                <a:cs typeface="Carlito"/>
              </a:rPr>
              <a:t>PORT </a:t>
            </a:r>
            <a:r>
              <a:rPr sz="2100" b="1" spc="-15" dirty="0">
                <a:latin typeface="Carlito"/>
                <a:cs typeface="Carlito"/>
              </a:rPr>
              <a:t>B, </a:t>
            </a:r>
            <a:r>
              <a:rPr sz="2100" b="1" spc="-5" dirty="0">
                <a:latin typeface="Carlito"/>
                <a:cs typeface="Carlito"/>
              </a:rPr>
              <a:t>C, </a:t>
            </a:r>
            <a:r>
              <a:rPr sz="2100" b="1" dirty="0">
                <a:latin typeface="Carlito"/>
                <a:cs typeface="Carlito"/>
              </a:rPr>
              <a:t>D </a:t>
            </a:r>
            <a:r>
              <a:rPr sz="2100" spc="-20" dirty="0">
                <a:latin typeface="Carlito"/>
                <a:cs typeface="Carlito"/>
              </a:rPr>
              <a:t>have </a:t>
            </a:r>
            <a:r>
              <a:rPr sz="2100" dirty="0">
                <a:latin typeface="Carlito"/>
                <a:cs typeface="Carlito"/>
              </a:rPr>
              <a:t>8 </a:t>
            </a:r>
            <a:r>
              <a:rPr sz="2100" spc="-5" dirty="0">
                <a:latin typeface="Carlito"/>
                <a:cs typeface="Carlito"/>
              </a:rPr>
              <a:t>bit wide,</a:t>
            </a:r>
            <a:r>
              <a:rPr sz="2100" spc="60" dirty="0">
                <a:latin typeface="Carlito"/>
                <a:cs typeface="Carlito"/>
              </a:rPr>
              <a:t> </a:t>
            </a:r>
            <a:r>
              <a:rPr sz="2100" spc="-10" dirty="0">
                <a:latin typeface="Carlito"/>
                <a:cs typeface="Carlito"/>
              </a:rPr>
              <a:t>Bidirectional</a:t>
            </a:r>
            <a:endParaRPr sz="2100">
              <a:latin typeface="Carlito"/>
              <a:cs typeface="Carlito"/>
            </a:endParaRPr>
          </a:p>
          <a:p>
            <a:pPr marL="1498600" lvl="2" indent="-343535">
              <a:lnSpc>
                <a:spcPct val="100000"/>
              </a:lnSpc>
              <a:spcBef>
                <a:spcPts val="505"/>
              </a:spcBef>
              <a:buClr>
                <a:srgbClr val="39629D"/>
              </a:buClr>
              <a:buFont typeface="Arial"/>
              <a:buChar char="•"/>
              <a:tabLst>
                <a:tab pos="1498600" algn="l"/>
                <a:tab pos="1499235" algn="l"/>
              </a:tabLst>
            </a:pPr>
            <a:r>
              <a:rPr sz="2100" b="1" spc="-10" dirty="0">
                <a:latin typeface="Carlito"/>
                <a:cs typeface="Carlito"/>
              </a:rPr>
              <a:t>PORT </a:t>
            </a:r>
            <a:r>
              <a:rPr sz="2100" b="1" dirty="0">
                <a:latin typeface="Carlito"/>
                <a:cs typeface="Carlito"/>
              </a:rPr>
              <a:t>E </a:t>
            </a:r>
            <a:r>
              <a:rPr sz="2100" spc="-5" dirty="0">
                <a:latin typeface="Carlito"/>
                <a:cs typeface="Carlito"/>
              </a:rPr>
              <a:t>has </a:t>
            </a:r>
            <a:r>
              <a:rPr sz="2100" dirty="0">
                <a:latin typeface="Carlito"/>
                <a:cs typeface="Carlito"/>
              </a:rPr>
              <a:t>3 </a:t>
            </a:r>
            <a:r>
              <a:rPr sz="2100" spc="-5" dirty="0">
                <a:latin typeface="Carlito"/>
                <a:cs typeface="Carlito"/>
              </a:rPr>
              <a:t>bit </a:t>
            </a:r>
            <a:r>
              <a:rPr sz="2100" dirty="0">
                <a:latin typeface="Carlito"/>
                <a:cs typeface="Carlito"/>
              </a:rPr>
              <a:t>wide,</a:t>
            </a:r>
            <a:r>
              <a:rPr sz="2100" spc="-40" dirty="0">
                <a:latin typeface="Carlito"/>
                <a:cs typeface="Carlito"/>
              </a:rPr>
              <a:t> </a:t>
            </a:r>
            <a:r>
              <a:rPr sz="2100" spc="-5" dirty="0">
                <a:latin typeface="Carlito"/>
                <a:cs typeface="Carlito"/>
              </a:rPr>
              <a:t>Bidirectional</a:t>
            </a:r>
            <a:endParaRPr sz="2100">
              <a:latin typeface="Carlito"/>
              <a:cs typeface="Carlito"/>
            </a:endParaRPr>
          </a:p>
          <a:p>
            <a:pPr marL="798830" marR="5080" lvl="1" indent="-419100">
              <a:lnSpc>
                <a:spcPct val="100000"/>
              </a:lnSpc>
              <a:spcBef>
                <a:spcPts val="570"/>
              </a:spcBef>
              <a:buClr>
                <a:srgbClr val="DA1F28"/>
              </a:buClr>
              <a:buFont typeface="Arial"/>
              <a:buChar char="•"/>
              <a:tabLst>
                <a:tab pos="798830" algn="l"/>
                <a:tab pos="799465" algn="l"/>
              </a:tabLst>
            </a:pPr>
            <a:r>
              <a:rPr sz="2500" spc="-5" dirty="0">
                <a:latin typeface="Carlito"/>
                <a:cs typeface="Carlito"/>
              </a:rPr>
              <a:t>In addition, they </a:t>
            </a:r>
            <a:r>
              <a:rPr sz="2500" spc="-20" dirty="0">
                <a:latin typeface="Carlito"/>
                <a:cs typeface="Carlito"/>
              </a:rPr>
              <a:t>have </a:t>
            </a:r>
            <a:r>
              <a:rPr sz="2500" spc="-5" dirty="0">
                <a:latin typeface="Carlito"/>
                <a:cs typeface="Carlito"/>
              </a:rPr>
              <a:t>the </a:t>
            </a:r>
            <a:r>
              <a:rPr sz="2500" spc="-15" dirty="0">
                <a:latin typeface="Carlito"/>
                <a:cs typeface="Carlito"/>
              </a:rPr>
              <a:t>following </a:t>
            </a:r>
            <a:r>
              <a:rPr sz="2500" spc="-10" dirty="0">
                <a:latin typeface="Carlito"/>
                <a:cs typeface="Carlito"/>
              </a:rPr>
              <a:t>alternate  functions:</a:t>
            </a:r>
            <a:endParaRPr sz="25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754622" y="2863995"/>
            <a:ext cx="374650" cy="2506345"/>
          </a:xfrm>
          <a:prstGeom prst="rect">
            <a:avLst/>
          </a:prstGeom>
        </p:spPr>
        <p:txBody>
          <a:bodyPr vert="vert270" wrap="square" lIns="0" tIns="36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800" spc="-275" dirty="0">
                <a:solidFill>
                  <a:srgbClr val="FFFFFF"/>
                </a:solidFill>
                <a:latin typeface="Arial"/>
                <a:cs typeface="Arial"/>
              </a:rPr>
              <a:t>RTES, 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Lec#3 </a:t>
            </a: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Spring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2015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80139" y="232043"/>
            <a:ext cx="385445" cy="2051685"/>
          </a:xfrm>
          <a:prstGeom prst="rect">
            <a:avLst/>
          </a:prstGeom>
        </p:spPr>
        <p:txBody>
          <a:bodyPr vert="vert270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800" spc="-110" dirty="0">
                <a:solidFill>
                  <a:srgbClr val="FFFFFF"/>
                </a:solidFill>
                <a:latin typeface="Times New Roman"/>
                <a:cs typeface="Times New Roman"/>
              </a:rPr>
              <a:t>© </a:t>
            </a:r>
            <a:r>
              <a:rPr sz="1800" spc="85" dirty="0">
                <a:solidFill>
                  <a:srgbClr val="FFFFFF"/>
                </a:solidFill>
                <a:latin typeface="Times New Roman"/>
                <a:cs typeface="Times New Roman"/>
              </a:rPr>
              <a:t>Ahmad</a:t>
            </a:r>
            <a:r>
              <a:rPr sz="18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165" dirty="0">
                <a:solidFill>
                  <a:srgbClr val="FFFFFF"/>
                </a:solidFill>
                <a:latin typeface="Times New Roman"/>
                <a:cs typeface="Times New Roman"/>
              </a:rPr>
              <a:t>El-Banna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718942" y="4495736"/>
            <a:ext cx="4901057" cy="21056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33578"/>
            <a:ext cx="7085965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-100" dirty="0"/>
              <a:t>Microcomputer </a:t>
            </a:r>
            <a:r>
              <a:rPr sz="3200" spc="-95" dirty="0"/>
              <a:t>system </a:t>
            </a:r>
            <a:r>
              <a:rPr sz="3200" spc="-65" dirty="0"/>
              <a:t>and</a:t>
            </a:r>
            <a:r>
              <a:rPr sz="3200" spc="-520" dirty="0"/>
              <a:t> </a:t>
            </a:r>
            <a:r>
              <a:rPr sz="3200" spc="-100" dirty="0"/>
              <a:t>Microcontroller  </a:t>
            </a:r>
            <a:r>
              <a:rPr sz="3200" spc="-80" dirty="0"/>
              <a:t>based</a:t>
            </a:r>
            <a:r>
              <a:rPr sz="3200" spc="-235" dirty="0"/>
              <a:t> </a:t>
            </a:r>
            <a:r>
              <a:rPr sz="3200" spc="-95" dirty="0"/>
              <a:t>system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02741" y="1538528"/>
            <a:ext cx="6464808" cy="51525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711183" y="5740552"/>
            <a:ext cx="19240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82930"/>
            <a:ext cx="72383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90" dirty="0"/>
              <a:t>PIC16F877 </a:t>
            </a:r>
            <a:r>
              <a:rPr sz="4400" spc="-105" dirty="0"/>
              <a:t>Peripheral</a:t>
            </a:r>
            <a:r>
              <a:rPr sz="4400" spc="-405" dirty="0"/>
              <a:t> </a:t>
            </a:r>
            <a:r>
              <a:rPr sz="4400" spc="-100" dirty="0"/>
              <a:t>features..</a:t>
            </a:r>
            <a:endParaRPr sz="44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47724" y="1529185"/>
            <a:ext cx="6479540" cy="3822065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40"/>
              </a:spcBef>
              <a:buClr>
                <a:srgbClr val="DA1F28"/>
              </a:buClr>
              <a:buFont typeface="Arial"/>
              <a:buChar char="•"/>
              <a:tabLst>
                <a:tab pos="241300" algn="l"/>
              </a:tabLst>
            </a:pPr>
            <a:r>
              <a:rPr sz="2700" spc="-15" dirty="0">
                <a:latin typeface="Carlito"/>
                <a:cs typeface="Carlito"/>
              </a:rPr>
              <a:t>Each </a:t>
            </a:r>
            <a:r>
              <a:rPr sz="2700" spc="-5" dirty="0">
                <a:latin typeface="Carlito"/>
                <a:cs typeface="Carlito"/>
              </a:rPr>
              <a:t>port has </a:t>
            </a:r>
            <a:r>
              <a:rPr sz="2700" b="1" dirty="0">
                <a:latin typeface="Carlito"/>
                <a:cs typeface="Carlito"/>
              </a:rPr>
              <a:t>2 </a:t>
            </a:r>
            <a:r>
              <a:rPr sz="2700" b="1" spc="-15" dirty="0">
                <a:latin typeface="Carlito"/>
                <a:cs typeface="Carlito"/>
              </a:rPr>
              <a:t>control</a:t>
            </a:r>
            <a:r>
              <a:rPr sz="2700" b="1" spc="-45" dirty="0">
                <a:latin typeface="Carlito"/>
                <a:cs typeface="Carlito"/>
              </a:rPr>
              <a:t> </a:t>
            </a:r>
            <a:r>
              <a:rPr sz="2700" b="1" spc="-20" dirty="0">
                <a:latin typeface="Carlito"/>
                <a:cs typeface="Carlito"/>
              </a:rPr>
              <a:t>registers</a:t>
            </a:r>
            <a:r>
              <a:rPr sz="2700" spc="-20" dirty="0">
                <a:latin typeface="Carlito"/>
                <a:cs typeface="Carlito"/>
              </a:rPr>
              <a:t>:</a:t>
            </a:r>
            <a:endParaRPr sz="2700">
              <a:latin typeface="Carlito"/>
              <a:cs typeface="Carlito"/>
            </a:endParaRPr>
          </a:p>
          <a:p>
            <a:pPr marL="880744" marR="553085" lvl="1" indent="-228600">
              <a:lnSpc>
                <a:spcPct val="100000"/>
              </a:lnSpc>
              <a:spcBef>
                <a:spcPts val="595"/>
              </a:spcBef>
              <a:buClr>
                <a:srgbClr val="39629D"/>
              </a:buClr>
              <a:buFont typeface="Arial"/>
              <a:buChar char="•"/>
              <a:tabLst>
                <a:tab pos="880744" algn="l"/>
                <a:tab pos="881380" algn="l"/>
              </a:tabLst>
            </a:pPr>
            <a:r>
              <a:rPr sz="2200" b="1" spc="-5" dirty="0">
                <a:latin typeface="Carlito"/>
                <a:cs typeface="Carlito"/>
              </a:rPr>
              <a:t>TRIS</a:t>
            </a:r>
            <a:r>
              <a:rPr sz="2200" spc="-5" dirty="0">
                <a:latin typeface="Carlito"/>
                <a:cs typeface="Carlito"/>
              </a:rPr>
              <a:t>x </a:t>
            </a:r>
            <a:r>
              <a:rPr sz="2200" spc="-10" dirty="0">
                <a:latin typeface="Carlito"/>
                <a:cs typeface="Carlito"/>
              </a:rPr>
              <a:t>sets </a:t>
            </a:r>
            <a:r>
              <a:rPr sz="2200" spc="-5" dirty="0">
                <a:latin typeface="Carlito"/>
                <a:cs typeface="Carlito"/>
              </a:rPr>
              <a:t>whether each pin is an input(1) or  </a:t>
            </a:r>
            <a:r>
              <a:rPr sz="2200" spc="-10" dirty="0">
                <a:latin typeface="Carlito"/>
                <a:cs typeface="Carlito"/>
              </a:rPr>
              <a:t>output(0)</a:t>
            </a:r>
            <a:endParaRPr sz="2200">
              <a:latin typeface="Carlito"/>
              <a:cs typeface="Carlito"/>
            </a:endParaRPr>
          </a:p>
          <a:p>
            <a:pPr marL="880744" marR="5080" lvl="1" indent="-228600">
              <a:lnSpc>
                <a:spcPct val="100000"/>
              </a:lnSpc>
              <a:spcBef>
                <a:spcPts val="530"/>
              </a:spcBef>
              <a:buClr>
                <a:srgbClr val="39629D"/>
              </a:buClr>
              <a:buFont typeface="Arial"/>
              <a:buChar char="•"/>
              <a:tabLst>
                <a:tab pos="880744" algn="l"/>
                <a:tab pos="881380" algn="l"/>
              </a:tabLst>
            </a:pPr>
            <a:r>
              <a:rPr sz="2200" b="1" spc="-10" dirty="0">
                <a:latin typeface="Carlito"/>
                <a:cs typeface="Carlito"/>
              </a:rPr>
              <a:t>PORT</a:t>
            </a:r>
            <a:r>
              <a:rPr sz="2200" spc="-10" dirty="0">
                <a:latin typeface="Carlito"/>
                <a:cs typeface="Carlito"/>
              </a:rPr>
              <a:t>x sets </a:t>
            </a:r>
            <a:r>
              <a:rPr sz="2200" spc="-5" dirty="0">
                <a:latin typeface="Carlito"/>
                <a:cs typeface="Carlito"/>
              </a:rPr>
              <a:t>their </a:t>
            </a:r>
            <a:r>
              <a:rPr sz="2200" spc="-10" dirty="0">
                <a:latin typeface="Carlito"/>
                <a:cs typeface="Carlito"/>
              </a:rPr>
              <a:t>output </a:t>
            </a:r>
            <a:r>
              <a:rPr sz="2200" spc="-5" dirty="0">
                <a:latin typeface="Carlito"/>
                <a:cs typeface="Carlito"/>
              </a:rPr>
              <a:t>bit </a:t>
            </a:r>
            <a:r>
              <a:rPr sz="2200" spc="-10" dirty="0">
                <a:latin typeface="Carlito"/>
                <a:cs typeface="Carlito"/>
              </a:rPr>
              <a:t>levels </a:t>
            </a:r>
            <a:r>
              <a:rPr sz="2200" spc="-5" dirty="0">
                <a:latin typeface="Carlito"/>
                <a:cs typeface="Carlito"/>
              </a:rPr>
              <a:t>or </a:t>
            </a:r>
            <a:r>
              <a:rPr sz="2200" spc="-15" dirty="0">
                <a:latin typeface="Carlito"/>
                <a:cs typeface="Carlito"/>
              </a:rPr>
              <a:t>contain </a:t>
            </a:r>
            <a:r>
              <a:rPr sz="2200" spc="-5" dirty="0">
                <a:latin typeface="Carlito"/>
                <a:cs typeface="Carlito"/>
              </a:rPr>
              <a:t>their  input bit</a:t>
            </a:r>
            <a:r>
              <a:rPr sz="2200" spc="-2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levels.</a:t>
            </a:r>
            <a:endParaRPr sz="2200">
              <a:latin typeface="Carlito"/>
              <a:cs typeface="Carlito"/>
            </a:endParaRPr>
          </a:p>
          <a:p>
            <a:pPr marL="241300" marR="495934" indent="-228600">
              <a:lnSpc>
                <a:spcPct val="100000"/>
              </a:lnSpc>
              <a:spcBef>
                <a:spcPts val="615"/>
              </a:spcBef>
              <a:buClr>
                <a:srgbClr val="DA1F28"/>
              </a:buClr>
              <a:buFont typeface="Arial"/>
              <a:buChar char="•"/>
              <a:tabLst>
                <a:tab pos="241300" algn="l"/>
              </a:tabLst>
            </a:pPr>
            <a:r>
              <a:rPr sz="2700" dirty="0">
                <a:latin typeface="Carlito"/>
                <a:cs typeface="Carlito"/>
              </a:rPr>
              <a:t>Pin </a:t>
            </a:r>
            <a:r>
              <a:rPr sz="2700" spc="-5" dirty="0">
                <a:latin typeface="Carlito"/>
                <a:cs typeface="Carlito"/>
              </a:rPr>
              <a:t>functionality </a:t>
            </a:r>
            <a:r>
              <a:rPr sz="2700" spc="-15" dirty="0">
                <a:latin typeface="Carlito"/>
                <a:cs typeface="Carlito"/>
              </a:rPr>
              <a:t>“overloaded” </a:t>
            </a:r>
            <a:r>
              <a:rPr sz="2700" dirty="0">
                <a:latin typeface="Carlito"/>
                <a:cs typeface="Carlito"/>
              </a:rPr>
              <a:t>with </a:t>
            </a:r>
            <a:r>
              <a:rPr sz="2700" spc="-5" dirty="0">
                <a:latin typeface="Carlito"/>
                <a:cs typeface="Carlito"/>
              </a:rPr>
              <a:t>other  </a:t>
            </a:r>
            <a:r>
              <a:rPr sz="2700" spc="-20" dirty="0">
                <a:latin typeface="Carlito"/>
                <a:cs typeface="Carlito"/>
              </a:rPr>
              <a:t>features.</a:t>
            </a:r>
            <a:endParaRPr sz="2700">
              <a:latin typeface="Carlito"/>
              <a:cs typeface="Carlito"/>
            </a:endParaRPr>
          </a:p>
          <a:p>
            <a:pPr marL="241300" marR="34925" indent="-228600">
              <a:lnSpc>
                <a:spcPct val="100000"/>
              </a:lnSpc>
              <a:spcBef>
                <a:spcPts val="650"/>
              </a:spcBef>
              <a:buClr>
                <a:srgbClr val="DA1F28"/>
              </a:buClr>
              <a:buFont typeface="Arial"/>
              <a:buChar char="•"/>
              <a:tabLst>
                <a:tab pos="241300" algn="l"/>
              </a:tabLst>
            </a:pPr>
            <a:r>
              <a:rPr sz="2700" spc="-10" dirty="0">
                <a:latin typeface="Carlito"/>
                <a:cs typeface="Carlito"/>
              </a:rPr>
              <a:t>Most </a:t>
            </a:r>
            <a:r>
              <a:rPr sz="2700" spc="-5" dirty="0">
                <a:latin typeface="Carlito"/>
                <a:cs typeface="Carlito"/>
              </a:rPr>
              <a:t>pins </a:t>
            </a:r>
            <a:r>
              <a:rPr sz="2700" spc="-20" dirty="0">
                <a:latin typeface="Carlito"/>
                <a:cs typeface="Carlito"/>
              </a:rPr>
              <a:t>have </a:t>
            </a:r>
            <a:r>
              <a:rPr sz="2700" dirty="0">
                <a:latin typeface="Carlito"/>
                <a:cs typeface="Carlito"/>
              </a:rPr>
              <a:t>25mA </a:t>
            </a:r>
            <a:r>
              <a:rPr sz="2700" spc="-15" dirty="0">
                <a:latin typeface="Carlito"/>
                <a:cs typeface="Carlito"/>
              </a:rPr>
              <a:t>source/sink </a:t>
            </a:r>
            <a:r>
              <a:rPr sz="2700" dirty="0">
                <a:latin typeface="Carlito"/>
                <a:cs typeface="Carlito"/>
              </a:rPr>
              <a:t>thus it</a:t>
            </a:r>
            <a:r>
              <a:rPr sz="2700" spc="-85" dirty="0">
                <a:latin typeface="Carlito"/>
                <a:cs typeface="Carlito"/>
              </a:rPr>
              <a:t> </a:t>
            </a:r>
            <a:r>
              <a:rPr sz="2700" spc="-10" dirty="0">
                <a:latin typeface="Carlito"/>
                <a:cs typeface="Carlito"/>
              </a:rPr>
              <a:t>can  drive </a:t>
            </a:r>
            <a:r>
              <a:rPr sz="2700" spc="-5" dirty="0">
                <a:latin typeface="Carlito"/>
                <a:cs typeface="Carlito"/>
              </a:rPr>
              <a:t>LEDs</a:t>
            </a:r>
            <a:r>
              <a:rPr sz="2700" spc="-10" dirty="0">
                <a:latin typeface="Carlito"/>
                <a:cs typeface="Carlito"/>
              </a:rPr>
              <a:t> </a:t>
            </a:r>
            <a:r>
              <a:rPr sz="2700" spc="-30" dirty="0">
                <a:latin typeface="Carlito"/>
                <a:cs typeface="Carlito"/>
              </a:rPr>
              <a:t>directly.</a:t>
            </a:r>
            <a:endParaRPr sz="27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754622" y="2863995"/>
            <a:ext cx="374650" cy="2506345"/>
          </a:xfrm>
          <a:prstGeom prst="rect">
            <a:avLst/>
          </a:prstGeom>
        </p:spPr>
        <p:txBody>
          <a:bodyPr vert="vert270" wrap="square" lIns="0" tIns="36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800" spc="-275" dirty="0">
                <a:solidFill>
                  <a:srgbClr val="FFFFFF"/>
                </a:solidFill>
                <a:latin typeface="Arial"/>
                <a:cs typeface="Arial"/>
              </a:rPr>
              <a:t>RTES, 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Lec#3 </a:t>
            </a: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Spring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2015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80139" y="232043"/>
            <a:ext cx="385445" cy="2051685"/>
          </a:xfrm>
          <a:prstGeom prst="rect">
            <a:avLst/>
          </a:prstGeom>
        </p:spPr>
        <p:txBody>
          <a:bodyPr vert="vert270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800" spc="-110" dirty="0">
                <a:solidFill>
                  <a:srgbClr val="FFFFFF"/>
                </a:solidFill>
                <a:latin typeface="Times New Roman"/>
                <a:cs typeface="Times New Roman"/>
              </a:rPr>
              <a:t>© </a:t>
            </a:r>
            <a:r>
              <a:rPr sz="1800" spc="85" dirty="0">
                <a:solidFill>
                  <a:srgbClr val="FFFFFF"/>
                </a:solidFill>
                <a:latin typeface="Times New Roman"/>
                <a:cs typeface="Times New Roman"/>
              </a:rPr>
              <a:t>Ahmad</a:t>
            </a:r>
            <a:r>
              <a:rPr sz="18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165" dirty="0">
                <a:solidFill>
                  <a:srgbClr val="FFFFFF"/>
                </a:solidFill>
                <a:latin typeface="Times New Roman"/>
                <a:cs typeface="Times New Roman"/>
              </a:rPr>
              <a:t>El-Banna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82930"/>
            <a:ext cx="74434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90" dirty="0"/>
              <a:t>PIC16F877 </a:t>
            </a:r>
            <a:r>
              <a:rPr sz="4400" spc="-105" dirty="0"/>
              <a:t>Peripheral</a:t>
            </a:r>
            <a:r>
              <a:rPr sz="4400" spc="-395" dirty="0"/>
              <a:t> </a:t>
            </a:r>
            <a:r>
              <a:rPr sz="4400" spc="-100" dirty="0"/>
              <a:t>features…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23240" y="1529918"/>
            <a:ext cx="7093584" cy="4573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78155" indent="-453390">
              <a:lnSpc>
                <a:spcPct val="100000"/>
              </a:lnSpc>
              <a:spcBef>
                <a:spcPts val="105"/>
              </a:spcBef>
              <a:buAutoNum type="arabicPeriod" startAt="2"/>
              <a:tabLst>
                <a:tab pos="477520" algn="l"/>
                <a:tab pos="478790" algn="l"/>
              </a:tabLst>
            </a:pPr>
            <a:r>
              <a:rPr sz="2900" b="1" dirty="0">
                <a:latin typeface="Carlito"/>
                <a:cs typeface="Carlito"/>
              </a:rPr>
              <a:t>Analog </a:t>
            </a:r>
            <a:r>
              <a:rPr sz="2900" b="1" spc="-10" dirty="0">
                <a:latin typeface="Carlito"/>
                <a:cs typeface="Carlito"/>
              </a:rPr>
              <a:t>to Digital </a:t>
            </a:r>
            <a:r>
              <a:rPr sz="2900" b="1" spc="-15" dirty="0">
                <a:latin typeface="Carlito"/>
                <a:cs typeface="Carlito"/>
              </a:rPr>
              <a:t>Converter</a:t>
            </a:r>
            <a:r>
              <a:rPr sz="2900" b="1" spc="-95" dirty="0">
                <a:latin typeface="Carlito"/>
                <a:cs typeface="Carlito"/>
              </a:rPr>
              <a:t> </a:t>
            </a:r>
            <a:r>
              <a:rPr sz="2900" b="1" dirty="0">
                <a:latin typeface="Carlito"/>
                <a:cs typeface="Carlito"/>
              </a:rPr>
              <a:t>(ADC)</a:t>
            </a:r>
            <a:endParaRPr sz="2900">
              <a:latin typeface="Carlito"/>
              <a:cs typeface="Carlito"/>
            </a:endParaRPr>
          </a:p>
          <a:p>
            <a:pPr marL="735330" lvl="1" indent="-343535">
              <a:lnSpc>
                <a:spcPct val="100000"/>
              </a:lnSpc>
              <a:spcBef>
                <a:spcPts val="100"/>
              </a:spcBef>
              <a:buClr>
                <a:srgbClr val="2CA1BE"/>
              </a:buClr>
              <a:buSzPct val="68181"/>
              <a:buFont typeface="Arial"/>
              <a:buChar char="•"/>
              <a:tabLst>
                <a:tab pos="735330" algn="l"/>
                <a:tab pos="735965" algn="l"/>
              </a:tabLst>
            </a:pPr>
            <a:r>
              <a:rPr sz="2200" spc="-10" dirty="0">
                <a:latin typeface="Carlito"/>
                <a:cs typeface="Carlito"/>
              </a:rPr>
              <a:t>Only available </a:t>
            </a:r>
            <a:r>
              <a:rPr sz="2200" spc="-5" dirty="0">
                <a:latin typeface="Carlito"/>
                <a:cs typeface="Carlito"/>
              </a:rPr>
              <a:t>in 14bit and 16bit</a:t>
            </a:r>
            <a:r>
              <a:rPr sz="2200" spc="-15" dirty="0">
                <a:latin typeface="Carlito"/>
                <a:cs typeface="Carlito"/>
              </a:rPr>
              <a:t> cores</a:t>
            </a:r>
            <a:endParaRPr sz="2200">
              <a:latin typeface="Carlito"/>
              <a:cs typeface="Carlito"/>
            </a:endParaRPr>
          </a:p>
          <a:p>
            <a:pPr marL="735330" lvl="1" indent="-343535">
              <a:lnSpc>
                <a:spcPct val="100000"/>
              </a:lnSpc>
              <a:spcBef>
                <a:spcPts val="70"/>
              </a:spcBef>
              <a:buClr>
                <a:srgbClr val="2CA1BE"/>
              </a:buClr>
              <a:buSzPct val="68181"/>
              <a:buFont typeface="Arial"/>
              <a:buChar char="•"/>
              <a:tabLst>
                <a:tab pos="735330" algn="l"/>
                <a:tab pos="735965" algn="l"/>
              </a:tabLst>
            </a:pPr>
            <a:r>
              <a:rPr sz="2200" spc="-25" dirty="0">
                <a:latin typeface="Carlito"/>
                <a:cs typeface="Carlito"/>
              </a:rPr>
              <a:t>Fs </a:t>
            </a:r>
            <a:r>
              <a:rPr sz="2200" spc="-10" dirty="0">
                <a:latin typeface="Carlito"/>
                <a:cs typeface="Carlito"/>
              </a:rPr>
              <a:t>(sample </a:t>
            </a:r>
            <a:r>
              <a:rPr sz="2200" spc="-25" dirty="0">
                <a:latin typeface="Carlito"/>
                <a:cs typeface="Carlito"/>
              </a:rPr>
              <a:t>rate) </a:t>
            </a:r>
            <a:r>
              <a:rPr sz="2200" spc="-5" dirty="0">
                <a:latin typeface="Carlito"/>
                <a:cs typeface="Carlito"/>
              </a:rPr>
              <a:t>&lt;</a:t>
            </a:r>
            <a:r>
              <a:rPr sz="2200" spc="6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54KHz</a:t>
            </a:r>
            <a:endParaRPr sz="2200">
              <a:latin typeface="Carlito"/>
              <a:cs typeface="Carlito"/>
            </a:endParaRPr>
          </a:p>
          <a:p>
            <a:pPr marL="735330" lvl="1" indent="-343535">
              <a:lnSpc>
                <a:spcPct val="100000"/>
              </a:lnSpc>
              <a:spcBef>
                <a:spcPts val="75"/>
              </a:spcBef>
              <a:buClr>
                <a:srgbClr val="2CA1BE"/>
              </a:buClr>
              <a:buSzPct val="68181"/>
              <a:buFont typeface="Arial"/>
              <a:buChar char="•"/>
              <a:tabLst>
                <a:tab pos="735330" algn="l"/>
                <a:tab pos="735965" algn="l"/>
              </a:tabLst>
            </a:pPr>
            <a:r>
              <a:rPr sz="2200" spc="-10" dirty="0">
                <a:latin typeface="Carlito"/>
                <a:cs typeface="Carlito"/>
              </a:rPr>
              <a:t>The result is </a:t>
            </a:r>
            <a:r>
              <a:rPr sz="2200" spc="-5" dirty="0">
                <a:latin typeface="Carlito"/>
                <a:cs typeface="Carlito"/>
              </a:rPr>
              <a:t>a </a:t>
            </a:r>
            <a:r>
              <a:rPr sz="2200" b="1" spc="-5" dirty="0">
                <a:latin typeface="Carlito"/>
                <a:cs typeface="Carlito"/>
              </a:rPr>
              <a:t>10 bit </a:t>
            </a:r>
            <a:r>
              <a:rPr sz="2200" b="1" spc="-10" dirty="0">
                <a:latin typeface="Carlito"/>
                <a:cs typeface="Carlito"/>
              </a:rPr>
              <a:t>digital</a:t>
            </a:r>
            <a:r>
              <a:rPr sz="2200" b="1" spc="4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number</a:t>
            </a:r>
            <a:endParaRPr sz="2200">
              <a:latin typeface="Carlito"/>
              <a:cs typeface="Carlito"/>
            </a:endParaRPr>
          </a:p>
          <a:p>
            <a:pPr marL="735330" lvl="1" indent="-343535">
              <a:lnSpc>
                <a:spcPct val="100000"/>
              </a:lnSpc>
              <a:spcBef>
                <a:spcPts val="75"/>
              </a:spcBef>
              <a:buClr>
                <a:srgbClr val="2CA1BE"/>
              </a:buClr>
              <a:buSzPct val="68181"/>
              <a:buFont typeface="Arial"/>
              <a:buChar char="•"/>
              <a:tabLst>
                <a:tab pos="735330" algn="l"/>
                <a:tab pos="735965" algn="l"/>
              </a:tabLst>
            </a:pPr>
            <a:r>
              <a:rPr sz="2200" spc="-5" dirty="0">
                <a:latin typeface="Carlito"/>
                <a:cs typeface="Carlito"/>
              </a:rPr>
              <a:t>Can </a:t>
            </a:r>
            <a:r>
              <a:rPr sz="2200" spc="-20" dirty="0">
                <a:latin typeface="Carlito"/>
                <a:cs typeface="Carlito"/>
              </a:rPr>
              <a:t>generate </a:t>
            </a:r>
            <a:r>
              <a:rPr sz="2200" spc="-5" dirty="0">
                <a:latin typeface="Carlito"/>
                <a:cs typeface="Carlito"/>
              </a:rPr>
              <a:t>an </a:t>
            </a:r>
            <a:r>
              <a:rPr sz="2200" spc="-10" dirty="0">
                <a:latin typeface="Carlito"/>
                <a:cs typeface="Carlito"/>
              </a:rPr>
              <a:t>interrupt </a:t>
            </a:r>
            <a:r>
              <a:rPr sz="2200" spc="-5" dirty="0">
                <a:latin typeface="Carlito"/>
                <a:cs typeface="Carlito"/>
              </a:rPr>
              <a:t>when ADC </a:t>
            </a:r>
            <a:r>
              <a:rPr sz="2200" spc="-20" dirty="0">
                <a:latin typeface="Carlito"/>
                <a:cs typeface="Carlito"/>
              </a:rPr>
              <a:t>conversion </a:t>
            </a:r>
            <a:r>
              <a:rPr sz="2200" spc="-5" dirty="0">
                <a:latin typeface="Carlito"/>
                <a:cs typeface="Carlito"/>
              </a:rPr>
              <a:t>is</a:t>
            </a:r>
            <a:r>
              <a:rPr sz="2200" spc="10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done</a:t>
            </a:r>
            <a:endParaRPr sz="2200">
              <a:latin typeface="Carlito"/>
              <a:cs typeface="Carlito"/>
            </a:endParaRPr>
          </a:p>
          <a:p>
            <a:pPr marL="735330" lvl="1" indent="-343535">
              <a:lnSpc>
                <a:spcPts val="2615"/>
              </a:lnSpc>
              <a:spcBef>
                <a:spcPts val="70"/>
              </a:spcBef>
              <a:buClr>
                <a:srgbClr val="2CA1BE"/>
              </a:buClr>
              <a:buSzPct val="68181"/>
              <a:buFont typeface="Arial"/>
              <a:buChar char="•"/>
              <a:tabLst>
                <a:tab pos="735330" algn="l"/>
                <a:tab pos="735965" algn="l"/>
              </a:tabLst>
            </a:pPr>
            <a:r>
              <a:rPr sz="2200" spc="-10" dirty="0">
                <a:latin typeface="Carlito"/>
                <a:cs typeface="Carlito"/>
              </a:rPr>
              <a:t>The </a:t>
            </a:r>
            <a:r>
              <a:rPr sz="2200" spc="-5" dirty="0">
                <a:latin typeface="Carlito"/>
                <a:cs typeface="Carlito"/>
              </a:rPr>
              <a:t>A/D </a:t>
            </a:r>
            <a:r>
              <a:rPr sz="2200" spc="-10" dirty="0">
                <a:latin typeface="Carlito"/>
                <a:cs typeface="Carlito"/>
              </a:rPr>
              <a:t>module has </a:t>
            </a:r>
            <a:r>
              <a:rPr sz="2200" b="1" spc="-5" dirty="0">
                <a:latin typeface="Carlito"/>
                <a:cs typeface="Carlito"/>
              </a:rPr>
              <a:t>4</a:t>
            </a:r>
            <a:r>
              <a:rPr sz="2200" b="1" spc="65" dirty="0">
                <a:latin typeface="Carlito"/>
                <a:cs typeface="Carlito"/>
              </a:rPr>
              <a:t> </a:t>
            </a:r>
            <a:r>
              <a:rPr sz="2200" b="1" spc="-15" dirty="0">
                <a:latin typeface="Carlito"/>
                <a:cs typeface="Carlito"/>
              </a:rPr>
              <a:t>registers</a:t>
            </a:r>
            <a:r>
              <a:rPr sz="2200" spc="-15" dirty="0">
                <a:latin typeface="Carlito"/>
                <a:cs typeface="Carlito"/>
              </a:rPr>
              <a:t>:</a:t>
            </a:r>
            <a:endParaRPr sz="2200">
              <a:latin typeface="Carlito"/>
              <a:cs typeface="Carlito"/>
            </a:endParaRPr>
          </a:p>
          <a:p>
            <a:pPr marL="1511300" lvl="2" indent="-343535">
              <a:lnSpc>
                <a:spcPts val="2230"/>
              </a:lnSpc>
              <a:buClr>
                <a:srgbClr val="A4AB81"/>
              </a:buClr>
              <a:buSzPct val="73684"/>
              <a:buFont typeface="Arial"/>
              <a:buChar char="•"/>
              <a:tabLst>
                <a:tab pos="1511300" algn="l"/>
                <a:tab pos="1511935" algn="l"/>
              </a:tabLst>
            </a:pPr>
            <a:r>
              <a:rPr sz="1900" spc="-10" dirty="0">
                <a:latin typeface="Carlito"/>
                <a:cs typeface="Carlito"/>
              </a:rPr>
              <a:t>A/D Result High </a:t>
            </a:r>
            <a:r>
              <a:rPr sz="1900" spc="-15" dirty="0">
                <a:latin typeface="Carlito"/>
                <a:cs typeface="Carlito"/>
              </a:rPr>
              <a:t>Register</a:t>
            </a:r>
            <a:r>
              <a:rPr sz="1900" spc="80" dirty="0">
                <a:latin typeface="Carlito"/>
                <a:cs typeface="Carlito"/>
              </a:rPr>
              <a:t> </a:t>
            </a:r>
            <a:r>
              <a:rPr sz="1900" spc="-5" dirty="0">
                <a:latin typeface="Carlito"/>
                <a:cs typeface="Carlito"/>
              </a:rPr>
              <a:t>(</a:t>
            </a:r>
            <a:r>
              <a:rPr sz="1900" b="1" spc="-5" dirty="0">
                <a:latin typeface="Carlito"/>
                <a:cs typeface="Carlito"/>
              </a:rPr>
              <a:t>ADRESH</a:t>
            </a:r>
            <a:r>
              <a:rPr sz="1900" spc="-5" dirty="0">
                <a:latin typeface="Carlito"/>
                <a:cs typeface="Carlito"/>
              </a:rPr>
              <a:t>)</a:t>
            </a:r>
            <a:endParaRPr sz="1900">
              <a:latin typeface="Carlito"/>
              <a:cs typeface="Carlito"/>
            </a:endParaRPr>
          </a:p>
          <a:p>
            <a:pPr marL="1511300" lvl="2" indent="-343535">
              <a:lnSpc>
                <a:spcPts val="2230"/>
              </a:lnSpc>
              <a:buClr>
                <a:srgbClr val="A4AB81"/>
              </a:buClr>
              <a:buSzPct val="73684"/>
              <a:buFont typeface="Arial"/>
              <a:buChar char="•"/>
              <a:tabLst>
                <a:tab pos="1511300" algn="l"/>
                <a:tab pos="1511935" algn="l"/>
              </a:tabLst>
            </a:pPr>
            <a:r>
              <a:rPr sz="1900" spc="-10" dirty="0">
                <a:latin typeface="Carlito"/>
                <a:cs typeface="Carlito"/>
              </a:rPr>
              <a:t>A/D Result </a:t>
            </a:r>
            <a:r>
              <a:rPr sz="1900" spc="-15" dirty="0">
                <a:latin typeface="Carlito"/>
                <a:cs typeface="Carlito"/>
              </a:rPr>
              <a:t>Low Register</a:t>
            </a:r>
            <a:r>
              <a:rPr sz="1900" spc="90" dirty="0">
                <a:latin typeface="Carlito"/>
                <a:cs typeface="Carlito"/>
              </a:rPr>
              <a:t> </a:t>
            </a:r>
            <a:r>
              <a:rPr sz="1900" spc="-5" dirty="0">
                <a:latin typeface="Carlito"/>
                <a:cs typeface="Carlito"/>
              </a:rPr>
              <a:t>(</a:t>
            </a:r>
            <a:r>
              <a:rPr sz="1900" b="1" spc="-5" dirty="0">
                <a:latin typeface="Carlito"/>
                <a:cs typeface="Carlito"/>
              </a:rPr>
              <a:t>ADRESL</a:t>
            </a:r>
            <a:r>
              <a:rPr sz="1900" spc="-5" dirty="0">
                <a:latin typeface="Carlito"/>
                <a:cs typeface="Carlito"/>
              </a:rPr>
              <a:t>)</a:t>
            </a:r>
            <a:endParaRPr sz="1900">
              <a:latin typeface="Carlito"/>
              <a:cs typeface="Carlito"/>
            </a:endParaRPr>
          </a:p>
          <a:p>
            <a:pPr marL="1511300" lvl="2" indent="-343535">
              <a:lnSpc>
                <a:spcPts val="2220"/>
              </a:lnSpc>
              <a:buClr>
                <a:srgbClr val="A4AB81"/>
              </a:buClr>
              <a:buSzPct val="73684"/>
              <a:buFont typeface="Arial"/>
              <a:buChar char="•"/>
              <a:tabLst>
                <a:tab pos="1511300" algn="l"/>
                <a:tab pos="1511935" algn="l"/>
              </a:tabLst>
            </a:pPr>
            <a:r>
              <a:rPr sz="1900" spc="-10" dirty="0">
                <a:latin typeface="Carlito"/>
                <a:cs typeface="Carlito"/>
              </a:rPr>
              <a:t>A/D </a:t>
            </a:r>
            <a:r>
              <a:rPr sz="1900" spc="-15" dirty="0">
                <a:latin typeface="Carlito"/>
                <a:cs typeface="Carlito"/>
              </a:rPr>
              <a:t>Control Register0</a:t>
            </a:r>
            <a:r>
              <a:rPr sz="1900" spc="55" dirty="0">
                <a:latin typeface="Carlito"/>
                <a:cs typeface="Carlito"/>
              </a:rPr>
              <a:t> </a:t>
            </a:r>
            <a:r>
              <a:rPr sz="1900" spc="-5" dirty="0">
                <a:latin typeface="Carlito"/>
                <a:cs typeface="Carlito"/>
              </a:rPr>
              <a:t>(</a:t>
            </a:r>
            <a:r>
              <a:rPr sz="1900" b="1" spc="-5" dirty="0">
                <a:latin typeface="Carlito"/>
                <a:cs typeface="Carlito"/>
              </a:rPr>
              <a:t>ADCON0</a:t>
            </a:r>
            <a:r>
              <a:rPr sz="1900" spc="-5" dirty="0">
                <a:latin typeface="Carlito"/>
                <a:cs typeface="Carlito"/>
              </a:rPr>
              <a:t>)</a:t>
            </a:r>
            <a:endParaRPr sz="1900">
              <a:latin typeface="Carlito"/>
              <a:cs typeface="Carlito"/>
            </a:endParaRPr>
          </a:p>
          <a:p>
            <a:pPr marL="1511300" lvl="2" indent="-343535">
              <a:lnSpc>
                <a:spcPts val="2250"/>
              </a:lnSpc>
              <a:buClr>
                <a:srgbClr val="A4AB81"/>
              </a:buClr>
              <a:buSzPct val="73684"/>
              <a:buFont typeface="Arial"/>
              <a:buChar char="•"/>
              <a:tabLst>
                <a:tab pos="1511300" algn="l"/>
                <a:tab pos="1511935" algn="l"/>
              </a:tabLst>
            </a:pPr>
            <a:r>
              <a:rPr sz="1900" spc="-10" dirty="0">
                <a:latin typeface="Carlito"/>
                <a:cs typeface="Carlito"/>
              </a:rPr>
              <a:t>A/D </a:t>
            </a:r>
            <a:r>
              <a:rPr sz="1900" spc="-15" dirty="0">
                <a:latin typeface="Carlito"/>
                <a:cs typeface="Carlito"/>
              </a:rPr>
              <a:t>Control Register1</a:t>
            </a:r>
            <a:r>
              <a:rPr sz="1900" spc="40" dirty="0">
                <a:latin typeface="Carlito"/>
                <a:cs typeface="Carlito"/>
              </a:rPr>
              <a:t> </a:t>
            </a:r>
            <a:r>
              <a:rPr sz="1900" spc="-5" dirty="0">
                <a:latin typeface="Carlito"/>
                <a:cs typeface="Carlito"/>
              </a:rPr>
              <a:t>(</a:t>
            </a:r>
            <a:r>
              <a:rPr sz="1900" b="1" spc="-5" dirty="0">
                <a:latin typeface="Carlito"/>
                <a:cs typeface="Carlito"/>
              </a:rPr>
              <a:t>ADCON1</a:t>
            </a:r>
            <a:r>
              <a:rPr sz="1900" spc="-5" dirty="0">
                <a:latin typeface="Carlito"/>
                <a:cs typeface="Carlito"/>
              </a:rPr>
              <a:t>)</a:t>
            </a:r>
            <a:endParaRPr sz="1900">
              <a:latin typeface="Carlito"/>
              <a:cs typeface="Carlito"/>
            </a:endParaRPr>
          </a:p>
          <a:p>
            <a:pPr marL="735330" lvl="1" indent="-343535">
              <a:lnSpc>
                <a:spcPts val="2620"/>
              </a:lnSpc>
              <a:spcBef>
                <a:spcPts val="60"/>
              </a:spcBef>
              <a:buClr>
                <a:srgbClr val="2CA1BE"/>
              </a:buClr>
              <a:buSzPct val="68181"/>
              <a:buFont typeface="Arial"/>
              <a:buChar char="•"/>
              <a:tabLst>
                <a:tab pos="735330" algn="l"/>
                <a:tab pos="735965" algn="l"/>
              </a:tabLst>
            </a:pPr>
            <a:r>
              <a:rPr sz="2200" spc="-15" dirty="0">
                <a:latin typeface="Carlito"/>
                <a:cs typeface="Carlito"/>
              </a:rPr>
              <a:t>Multiplexed </a:t>
            </a:r>
            <a:r>
              <a:rPr sz="2200" b="1" spc="-5" dirty="0">
                <a:latin typeface="Carlito"/>
                <a:cs typeface="Carlito"/>
              </a:rPr>
              <a:t>8 </a:t>
            </a:r>
            <a:r>
              <a:rPr sz="2200" b="1" spc="-10" dirty="0">
                <a:latin typeface="Carlito"/>
                <a:cs typeface="Carlito"/>
              </a:rPr>
              <a:t>channel</a:t>
            </a:r>
            <a:r>
              <a:rPr sz="2200" b="1" spc="30" dirty="0">
                <a:latin typeface="Carlito"/>
                <a:cs typeface="Carlito"/>
              </a:rPr>
              <a:t> </a:t>
            </a:r>
            <a:r>
              <a:rPr sz="2200" b="1" spc="-10" dirty="0">
                <a:latin typeface="Carlito"/>
                <a:cs typeface="Carlito"/>
              </a:rPr>
              <a:t>inputs</a:t>
            </a:r>
            <a:endParaRPr sz="2200">
              <a:latin typeface="Carlito"/>
              <a:cs typeface="Carlito"/>
            </a:endParaRPr>
          </a:p>
          <a:p>
            <a:pPr marL="1511300" lvl="2" indent="-343535">
              <a:lnSpc>
                <a:spcPts val="2260"/>
              </a:lnSpc>
              <a:buClr>
                <a:srgbClr val="A4AB81"/>
              </a:buClr>
              <a:buSzPct val="73684"/>
              <a:buFont typeface="Arial"/>
              <a:buChar char="•"/>
              <a:tabLst>
                <a:tab pos="1511300" algn="l"/>
                <a:tab pos="1511935" algn="l"/>
              </a:tabLst>
            </a:pPr>
            <a:r>
              <a:rPr sz="1900" spc="-10" dirty="0">
                <a:latin typeface="Carlito"/>
                <a:cs typeface="Carlito"/>
              </a:rPr>
              <a:t>Must wait </a:t>
            </a:r>
            <a:r>
              <a:rPr sz="1900" b="1" spc="-5" dirty="0">
                <a:latin typeface="Carlito"/>
                <a:cs typeface="Carlito"/>
              </a:rPr>
              <a:t>T </a:t>
            </a:r>
            <a:r>
              <a:rPr sz="1875" b="1" spc="7" baseline="-20000" dirty="0">
                <a:latin typeface="Carlito"/>
                <a:cs typeface="Carlito"/>
              </a:rPr>
              <a:t>acq </a:t>
            </a:r>
            <a:r>
              <a:rPr sz="1900" spc="-15" dirty="0">
                <a:latin typeface="Carlito"/>
                <a:cs typeface="Carlito"/>
              </a:rPr>
              <a:t>to </a:t>
            </a:r>
            <a:r>
              <a:rPr sz="1900" spc="-10" dirty="0">
                <a:latin typeface="Carlito"/>
                <a:cs typeface="Carlito"/>
              </a:rPr>
              <a:t>change </a:t>
            </a:r>
            <a:r>
              <a:rPr sz="1900" spc="-5" dirty="0">
                <a:latin typeface="Carlito"/>
                <a:cs typeface="Carlito"/>
              </a:rPr>
              <a:t>up sampling</a:t>
            </a:r>
            <a:r>
              <a:rPr sz="1900" spc="-90" dirty="0">
                <a:latin typeface="Carlito"/>
                <a:cs typeface="Carlito"/>
              </a:rPr>
              <a:t> </a:t>
            </a:r>
            <a:r>
              <a:rPr sz="1900" spc="-30" dirty="0">
                <a:latin typeface="Carlito"/>
                <a:cs typeface="Carlito"/>
              </a:rPr>
              <a:t>capacitor.</a:t>
            </a:r>
            <a:endParaRPr sz="1900">
              <a:latin typeface="Carlito"/>
              <a:cs typeface="Carlito"/>
            </a:endParaRPr>
          </a:p>
          <a:p>
            <a:pPr marL="735330" lvl="1" indent="-343535">
              <a:lnSpc>
                <a:spcPts val="2410"/>
              </a:lnSpc>
              <a:spcBef>
                <a:spcPts val="60"/>
              </a:spcBef>
              <a:buClr>
                <a:srgbClr val="2CA1BE"/>
              </a:buClr>
              <a:buSzPct val="68181"/>
              <a:buFont typeface="Arial"/>
              <a:buChar char="•"/>
              <a:tabLst>
                <a:tab pos="735330" algn="l"/>
                <a:tab pos="735965" algn="l"/>
              </a:tabLst>
            </a:pPr>
            <a:r>
              <a:rPr sz="2200" spc="-5" dirty="0">
                <a:latin typeface="Carlito"/>
                <a:cs typeface="Carlito"/>
              </a:rPr>
              <a:t>Can </a:t>
            </a:r>
            <a:r>
              <a:rPr sz="2200" spc="-30" dirty="0">
                <a:latin typeface="Carlito"/>
                <a:cs typeface="Carlito"/>
              </a:rPr>
              <a:t>take </a:t>
            </a:r>
            <a:r>
              <a:rPr sz="2200" spc="-5" dirty="0">
                <a:latin typeface="Carlito"/>
                <a:cs typeface="Carlito"/>
              </a:rPr>
              <a:t>a </a:t>
            </a:r>
            <a:r>
              <a:rPr sz="2200" spc="-20" dirty="0">
                <a:latin typeface="Carlito"/>
                <a:cs typeface="Carlito"/>
              </a:rPr>
              <a:t>reference </a:t>
            </a:r>
            <a:r>
              <a:rPr sz="2200" spc="-15" dirty="0">
                <a:latin typeface="Carlito"/>
                <a:cs typeface="Carlito"/>
              </a:rPr>
              <a:t>voltage </a:t>
            </a:r>
            <a:r>
              <a:rPr sz="2200" spc="-20" dirty="0">
                <a:latin typeface="Carlito"/>
                <a:cs typeface="Carlito"/>
              </a:rPr>
              <a:t>different </a:t>
            </a:r>
            <a:r>
              <a:rPr sz="2200" spc="-15" dirty="0">
                <a:latin typeface="Carlito"/>
                <a:cs typeface="Carlito"/>
              </a:rPr>
              <a:t>from </a:t>
            </a:r>
            <a:r>
              <a:rPr sz="2200" spc="-10" dirty="0">
                <a:latin typeface="Carlito"/>
                <a:cs typeface="Carlito"/>
              </a:rPr>
              <a:t>that </a:t>
            </a:r>
            <a:r>
              <a:rPr sz="2200" dirty="0">
                <a:latin typeface="Carlito"/>
                <a:cs typeface="Carlito"/>
              </a:rPr>
              <a:t>of</a:t>
            </a:r>
            <a:r>
              <a:rPr sz="2200" spc="14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the</a:t>
            </a:r>
            <a:endParaRPr sz="2200">
              <a:latin typeface="Carlito"/>
              <a:cs typeface="Carlito"/>
            </a:endParaRPr>
          </a:p>
          <a:p>
            <a:pPr marL="735330">
              <a:lnSpc>
                <a:spcPts val="2410"/>
              </a:lnSpc>
            </a:pPr>
            <a:r>
              <a:rPr sz="2200" spc="-35" dirty="0">
                <a:latin typeface="Carlito"/>
                <a:cs typeface="Carlito"/>
              </a:rPr>
              <a:t>controller.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678671" y="5683402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32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54622" y="2863995"/>
            <a:ext cx="374650" cy="2506345"/>
          </a:xfrm>
          <a:prstGeom prst="rect">
            <a:avLst/>
          </a:prstGeom>
        </p:spPr>
        <p:txBody>
          <a:bodyPr vert="vert270" wrap="square" lIns="0" tIns="36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800" spc="-275" dirty="0">
                <a:solidFill>
                  <a:srgbClr val="FFFFFF"/>
                </a:solidFill>
                <a:latin typeface="Arial"/>
                <a:cs typeface="Arial"/>
              </a:rPr>
              <a:t>RTES, 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Lec#3 </a:t>
            </a: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Spring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2015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80139" y="232043"/>
            <a:ext cx="385445" cy="2051685"/>
          </a:xfrm>
          <a:prstGeom prst="rect">
            <a:avLst/>
          </a:prstGeom>
        </p:spPr>
        <p:txBody>
          <a:bodyPr vert="vert270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800" spc="-110" dirty="0">
                <a:solidFill>
                  <a:srgbClr val="FFFFFF"/>
                </a:solidFill>
                <a:latin typeface="Times New Roman"/>
                <a:cs typeface="Times New Roman"/>
              </a:rPr>
              <a:t>© </a:t>
            </a:r>
            <a:r>
              <a:rPr sz="1800" spc="85" dirty="0">
                <a:solidFill>
                  <a:srgbClr val="FFFFFF"/>
                </a:solidFill>
                <a:latin typeface="Times New Roman"/>
                <a:cs typeface="Times New Roman"/>
              </a:rPr>
              <a:t>Ahmad</a:t>
            </a:r>
            <a:r>
              <a:rPr sz="18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165" dirty="0">
                <a:solidFill>
                  <a:srgbClr val="FFFFFF"/>
                </a:solidFill>
                <a:latin typeface="Times New Roman"/>
                <a:cs typeface="Times New Roman"/>
              </a:rPr>
              <a:t>El-Banna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15238"/>
            <a:ext cx="681418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PIC16F877 </a:t>
            </a:r>
            <a:r>
              <a:rPr spc="-110" dirty="0"/>
              <a:t>Peripheral</a:t>
            </a:r>
            <a:r>
              <a:rPr spc="-320" dirty="0"/>
              <a:t> </a:t>
            </a:r>
            <a:r>
              <a:rPr spc="-105" dirty="0"/>
              <a:t>features….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496548"/>
            <a:ext cx="7269480" cy="3574415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510540" indent="-498475">
              <a:lnSpc>
                <a:spcPct val="100000"/>
              </a:lnSpc>
              <a:spcBef>
                <a:spcPts val="980"/>
              </a:spcBef>
              <a:buAutoNum type="arabicPeriod" startAt="3"/>
              <a:tabLst>
                <a:tab pos="510540" algn="l"/>
                <a:tab pos="511175" algn="l"/>
              </a:tabLst>
            </a:pPr>
            <a:r>
              <a:rPr sz="3200" b="1" spc="-15" dirty="0">
                <a:latin typeface="Carlito"/>
                <a:cs typeface="Carlito"/>
              </a:rPr>
              <a:t>Timer/counter</a:t>
            </a:r>
            <a:r>
              <a:rPr sz="3200" b="1" spc="-80" dirty="0">
                <a:latin typeface="Carlito"/>
                <a:cs typeface="Carlito"/>
              </a:rPr>
              <a:t> </a:t>
            </a:r>
            <a:r>
              <a:rPr sz="3200" b="1" spc="-5" dirty="0">
                <a:latin typeface="Carlito"/>
                <a:cs typeface="Carlito"/>
              </a:rPr>
              <a:t>modules</a:t>
            </a:r>
            <a:endParaRPr sz="3200">
              <a:latin typeface="Carlito"/>
              <a:cs typeface="Carlito"/>
            </a:endParaRPr>
          </a:p>
          <a:p>
            <a:pPr marL="538480" lvl="1" indent="-229235">
              <a:lnSpc>
                <a:spcPct val="100000"/>
              </a:lnSpc>
              <a:spcBef>
                <a:spcPts val="550"/>
              </a:spcBef>
              <a:buClr>
                <a:srgbClr val="DA1F28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000" spc="-15" dirty="0">
                <a:latin typeface="Carlito"/>
                <a:cs typeface="Carlito"/>
              </a:rPr>
              <a:t>Generate </a:t>
            </a:r>
            <a:r>
              <a:rPr sz="2000" spc="-10" dirty="0">
                <a:latin typeface="Carlito"/>
                <a:cs typeface="Carlito"/>
              </a:rPr>
              <a:t>interrupts </a:t>
            </a:r>
            <a:r>
              <a:rPr sz="2000" spc="-5" dirty="0">
                <a:latin typeface="Carlito"/>
                <a:cs typeface="Carlito"/>
              </a:rPr>
              <a:t>on timer</a:t>
            </a:r>
            <a:r>
              <a:rPr sz="2000" spc="7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overflow</a:t>
            </a:r>
            <a:endParaRPr sz="2000">
              <a:latin typeface="Carlito"/>
              <a:cs typeface="Carlito"/>
            </a:endParaRPr>
          </a:p>
          <a:p>
            <a:pPr marL="538480" lvl="1" indent="-229235">
              <a:lnSpc>
                <a:spcPct val="100000"/>
              </a:lnSpc>
              <a:spcBef>
                <a:spcPts val="480"/>
              </a:spcBef>
              <a:buClr>
                <a:srgbClr val="DA1F28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000" spc="-5" dirty="0">
                <a:latin typeface="Carlito"/>
                <a:cs typeface="Carlito"/>
              </a:rPr>
              <a:t>Can use </a:t>
            </a:r>
            <a:r>
              <a:rPr sz="2000" spc="-10" dirty="0">
                <a:latin typeface="Carlito"/>
                <a:cs typeface="Carlito"/>
              </a:rPr>
              <a:t>external </a:t>
            </a:r>
            <a:r>
              <a:rPr sz="2000" spc="-5" dirty="0">
                <a:latin typeface="Carlito"/>
                <a:cs typeface="Carlito"/>
              </a:rPr>
              <a:t>pins </a:t>
            </a:r>
            <a:r>
              <a:rPr sz="2000" dirty="0">
                <a:latin typeface="Carlito"/>
                <a:cs typeface="Carlito"/>
              </a:rPr>
              <a:t>as clock </a:t>
            </a:r>
            <a:r>
              <a:rPr sz="2000" spc="-5" dirty="0">
                <a:latin typeface="Carlito"/>
                <a:cs typeface="Carlito"/>
              </a:rPr>
              <a:t>in/ </a:t>
            </a:r>
            <a:r>
              <a:rPr sz="2000" dirty="0">
                <a:latin typeface="Carlito"/>
                <a:cs typeface="Carlito"/>
              </a:rPr>
              <a:t>clock </a:t>
            </a:r>
            <a:r>
              <a:rPr sz="2000" spc="-5" dirty="0">
                <a:latin typeface="Carlito"/>
                <a:cs typeface="Carlito"/>
              </a:rPr>
              <a:t>out </a:t>
            </a:r>
            <a:r>
              <a:rPr sz="2000" dirty="0">
                <a:latin typeface="Carlito"/>
                <a:cs typeface="Carlito"/>
              </a:rPr>
              <a:t>(ie. </a:t>
            </a:r>
            <a:r>
              <a:rPr sz="2000" spc="-15" dirty="0">
                <a:latin typeface="Carlito"/>
                <a:cs typeface="Carlito"/>
              </a:rPr>
              <a:t>for</a:t>
            </a:r>
            <a:r>
              <a:rPr sz="2000" spc="1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counting</a:t>
            </a:r>
            <a:endParaRPr sz="2000">
              <a:latin typeface="Carlito"/>
              <a:cs typeface="Carlito"/>
            </a:endParaRPr>
          </a:p>
          <a:p>
            <a:pPr marL="53848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Carlito"/>
                <a:cs typeface="Carlito"/>
              </a:rPr>
              <a:t>events </a:t>
            </a:r>
            <a:r>
              <a:rPr sz="2000" dirty="0">
                <a:latin typeface="Carlito"/>
                <a:cs typeface="Carlito"/>
              </a:rPr>
              <a:t>or </a:t>
            </a:r>
            <a:r>
              <a:rPr sz="2000" spc="-5" dirty="0">
                <a:latin typeface="Carlito"/>
                <a:cs typeface="Carlito"/>
              </a:rPr>
              <a:t>using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15" dirty="0">
                <a:latin typeface="Carlito"/>
                <a:cs typeface="Carlito"/>
              </a:rPr>
              <a:t>different</a:t>
            </a:r>
            <a:r>
              <a:rPr sz="2000" spc="1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Fosc)</a:t>
            </a:r>
            <a:endParaRPr sz="2000">
              <a:latin typeface="Carlito"/>
              <a:cs typeface="Carlito"/>
            </a:endParaRPr>
          </a:p>
          <a:p>
            <a:pPr marL="538480" lvl="1" indent="-229235">
              <a:lnSpc>
                <a:spcPct val="100000"/>
              </a:lnSpc>
              <a:spcBef>
                <a:spcPts val="480"/>
              </a:spcBef>
              <a:buClr>
                <a:srgbClr val="DA1F28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000" spc="-10" dirty="0">
                <a:latin typeface="Carlito"/>
                <a:cs typeface="Carlito"/>
              </a:rPr>
              <a:t>There are </a:t>
            </a:r>
            <a:r>
              <a:rPr sz="2000" b="1" dirty="0">
                <a:latin typeface="Carlito"/>
                <a:cs typeface="Carlito"/>
              </a:rPr>
              <a:t>3 </a:t>
            </a:r>
            <a:r>
              <a:rPr sz="2000" b="1" spc="-10" dirty="0">
                <a:latin typeface="Carlito"/>
                <a:cs typeface="Carlito"/>
              </a:rPr>
              <a:t>Timer/counter</a:t>
            </a:r>
            <a:r>
              <a:rPr sz="2000" b="1" spc="-5" dirty="0">
                <a:latin typeface="Carlito"/>
                <a:cs typeface="Carlito"/>
              </a:rPr>
              <a:t> </a:t>
            </a:r>
            <a:r>
              <a:rPr sz="2000" b="1" dirty="0">
                <a:latin typeface="Carlito"/>
                <a:cs typeface="Carlito"/>
              </a:rPr>
              <a:t>modules</a:t>
            </a:r>
            <a:r>
              <a:rPr sz="2000" dirty="0">
                <a:latin typeface="Carlito"/>
                <a:cs typeface="Carlito"/>
              </a:rPr>
              <a:t>:</a:t>
            </a:r>
            <a:endParaRPr sz="2000">
              <a:latin typeface="Carlito"/>
              <a:cs typeface="Carlito"/>
            </a:endParaRPr>
          </a:p>
          <a:p>
            <a:pPr marL="904240" lvl="2" indent="-229235">
              <a:lnSpc>
                <a:spcPct val="100000"/>
              </a:lnSpc>
              <a:spcBef>
                <a:spcPts val="440"/>
              </a:spcBef>
              <a:buClr>
                <a:srgbClr val="EB631B"/>
              </a:buClr>
              <a:buFont typeface="Arial"/>
              <a:buChar char="•"/>
              <a:tabLst>
                <a:tab pos="904240" algn="l"/>
                <a:tab pos="904875" algn="l"/>
              </a:tabLst>
            </a:pPr>
            <a:r>
              <a:rPr sz="1800" spc="-5" dirty="0">
                <a:latin typeface="Carlito"/>
                <a:cs typeface="Carlito"/>
              </a:rPr>
              <a:t>Timer0: 8-bit </a:t>
            </a:r>
            <a:r>
              <a:rPr sz="1800" spc="-10" dirty="0">
                <a:latin typeface="Carlito"/>
                <a:cs typeface="Carlito"/>
              </a:rPr>
              <a:t>timer/counter </a:t>
            </a:r>
            <a:r>
              <a:rPr sz="1800" spc="-5" dirty="0">
                <a:latin typeface="Carlito"/>
                <a:cs typeface="Carlito"/>
              </a:rPr>
              <a:t>with </a:t>
            </a:r>
            <a:r>
              <a:rPr sz="1800" dirty="0">
                <a:latin typeface="Carlito"/>
                <a:cs typeface="Carlito"/>
              </a:rPr>
              <a:t>8-bit</a:t>
            </a:r>
            <a:r>
              <a:rPr sz="1800" spc="5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pre-scaler</a:t>
            </a:r>
            <a:endParaRPr sz="1800">
              <a:latin typeface="Carlito"/>
              <a:cs typeface="Carlito"/>
            </a:endParaRPr>
          </a:p>
          <a:p>
            <a:pPr marL="904240" lvl="2" indent="-229235">
              <a:lnSpc>
                <a:spcPct val="100000"/>
              </a:lnSpc>
              <a:spcBef>
                <a:spcPts val="430"/>
              </a:spcBef>
              <a:buClr>
                <a:srgbClr val="EB631B"/>
              </a:buClr>
              <a:buFont typeface="Arial"/>
              <a:buChar char="•"/>
              <a:tabLst>
                <a:tab pos="904240" algn="l"/>
                <a:tab pos="904875" algn="l"/>
              </a:tabLst>
            </a:pPr>
            <a:r>
              <a:rPr sz="1800" spc="-5" dirty="0">
                <a:latin typeface="Carlito"/>
                <a:cs typeface="Carlito"/>
              </a:rPr>
              <a:t>Timer1: 16-bit </a:t>
            </a:r>
            <a:r>
              <a:rPr sz="1800" spc="-10" dirty="0">
                <a:latin typeface="Carlito"/>
                <a:cs typeface="Carlito"/>
              </a:rPr>
              <a:t>timer/counter </a:t>
            </a:r>
            <a:r>
              <a:rPr sz="1800" spc="-5" dirty="0">
                <a:latin typeface="Carlito"/>
                <a:cs typeface="Carlito"/>
              </a:rPr>
              <a:t>with </a:t>
            </a:r>
            <a:r>
              <a:rPr sz="1800" dirty="0">
                <a:latin typeface="Carlito"/>
                <a:cs typeface="Carlito"/>
              </a:rPr>
              <a:t>8-bit </a:t>
            </a:r>
            <a:r>
              <a:rPr sz="1800" spc="-20" dirty="0">
                <a:latin typeface="Carlito"/>
                <a:cs typeface="Carlito"/>
              </a:rPr>
              <a:t>pre-scaler, </a:t>
            </a:r>
            <a:r>
              <a:rPr sz="1800" spc="-10" dirty="0">
                <a:latin typeface="Carlito"/>
                <a:cs typeface="Carlito"/>
              </a:rPr>
              <a:t>can</a:t>
            </a:r>
            <a:r>
              <a:rPr sz="1800" spc="9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be</a:t>
            </a:r>
            <a:endParaRPr sz="1800">
              <a:latin typeface="Carlito"/>
              <a:cs typeface="Carlito"/>
            </a:endParaRPr>
          </a:p>
          <a:p>
            <a:pPr marL="90424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arlito"/>
                <a:cs typeface="Carlito"/>
              </a:rPr>
              <a:t>incremented </a:t>
            </a:r>
            <a:r>
              <a:rPr sz="1800" spc="-5" dirty="0">
                <a:latin typeface="Carlito"/>
                <a:cs typeface="Carlito"/>
              </a:rPr>
              <a:t>during SLEEP </a:t>
            </a:r>
            <a:r>
              <a:rPr sz="1800" dirty="0">
                <a:latin typeface="Carlito"/>
                <a:cs typeface="Carlito"/>
              </a:rPr>
              <a:t>via </a:t>
            </a:r>
            <a:r>
              <a:rPr sz="1800" spc="-10" dirty="0">
                <a:latin typeface="Carlito"/>
                <a:cs typeface="Carlito"/>
              </a:rPr>
              <a:t>external</a:t>
            </a:r>
            <a:r>
              <a:rPr sz="1800" spc="55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crystal/clock</a:t>
            </a:r>
            <a:endParaRPr sz="1800">
              <a:latin typeface="Carlito"/>
              <a:cs typeface="Carlito"/>
            </a:endParaRPr>
          </a:p>
          <a:p>
            <a:pPr marL="904240" marR="5080" lvl="2" indent="-228600">
              <a:lnSpc>
                <a:spcPct val="100000"/>
              </a:lnSpc>
              <a:spcBef>
                <a:spcPts val="430"/>
              </a:spcBef>
              <a:buClr>
                <a:srgbClr val="EB631B"/>
              </a:buClr>
              <a:buFont typeface="Arial"/>
              <a:buChar char="•"/>
              <a:tabLst>
                <a:tab pos="904240" algn="l"/>
                <a:tab pos="904875" algn="l"/>
              </a:tabLst>
            </a:pPr>
            <a:r>
              <a:rPr sz="1800" spc="-5" dirty="0">
                <a:latin typeface="Carlito"/>
                <a:cs typeface="Carlito"/>
              </a:rPr>
              <a:t>Timer2: 8-bit </a:t>
            </a:r>
            <a:r>
              <a:rPr sz="1800" spc="-10" dirty="0">
                <a:latin typeface="Carlito"/>
                <a:cs typeface="Carlito"/>
              </a:rPr>
              <a:t>timer/counter </a:t>
            </a:r>
            <a:r>
              <a:rPr sz="1800" spc="-5" dirty="0">
                <a:latin typeface="Carlito"/>
                <a:cs typeface="Carlito"/>
              </a:rPr>
              <a:t>with </a:t>
            </a:r>
            <a:r>
              <a:rPr sz="1800" dirty="0">
                <a:latin typeface="Carlito"/>
                <a:cs typeface="Carlito"/>
              </a:rPr>
              <a:t>8-bit </a:t>
            </a:r>
            <a:r>
              <a:rPr sz="1800" spc="-5" dirty="0">
                <a:latin typeface="Carlito"/>
                <a:cs typeface="Carlito"/>
              </a:rPr>
              <a:t>period </a:t>
            </a:r>
            <a:r>
              <a:rPr sz="1800" spc="-30" dirty="0">
                <a:latin typeface="Carlito"/>
                <a:cs typeface="Carlito"/>
              </a:rPr>
              <a:t>register, </a:t>
            </a:r>
            <a:r>
              <a:rPr sz="1800" spc="-5" dirty="0">
                <a:latin typeface="Carlito"/>
                <a:cs typeface="Carlito"/>
              </a:rPr>
              <a:t>pre-scaler </a:t>
            </a:r>
            <a:r>
              <a:rPr sz="1800" dirty="0">
                <a:latin typeface="Carlito"/>
                <a:cs typeface="Carlito"/>
              </a:rPr>
              <a:t>and  </a:t>
            </a:r>
            <a:r>
              <a:rPr sz="1800" spc="-20" dirty="0">
                <a:latin typeface="Carlito"/>
                <a:cs typeface="Carlito"/>
              </a:rPr>
              <a:t>post-scaler.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678671" y="5683402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33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54622" y="2863995"/>
            <a:ext cx="374650" cy="2506345"/>
          </a:xfrm>
          <a:prstGeom prst="rect">
            <a:avLst/>
          </a:prstGeom>
        </p:spPr>
        <p:txBody>
          <a:bodyPr vert="vert270" wrap="square" lIns="0" tIns="36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800" spc="-275" dirty="0">
                <a:solidFill>
                  <a:srgbClr val="FFFFFF"/>
                </a:solidFill>
                <a:latin typeface="Arial"/>
                <a:cs typeface="Arial"/>
              </a:rPr>
              <a:t>RTES, 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Lec#3 </a:t>
            </a: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Spring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2015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80139" y="232043"/>
            <a:ext cx="385445" cy="2051685"/>
          </a:xfrm>
          <a:prstGeom prst="rect">
            <a:avLst/>
          </a:prstGeom>
        </p:spPr>
        <p:txBody>
          <a:bodyPr vert="vert270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800" spc="-110" dirty="0">
                <a:solidFill>
                  <a:srgbClr val="FFFFFF"/>
                </a:solidFill>
                <a:latin typeface="Times New Roman"/>
                <a:cs typeface="Times New Roman"/>
              </a:rPr>
              <a:t>© </a:t>
            </a:r>
            <a:r>
              <a:rPr sz="1800" spc="85" dirty="0">
                <a:solidFill>
                  <a:srgbClr val="FFFFFF"/>
                </a:solidFill>
                <a:latin typeface="Times New Roman"/>
                <a:cs typeface="Times New Roman"/>
              </a:rPr>
              <a:t>Ahmad</a:t>
            </a:r>
            <a:r>
              <a:rPr sz="18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165" dirty="0">
                <a:solidFill>
                  <a:srgbClr val="FFFFFF"/>
                </a:solidFill>
                <a:latin typeface="Times New Roman"/>
                <a:cs typeface="Times New Roman"/>
              </a:rPr>
              <a:t>El-Banna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15238"/>
            <a:ext cx="68948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PIC16F877 </a:t>
            </a:r>
            <a:r>
              <a:rPr spc="-110" dirty="0"/>
              <a:t>Peripheral</a:t>
            </a:r>
            <a:r>
              <a:rPr spc="-345" dirty="0"/>
              <a:t> </a:t>
            </a:r>
            <a:r>
              <a:rPr spc="-110" dirty="0"/>
              <a:t>features…..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47825"/>
            <a:ext cx="7129145" cy="4634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230" indent="-304165">
              <a:lnSpc>
                <a:spcPts val="2595"/>
              </a:lnSpc>
              <a:spcBef>
                <a:spcPts val="100"/>
              </a:spcBef>
              <a:buAutoNum type="arabicPeriod" startAt="4"/>
              <a:tabLst>
                <a:tab pos="316865" algn="l"/>
              </a:tabLst>
            </a:pPr>
            <a:r>
              <a:rPr sz="2400" b="1" spc="-10" dirty="0">
                <a:latin typeface="Carlito"/>
                <a:cs typeface="Carlito"/>
              </a:rPr>
              <a:t>Universal Synchronous Asynchronous</a:t>
            </a:r>
            <a:r>
              <a:rPr sz="2400" b="1" spc="-50" dirty="0">
                <a:latin typeface="Carlito"/>
                <a:cs typeface="Carlito"/>
              </a:rPr>
              <a:t> </a:t>
            </a:r>
            <a:r>
              <a:rPr sz="2400" b="1" spc="-10" dirty="0">
                <a:latin typeface="Carlito"/>
                <a:cs typeface="Carlito"/>
              </a:rPr>
              <a:t>Receiver</a:t>
            </a:r>
            <a:endParaRPr sz="2400">
              <a:latin typeface="Carlito"/>
              <a:cs typeface="Carlito"/>
            </a:endParaRPr>
          </a:p>
          <a:p>
            <a:pPr marL="477520">
              <a:lnSpc>
                <a:spcPts val="2595"/>
              </a:lnSpc>
            </a:pPr>
            <a:r>
              <a:rPr sz="2400" b="1" spc="-25" dirty="0">
                <a:latin typeface="Carlito"/>
                <a:cs typeface="Carlito"/>
              </a:rPr>
              <a:t>Transmitter </a:t>
            </a:r>
            <a:r>
              <a:rPr sz="2400" spc="-20" dirty="0">
                <a:latin typeface="Carlito"/>
                <a:cs typeface="Carlito"/>
              </a:rPr>
              <a:t>(USART/SCI) </a:t>
            </a:r>
            <a:r>
              <a:rPr sz="2400" dirty="0">
                <a:latin typeface="Carlito"/>
                <a:cs typeface="Carlito"/>
              </a:rPr>
              <a:t>with </a:t>
            </a:r>
            <a:r>
              <a:rPr sz="2400" spc="-5" dirty="0">
                <a:latin typeface="Carlito"/>
                <a:cs typeface="Carlito"/>
              </a:rPr>
              <a:t>9-bit address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detection.</a:t>
            </a:r>
            <a:endParaRPr sz="2400">
              <a:latin typeface="Carlito"/>
              <a:cs typeface="Carlito"/>
            </a:endParaRPr>
          </a:p>
          <a:p>
            <a:pPr marL="568960" lvl="1" indent="-229870">
              <a:lnSpc>
                <a:spcPct val="100000"/>
              </a:lnSpc>
              <a:buClr>
                <a:srgbClr val="2CA1BE"/>
              </a:buClr>
              <a:buFont typeface="Arial"/>
              <a:buChar char="•"/>
              <a:tabLst>
                <a:tab pos="569595" algn="l"/>
              </a:tabLst>
            </a:pPr>
            <a:r>
              <a:rPr sz="2400" spc="-10" dirty="0">
                <a:latin typeface="Carlito"/>
                <a:cs typeface="Carlito"/>
              </a:rPr>
              <a:t>Asynchronous communication: </a:t>
            </a:r>
            <a:r>
              <a:rPr sz="2400" spc="-20" dirty="0">
                <a:latin typeface="Carlito"/>
                <a:cs typeface="Carlito"/>
              </a:rPr>
              <a:t>UART </a:t>
            </a:r>
            <a:r>
              <a:rPr sz="2400" spc="-15" dirty="0">
                <a:latin typeface="Carlito"/>
                <a:cs typeface="Carlito"/>
              </a:rPr>
              <a:t>(RS </a:t>
            </a:r>
            <a:r>
              <a:rPr sz="2400" spc="-5" dirty="0">
                <a:latin typeface="Carlito"/>
                <a:cs typeface="Carlito"/>
              </a:rPr>
              <a:t>232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serial)</a:t>
            </a:r>
            <a:endParaRPr sz="2400">
              <a:latin typeface="Carlito"/>
              <a:cs typeface="Carlito"/>
            </a:endParaRPr>
          </a:p>
          <a:p>
            <a:pPr marL="843280" lvl="2" indent="-229235">
              <a:lnSpc>
                <a:spcPct val="100000"/>
              </a:lnSpc>
              <a:spcBef>
                <a:spcPts val="10"/>
              </a:spcBef>
              <a:buClr>
                <a:srgbClr val="DA1F28"/>
              </a:buClr>
              <a:buFont typeface="Arial"/>
              <a:buChar char="•"/>
              <a:tabLst>
                <a:tab pos="843280" algn="l"/>
                <a:tab pos="843915" algn="l"/>
              </a:tabLst>
            </a:pPr>
            <a:r>
              <a:rPr sz="2200" spc="-5" dirty="0">
                <a:latin typeface="Carlito"/>
                <a:cs typeface="Carlito"/>
              </a:rPr>
              <a:t>Can do 300bps –</a:t>
            </a:r>
            <a:r>
              <a:rPr sz="2200" spc="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115kbps</a:t>
            </a:r>
            <a:endParaRPr sz="2200">
              <a:latin typeface="Carlito"/>
              <a:cs typeface="Carlito"/>
            </a:endParaRPr>
          </a:p>
          <a:p>
            <a:pPr marL="843280" lvl="2" indent="-229235">
              <a:lnSpc>
                <a:spcPct val="100000"/>
              </a:lnSpc>
              <a:buClr>
                <a:srgbClr val="DA1F28"/>
              </a:buClr>
              <a:buFont typeface="Arial"/>
              <a:buChar char="•"/>
              <a:tabLst>
                <a:tab pos="843280" algn="l"/>
                <a:tab pos="843915" algn="l"/>
              </a:tabLst>
            </a:pPr>
            <a:r>
              <a:rPr sz="2200" spc="-5" dirty="0">
                <a:latin typeface="Carlito"/>
                <a:cs typeface="Carlito"/>
              </a:rPr>
              <a:t>8 or 9 bits, </a:t>
            </a:r>
            <a:r>
              <a:rPr sz="2200" spc="-30" dirty="0">
                <a:latin typeface="Carlito"/>
                <a:cs typeface="Carlito"/>
              </a:rPr>
              <a:t>parity, </a:t>
            </a:r>
            <a:r>
              <a:rPr sz="2200" spc="-15" dirty="0">
                <a:latin typeface="Carlito"/>
                <a:cs typeface="Carlito"/>
              </a:rPr>
              <a:t>start </a:t>
            </a:r>
            <a:r>
              <a:rPr sz="2200" spc="-5" dirty="0">
                <a:latin typeface="Carlito"/>
                <a:cs typeface="Carlito"/>
              </a:rPr>
              <a:t>and </a:t>
            </a:r>
            <a:r>
              <a:rPr sz="2200" spc="-20" dirty="0">
                <a:latin typeface="Carlito"/>
                <a:cs typeface="Carlito"/>
              </a:rPr>
              <a:t>stop </a:t>
            </a:r>
            <a:r>
              <a:rPr sz="2200" spc="-10" dirty="0">
                <a:latin typeface="Carlito"/>
                <a:cs typeface="Carlito"/>
              </a:rPr>
              <a:t>bits,</a:t>
            </a:r>
            <a:r>
              <a:rPr sz="2200" spc="70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etc.</a:t>
            </a:r>
            <a:endParaRPr sz="2200">
              <a:latin typeface="Carlito"/>
              <a:cs typeface="Carlito"/>
            </a:endParaRPr>
          </a:p>
          <a:p>
            <a:pPr marL="843280" marR="713740" lvl="2" indent="-228600">
              <a:lnSpc>
                <a:spcPct val="80000"/>
              </a:lnSpc>
              <a:spcBef>
                <a:spcPts val="530"/>
              </a:spcBef>
              <a:buClr>
                <a:srgbClr val="DA1F28"/>
              </a:buClr>
              <a:buFont typeface="Arial"/>
              <a:buChar char="•"/>
              <a:tabLst>
                <a:tab pos="843280" algn="l"/>
                <a:tab pos="843915" algn="l"/>
              </a:tabLst>
            </a:pPr>
            <a:r>
              <a:rPr sz="2200" spc="-10" dirty="0">
                <a:latin typeface="Carlito"/>
                <a:cs typeface="Carlito"/>
              </a:rPr>
              <a:t>Outputs </a:t>
            </a:r>
            <a:r>
              <a:rPr sz="2200" spc="-5" dirty="0">
                <a:latin typeface="Carlito"/>
                <a:cs typeface="Carlito"/>
              </a:rPr>
              <a:t>5V </a:t>
            </a:r>
            <a:r>
              <a:rPr sz="2200" spc="-5" dirty="0">
                <a:latin typeface="Wingdings"/>
                <a:cs typeface="Wingdings"/>
              </a:rPr>
              <a:t>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rlito"/>
                <a:cs typeface="Carlito"/>
              </a:rPr>
              <a:t>needs </a:t>
            </a:r>
            <a:r>
              <a:rPr sz="2200" spc="-5" dirty="0">
                <a:latin typeface="Carlito"/>
                <a:cs typeface="Carlito"/>
              </a:rPr>
              <a:t>a </a:t>
            </a:r>
            <a:r>
              <a:rPr sz="2200" spc="-15" dirty="0">
                <a:latin typeface="Carlito"/>
                <a:cs typeface="Carlito"/>
              </a:rPr>
              <a:t>RS232 </a:t>
            </a:r>
            <a:r>
              <a:rPr sz="2200" spc="-10" dirty="0">
                <a:latin typeface="Carlito"/>
                <a:cs typeface="Carlito"/>
              </a:rPr>
              <a:t>level </a:t>
            </a:r>
            <a:r>
              <a:rPr sz="2200" spc="-15" dirty="0">
                <a:latin typeface="Carlito"/>
                <a:cs typeface="Carlito"/>
              </a:rPr>
              <a:t>converter </a:t>
            </a:r>
            <a:r>
              <a:rPr sz="2200" spc="5" dirty="0">
                <a:latin typeface="Carlito"/>
                <a:cs typeface="Carlito"/>
              </a:rPr>
              <a:t>(e.g  </a:t>
            </a:r>
            <a:r>
              <a:rPr sz="2200" spc="-5" dirty="0">
                <a:latin typeface="Carlito"/>
                <a:cs typeface="Carlito"/>
              </a:rPr>
              <a:t>MAX232)</a:t>
            </a:r>
            <a:endParaRPr sz="2200">
              <a:latin typeface="Carlito"/>
              <a:cs typeface="Carlito"/>
            </a:endParaRPr>
          </a:p>
          <a:p>
            <a:pPr marL="355600" indent="-229235">
              <a:lnSpc>
                <a:spcPts val="2000"/>
              </a:lnSpc>
              <a:buClr>
                <a:srgbClr val="2CA1BE"/>
              </a:buClr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200" spc="-10" dirty="0">
                <a:latin typeface="Carlito"/>
                <a:cs typeface="Carlito"/>
              </a:rPr>
              <a:t>Synchronous communication: </a:t>
            </a:r>
            <a:r>
              <a:rPr sz="2200" spc="-5" dirty="0">
                <a:latin typeface="Carlito"/>
                <a:cs typeface="Carlito"/>
              </a:rPr>
              <a:t>i.e with clock</a:t>
            </a:r>
            <a:r>
              <a:rPr sz="2200" spc="4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signal</a:t>
            </a:r>
            <a:endParaRPr sz="2200">
              <a:latin typeface="Carlito"/>
              <a:cs typeface="Carlito"/>
            </a:endParaRPr>
          </a:p>
          <a:p>
            <a:pPr marL="227965" marR="3245485" lvl="1" indent="-227965" algn="r">
              <a:lnSpc>
                <a:spcPts val="1939"/>
              </a:lnSpc>
              <a:buClr>
                <a:srgbClr val="DA1F28"/>
              </a:buClr>
              <a:buFont typeface="Arial"/>
              <a:buChar char="•"/>
              <a:tabLst>
                <a:tab pos="227965" algn="l"/>
                <a:tab pos="228600" algn="l"/>
              </a:tabLst>
            </a:pPr>
            <a:r>
              <a:rPr sz="2000" spc="-5" dirty="0">
                <a:latin typeface="Carlito"/>
                <a:cs typeface="Carlito"/>
              </a:rPr>
              <a:t>SPI </a:t>
            </a:r>
            <a:r>
              <a:rPr sz="2000" dirty="0">
                <a:latin typeface="Carlito"/>
                <a:cs typeface="Carlito"/>
              </a:rPr>
              <a:t>= </a:t>
            </a:r>
            <a:r>
              <a:rPr sz="2000" spc="-5" dirty="0">
                <a:latin typeface="Carlito"/>
                <a:cs typeface="Carlito"/>
              </a:rPr>
              <a:t>Serial </a:t>
            </a:r>
            <a:r>
              <a:rPr sz="2000" spc="-10" dirty="0">
                <a:latin typeface="Carlito"/>
                <a:cs typeface="Carlito"/>
              </a:rPr>
              <a:t>Peripheral</a:t>
            </a:r>
            <a:r>
              <a:rPr sz="2000" spc="-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Interface</a:t>
            </a:r>
            <a:endParaRPr sz="2000">
              <a:latin typeface="Carlito"/>
              <a:cs typeface="Carlito"/>
            </a:endParaRPr>
          </a:p>
          <a:p>
            <a:pPr marL="227965" marR="3242945" lvl="2" indent="-227965" algn="r">
              <a:lnSpc>
                <a:spcPts val="1725"/>
              </a:lnSpc>
              <a:buClr>
                <a:srgbClr val="EB631B"/>
              </a:buClr>
              <a:buFont typeface="Arial"/>
              <a:buChar char="•"/>
              <a:tabLst>
                <a:tab pos="227965" algn="l"/>
                <a:tab pos="228600" algn="l"/>
              </a:tabLst>
            </a:pPr>
            <a:r>
              <a:rPr sz="1800" dirty="0">
                <a:latin typeface="Carlito"/>
                <a:cs typeface="Carlito"/>
              </a:rPr>
              <a:t>3 </a:t>
            </a:r>
            <a:r>
              <a:rPr sz="1800" spc="-10" dirty="0">
                <a:latin typeface="Carlito"/>
                <a:cs typeface="Carlito"/>
              </a:rPr>
              <a:t>wire: </a:t>
            </a:r>
            <a:r>
              <a:rPr sz="1800" spc="-15" dirty="0">
                <a:latin typeface="Carlito"/>
                <a:cs typeface="Carlito"/>
              </a:rPr>
              <a:t>Data </a:t>
            </a:r>
            <a:r>
              <a:rPr sz="1800" spc="-5" dirty="0">
                <a:latin typeface="Carlito"/>
                <a:cs typeface="Carlito"/>
              </a:rPr>
              <a:t>in, </a:t>
            </a:r>
            <a:r>
              <a:rPr sz="1800" spc="-15" dirty="0">
                <a:latin typeface="Carlito"/>
                <a:cs typeface="Carlito"/>
              </a:rPr>
              <a:t>Data </a:t>
            </a:r>
            <a:r>
              <a:rPr sz="1800" spc="-5" dirty="0">
                <a:latin typeface="Carlito"/>
                <a:cs typeface="Carlito"/>
              </a:rPr>
              <a:t>out,</a:t>
            </a:r>
            <a:r>
              <a:rPr sz="1800" spc="5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Clock</a:t>
            </a:r>
            <a:endParaRPr sz="1800">
              <a:latin typeface="Carlito"/>
              <a:cs typeface="Carlito"/>
            </a:endParaRPr>
          </a:p>
          <a:p>
            <a:pPr marL="1018540" lvl="2" indent="-229235">
              <a:lnSpc>
                <a:spcPts val="1730"/>
              </a:lnSpc>
              <a:buClr>
                <a:srgbClr val="EB631B"/>
              </a:buClr>
              <a:buFont typeface="Arial"/>
              <a:buChar char="•"/>
              <a:tabLst>
                <a:tab pos="1018540" algn="l"/>
                <a:tab pos="1019175" algn="l"/>
              </a:tabLst>
            </a:pPr>
            <a:r>
              <a:rPr sz="1800" spc="-10" dirty="0">
                <a:latin typeface="Carlito"/>
                <a:cs typeface="Carlito"/>
              </a:rPr>
              <a:t>Master/Slave (can have </a:t>
            </a:r>
            <a:r>
              <a:rPr sz="1800" spc="-5" dirty="0">
                <a:latin typeface="Carlito"/>
                <a:cs typeface="Carlito"/>
              </a:rPr>
              <a:t>multiple</a:t>
            </a:r>
            <a:r>
              <a:rPr sz="1800" spc="50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masters)</a:t>
            </a:r>
            <a:endParaRPr sz="1800">
              <a:latin typeface="Carlito"/>
              <a:cs typeface="Carlito"/>
            </a:endParaRPr>
          </a:p>
          <a:p>
            <a:pPr marL="1018540" lvl="2" indent="-229235">
              <a:lnSpc>
                <a:spcPts val="1730"/>
              </a:lnSpc>
              <a:buClr>
                <a:srgbClr val="EB631B"/>
              </a:buClr>
              <a:buFont typeface="Arial"/>
              <a:buChar char="•"/>
              <a:tabLst>
                <a:tab pos="1018540" algn="l"/>
                <a:tab pos="1019175" algn="l"/>
              </a:tabLst>
            </a:pPr>
            <a:r>
              <a:rPr sz="1800" spc="-25" dirty="0">
                <a:latin typeface="Carlito"/>
                <a:cs typeface="Carlito"/>
              </a:rPr>
              <a:t>Very </a:t>
            </a:r>
            <a:r>
              <a:rPr sz="1800" spc="-5" dirty="0">
                <a:latin typeface="Carlito"/>
                <a:cs typeface="Carlito"/>
              </a:rPr>
              <a:t>high </a:t>
            </a:r>
            <a:r>
              <a:rPr sz="1800" dirty="0">
                <a:latin typeface="Carlito"/>
                <a:cs typeface="Carlito"/>
              </a:rPr>
              <a:t>speed</a:t>
            </a:r>
            <a:r>
              <a:rPr sz="1800" spc="3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(1.6Mbps)</a:t>
            </a:r>
            <a:endParaRPr sz="1800">
              <a:latin typeface="Carlito"/>
              <a:cs typeface="Carlito"/>
            </a:endParaRPr>
          </a:p>
          <a:p>
            <a:pPr marL="1018540" lvl="2" indent="-229235">
              <a:lnSpc>
                <a:spcPts val="1705"/>
              </a:lnSpc>
              <a:buClr>
                <a:srgbClr val="EB631B"/>
              </a:buClr>
              <a:buFont typeface="Arial"/>
              <a:buChar char="•"/>
              <a:tabLst>
                <a:tab pos="1018540" algn="l"/>
                <a:tab pos="1019175" algn="l"/>
              </a:tabLst>
            </a:pPr>
            <a:r>
              <a:rPr sz="1800" spc="-5" dirty="0">
                <a:latin typeface="Carlito"/>
                <a:cs typeface="Carlito"/>
              </a:rPr>
              <a:t>Full </a:t>
            </a:r>
            <a:r>
              <a:rPr sz="1800" dirty="0">
                <a:latin typeface="Carlito"/>
                <a:cs typeface="Carlito"/>
              </a:rPr>
              <a:t>speed </a:t>
            </a:r>
            <a:r>
              <a:rPr sz="1800" spc="-5" dirty="0">
                <a:latin typeface="Carlito"/>
                <a:cs typeface="Carlito"/>
              </a:rPr>
              <a:t>simultaneous </a:t>
            </a:r>
            <a:r>
              <a:rPr sz="1800" dirty="0">
                <a:latin typeface="Carlito"/>
                <a:cs typeface="Carlito"/>
              </a:rPr>
              <a:t>send </a:t>
            </a:r>
            <a:r>
              <a:rPr sz="1800" spc="-5" dirty="0">
                <a:latin typeface="Carlito"/>
                <a:cs typeface="Carlito"/>
              </a:rPr>
              <a:t>and </a:t>
            </a:r>
            <a:r>
              <a:rPr sz="1800" spc="-10" dirty="0">
                <a:latin typeface="Carlito"/>
                <a:cs typeface="Carlito"/>
              </a:rPr>
              <a:t>receive </a:t>
            </a:r>
            <a:r>
              <a:rPr sz="1800" spc="-5" dirty="0">
                <a:latin typeface="Carlito"/>
                <a:cs typeface="Carlito"/>
              </a:rPr>
              <a:t>(Full</a:t>
            </a:r>
            <a:r>
              <a:rPr sz="1800" spc="5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duplex)</a:t>
            </a:r>
            <a:endParaRPr sz="1800">
              <a:latin typeface="Carlito"/>
              <a:cs typeface="Carlito"/>
            </a:endParaRPr>
          </a:p>
          <a:p>
            <a:pPr marL="652780" lvl="1" indent="-229235">
              <a:lnSpc>
                <a:spcPts val="1945"/>
              </a:lnSpc>
              <a:buClr>
                <a:srgbClr val="DA1F28"/>
              </a:buClr>
              <a:buFont typeface="Arial"/>
              <a:buChar char="•"/>
              <a:tabLst>
                <a:tab pos="652780" algn="l"/>
                <a:tab pos="653415" algn="l"/>
              </a:tabLst>
            </a:pPr>
            <a:r>
              <a:rPr sz="2000" dirty="0">
                <a:latin typeface="Carlito"/>
                <a:cs typeface="Carlito"/>
              </a:rPr>
              <a:t>I2C = </a:t>
            </a:r>
            <a:r>
              <a:rPr sz="2000" spc="-10" dirty="0">
                <a:latin typeface="Carlito"/>
                <a:cs typeface="Carlito"/>
              </a:rPr>
              <a:t>Inter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IC</a:t>
            </a:r>
            <a:endParaRPr sz="2000">
              <a:latin typeface="Carlito"/>
              <a:cs typeface="Carlito"/>
            </a:endParaRPr>
          </a:p>
          <a:p>
            <a:pPr marL="1018540" lvl="2" indent="-229235">
              <a:lnSpc>
                <a:spcPts val="1725"/>
              </a:lnSpc>
              <a:buClr>
                <a:srgbClr val="EB631B"/>
              </a:buClr>
              <a:buFont typeface="Arial"/>
              <a:buChar char="•"/>
              <a:tabLst>
                <a:tab pos="1018540" algn="l"/>
                <a:tab pos="1019175" algn="l"/>
              </a:tabLst>
            </a:pPr>
            <a:r>
              <a:rPr sz="1800" dirty="0">
                <a:latin typeface="Carlito"/>
                <a:cs typeface="Carlito"/>
              </a:rPr>
              <a:t>2 </a:t>
            </a:r>
            <a:r>
              <a:rPr sz="1800" spc="-10" dirty="0">
                <a:latin typeface="Carlito"/>
                <a:cs typeface="Carlito"/>
              </a:rPr>
              <a:t>wire: </a:t>
            </a:r>
            <a:r>
              <a:rPr sz="1800" spc="-15" dirty="0">
                <a:latin typeface="Carlito"/>
                <a:cs typeface="Carlito"/>
              </a:rPr>
              <a:t>Data </a:t>
            </a:r>
            <a:r>
              <a:rPr sz="1800" dirty="0">
                <a:latin typeface="Carlito"/>
                <a:cs typeface="Carlito"/>
              </a:rPr>
              <a:t>and</a:t>
            </a:r>
            <a:r>
              <a:rPr sz="1800" spc="5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Clock</a:t>
            </a:r>
            <a:endParaRPr sz="1800">
              <a:latin typeface="Carlito"/>
              <a:cs typeface="Carlito"/>
            </a:endParaRPr>
          </a:p>
          <a:p>
            <a:pPr marL="1018540" lvl="2" indent="-229235">
              <a:lnSpc>
                <a:spcPts val="1730"/>
              </a:lnSpc>
              <a:buClr>
                <a:srgbClr val="EB631B"/>
              </a:buClr>
              <a:buFont typeface="Arial"/>
              <a:buChar char="•"/>
              <a:tabLst>
                <a:tab pos="1018540" algn="l"/>
                <a:tab pos="1019175" algn="l"/>
              </a:tabLst>
            </a:pPr>
            <a:r>
              <a:rPr sz="1800" spc="-10" dirty="0">
                <a:latin typeface="Carlito"/>
                <a:cs typeface="Carlito"/>
              </a:rPr>
              <a:t>Master/Slave </a:t>
            </a:r>
            <a:r>
              <a:rPr sz="1800" spc="-5" dirty="0">
                <a:latin typeface="Carlito"/>
                <a:cs typeface="Carlito"/>
              </a:rPr>
              <a:t>(Single </a:t>
            </a:r>
            <a:r>
              <a:rPr sz="1800" spc="-10" dirty="0">
                <a:latin typeface="Carlito"/>
                <a:cs typeface="Carlito"/>
              </a:rPr>
              <a:t>master</a:t>
            </a:r>
            <a:r>
              <a:rPr sz="1800" spc="2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only)</a:t>
            </a:r>
            <a:endParaRPr sz="1800">
              <a:latin typeface="Carlito"/>
              <a:cs typeface="Carlito"/>
            </a:endParaRPr>
          </a:p>
          <a:p>
            <a:pPr marL="1018540" lvl="2" indent="-229235">
              <a:lnSpc>
                <a:spcPts val="1945"/>
              </a:lnSpc>
              <a:buClr>
                <a:srgbClr val="EB631B"/>
              </a:buClr>
              <a:buFont typeface="Arial"/>
              <a:buChar char="•"/>
              <a:tabLst>
                <a:tab pos="1018540" algn="l"/>
                <a:tab pos="1019175" algn="l"/>
              </a:tabLst>
            </a:pPr>
            <a:r>
              <a:rPr sz="1800" spc="-5" dirty="0">
                <a:latin typeface="Carlito"/>
                <a:cs typeface="Carlito"/>
              </a:rPr>
              <a:t>Lots of cheap </a:t>
            </a:r>
            <a:r>
              <a:rPr sz="1800" dirty="0">
                <a:latin typeface="Carlito"/>
                <a:cs typeface="Carlito"/>
              </a:rPr>
              <a:t>I2C </a:t>
            </a:r>
            <a:r>
              <a:rPr sz="1800" spc="-5" dirty="0">
                <a:latin typeface="Carlito"/>
                <a:cs typeface="Carlito"/>
              </a:rPr>
              <a:t>chips </a:t>
            </a:r>
            <a:r>
              <a:rPr sz="1800" spc="-10" dirty="0">
                <a:latin typeface="Carlito"/>
                <a:cs typeface="Carlito"/>
              </a:rPr>
              <a:t>available; </a:t>
            </a:r>
            <a:r>
              <a:rPr sz="1800" spc="-5" dirty="0">
                <a:latin typeface="Carlito"/>
                <a:cs typeface="Carlito"/>
              </a:rPr>
              <a:t>typically </a:t>
            </a:r>
            <a:r>
              <a:rPr sz="1800" dirty="0">
                <a:latin typeface="Carlito"/>
                <a:cs typeface="Carlito"/>
              </a:rPr>
              <a:t>&lt;</a:t>
            </a:r>
            <a:r>
              <a:rPr sz="1800" spc="9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100kbps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678671" y="5683402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34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54622" y="2863995"/>
            <a:ext cx="374650" cy="2506345"/>
          </a:xfrm>
          <a:prstGeom prst="rect">
            <a:avLst/>
          </a:prstGeom>
        </p:spPr>
        <p:txBody>
          <a:bodyPr vert="vert270" wrap="square" lIns="0" tIns="36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800" spc="-275" dirty="0">
                <a:solidFill>
                  <a:srgbClr val="FFFFFF"/>
                </a:solidFill>
                <a:latin typeface="Arial"/>
                <a:cs typeface="Arial"/>
              </a:rPr>
              <a:t>RTES, 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Lec#3 </a:t>
            </a: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Spring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2015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80139" y="232043"/>
            <a:ext cx="385445" cy="2051685"/>
          </a:xfrm>
          <a:prstGeom prst="rect">
            <a:avLst/>
          </a:prstGeom>
        </p:spPr>
        <p:txBody>
          <a:bodyPr vert="vert270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800" spc="-110" dirty="0">
                <a:solidFill>
                  <a:srgbClr val="FFFFFF"/>
                </a:solidFill>
                <a:latin typeface="Times New Roman"/>
                <a:cs typeface="Times New Roman"/>
              </a:rPr>
              <a:t>© </a:t>
            </a:r>
            <a:r>
              <a:rPr sz="1800" spc="85" dirty="0">
                <a:solidFill>
                  <a:srgbClr val="FFFFFF"/>
                </a:solidFill>
                <a:latin typeface="Times New Roman"/>
                <a:cs typeface="Times New Roman"/>
              </a:rPr>
              <a:t>Ahmad</a:t>
            </a:r>
            <a:r>
              <a:rPr sz="18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165" dirty="0">
                <a:solidFill>
                  <a:srgbClr val="FFFFFF"/>
                </a:solidFill>
                <a:latin typeface="Times New Roman"/>
                <a:cs typeface="Times New Roman"/>
              </a:rPr>
              <a:t>El-Banna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15238"/>
            <a:ext cx="68948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PIC16F877 </a:t>
            </a:r>
            <a:r>
              <a:rPr spc="-110" dirty="0"/>
              <a:t>Peripheral</a:t>
            </a:r>
            <a:r>
              <a:rPr spc="-345" dirty="0"/>
              <a:t> </a:t>
            </a:r>
            <a:r>
              <a:rPr spc="-110" dirty="0"/>
              <a:t>features…..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50240" y="1502167"/>
            <a:ext cx="7131684" cy="287401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406400" indent="-394335">
              <a:lnSpc>
                <a:spcPct val="100000"/>
              </a:lnSpc>
              <a:spcBef>
                <a:spcPts val="565"/>
              </a:spcBef>
              <a:buAutoNum type="arabicPeriod" startAt="5"/>
              <a:tabLst>
                <a:tab pos="407034" algn="l"/>
              </a:tabLst>
            </a:pPr>
            <a:r>
              <a:rPr sz="3100" b="1" spc="-15" dirty="0">
                <a:latin typeface="Carlito"/>
                <a:cs typeface="Carlito"/>
              </a:rPr>
              <a:t>Capture, Compare, </a:t>
            </a:r>
            <a:r>
              <a:rPr sz="3100" b="1" spc="-5" dirty="0">
                <a:latin typeface="Carlito"/>
                <a:cs typeface="Carlito"/>
              </a:rPr>
              <a:t>PWM</a:t>
            </a:r>
            <a:r>
              <a:rPr sz="3100" b="1" spc="45" dirty="0">
                <a:latin typeface="Carlito"/>
                <a:cs typeface="Carlito"/>
              </a:rPr>
              <a:t> </a:t>
            </a:r>
            <a:r>
              <a:rPr sz="3100" b="1" spc="-10" dirty="0">
                <a:latin typeface="Carlito"/>
                <a:cs typeface="Carlito"/>
              </a:rPr>
              <a:t>modules</a:t>
            </a:r>
            <a:endParaRPr sz="3100">
              <a:latin typeface="Carlito"/>
              <a:cs typeface="Carlito"/>
            </a:endParaRPr>
          </a:p>
          <a:p>
            <a:pPr marL="538480" lvl="1" indent="-229235">
              <a:lnSpc>
                <a:spcPct val="100000"/>
              </a:lnSpc>
              <a:spcBef>
                <a:spcPts val="310"/>
              </a:spcBef>
              <a:buClr>
                <a:srgbClr val="DA1F28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000" spc="-5" dirty="0">
                <a:latin typeface="Carlito"/>
                <a:cs typeface="Carlito"/>
              </a:rPr>
              <a:t>Capture </a:t>
            </a:r>
            <a:r>
              <a:rPr sz="2000" dirty="0">
                <a:latin typeface="Carlito"/>
                <a:cs typeface="Carlito"/>
              </a:rPr>
              <a:t>is </a:t>
            </a:r>
            <a:r>
              <a:rPr sz="2000" spc="-5" dirty="0">
                <a:latin typeface="Carlito"/>
                <a:cs typeface="Carlito"/>
              </a:rPr>
              <a:t>16-bit, </a:t>
            </a:r>
            <a:r>
              <a:rPr sz="2000" spc="-10" dirty="0">
                <a:latin typeface="Carlito"/>
                <a:cs typeface="Carlito"/>
              </a:rPr>
              <a:t>max. </a:t>
            </a:r>
            <a:r>
              <a:rPr sz="2000" spc="-5" dirty="0">
                <a:latin typeface="Carlito"/>
                <a:cs typeface="Carlito"/>
              </a:rPr>
              <a:t>resolution </a:t>
            </a:r>
            <a:r>
              <a:rPr sz="2000" dirty="0">
                <a:latin typeface="Carlito"/>
                <a:cs typeface="Carlito"/>
              </a:rPr>
              <a:t>is 12.5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ns</a:t>
            </a:r>
            <a:endParaRPr sz="2000">
              <a:latin typeface="Carlito"/>
              <a:cs typeface="Carlito"/>
            </a:endParaRPr>
          </a:p>
          <a:p>
            <a:pPr marL="538480" lvl="1" indent="-229235">
              <a:lnSpc>
                <a:spcPct val="100000"/>
              </a:lnSpc>
              <a:spcBef>
                <a:spcPts val="240"/>
              </a:spcBef>
              <a:buClr>
                <a:srgbClr val="DA1F28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000" spc="-10" dirty="0">
                <a:latin typeface="Carlito"/>
                <a:cs typeface="Carlito"/>
              </a:rPr>
              <a:t>Compare </a:t>
            </a:r>
            <a:r>
              <a:rPr sz="2000" dirty="0">
                <a:latin typeface="Carlito"/>
                <a:cs typeface="Carlito"/>
              </a:rPr>
              <a:t>is 16-bit, </a:t>
            </a:r>
            <a:r>
              <a:rPr sz="2000" spc="-10" dirty="0">
                <a:latin typeface="Carlito"/>
                <a:cs typeface="Carlito"/>
              </a:rPr>
              <a:t>max. </a:t>
            </a:r>
            <a:r>
              <a:rPr sz="2000" spc="-5" dirty="0">
                <a:latin typeface="Carlito"/>
                <a:cs typeface="Carlito"/>
              </a:rPr>
              <a:t>resolution </a:t>
            </a:r>
            <a:r>
              <a:rPr sz="2000" dirty="0">
                <a:latin typeface="Carlito"/>
                <a:cs typeface="Carlito"/>
              </a:rPr>
              <a:t>is 200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ns</a:t>
            </a:r>
            <a:endParaRPr sz="2000">
              <a:latin typeface="Carlito"/>
              <a:cs typeface="Carlito"/>
            </a:endParaRPr>
          </a:p>
          <a:p>
            <a:pPr marL="538480" lvl="1" indent="-229235">
              <a:lnSpc>
                <a:spcPct val="100000"/>
              </a:lnSpc>
              <a:spcBef>
                <a:spcPts val="240"/>
              </a:spcBef>
              <a:buClr>
                <a:srgbClr val="DA1F28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000" dirty="0">
                <a:latin typeface="Carlito"/>
                <a:cs typeface="Carlito"/>
              </a:rPr>
              <a:t>PWM </a:t>
            </a:r>
            <a:r>
              <a:rPr sz="2000" spc="-10" dirty="0">
                <a:latin typeface="Carlito"/>
                <a:cs typeface="Carlito"/>
              </a:rPr>
              <a:t>max. </a:t>
            </a:r>
            <a:r>
              <a:rPr sz="2000" spc="-5" dirty="0">
                <a:latin typeface="Carlito"/>
                <a:cs typeface="Carlito"/>
              </a:rPr>
              <a:t>resolution </a:t>
            </a:r>
            <a:r>
              <a:rPr sz="2000" dirty="0">
                <a:latin typeface="Carlito"/>
                <a:cs typeface="Carlito"/>
              </a:rPr>
              <a:t>is </a:t>
            </a:r>
            <a:r>
              <a:rPr sz="2000" spc="-5" dirty="0">
                <a:latin typeface="Carlito"/>
                <a:cs typeface="Carlito"/>
              </a:rPr>
              <a:t>10-bit</a:t>
            </a:r>
            <a:endParaRPr sz="20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DA1F28"/>
              </a:buClr>
              <a:buFont typeface="Arial"/>
              <a:buChar char="•"/>
            </a:pPr>
            <a:endParaRPr sz="2750">
              <a:latin typeface="Carlito"/>
              <a:cs typeface="Carlito"/>
            </a:endParaRPr>
          </a:p>
          <a:p>
            <a:pPr marL="241300" marR="5080" indent="-229235">
              <a:lnSpc>
                <a:spcPts val="3460"/>
              </a:lnSpc>
              <a:buAutoNum type="arabicPeriod" startAt="5"/>
              <a:tabLst>
                <a:tab pos="406400" algn="l"/>
              </a:tabLst>
            </a:pPr>
            <a:r>
              <a:rPr sz="3100" b="1" spc="-25" dirty="0">
                <a:latin typeface="Carlito"/>
                <a:cs typeface="Carlito"/>
              </a:rPr>
              <a:t>Parallel </a:t>
            </a:r>
            <a:r>
              <a:rPr sz="3100" b="1" spc="-20" dirty="0">
                <a:latin typeface="Carlito"/>
                <a:cs typeface="Carlito"/>
              </a:rPr>
              <a:t>Slave Port </a:t>
            </a:r>
            <a:r>
              <a:rPr sz="3100" b="1" spc="-5" dirty="0">
                <a:latin typeface="Carlito"/>
                <a:cs typeface="Carlito"/>
              </a:rPr>
              <a:t>(PSP) </a:t>
            </a:r>
            <a:r>
              <a:rPr sz="3200" spc="-5" dirty="0">
                <a:latin typeface="Carlito"/>
                <a:cs typeface="Carlito"/>
              </a:rPr>
              <a:t>8-bits </a:t>
            </a:r>
            <a:r>
              <a:rPr sz="3200" dirty="0">
                <a:latin typeface="Carlito"/>
                <a:cs typeface="Carlito"/>
              </a:rPr>
              <a:t>wide, </a:t>
            </a:r>
            <a:r>
              <a:rPr sz="3200" spc="-5" dirty="0">
                <a:latin typeface="Carlito"/>
                <a:cs typeface="Carlito"/>
              </a:rPr>
              <a:t>with  </a:t>
            </a:r>
            <a:r>
              <a:rPr sz="3200" spc="-10" dirty="0">
                <a:latin typeface="Carlito"/>
                <a:cs typeface="Carlito"/>
              </a:rPr>
              <a:t>external </a:t>
            </a:r>
            <a:r>
              <a:rPr sz="3200" spc="-30" dirty="0">
                <a:latin typeface="Carlito"/>
                <a:cs typeface="Carlito"/>
              </a:rPr>
              <a:t>RD, </a:t>
            </a:r>
            <a:r>
              <a:rPr sz="3200" dirty="0">
                <a:latin typeface="Carlito"/>
                <a:cs typeface="Carlito"/>
              </a:rPr>
              <a:t>WR and CS</a:t>
            </a:r>
            <a:r>
              <a:rPr sz="3200" spc="10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controls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754622" y="2863995"/>
            <a:ext cx="374650" cy="2506345"/>
          </a:xfrm>
          <a:prstGeom prst="rect">
            <a:avLst/>
          </a:prstGeom>
        </p:spPr>
        <p:txBody>
          <a:bodyPr vert="vert270" wrap="square" lIns="0" tIns="36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800" spc="-275" dirty="0">
                <a:solidFill>
                  <a:srgbClr val="FFFFFF"/>
                </a:solidFill>
                <a:latin typeface="Arial"/>
                <a:cs typeface="Arial"/>
              </a:rPr>
              <a:t>RTES, 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Lec#3 </a:t>
            </a: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Spring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2015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80139" y="232043"/>
            <a:ext cx="385445" cy="2051685"/>
          </a:xfrm>
          <a:prstGeom prst="rect">
            <a:avLst/>
          </a:prstGeom>
        </p:spPr>
        <p:txBody>
          <a:bodyPr vert="vert270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800" spc="-110" dirty="0">
                <a:solidFill>
                  <a:srgbClr val="FFFFFF"/>
                </a:solidFill>
                <a:latin typeface="Times New Roman"/>
                <a:cs typeface="Times New Roman"/>
              </a:rPr>
              <a:t>© </a:t>
            </a:r>
            <a:r>
              <a:rPr sz="1800" spc="85" dirty="0">
                <a:solidFill>
                  <a:srgbClr val="FFFFFF"/>
                </a:solidFill>
                <a:latin typeface="Times New Roman"/>
                <a:cs typeface="Times New Roman"/>
              </a:rPr>
              <a:t>Ahmad</a:t>
            </a:r>
            <a:r>
              <a:rPr sz="18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165" dirty="0">
                <a:solidFill>
                  <a:srgbClr val="FFFFFF"/>
                </a:solidFill>
                <a:latin typeface="Times New Roman"/>
                <a:cs typeface="Times New Roman"/>
              </a:rPr>
              <a:t>El-Banna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670242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spc="-85" dirty="0"/>
              <a:t>Clock </a:t>
            </a:r>
            <a:r>
              <a:rPr sz="4600" spc="-70" dirty="0"/>
              <a:t>and </a:t>
            </a:r>
            <a:r>
              <a:rPr sz="4600" spc="-95" dirty="0"/>
              <a:t>Instruction</a:t>
            </a:r>
            <a:r>
              <a:rPr sz="4600" spc="-520" dirty="0"/>
              <a:t> </a:t>
            </a:r>
            <a:r>
              <a:rPr sz="4600" spc="-110" dirty="0"/>
              <a:t>Cycles</a:t>
            </a:r>
            <a:endParaRPr sz="460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50240" y="1616786"/>
            <a:ext cx="7312659" cy="1769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9235">
              <a:lnSpc>
                <a:spcPct val="100000"/>
              </a:lnSpc>
              <a:spcBef>
                <a:spcPts val="95"/>
              </a:spcBef>
              <a:buClr>
                <a:srgbClr val="2CA1BE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200" spc="-5" dirty="0">
                <a:latin typeface="Carlito"/>
                <a:cs typeface="Carlito"/>
              </a:rPr>
              <a:t>Clock </a:t>
            </a:r>
            <a:r>
              <a:rPr sz="2200" spc="-15" dirty="0">
                <a:latin typeface="Carlito"/>
                <a:cs typeface="Carlito"/>
              </a:rPr>
              <a:t>from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10" dirty="0">
                <a:latin typeface="Carlito"/>
                <a:cs typeface="Carlito"/>
              </a:rPr>
              <a:t>oscillator </a:t>
            </a:r>
            <a:r>
              <a:rPr sz="2200" spc="-20" dirty="0">
                <a:latin typeface="Carlito"/>
                <a:cs typeface="Carlito"/>
              </a:rPr>
              <a:t>enters </a:t>
            </a:r>
            <a:r>
              <a:rPr sz="2200" spc="-5" dirty="0">
                <a:latin typeface="Carlito"/>
                <a:cs typeface="Carlito"/>
              </a:rPr>
              <a:t>a </a:t>
            </a:r>
            <a:r>
              <a:rPr sz="2200" spc="-15" dirty="0">
                <a:latin typeface="Carlito"/>
                <a:cs typeface="Carlito"/>
              </a:rPr>
              <a:t>microcontroller </a:t>
            </a:r>
            <a:r>
              <a:rPr sz="2200" spc="-5" dirty="0">
                <a:latin typeface="Carlito"/>
                <a:cs typeface="Carlito"/>
              </a:rPr>
              <a:t>via OSC1 </a:t>
            </a:r>
            <a:r>
              <a:rPr sz="2200" spc="-10" dirty="0">
                <a:latin typeface="Carlito"/>
                <a:cs typeface="Carlito"/>
              </a:rPr>
              <a:t>pin  where internal circuit </a:t>
            </a:r>
            <a:r>
              <a:rPr sz="2200" dirty="0">
                <a:latin typeface="Carlito"/>
                <a:cs typeface="Carlito"/>
              </a:rPr>
              <a:t>of </a:t>
            </a:r>
            <a:r>
              <a:rPr sz="2200" spc="-5" dirty="0">
                <a:latin typeface="Carlito"/>
                <a:cs typeface="Carlito"/>
              </a:rPr>
              <a:t>a </a:t>
            </a:r>
            <a:r>
              <a:rPr sz="2200" spc="-15" dirty="0">
                <a:latin typeface="Carlito"/>
                <a:cs typeface="Carlito"/>
              </a:rPr>
              <a:t>microcontroller </a:t>
            </a:r>
            <a:r>
              <a:rPr sz="2200" spc="-5" dirty="0">
                <a:latin typeface="Carlito"/>
                <a:cs typeface="Carlito"/>
              </a:rPr>
              <a:t>divides the clock  </a:t>
            </a:r>
            <a:r>
              <a:rPr sz="2200" spc="-20" dirty="0">
                <a:latin typeface="Carlito"/>
                <a:cs typeface="Carlito"/>
              </a:rPr>
              <a:t>into four </a:t>
            </a:r>
            <a:r>
              <a:rPr sz="2200" spc="-15" dirty="0">
                <a:latin typeface="Carlito"/>
                <a:cs typeface="Carlito"/>
              </a:rPr>
              <a:t>even </a:t>
            </a:r>
            <a:r>
              <a:rPr sz="2200" spc="-10" dirty="0">
                <a:latin typeface="Carlito"/>
                <a:cs typeface="Carlito"/>
              </a:rPr>
              <a:t>clocks </a:t>
            </a:r>
            <a:r>
              <a:rPr sz="2200" spc="-5" dirty="0">
                <a:latin typeface="Carlito"/>
                <a:cs typeface="Carlito"/>
              </a:rPr>
              <a:t>Q1, Q2, Q3 and Q4 which do not</a:t>
            </a:r>
            <a:r>
              <a:rPr sz="2200" spc="12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overlap.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30"/>
              </a:spcBef>
              <a:buClr>
                <a:srgbClr val="2CA1BE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200" spc="-10" dirty="0">
                <a:latin typeface="Carlito"/>
                <a:cs typeface="Carlito"/>
              </a:rPr>
              <a:t>These </a:t>
            </a:r>
            <a:r>
              <a:rPr sz="2200" spc="-20" dirty="0">
                <a:latin typeface="Carlito"/>
                <a:cs typeface="Carlito"/>
              </a:rPr>
              <a:t>four </a:t>
            </a:r>
            <a:r>
              <a:rPr sz="2200" spc="-10" dirty="0">
                <a:latin typeface="Carlito"/>
                <a:cs typeface="Carlito"/>
              </a:rPr>
              <a:t>clocks </a:t>
            </a:r>
            <a:r>
              <a:rPr sz="2200" spc="-25" dirty="0">
                <a:latin typeface="Carlito"/>
                <a:cs typeface="Carlito"/>
              </a:rPr>
              <a:t>make </a:t>
            </a:r>
            <a:r>
              <a:rPr sz="2200" spc="-5" dirty="0">
                <a:latin typeface="Carlito"/>
                <a:cs typeface="Carlito"/>
              </a:rPr>
              <a:t>up </a:t>
            </a:r>
            <a:r>
              <a:rPr sz="2200" spc="-10" dirty="0">
                <a:latin typeface="Carlito"/>
                <a:cs typeface="Carlito"/>
              </a:rPr>
              <a:t>one </a:t>
            </a:r>
            <a:r>
              <a:rPr sz="2200" b="1" spc="-10" dirty="0">
                <a:solidFill>
                  <a:srgbClr val="0000CC"/>
                </a:solidFill>
                <a:latin typeface="Carlito"/>
                <a:cs typeface="Carlito"/>
              </a:rPr>
              <a:t>instruction cycle </a:t>
            </a:r>
            <a:r>
              <a:rPr sz="2200" spc="-10" dirty="0">
                <a:latin typeface="Carlito"/>
                <a:cs typeface="Carlito"/>
              </a:rPr>
              <a:t>(also</a:t>
            </a:r>
            <a:r>
              <a:rPr sz="2200" spc="229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called</a:t>
            </a:r>
            <a:endParaRPr sz="2200">
              <a:latin typeface="Carlito"/>
              <a:cs typeface="Carlito"/>
            </a:endParaRPr>
          </a:p>
          <a:p>
            <a:pPr marL="241300">
              <a:lnSpc>
                <a:spcPct val="100000"/>
              </a:lnSpc>
            </a:pPr>
            <a:r>
              <a:rPr sz="2200" spc="-5" dirty="0">
                <a:latin typeface="Carlito"/>
                <a:cs typeface="Carlito"/>
              </a:rPr>
              <a:t>machine </a:t>
            </a:r>
            <a:r>
              <a:rPr sz="2200" spc="-10" dirty="0">
                <a:latin typeface="Carlito"/>
                <a:cs typeface="Carlito"/>
              </a:rPr>
              <a:t>cycle) during </a:t>
            </a:r>
            <a:r>
              <a:rPr sz="2200" spc="-5" dirty="0">
                <a:latin typeface="Carlito"/>
                <a:cs typeface="Carlito"/>
              </a:rPr>
              <a:t>which one instruction is</a:t>
            </a:r>
            <a:r>
              <a:rPr sz="2200" spc="-10" dirty="0">
                <a:latin typeface="Carlito"/>
                <a:cs typeface="Carlito"/>
              </a:rPr>
              <a:t> </a:t>
            </a:r>
            <a:r>
              <a:rPr sz="2200" spc="-20" dirty="0">
                <a:latin typeface="Carlito"/>
                <a:cs typeface="Carlito"/>
              </a:rPr>
              <a:t>executed.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754622" y="2863995"/>
            <a:ext cx="374650" cy="2506345"/>
          </a:xfrm>
          <a:prstGeom prst="rect">
            <a:avLst/>
          </a:prstGeom>
        </p:spPr>
        <p:txBody>
          <a:bodyPr vert="vert270" wrap="square" lIns="0" tIns="36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800" spc="-275" dirty="0">
                <a:solidFill>
                  <a:srgbClr val="FFFFFF"/>
                </a:solidFill>
                <a:latin typeface="Arial"/>
                <a:cs typeface="Arial"/>
              </a:rPr>
              <a:t>RTES, 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Lec#3 </a:t>
            </a: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Spring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2015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80139" y="232043"/>
            <a:ext cx="385445" cy="2051685"/>
          </a:xfrm>
          <a:prstGeom prst="rect">
            <a:avLst/>
          </a:prstGeom>
        </p:spPr>
        <p:txBody>
          <a:bodyPr vert="vert270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800" spc="-110" dirty="0">
                <a:solidFill>
                  <a:srgbClr val="FFFFFF"/>
                </a:solidFill>
                <a:latin typeface="Times New Roman"/>
                <a:cs typeface="Times New Roman"/>
              </a:rPr>
              <a:t>© </a:t>
            </a:r>
            <a:r>
              <a:rPr sz="1800" spc="85" dirty="0">
                <a:solidFill>
                  <a:srgbClr val="FFFFFF"/>
                </a:solidFill>
                <a:latin typeface="Times New Roman"/>
                <a:cs typeface="Times New Roman"/>
              </a:rPr>
              <a:t>Ahmad</a:t>
            </a:r>
            <a:r>
              <a:rPr sz="18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165" dirty="0">
                <a:solidFill>
                  <a:srgbClr val="FFFFFF"/>
                </a:solidFill>
                <a:latin typeface="Times New Roman"/>
                <a:cs typeface="Times New Roman"/>
              </a:rPr>
              <a:t>El-Banna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362200" y="4114736"/>
            <a:ext cx="4686300" cy="18145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691832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spc="-85" dirty="0"/>
              <a:t>Clock </a:t>
            </a:r>
            <a:r>
              <a:rPr sz="4600" spc="-70" dirty="0"/>
              <a:t>and </a:t>
            </a:r>
            <a:r>
              <a:rPr sz="4600" spc="-95" dirty="0"/>
              <a:t>Instruction</a:t>
            </a:r>
            <a:r>
              <a:rPr sz="4600" spc="-500" dirty="0"/>
              <a:t> </a:t>
            </a:r>
            <a:r>
              <a:rPr sz="4600" spc="-110" dirty="0"/>
              <a:t>Cycles..</a:t>
            </a:r>
            <a:endParaRPr sz="460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50240" y="1616786"/>
            <a:ext cx="7299325" cy="3258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5"/>
              </a:spcBef>
              <a:buClr>
                <a:srgbClr val="2CA1BE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spc="-5" dirty="0">
                <a:latin typeface="Carlito"/>
                <a:cs typeface="Carlito"/>
              </a:rPr>
              <a:t>Execution </a:t>
            </a:r>
            <a:r>
              <a:rPr sz="2000" dirty="0">
                <a:latin typeface="Carlito"/>
                <a:cs typeface="Carlito"/>
              </a:rPr>
              <a:t>of </a:t>
            </a:r>
            <a:r>
              <a:rPr sz="2000" spc="-5" dirty="0">
                <a:latin typeface="Carlito"/>
                <a:cs typeface="Carlito"/>
              </a:rPr>
              <a:t>instruction </a:t>
            </a:r>
            <a:r>
              <a:rPr sz="2000" spc="-10" dirty="0">
                <a:latin typeface="Carlito"/>
                <a:cs typeface="Carlito"/>
              </a:rPr>
              <a:t>starts </a:t>
            </a:r>
            <a:r>
              <a:rPr sz="2000" spc="-5" dirty="0">
                <a:latin typeface="Carlito"/>
                <a:cs typeface="Carlito"/>
              </a:rPr>
              <a:t>by calling </a:t>
            </a:r>
            <a:r>
              <a:rPr sz="2000" dirty="0">
                <a:latin typeface="Carlito"/>
                <a:cs typeface="Carlito"/>
              </a:rPr>
              <a:t>an </a:t>
            </a:r>
            <a:r>
              <a:rPr sz="2000" spc="-5" dirty="0">
                <a:latin typeface="Carlito"/>
                <a:cs typeface="Carlito"/>
              </a:rPr>
              <a:t>instruction that </a:t>
            </a:r>
            <a:r>
              <a:rPr sz="2000" dirty="0">
                <a:latin typeface="Carlito"/>
                <a:cs typeface="Carlito"/>
              </a:rPr>
              <a:t>is </a:t>
            </a:r>
            <a:r>
              <a:rPr sz="2000" spc="-10" dirty="0">
                <a:latin typeface="Carlito"/>
                <a:cs typeface="Carlito"/>
              </a:rPr>
              <a:t>next</a:t>
            </a:r>
            <a:r>
              <a:rPr sz="2000" spc="5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in</a:t>
            </a:r>
            <a:endParaRPr sz="2000">
              <a:latin typeface="Carlito"/>
              <a:cs typeface="Carlito"/>
            </a:endParaRPr>
          </a:p>
          <a:p>
            <a:pPr marL="241300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string.</a:t>
            </a:r>
            <a:endParaRPr sz="2000">
              <a:latin typeface="Carlito"/>
              <a:cs typeface="Carlito"/>
            </a:endParaRPr>
          </a:p>
          <a:p>
            <a:pPr marL="241300" marR="661035" indent="-229235">
              <a:lnSpc>
                <a:spcPct val="100000"/>
              </a:lnSpc>
              <a:spcBef>
                <a:spcPts val="480"/>
              </a:spcBef>
              <a:buClr>
                <a:srgbClr val="2CA1BE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spc="-5" dirty="0">
                <a:latin typeface="Carlito"/>
                <a:cs typeface="Carlito"/>
              </a:rPr>
              <a:t>Instruction </a:t>
            </a:r>
            <a:r>
              <a:rPr sz="2000" dirty="0">
                <a:latin typeface="Carlito"/>
                <a:cs typeface="Carlito"/>
              </a:rPr>
              <a:t>is </a:t>
            </a:r>
            <a:r>
              <a:rPr sz="2000" spc="-5" dirty="0">
                <a:latin typeface="Carlito"/>
                <a:cs typeface="Carlito"/>
              </a:rPr>
              <a:t>called </a:t>
            </a:r>
            <a:r>
              <a:rPr sz="2000" spc="-10" dirty="0">
                <a:latin typeface="Carlito"/>
                <a:cs typeface="Carlito"/>
              </a:rPr>
              <a:t>from </a:t>
            </a:r>
            <a:r>
              <a:rPr sz="2000" spc="-15" dirty="0">
                <a:latin typeface="Carlito"/>
                <a:cs typeface="Carlito"/>
              </a:rPr>
              <a:t>program </a:t>
            </a:r>
            <a:r>
              <a:rPr sz="2000" dirty="0">
                <a:latin typeface="Carlito"/>
                <a:cs typeface="Carlito"/>
              </a:rPr>
              <a:t>memory </a:t>
            </a:r>
            <a:r>
              <a:rPr sz="2000" spc="-5" dirty="0">
                <a:latin typeface="Carlito"/>
                <a:cs typeface="Carlito"/>
              </a:rPr>
              <a:t>on </a:t>
            </a:r>
            <a:r>
              <a:rPr sz="2000" spc="-10" dirty="0">
                <a:latin typeface="Carlito"/>
                <a:cs typeface="Carlito"/>
              </a:rPr>
              <a:t>every </a:t>
            </a:r>
            <a:r>
              <a:rPr sz="2000" dirty="0">
                <a:latin typeface="Carlito"/>
                <a:cs typeface="Carlito"/>
              </a:rPr>
              <a:t>Q1 and is  </a:t>
            </a:r>
            <a:r>
              <a:rPr sz="2000" spc="-10" dirty="0">
                <a:latin typeface="Carlito"/>
                <a:cs typeface="Carlito"/>
              </a:rPr>
              <a:t>written </a:t>
            </a:r>
            <a:r>
              <a:rPr sz="2000" dirty="0">
                <a:latin typeface="Carlito"/>
                <a:cs typeface="Carlito"/>
              </a:rPr>
              <a:t>in </a:t>
            </a:r>
            <a:r>
              <a:rPr sz="2000" spc="-5" dirty="0">
                <a:latin typeface="Carlito"/>
                <a:cs typeface="Carlito"/>
              </a:rPr>
              <a:t>Instruction </a:t>
            </a:r>
            <a:r>
              <a:rPr sz="2000" spc="-10" dirty="0">
                <a:latin typeface="Carlito"/>
                <a:cs typeface="Carlito"/>
              </a:rPr>
              <a:t>Register </a:t>
            </a:r>
            <a:r>
              <a:rPr sz="2000" dirty="0">
                <a:latin typeface="Carlito"/>
                <a:cs typeface="Carlito"/>
              </a:rPr>
              <a:t>(IR) </a:t>
            </a:r>
            <a:r>
              <a:rPr sz="2000" spc="-5" dirty="0">
                <a:latin typeface="Carlito"/>
                <a:cs typeface="Carlito"/>
              </a:rPr>
              <a:t>on </a:t>
            </a:r>
            <a:r>
              <a:rPr sz="2000" dirty="0">
                <a:latin typeface="Carlito"/>
                <a:cs typeface="Carlito"/>
              </a:rPr>
              <a:t>Q4.</a:t>
            </a:r>
            <a:endParaRPr sz="2000">
              <a:latin typeface="Carlito"/>
              <a:cs typeface="Carlito"/>
            </a:endParaRPr>
          </a:p>
          <a:p>
            <a:pPr marL="241300" marR="176530" indent="-229235">
              <a:lnSpc>
                <a:spcPct val="100000"/>
              </a:lnSpc>
              <a:spcBef>
                <a:spcPts val="480"/>
              </a:spcBef>
              <a:buClr>
                <a:srgbClr val="2CA1BE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spc="-5" dirty="0">
                <a:latin typeface="Carlito"/>
                <a:cs typeface="Carlito"/>
              </a:rPr>
              <a:t>Decoding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10" dirty="0">
                <a:latin typeface="Carlito"/>
                <a:cs typeface="Carlito"/>
              </a:rPr>
              <a:t>execution </a:t>
            </a:r>
            <a:r>
              <a:rPr sz="2000" dirty="0">
                <a:latin typeface="Carlito"/>
                <a:cs typeface="Carlito"/>
              </a:rPr>
              <a:t>of </a:t>
            </a:r>
            <a:r>
              <a:rPr sz="2000" spc="-5" dirty="0">
                <a:latin typeface="Carlito"/>
                <a:cs typeface="Carlito"/>
              </a:rPr>
              <a:t>instruction </a:t>
            </a:r>
            <a:r>
              <a:rPr sz="2000" spc="-10" dirty="0">
                <a:latin typeface="Carlito"/>
                <a:cs typeface="Carlito"/>
              </a:rPr>
              <a:t>are </a:t>
            </a:r>
            <a:r>
              <a:rPr sz="2000" spc="-5" dirty="0">
                <a:latin typeface="Carlito"/>
                <a:cs typeface="Carlito"/>
              </a:rPr>
              <a:t>done between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next  </a:t>
            </a:r>
            <a:r>
              <a:rPr sz="2000" dirty="0">
                <a:latin typeface="Carlito"/>
                <a:cs typeface="Carlito"/>
              </a:rPr>
              <a:t>Q1 and Q4 </a:t>
            </a:r>
            <a:r>
              <a:rPr sz="2000" spc="-5" dirty="0">
                <a:latin typeface="Carlito"/>
                <a:cs typeface="Carlito"/>
              </a:rPr>
              <a:t>cycles. The </a:t>
            </a:r>
            <a:r>
              <a:rPr sz="2000" spc="-10" dirty="0">
                <a:latin typeface="Carlito"/>
                <a:cs typeface="Carlito"/>
              </a:rPr>
              <a:t>following diagram shows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relationship  between instruction cycle </a:t>
            </a:r>
            <a:r>
              <a:rPr sz="2000" dirty="0">
                <a:latin typeface="Carlito"/>
                <a:cs typeface="Carlito"/>
              </a:rPr>
              <a:t>and clock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oscillator </a:t>
            </a:r>
            <a:r>
              <a:rPr sz="2000" dirty="0">
                <a:latin typeface="Carlito"/>
                <a:cs typeface="Carlito"/>
              </a:rPr>
              <a:t>(OSC1) as </a:t>
            </a:r>
            <a:r>
              <a:rPr sz="2000" spc="-10" dirty="0">
                <a:latin typeface="Carlito"/>
                <a:cs typeface="Carlito"/>
              </a:rPr>
              <a:t>well  </a:t>
            </a:r>
            <a:r>
              <a:rPr sz="2000" dirty="0">
                <a:latin typeface="Carlito"/>
                <a:cs typeface="Carlito"/>
              </a:rPr>
              <a:t>as </a:t>
            </a:r>
            <a:r>
              <a:rPr sz="2000" spc="-5" dirty="0">
                <a:latin typeface="Carlito"/>
                <a:cs typeface="Carlito"/>
              </a:rPr>
              <a:t>that of internal clocks </a:t>
            </a:r>
            <a:r>
              <a:rPr sz="2000" dirty="0">
                <a:latin typeface="Carlito"/>
                <a:cs typeface="Carlito"/>
              </a:rPr>
              <a:t>Q1 –</a:t>
            </a:r>
            <a:r>
              <a:rPr sz="2000" spc="1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Q4.</a:t>
            </a:r>
            <a:endParaRPr sz="20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484"/>
              </a:spcBef>
              <a:buClr>
                <a:srgbClr val="2CA1BE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spc="-15" dirty="0">
                <a:latin typeface="Carlito"/>
                <a:cs typeface="Carlito"/>
              </a:rPr>
              <a:t>Program </a:t>
            </a:r>
            <a:r>
              <a:rPr sz="2000" spc="-10" dirty="0">
                <a:latin typeface="Carlito"/>
                <a:cs typeface="Carlito"/>
              </a:rPr>
              <a:t>Counter </a:t>
            </a:r>
            <a:r>
              <a:rPr sz="2000" spc="-5" dirty="0">
                <a:latin typeface="Carlito"/>
                <a:cs typeface="Carlito"/>
              </a:rPr>
              <a:t>(PC) holds </a:t>
            </a:r>
            <a:r>
              <a:rPr sz="2000" spc="-10" dirty="0">
                <a:latin typeface="Carlito"/>
                <a:cs typeface="Carlito"/>
              </a:rPr>
              <a:t>information </a:t>
            </a:r>
            <a:r>
              <a:rPr sz="2000" dirty="0">
                <a:latin typeface="Carlito"/>
                <a:cs typeface="Carlito"/>
              </a:rPr>
              <a:t>about the </a:t>
            </a:r>
            <a:r>
              <a:rPr sz="2000" spc="-5" dirty="0">
                <a:latin typeface="Carlito"/>
                <a:cs typeface="Carlito"/>
              </a:rPr>
              <a:t>address </a:t>
            </a:r>
            <a:r>
              <a:rPr sz="2000" dirty="0">
                <a:latin typeface="Carlito"/>
                <a:cs typeface="Carlito"/>
              </a:rPr>
              <a:t>of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the</a:t>
            </a:r>
            <a:endParaRPr sz="2000">
              <a:latin typeface="Carlito"/>
              <a:cs typeface="Carlito"/>
            </a:endParaRPr>
          </a:p>
          <a:p>
            <a:pPr marL="241300">
              <a:lnSpc>
                <a:spcPct val="100000"/>
              </a:lnSpc>
            </a:pPr>
            <a:r>
              <a:rPr sz="2000" spc="-10" dirty="0">
                <a:latin typeface="Carlito"/>
                <a:cs typeface="Carlito"/>
              </a:rPr>
              <a:t>next</a:t>
            </a:r>
            <a:r>
              <a:rPr sz="2000" spc="-5" dirty="0">
                <a:latin typeface="Carlito"/>
                <a:cs typeface="Carlito"/>
              </a:rPr>
              <a:t> instruction.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754622" y="2863995"/>
            <a:ext cx="374650" cy="2506345"/>
          </a:xfrm>
          <a:prstGeom prst="rect">
            <a:avLst/>
          </a:prstGeom>
        </p:spPr>
        <p:txBody>
          <a:bodyPr vert="vert270" wrap="square" lIns="0" tIns="36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800" spc="-275" dirty="0">
                <a:solidFill>
                  <a:srgbClr val="FFFFFF"/>
                </a:solidFill>
                <a:latin typeface="Arial"/>
                <a:cs typeface="Arial"/>
              </a:rPr>
              <a:t>RTES, 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Lec#3 </a:t>
            </a: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Spring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2015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80139" y="232043"/>
            <a:ext cx="385445" cy="2051685"/>
          </a:xfrm>
          <a:prstGeom prst="rect">
            <a:avLst/>
          </a:prstGeom>
        </p:spPr>
        <p:txBody>
          <a:bodyPr vert="vert270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800" spc="-110" dirty="0">
                <a:solidFill>
                  <a:srgbClr val="FFFFFF"/>
                </a:solidFill>
                <a:latin typeface="Times New Roman"/>
                <a:cs typeface="Times New Roman"/>
              </a:rPr>
              <a:t>© </a:t>
            </a:r>
            <a:r>
              <a:rPr sz="1800" spc="85" dirty="0">
                <a:solidFill>
                  <a:srgbClr val="FFFFFF"/>
                </a:solidFill>
                <a:latin typeface="Times New Roman"/>
                <a:cs typeface="Times New Roman"/>
              </a:rPr>
              <a:t>Ahmad</a:t>
            </a:r>
            <a:r>
              <a:rPr sz="18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165" dirty="0">
                <a:solidFill>
                  <a:srgbClr val="FFFFFF"/>
                </a:solidFill>
                <a:latin typeface="Times New Roman"/>
                <a:cs typeface="Times New Roman"/>
              </a:rPr>
              <a:t>El-Banna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81000" y="4911469"/>
            <a:ext cx="7758557" cy="18703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394652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spc="-95" dirty="0"/>
              <a:t>Pipelining </a:t>
            </a:r>
            <a:r>
              <a:rPr sz="4600" spc="-55" dirty="0"/>
              <a:t>in</a:t>
            </a:r>
            <a:r>
              <a:rPr sz="4600" spc="-385" dirty="0"/>
              <a:t> </a:t>
            </a:r>
            <a:r>
              <a:rPr sz="4600" spc="-65" dirty="0"/>
              <a:t>PIC</a:t>
            </a:r>
            <a:endParaRPr sz="460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754622" y="2863995"/>
            <a:ext cx="374650" cy="2506345"/>
          </a:xfrm>
          <a:prstGeom prst="rect">
            <a:avLst/>
          </a:prstGeom>
        </p:spPr>
        <p:txBody>
          <a:bodyPr vert="vert270" wrap="square" lIns="0" tIns="36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800" spc="-275" dirty="0">
                <a:solidFill>
                  <a:srgbClr val="FFFFFF"/>
                </a:solidFill>
                <a:latin typeface="Arial"/>
                <a:cs typeface="Arial"/>
              </a:rPr>
              <a:t>RTES, 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Lec#3 </a:t>
            </a: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Spring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2015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0139" y="232043"/>
            <a:ext cx="385445" cy="2051685"/>
          </a:xfrm>
          <a:prstGeom prst="rect">
            <a:avLst/>
          </a:prstGeom>
        </p:spPr>
        <p:txBody>
          <a:bodyPr vert="vert270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800" spc="-110" dirty="0">
                <a:solidFill>
                  <a:srgbClr val="FFFFFF"/>
                </a:solidFill>
                <a:latin typeface="Times New Roman"/>
                <a:cs typeface="Times New Roman"/>
              </a:rPr>
              <a:t>© </a:t>
            </a:r>
            <a:r>
              <a:rPr sz="1800" spc="85" dirty="0">
                <a:solidFill>
                  <a:srgbClr val="FFFFFF"/>
                </a:solidFill>
                <a:latin typeface="Times New Roman"/>
                <a:cs typeface="Times New Roman"/>
              </a:rPr>
              <a:t>Ahmad</a:t>
            </a:r>
            <a:r>
              <a:rPr sz="18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165" dirty="0">
                <a:solidFill>
                  <a:srgbClr val="FFFFFF"/>
                </a:solidFill>
                <a:latin typeface="Times New Roman"/>
                <a:cs typeface="Times New Roman"/>
              </a:rPr>
              <a:t>El-Banna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0240" y="1577162"/>
            <a:ext cx="7207250" cy="291274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41300" marR="5080" indent="-229235">
              <a:lnSpc>
                <a:spcPct val="90000"/>
              </a:lnSpc>
              <a:spcBef>
                <a:spcPts val="390"/>
              </a:spcBef>
              <a:buClr>
                <a:srgbClr val="2CA1BE"/>
              </a:buClr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rlito"/>
                <a:cs typeface="Carlito"/>
              </a:rPr>
              <a:t>There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dirty="0">
                <a:latin typeface="Carlito"/>
                <a:cs typeface="Carlito"/>
              </a:rPr>
              <a:t>35 </a:t>
            </a:r>
            <a:r>
              <a:rPr sz="2400" spc="-5" dirty="0">
                <a:latin typeface="Carlito"/>
                <a:cs typeface="Carlito"/>
              </a:rPr>
              <a:t>single </a:t>
            </a:r>
            <a:r>
              <a:rPr sz="2400" spc="-20" dirty="0">
                <a:latin typeface="Carlito"/>
                <a:cs typeface="Carlito"/>
              </a:rPr>
              <a:t>word </a:t>
            </a:r>
            <a:r>
              <a:rPr sz="2400" spc="-5" dirty="0">
                <a:latin typeface="Carlito"/>
                <a:cs typeface="Carlito"/>
              </a:rPr>
              <a:t>instructions.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5" dirty="0">
                <a:latin typeface="Carlito"/>
                <a:cs typeface="Carlito"/>
              </a:rPr>
              <a:t>two-stage  </a:t>
            </a:r>
            <a:r>
              <a:rPr sz="2400" spc="-5" dirty="0">
                <a:latin typeface="Carlito"/>
                <a:cs typeface="Carlito"/>
              </a:rPr>
              <a:t>pipeline </a:t>
            </a:r>
            <a:r>
              <a:rPr sz="2400" spc="-10" dirty="0">
                <a:latin typeface="Carlito"/>
                <a:cs typeface="Carlito"/>
              </a:rPr>
              <a:t>overlaps </a:t>
            </a:r>
            <a:r>
              <a:rPr sz="2400" spc="-20" dirty="0">
                <a:latin typeface="Carlito"/>
                <a:cs typeface="Carlito"/>
              </a:rPr>
              <a:t>fetch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15" dirty="0">
                <a:latin typeface="Carlito"/>
                <a:cs typeface="Carlito"/>
              </a:rPr>
              <a:t>execution </a:t>
            </a:r>
            <a:r>
              <a:rPr sz="2400" spc="-5" dirty="0">
                <a:latin typeface="Carlito"/>
                <a:cs typeface="Carlito"/>
              </a:rPr>
              <a:t>of instructions. </a:t>
            </a:r>
            <a:r>
              <a:rPr sz="2400" dirty="0">
                <a:latin typeface="Carlito"/>
                <a:cs typeface="Carlito"/>
              </a:rPr>
              <a:t>As  a </a:t>
            </a:r>
            <a:r>
              <a:rPr sz="2400" spc="-5" dirty="0">
                <a:latin typeface="Carlito"/>
                <a:cs typeface="Carlito"/>
              </a:rPr>
              <a:t>result, </a:t>
            </a:r>
            <a:r>
              <a:rPr sz="2400" dirty="0">
                <a:latin typeface="Carlito"/>
                <a:cs typeface="Carlito"/>
              </a:rPr>
              <a:t>all </a:t>
            </a:r>
            <a:r>
              <a:rPr sz="2400" spc="-5" dirty="0">
                <a:latin typeface="Carlito"/>
                <a:cs typeface="Carlito"/>
              </a:rPr>
              <a:t>instructions </a:t>
            </a:r>
            <a:r>
              <a:rPr sz="2400" spc="-20" dirty="0">
                <a:latin typeface="Carlito"/>
                <a:cs typeface="Carlito"/>
              </a:rPr>
              <a:t>execute </a:t>
            </a:r>
            <a:r>
              <a:rPr sz="2400" dirty="0">
                <a:latin typeface="Carlito"/>
                <a:cs typeface="Carlito"/>
              </a:rPr>
              <a:t>in a </a:t>
            </a:r>
            <a:r>
              <a:rPr sz="2400" spc="-5" dirty="0">
                <a:latin typeface="Carlito"/>
                <a:cs typeface="Carlito"/>
              </a:rPr>
              <a:t>single </a:t>
            </a:r>
            <a:r>
              <a:rPr sz="2400" spc="-10" dirty="0">
                <a:latin typeface="Carlito"/>
                <a:cs typeface="Carlito"/>
              </a:rPr>
              <a:t>cycle </a:t>
            </a:r>
            <a:r>
              <a:rPr sz="2400" spc="-15" dirty="0">
                <a:latin typeface="Carlito"/>
                <a:cs typeface="Carlito"/>
              </a:rPr>
              <a:t>except 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spc="-15" dirty="0">
                <a:latin typeface="Carlito"/>
                <a:cs typeface="Carlito"/>
              </a:rPr>
              <a:t>program </a:t>
            </a:r>
            <a:r>
              <a:rPr sz="2400" spc="-10" dirty="0">
                <a:latin typeface="Carlito"/>
                <a:cs typeface="Carlito"/>
              </a:rPr>
              <a:t>branches. These </a:t>
            </a:r>
            <a:r>
              <a:rPr sz="2400" spc="-25" dirty="0">
                <a:latin typeface="Carlito"/>
                <a:cs typeface="Carlito"/>
              </a:rPr>
              <a:t>take </a:t>
            </a:r>
            <a:r>
              <a:rPr sz="2400" spc="-10" dirty="0">
                <a:latin typeface="Carlito"/>
                <a:cs typeface="Carlito"/>
              </a:rPr>
              <a:t>two </a:t>
            </a:r>
            <a:r>
              <a:rPr sz="2400" spc="-5" dirty="0">
                <a:latin typeface="Carlito"/>
                <a:cs typeface="Carlito"/>
              </a:rPr>
              <a:t>cycles since </a:t>
            </a:r>
            <a:r>
              <a:rPr sz="2400" dirty="0">
                <a:latin typeface="Carlito"/>
                <a:cs typeface="Carlito"/>
              </a:rPr>
              <a:t>the  </a:t>
            </a:r>
            <a:r>
              <a:rPr sz="2400" spc="-20" dirty="0">
                <a:latin typeface="Carlito"/>
                <a:cs typeface="Carlito"/>
              </a:rPr>
              <a:t>fetch </a:t>
            </a:r>
            <a:r>
              <a:rPr sz="2400" spc="-5" dirty="0">
                <a:latin typeface="Carlito"/>
                <a:cs typeface="Carlito"/>
              </a:rPr>
              <a:t>instruction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5" dirty="0">
                <a:latin typeface="Carlito"/>
                <a:cs typeface="Carlito"/>
              </a:rPr>
              <a:t>“flushed” </a:t>
            </a:r>
            <a:r>
              <a:rPr sz="2400" spc="-15" dirty="0">
                <a:latin typeface="Carlito"/>
                <a:cs typeface="Carlito"/>
              </a:rPr>
              <a:t>from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pipeline </a:t>
            </a:r>
            <a:r>
              <a:rPr sz="2400" dirty="0">
                <a:latin typeface="Carlito"/>
                <a:cs typeface="Carlito"/>
              </a:rPr>
              <a:t>while the  </a:t>
            </a:r>
            <a:r>
              <a:rPr sz="2400" spc="-5" dirty="0">
                <a:latin typeface="Carlito"/>
                <a:cs typeface="Carlito"/>
              </a:rPr>
              <a:t>new instruction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5" dirty="0">
                <a:latin typeface="Carlito"/>
                <a:cs typeface="Carlito"/>
              </a:rPr>
              <a:t>being </a:t>
            </a:r>
            <a:r>
              <a:rPr sz="2400" spc="-15" dirty="0">
                <a:latin typeface="Carlito"/>
                <a:cs typeface="Carlito"/>
              </a:rPr>
              <a:t>fetched </a:t>
            </a:r>
            <a:r>
              <a:rPr sz="2400" dirty="0">
                <a:latin typeface="Carlito"/>
                <a:cs typeface="Carlito"/>
              </a:rPr>
              <a:t>and then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executed.</a:t>
            </a:r>
            <a:endParaRPr sz="24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285"/>
              </a:spcBef>
              <a:buClr>
                <a:srgbClr val="2CA1BE"/>
              </a:buClr>
              <a:buFont typeface="Arial"/>
              <a:buChar char="•"/>
              <a:tabLst>
                <a:tab pos="241935" algn="l"/>
              </a:tabLst>
            </a:pP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typical </a:t>
            </a:r>
            <a:r>
              <a:rPr sz="2400" spc="-10" dirty="0">
                <a:latin typeface="Carlito"/>
                <a:cs typeface="Carlito"/>
              </a:rPr>
              <a:t>picture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pipeline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10" dirty="0">
                <a:latin typeface="Carlito"/>
                <a:cs typeface="Carlito"/>
              </a:rPr>
              <a:t>shown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spc="-10" dirty="0">
                <a:latin typeface="Carlito"/>
                <a:cs typeface="Carlito"/>
              </a:rPr>
              <a:t>Figure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3.</a:t>
            </a:r>
            <a:endParaRPr sz="2400">
              <a:latin typeface="Carlito"/>
              <a:cs typeface="Carlito"/>
            </a:endParaRPr>
          </a:p>
          <a:p>
            <a:pPr marL="1651000">
              <a:lnSpc>
                <a:spcPct val="100000"/>
              </a:lnSpc>
              <a:spcBef>
                <a:spcPts val="1800"/>
              </a:spcBef>
            </a:pPr>
            <a:r>
              <a:rPr sz="1600" b="1" spc="-5" dirty="0">
                <a:latin typeface="Arial"/>
                <a:cs typeface="Arial"/>
              </a:rPr>
              <a:t>Figure3: Instruction Pipeline</a:t>
            </a:r>
            <a:r>
              <a:rPr sz="1600" b="1" spc="9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Flow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62000" y="4604002"/>
            <a:ext cx="6996557" cy="21777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8780139" y="232043"/>
            <a:ext cx="385445" cy="2051685"/>
          </a:xfrm>
          <a:prstGeom prst="rect">
            <a:avLst/>
          </a:prstGeom>
        </p:spPr>
        <p:txBody>
          <a:bodyPr vert="vert270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800" spc="-110" dirty="0">
                <a:solidFill>
                  <a:srgbClr val="FFFFFF"/>
                </a:solidFill>
                <a:latin typeface="Times New Roman"/>
                <a:cs typeface="Times New Roman"/>
              </a:rPr>
              <a:t>© </a:t>
            </a:r>
            <a:r>
              <a:rPr sz="1800" spc="85" dirty="0">
                <a:solidFill>
                  <a:srgbClr val="FFFFFF"/>
                </a:solidFill>
                <a:latin typeface="Times New Roman"/>
                <a:cs typeface="Times New Roman"/>
              </a:rPr>
              <a:t>Ahmad</a:t>
            </a:r>
            <a:r>
              <a:rPr sz="18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165" dirty="0">
                <a:solidFill>
                  <a:srgbClr val="FFFFFF"/>
                </a:solidFill>
                <a:latin typeface="Times New Roman"/>
                <a:cs typeface="Times New Roman"/>
              </a:rPr>
              <a:t>El-Banna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54622" y="2863995"/>
            <a:ext cx="374650" cy="2506345"/>
          </a:xfrm>
          <a:prstGeom prst="rect">
            <a:avLst/>
          </a:prstGeom>
        </p:spPr>
        <p:txBody>
          <a:bodyPr vert="vert270" wrap="square" lIns="0" tIns="36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800" spc="-275" dirty="0">
                <a:solidFill>
                  <a:srgbClr val="FFFFFF"/>
                </a:solidFill>
                <a:latin typeface="Arial"/>
                <a:cs typeface="Arial"/>
              </a:rPr>
              <a:t>RTES, 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Lec#3 </a:t>
            </a: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Spring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2015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422084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spc="-105" dirty="0"/>
              <a:t>Microcontrollers..</a:t>
            </a:r>
            <a:endParaRPr sz="4600"/>
          </a:p>
        </p:txBody>
      </p:sp>
      <p:sp>
        <p:nvSpPr>
          <p:cNvPr id="3" name="object 3"/>
          <p:cNvSpPr txBox="1"/>
          <p:nvPr/>
        </p:nvSpPr>
        <p:spPr>
          <a:xfrm>
            <a:off x="574040" y="1616786"/>
            <a:ext cx="7227570" cy="32397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2CA1BE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5" dirty="0">
                <a:latin typeface="Carlito"/>
                <a:cs typeface="Carlito"/>
              </a:rPr>
              <a:t>Microcontrollers </a:t>
            </a:r>
            <a:r>
              <a:rPr sz="2200" spc="-10" dirty="0">
                <a:latin typeface="Carlito"/>
                <a:cs typeface="Carlito"/>
              </a:rPr>
              <a:t>are purchased </a:t>
            </a:r>
            <a:r>
              <a:rPr sz="2200" spc="-5" dirty="0">
                <a:latin typeface="Carlito"/>
                <a:cs typeface="Carlito"/>
              </a:rPr>
              <a:t>‘blank’ and </a:t>
            </a:r>
            <a:r>
              <a:rPr sz="2200" spc="-10" dirty="0">
                <a:latin typeface="Carlito"/>
                <a:cs typeface="Carlito"/>
              </a:rPr>
              <a:t>then</a:t>
            </a:r>
            <a:r>
              <a:rPr sz="2200" spc="20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programmed</a:t>
            </a:r>
            <a:endParaRPr sz="2200">
              <a:latin typeface="Carlito"/>
              <a:cs typeface="Carlito"/>
            </a:endParaRPr>
          </a:p>
          <a:p>
            <a:pPr marL="241300">
              <a:lnSpc>
                <a:spcPct val="100000"/>
              </a:lnSpc>
            </a:pPr>
            <a:r>
              <a:rPr sz="2200" spc="-5" dirty="0">
                <a:latin typeface="Carlito"/>
                <a:cs typeface="Carlito"/>
              </a:rPr>
              <a:t>with a </a:t>
            </a:r>
            <a:r>
              <a:rPr sz="2200" spc="-10" dirty="0">
                <a:latin typeface="Carlito"/>
                <a:cs typeface="Carlito"/>
              </a:rPr>
              <a:t>specific </a:t>
            </a:r>
            <a:r>
              <a:rPr sz="2200" spc="-15" dirty="0">
                <a:latin typeface="Carlito"/>
                <a:cs typeface="Carlito"/>
              </a:rPr>
              <a:t>control</a:t>
            </a:r>
            <a:r>
              <a:rPr sz="2200" spc="15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program.</a:t>
            </a:r>
            <a:endParaRPr sz="2200">
              <a:latin typeface="Carlito"/>
              <a:cs typeface="Carlito"/>
            </a:endParaRPr>
          </a:p>
          <a:p>
            <a:pPr marL="241300" marR="74295" indent="-228600">
              <a:lnSpc>
                <a:spcPct val="100000"/>
              </a:lnSpc>
              <a:spcBef>
                <a:spcPts val="530"/>
              </a:spcBef>
              <a:buClr>
                <a:srgbClr val="2CA1BE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latin typeface="Carlito"/>
                <a:cs typeface="Carlito"/>
              </a:rPr>
              <a:t>Once </a:t>
            </a:r>
            <a:r>
              <a:rPr sz="2200" spc="-15" dirty="0">
                <a:latin typeface="Carlito"/>
                <a:cs typeface="Carlito"/>
              </a:rPr>
              <a:t>programmed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15" dirty="0">
                <a:latin typeface="Carlito"/>
                <a:cs typeface="Carlito"/>
              </a:rPr>
              <a:t>microcontroller </a:t>
            </a:r>
            <a:r>
              <a:rPr sz="2200" spc="-10" dirty="0">
                <a:latin typeface="Carlito"/>
                <a:cs typeface="Carlito"/>
              </a:rPr>
              <a:t>is build </a:t>
            </a:r>
            <a:r>
              <a:rPr sz="2200" spc="-20" dirty="0">
                <a:latin typeface="Carlito"/>
                <a:cs typeface="Carlito"/>
              </a:rPr>
              <a:t>into </a:t>
            </a:r>
            <a:r>
              <a:rPr sz="2200" spc="-5" dirty="0">
                <a:latin typeface="Carlito"/>
                <a:cs typeface="Carlito"/>
              </a:rPr>
              <a:t>a </a:t>
            </a:r>
            <a:r>
              <a:rPr sz="2200" spc="-15" dirty="0">
                <a:latin typeface="Carlito"/>
                <a:cs typeface="Carlito"/>
              </a:rPr>
              <a:t>product 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25" dirty="0">
                <a:latin typeface="Carlito"/>
                <a:cs typeface="Carlito"/>
              </a:rPr>
              <a:t>make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15" dirty="0">
                <a:latin typeface="Carlito"/>
                <a:cs typeface="Carlito"/>
              </a:rPr>
              <a:t>product </a:t>
            </a:r>
            <a:r>
              <a:rPr sz="2200" spc="-10" dirty="0">
                <a:latin typeface="Carlito"/>
                <a:cs typeface="Carlito"/>
              </a:rPr>
              <a:t>more </a:t>
            </a:r>
            <a:r>
              <a:rPr sz="2200" spc="-15" dirty="0">
                <a:latin typeface="Carlito"/>
                <a:cs typeface="Carlito"/>
              </a:rPr>
              <a:t>intelligent </a:t>
            </a:r>
            <a:r>
              <a:rPr sz="2200" spc="-5" dirty="0">
                <a:latin typeface="Carlito"/>
                <a:cs typeface="Carlito"/>
              </a:rPr>
              <a:t>and easier </a:t>
            </a:r>
            <a:r>
              <a:rPr sz="2200" spc="-20" dirty="0">
                <a:latin typeface="Carlito"/>
                <a:cs typeface="Carlito"/>
              </a:rPr>
              <a:t>to</a:t>
            </a:r>
            <a:r>
              <a:rPr sz="2200" spc="18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use.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2CA1BE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Carlito"/>
                <a:cs typeface="Carlito"/>
              </a:rPr>
              <a:t>A </a:t>
            </a:r>
            <a:r>
              <a:rPr sz="2200" spc="-10" dirty="0">
                <a:latin typeface="Carlito"/>
                <a:cs typeface="Carlito"/>
              </a:rPr>
              <a:t>designer </a:t>
            </a:r>
            <a:r>
              <a:rPr sz="2200" spc="-5" dirty="0">
                <a:latin typeface="Carlito"/>
                <a:cs typeface="Carlito"/>
              </a:rPr>
              <a:t>will </a:t>
            </a:r>
            <a:r>
              <a:rPr sz="2200" spc="-10" dirty="0">
                <a:latin typeface="Carlito"/>
                <a:cs typeface="Carlito"/>
              </a:rPr>
              <a:t>use </a:t>
            </a:r>
            <a:r>
              <a:rPr sz="2200" spc="-5" dirty="0">
                <a:latin typeface="Carlito"/>
                <a:cs typeface="Carlito"/>
              </a:rPr>
              <a:t>a </a:t>
            </a:r>
            <a:r>
              <a:rPr sz="2200" spc="-15" dirty="0">
                <a:latin typeface="Carlito"/>
                <a:cs typeface="Carlito"/>
              </a:rPr>
              <a:t>Microcontroller</a:t>
            </a:r>
            <a:r>
              <a:rPr sz="2200" spc="35" dirty="0">
                <a:latin typeface="Carlito"/>
                <a:cs typeface="Carlito"/>
              </a:rPr>
              <a:t> </a:t>
            </a:r>
            <a:r>
              <a:rPr sz="2200" spc="-20" dirty="0">
                <a:latin typeface="Carlito"/>
                <a:cs typeface="Carlito"/>
              </a:rPr>
              <a:t>to:</a:t>
            </a:r>
            <a:endParaRPr sz="2200">
              <a:latin typeface="Carlito"/>
              <a:cs typeface="Carlito"/>
            </a:endParaRPr>
          </a:p>
          <a:p>
            <a:pPr marL="538480" lvl="1" indent="-229870">
              <a:lnSpc>
                <a:spcPct val="100000"/>
              </a:lnSpc>
              <a:spcBef>
                <a:spcPts val="489"/>
              </a:spcBef>
              <a:buClr>
                <a:srgbClr val="DA1F28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000" spc="-5" dirty="0">
                <a:latin typeface="Carlito"/>
                <a:cs typeface="Carlito"/>
              </a:rPr>
              <a:t>Gather </a:t>
            </a:r>
            <a:r>
              <a:rPr sz="2000" dirty="0">
                <a:latin typeface="Carlito"/>
                <a:cs typeface="Carlito"/>
              </a:rPr>
              <a:t>input </a:t>
            </a:r>
            <a:r>
              <a:rPr sz="2000" spc="-15" dirty="0">
                <a:latin typeface="Carlito"/>
                <a:cs typeface="Carlito"/>
              </a:rPr>
              <a:t>from </a:t>
            </a:r>
            <a:r>
              <a:rPr sz="2000" spc="-10" dirty="0">
                <a:latin typeface="Carlito"/>
                <a:cs typeface="Carlito"/>
              </a:rPr>
              <a:t>various</a:t>
            </a:r>
            <a:r>
              <a:rPr sz="200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sensors</a:t>
            </a:r>
            <a:endParaRPr sz="2000">
              <a:latin typeface="Carlito"/>
              <a:cs typeface="Carlito"/>
            </a:endParaRPr>
          </a:p>
          <a:p>
            <a:pPr marL="538480" lvl="1" indent="-229870">
              <a:lnSpc>
                <a:spcPct val="100000"/>
              </a:lnSpc>
              <a:spcBef>
                <a:spcPts val="480"/>
              </a:spcBef>
              <a:buClr>
                <a:srgbClr val="DA1F28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000" spc="-10" dirty="0">
                <a:latin typeface="Carlito"/>
                <a:cs typeface="Carlito"/>
              </a:rPr>
              <a:t>Process </a:t>
            </a:r>
            <a:r>
              <a:rPr sz="2000" dirty="0">
                <a:latin typeface="Carlito"/>
                <a:cs typeface="Carlito"/>
              </a:rPr>
              <a:t>this input </a:t>
            </a:r>
            <a:r>
              <a:rPr sz="2000" spc="-15" dirty="0">
                <a:latin typeface="Carlito"/>
                <a:cs typeface="Carlito"/>
              </a:rPr>
              <a:t>into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10" dirty="0">
                <a:latin typeface="Carlito"/>
                <a:cs typeface="Carlito"/>
              </a:rPr>
              <a:t>set </a:t>
            </a:r>
            <a:r>
              <a:rPr sz="2000" spc="-5" dirty="0">
                <a:latin typeface="Carlito"/>
                <a:cs typeface="Carlito"/>
              </a:rPr>
              <a:t>of</a:t>
            </a:r>
            <a:r>
              <a:rPr sz="2000" spc="4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actions</a:t>
            </a:r>
            <a:endParaRPr sz="2000">
              <a:latin typeface="Carlito"/>
              <a:cs typeface="Carlito"/>
            </a:endParaRPr>
          </a:p>
          <a:p>
            <a:pPr marL="538480" lvl="1" indent="-229870">
              <a:lnSpc>
                <a:spcPct val="100000"/>
              </a:lnSpc>
              <a:spcBef>
                <a:spcPts val="480"/>
              </a:spcBef>
              <a:buClr>
                <a:srgbClr val="DA1F28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000" spc="-5" dirty="0">
                <a:latin typeface="Carlito"/>
                <a:cs typeface="Carlito"/>
              </a:rPr>
              <a:t>Use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output </a:t>
            </a:r>
            <a:r>
              <a:rPr sz="2000" dirty="0">
                <a:latin typeface="Carlito"/>
                <a:cs typeface="Carlito"/>
              </a:rPr>
              <a:t>mechanisms on the </a:t>
            </a:r>
            <a:r>
              <a:rPr sz="2000" spc="-10" dirty="0">
                <a:latin typeface="Carlito"/>
                <a:cs typeface="Carlito"/>
              </a:rPr>
              <a:t>microcontroller to</a:t>
            </a:r>
            <a:r>
              <a:rPr sz="2000" spc="-5" dirty="0">
                <a:latin typeface="Carlito"/>
                <a:cs typeface="Carlito"/>
              </a:rPr>
              <a:t> do</a:t>
            </a:r>
            <a:endParaRPr sz="2000">
              <a:latin typeface="Carlito"/>
              <a:cs typeface="Carlito"/>
            </a:endParaRPr>
          </a:p>
          <a:p>
            <a:pPr marL="538480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something</a:t>
            </a:r>
            <a:r>
              <a:rPr sz="2000" spc="-1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useful.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48000" y="4733925"/>
            <a:ext cx="4953000" cy="2124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711183" y="5740552"/>
            <a:ext cx="19240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612267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spc="-105" dirty="0"/>
              <a:t>Types </a:t>
            </a:r>
            <a:r>
              <a:rPr sz="4600" spc="-55" dirty="0"/>
              <a:t>of</a:t>
            </a:r>
            <a:r>
              <a:rPr sz="4600" spc="-385" dirty="0"/>
              <a:t> </a:t>
            </a:r>
            <a:r>
              <a:rPr sz="4600" spc="-105" dirty="0"/>
              <a:t>Microcontrollers</a:t>
            </a:r>
            <a:endParaRPr sz="4600"/>
          </a:p>
        </p:txBody>
      </p:sp>
      <p:sp>
        <p:nvSpPr>
          <p:cNvPr id="3" name="object 3"/>
          <p:cNvSpPr txBox="1"/>
          <p:nvPr/>
        </p:nvSpPr>
        <p:spPr>
          <a:xfrm>
            <a:off x="650240" y="1561541"/>
            <a:ext cx="7103745" cy="41122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5"/>
              </a:spcBef>
              <a:buClr>
                <a:srgbClr val="2CA1BE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b="1" spc="-20" dirty="0">
                <a:latin typeface="Carlito"/>
                <a:cs typeface="Carlito"/>
              </a:rPr>
              <a:t>Parallax</a:t>
            </a:r>
            <a:r>
              <a:rPr sz="2000" b="1" spc="-10" dirty="0">
                <a:latin typeface="Carlito"/>
                <a:cs typeface="Carlito"/>
              </a:rPr>
              <a:t> </a:t>
            </a:r>
            <a:r>
              <a:rPr sz="2000" b="1" spc="-5" dirty="0">
                <a:latin typeface="Carlito"/>
                <a:cs typeface="Carlito"/>
              </a:rPr>
              <a:t>Propeller</a:t>
            </a:r>
            <a:endParaRPr sz="20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Clr>
                <a:srgbClr val="2CA1BE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b="1" spc="-5" dirty="0">
                <a:latin typeface="Carlito"/>
                <a:cs typeface="Carlito"/>
              </a:rPr>
              <a:t>Freescale </a:t>
            </a:r>
            <a:r>
              <a:rPr sz="2000" b="1" dirty="0">
                <a:latin typeface="Carlito"/>
                <a:cs typeface="Carlito"/>
              </a:rPr>
              <a:t>68HC11</a:t>
            </a:r>
            <a:r>
              <a:rPr sz="2000" b="1" spc="-25" dirty="0"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3333CC"/>
                </a:solidFill>
                <a:latin typeface="Carlito"/>
                <a:cs typeface="Carlito"/>
              </a:rPr>
              <a:t>(8-bit)</a:t>
            </a:r>
            <a:endParaRPr sz="20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buClr>
                <a:srgbClr val="2CA1BE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b="1" spc="-10" dirty="0">
                <a:latin typeface="Carlito"/>
                <a:cs typeface="Carlito"/>
              </a:rPr>
              <a:t>Intel</a:t>
            </a:r>
            <a:r>
              <a:rPr sz="2000" b="1" spc="-20" dirty="0">
                <a:latin typeface="Carlito"/>
                <a:cs typeface="Carlito"/>
              </a:rPr>
              <a:t> </a:t>
            </a:r>
            <a:r>
              <a:rPr sz="2000" b="1" dirty="0">
                <a:latin typeface="Carlito"/>
                <a:cs typeface="Carlito"/>
              </a:rPr>
              <a:t>8051</a:t>
            </a:r>
            <a:endParaRPr sz="20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buClr>
                <a:srgbClr val="2CA1BE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b="1" spc="-5" dirty="0">
                <a:latin typeface="Carlito"/>
                <a:cs typeface="Carlito"/>
              </a:rPr>
              <a:t>Silicon </a:t>
            </a:r>
            <a:r>
              <a:rPr sz="2000" b="1" spc="-10" dirty="0">
                <a:latin typeface="Carlito"/>
                <a:cs typeface="Carlito"/>
              </a:rPr>
              <a:t>Laboratories </a:t>
            </a:r>
            <a:r>
              <a:rPr sz="2000" spc="-5" dirty="0">
                <a:solidFill>
                  <a:srgbClr val="3333CC"/>
                </a:solidFill>
                <a:latin typeface="Carlito"/>
                <a:cs typeface="Carlito"/>
              </a:rPr>
              <a:t>Pipelined </a:t>
            </a:r>
            <a:r>
              <a:rPr sz="2000" dirty="0">
                <a:solidFill>
                  <a:srgbClr val="3333CC"/>
                </a:solidFill>
                <a:latin typeface="Carlito"/>
                <a:cs typeface="Carlito"/>
              </a:rPr>
              <a:t>8051</a:t>
            </a:r>
            <a:r>
              <a:rPr sz="2000" spc="-10" dirty="0">
                <a:solidFill>
                  <a:srgbClr val="3333CC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3333CC"/>
                </a:solidFill>
                <a:latin typeface="Carlito"/>
                <a:cs typeface="Carlito"/>
              </a:rPr>
              <a:t>Microcontrollers</a:t>
            </a:r>
            <a:endParaRPr sz="2000">
              <a:latin typeface="Carlito"/>
              <a:cs typeface="Carlito"/>
            </a:endParaRPr>
          </a:p>
          <a:p>
            <a:pPr marL="241300" marR="215265" indent="-229235">
              <a:lnSpc>
                <a:spcPts val="1920"/>
              </a:lnSpc>
              <a:spcBef>
                <a:spcPts val="459"/>
              </a:spcBef>
              <a:buClr>
                <a:srgbClr val="2CA1BE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b="1" dirty="0">
                <a:latin typeface="Carlito"/>
                <a:cs typeface="Carlito"/>
              </a:rPr>
              <a:t>ARM </a:t>
            </a:r>
            <a:r>
              <a:rPr sz="2000" spc="-15" dirty="0">
                <a:solidFill>
                  <a:srgbClr val="3333CC"/>
                </a:solidFill>
                <a:latin typeface="Carlito"/>
                <a:cs typeface="Carlito"/>
              </a:rPr>
              <a:t>processors </a:t>
            </a:r>
            <a:r>
              <a:rPr sz="2000" spc="-10" dirty="0">
                <a:solidFill>
                  <a:srgbClr val="3333CC"/>
                </a:solidFill>
                <a:latin typeface="Carlito"/>
                <a:cs typeface="Carlito"/>
              </a:rPr>
              <a:t>(from many vendors) </a:t>
            </a:r>
            <a:r>
              <a:rPr sz="2000" spc="-5" dirty="0">
                <a:solidFill>
                  <a:srgbClr val="3333CC"/>
                </a:solidFill>
                <a:latin typeface="Carlito"/>
                <a:cs typeface="Carlito"/>
              </a:rPr>
              <a:t>using </a:t>
            </a:r>
            <a:r>
              <a:rPr sz="2000" b="1" dirty="0">
                <a:latin typeface="Carlito"/>
                <a:cs typeface="Carlito"/>
              </a:rPr>
              <a:t>ARM7 </a:t>
            </a:r>
            <a:r>
              <a:rPr sz="2000" spc="-5" dirty="0">
                <a:solidFill>
                  <a:srgbClr val="3333CC"/>
                </a:solidFill>
                <a:latin typeface="Carlito"/>
                <a:cs typeface="Carlito"/>
              </a:rPr>
              <a:t>or </a:t>
            </a:r>
            <a:r>
              <a:rPr sz="2000" spc="-10" dirty="0">
                <a:solidFill>
                  <a:srgbClr val="3333CC"/>
                </a:solidFill>
                <a:latin typeface="Carlito"/>
                <a:cs typeface="Carlito"/>
              </a:rPr>
              <a:t>Cortex-M3  cores are </a:t>
            </a:r>
            <a:r>
              <a:rPr sz="2000" spc="-5" dirty="0">
                <a:solidFill>
                  <a:srgbClr val="3333CC"/>
                </a:solidFill>
                <a:latin typeface="Carlito"/>
                <a:cs typeface="Carlito"/>
              </a:rPr>
              <a:t>generally</a:t>
            </a:r>
            <a:r>
              <a:rPr sz="2000" dirty="0">
                <a:solidFill>
                  <a:srgbClr val="3333CC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3333CC"/>
                </a:solidFill>
                <a:latin typeface="Carlito"/>
                <a:cs typeface="Carlito"/>
              </a:rPr>
              <a:t>microcontrollers</a:t>
            </a:r>
            <a:endParaRPr sz="20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20"/>
              </a:spcBef>
              <a:buClr>
                <a:srgbClr val="2CA1BE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b="1" spc="-5" dirty="0">
                <a:latin typeface="Carlito"/>
                <a:cs typeface="Carlito"/>
              </a:rPr>
              <a:t>STMicroelectronics </a:t>
            </a:r>
            <a:r>
              <a:rPr sz="2000" b="1" spc="-10" dirty="0">
                <a:latin typeface="Carlito"/>
                <a:cs typeface="Carlito"/>
              </a:rPr>
              <a:t>STM8 </a:t>
            </a:r>
            <a:r>
              <a:rPr sz="2000" spc="-5" dirty="0">
                <a:solidFill>
                  <a:srgbClr val="3333CC"/>
                </a:solidFill>
                <a:latin typeface="Carlito"/>
                <a:cs typeface="Carlito"/>
              </a:rPr>
              <a:t>(8-bit), </a:t>
            </a:r>
            <a:r>
              <a:rPr sz="2000" b="1" spc="-5" dirty="0">
                <a:latin typeface="Carlito"/>
                <a:cs typeface="Carlito"/>
              </a:rPr>
              <a:t>ST10 </a:t>
            </a:r>
            <a:r>
              <a:rPr sz="2000" spc="-5" dirty="0">
                <a:solidFill>
                  <a:srgbClr val="3333CC"/>
                </a:solidFill>
                <a:latin typeface="Carlito"/>
                <a:cs typeface="Carlito"/>
              </a:rPr>
              <a:t>(16-bit) </a:t>
            </a:r>
            <a:r>
              <a:rPr sz="2000" dirty="0">
                <a:solidFill>
                  <a:srgbClr val="3333CC"/>
                </a:solidFill>
                <a:latin typeface="Carlito"/>
                <a:cs typeface="Carlito"/>
              </a:rPr>
              <a:t>and </a:t>
            </a:r>
            <a:r>
              <a:rPr sz="2000" b="1" spc="-5" dirty="0">
                <a:latin typeface="Carlito"/>
                <a:cs typeface="Carlito"/>
              </a:rPr>
              <a:t>STM32</a:t>
            </a:r>
            <a:r>
              <a:rPr sz="2000" b="1" spc="-30" dirty="0"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3333CC"/>
                </a:solidFill>
                <a:latin typeface="Carlito"/>
                <a:cs typeface="Carlito"/>
              </a:rPr>
              <a:t>(32-bit)</a:t>
            </a:r>
            <a:endParaRPr sz="20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buClr>
                <a:srgbClr val="2CA1BE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b="1" spc="-15" dirty="0">
                <a:latin typeface="Carlito"/>
                <a:cs typeface="Carlito"/>
              </a:rPr>
              <a:t>Atmel </a:t>
            </a:r>
            <a:r>
              <a:rPr sz="2000" b="1" spc="-40" dirty="0">
                <a:latin typeface="Carlito"/>
                <a:cs typeface="Carlito"/>
              </a:rPr>
              <a:t>AVR </a:t>
            </a:r>
            <a:r>
              <a:rPr sz="2000" spc="-5" dirty="0">
                <a:solidFill>
                  <a:srgbClr val="3333CC"/>
                </a:solidFill>
                <a:latin typeface="Carlito"/>
                <a:cs typeface="Carlito"/>
              </a:rPr>
              <a:t>(8-bit), </a:t>
            </a:r>
            <a:r>
              <a:rPr sz="2000" b="1" spc="-25" dirty="0">
                <a:latin typeface="Carlito"/>
                <a:cs typeface="Carlito"/>
              </a:rPr>
              <a:t>AVR32 </a:t>
            </a:r>
            <a:r>
              <a:rPr sz="2000" spc="-5" dirty="0">
                <a:solidFill>
                  <a:srgbClr val="3333CC"/>
                </a:solidFill>
                <a:latin typeface="Carlito"/>
                <a:cs typeface="Carlito"/>
              </a:rPr>
              <a:t>(32-bit), </a:t>
            </a:r>
            <a:r>
              <a:rPr sz="2000" dirty="0">
                <a:solidFill>
                  <a:srgbClr val="3333CC"/>
                </a:solidFill>
                <a:latin typeface="Carlito"/>
                <a:cs typeface="Carlito"/>
              </a:rPr>
              <a:t>and </a:t>
            </a:r>
            <a:r>
              <a:rPr sz="2000" b="1" spc="-25" dirty="0">
                <a:latin typeface="Carlito"/>
                <a:cs typeface="Carlito"/>
              </a:rPr>
              <a:t>AT91SAM</a:t>
            </a:r>
            <a:r>
              <a:rPr sz="2000" b="1" spc="35" dirty="0"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3333CC"/>
                </a:solidFill>
                <a:latin typeface="Carlito"/>
                <a:cs typeface="Carlito"/>
              </a:rPr>
              <a:t>(32-bit)</a:t>
            </a:r>
            <a:endParaRPr sz="20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buClr>
                <a:srgbClr val="2CA1BE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b="1" spc="-5" dirty="0">
                <a:latin typeface="Carlito"/>
                <a:cs typeface="Carlito"/>
              </a:rPr>
              <a:t>Freescale </a:t>
            </a:r>
            <a:r>
              <a:rPr sz="2000" b="1" spc="-10" dirty="0">
                <a:latin typeface="Carlito"/>
                <a:cs typeface="Carlito"/>
              </a:rPr>
              <a:t>ColdFire </a:t>
            </a:r>
            <a:r>
              <a:rPr sz="2000" spc="-5" dirty="0">
                <a:solidFill>
                  <a:srgbClr val="3333CC"/>
                </a:solidFill>
                <a:latin typeface="Carlito"/>
                <a:cs typeface="Carlito"/>
              </a:rPr>
              <a:t>(32-bit) </a:t>
            </a:r>
            <a:r>
              <a:rPr sz="2000" dirty="0">
                <a:solidFill>
                  <a:srgbClr val="3333CC"/>
                </a:solidFill>
                <a:latin typeface="Carlito"/>
                <a:cs typeface="Carlito"/>
              </a:rPr>
              <a:t>and </a:t>
            </a:r>
            <a:r>
              <a:rPr sz="2000" b="1" dirty="0">
                <a:latin typeface="Carlito"/>
                <a:cs typeface="Carlito"/>
              </a:rPr>
              <a:t>S08</a:t>
            </a:r>
            <a:r>
              <a:rPr sz="2000" b="1" spc="-15" dirty="0"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3333CC"/>
                </a:solidFill>
                <a:latin typeface="Carlito"/>
                <a:cs typeface="Carlito"/>
              </a:rPr>
              <a:t>(8-bit)</a:t>
            </a:r>
            <a:endParaRPr sz="20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Clr>
                <a:srgbClr val="2CA1BE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b="1" spc="-10" dirty="0">
                <a:latin typeface="Carlito"/>
                <a:cs typeface="Carlito"/>
              </a:rPr>
              <a:t>Hitachi </a:t>
            </a:r>
            <a:r>
              <a:rPr sz="2000" b="1" dirty="0">
                <a:latin typeface="Carlito"/>
                <a:cs typeface="Carlito"/>
              </a:rPr>
              <a:t>H8</a:t>
            </a:r>
            <a:r>
              <a:rPr sz="2000" b="1" dirty="0">
                <a:solidFill>
                  <a:srgbClr val="3333CC"/>
                </a:solidFill>
                <a:latin typeface="Carlito"/>
                <a:cs typeface="Carlito"/>
              </a:rPr>
              <a:t>, </a:t>
            </a:r>
            <a:r>
              <a:rPr sz="2000" b="1" spc="-10" dirty="0">
                <a:latin typeface="Carlito"/>
                <a:cs typeface="Carlito"/>
              </a:rPr>
              <a:t>Hitachi </a:t>
            </a:r>
            <a:r>
              <a:rPr sz="2000" b="1" dirty="0">
                <a:latin typeface="Carlito"/>
                <a:cs typeface="Carlito"/>
              </a:rPr>
              <a:t>SuperH</a:t>
            </a:r>
            <a:r>
              <a:rPr sz="2000" b="1" spc="-35" dirty="0"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3333CC"/>
                </a:solidFill>
                <a:latin typeface="Carlito"/>
                <a:cs typeface="Carlito"/>
              </a:rPr>
              <a:t>(32-bit)</a:t>
            </a:r>
            <a:endParaRPr sz="2000">
              <a:latin typeface="Carlito"/>
              <a:cs typeface="Carlito"/>
            </a:endParaRPr>
          </a:p>
          <a:p>
            <a:pPr marL="241300" marR="75565" indent="-229235">
              <a:lnSpc>
                <a:spcPct val="80000"/>
              </a:lnSpc>
              <a:spcBef>
                <a:spcPts val="480"/>
              </a:spcBef>
              <a:buClr>
                <a:srgbClr val="2CA1BE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b="1" spc="-10" dirty="0">
                <a:latin typeface="Carlito"/>
                <a:cs typeface="Carlito"/>
              </a:rPr>
              <a:t>Hyperstone </a:t>
            </a:r>
            <a:r>
              <a:rPr sz="2000" dirty="0">
                <a:solidFill>
                  <a:srgbClr val="3333CC"/>
                </a:solidFill>
                <a:latin typeface="Carlito"/>
                <a:cs typeface="Carlito"/>
              </a:rPr>
              <a:t>E1/E2 (32-bit, </a:t>
            </a:r>
            <a:r>
              <a:rPr sz="2000" spc="-20" dirty="0">
                <a:solidFill>
                  <a:srgbClr val="3333CC"/>
                </a:solidFill>
                <a:latin typeface="Carlito"/>
                <a:cs typeface="Carlito"/>
              </a:rPr>
              <a:t>First </a:t>
            </a:r>
            <a:r>
              <a:rPr sz="2000" spc="-5" dirty="0">
                <a:solidFill>
                  <a:srgbClr val="3333CC"/>
                </a:solidFill>
                <a:latin typeface="Carlito"/>
                <a:cs typeface="Carlito"/>
              </a:rPr>
              <a:t>full </a:t>
            </a:r>
            <a:r>
              <a:rPr sz="2000" spc="-10" dirty="0">
                <a:solidFill>
                  <a:srgbClr val="3333CC"/>
                </a:solidFill>
                <a:latin typeface="Carlito"/>
                <a:cs typeface="Carlito"/>
              </a:rPr>
              <a:t>integration </a:t>
            </a:r>
            <a:r>
              <a:rPr sz="2000" spc="-5" dirty="0">
                <a:solidFill>
                  <a:srgbClr val="3333CC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3333CC"/>
                </a:solidFill>
                <a:latin typeface="Carlito"/>
                <a:cs typeface="Carlito"/>
              </a:rPr>
              <a:t>RISC and DSP </a:t>
            </a:r>
            <a:r>
              <a:rPr sz="2000" spc="-5" dirty="0">
                <a:solidFill>
                  <a:srgbClr val="3333CC"/>
                </a:solidFill>
                <a:latin typeface="Carlito"/>
                <a:cs typeface="Carlito"/>
              </a:rPr>
              <a:t>on  one </a:t>
            </a:r>
            <a:r>
              <a:rPr sz="2000" spc="-10" dirty="0">
                <a:solidFill>
                  <a:srgbClr val="3333CC"/>
                </a:solidFill>
                <a:latin typeface="Carlito"/>
                <a:cs typeface="Carlito"/>
              </a:rPr>
              <a:t>processor core</a:t>
            </a:r>
            <a:r>
              <a:rPr sz="2000" spc="-20" dirty="0">
                <a:solidFill>
                  <a:srgbClr val="3333CC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3333CC"/>
                </a:solidFill>
                <a:latin typeface="Carlito"/>
                <a:cs typeface="Carlito"/>
              </a:rPr>
              <a:t>[1996])</a:t>
            </a:r>
            <a:endParaRPr sz="2000">
              <a:latin typeface="Carlito"/>
              <a:cs typeface="Carlito"/>
            </a:endParaRPr>
          </a:p>
          <a:p>
            <a:pPr marL="241300" indent="-229235">
              <a:lnSpc>
                <a:spcPts val="2160"/>
              </a:lnSpc>
              <a:buClr>
                <a:srgbClr val="2CA1BE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b="1" dirty="0">
                <a:latin typeface="Carlito"/>
                <a:cs typeface="Carlito"/>
              </a:rPr>
              <a:t>Infineon </a:t>
            </a:r>
            <a:r>
              <a:rPr sz="2000" b="1" spc="-5" dirty="0">
                <a:latin typeface="Carlito"/>
                <a:cs typeface="Carlito"/>
              </a:rPr>
              <a:t>Microcontroller</a:t>
            </a:r>
            <a:r>
              <a:rPr sz="2000" spc="-5" dirty="0">
                <a:solidFill>
                  <a:srgbClr val="3333CC"/>
                </a:solidFill>
                <a:latin typeface="Carlito"/>
                <a:cs typeface="Carlito"/>
              </a:rPr>
              <a:t>: </a:t>
            </a:r>
            <a:r>
              <a:rPr sz="2000" dirty="0">
                <a:solidFill>
                  <a:srgbClr val="3333CC"/>
                </a:solidFill>
                <a:latin typeface="Carlito"/>
                <a:cs typeface="Carlito"/>
              </a:rPr>
              <a:t>8, 16, 32 Bit </a:t>
            </a:r>
            <a:r>
              <a:rPr sz="2000" spc="-15" dirty="0">
                <a:solidFill>
                  <a:srgbClr val="3333CC"/>
                </a:solidFill>
                <a:latin typeface="Carlito"/>
                <a:cs typeface="Carlito"/>
              </a:rPr>
              <a:t>microcontrollers</a:t>
            </a:r>
            <a:r>
              <a:rPr sz="2000" spc="-60" dirty="0">
                <a:solidFill>
                  <a:srgbClr val="3333CC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3333CC"/>
                </a:solidFill>
                <a:latin typeface="Carlito"/>
                <a:cs typeface="Carlito"/>
              </a:rPr>
              <a:t>for</a:t>
            </a:r>
            <a:endParaRPr sz="2000">
              <a:latin typeface="Carlito"/>
              <a:cs typeface="Carlito"/>
            </a:endParaRPr>
          </a:p>
          <a:p>
            <a:pPr marL="241300">
              <a:lnSpc>
                <a:spcPts val="2160"/>
              </a:lnSpc>
            </a:pPr>
            <a:r>
              <a:rPr sz="2000" spc="-10" dirty="0">
                <a:solidFill>
                  <a:srgbClr val="3333CC"/>
                </a:solidFill>
                <a:latin typeface="Carlito"/>
                <a:cs typeface="Carlito"/>
              </a:rPr>
              <a:t>automotive </a:t>
            </a:r>
            <a:r>
              <a:rPr sz="2000" dirty="0">
                <a:solidFill>
                  <a:srgbClr val="3333CC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3333CC"/>
                </a:solidFill>
                <a:latin typeface="Carlito"/>
                <a:cs typeface="Carlito"/>
              </a:rPr>
              <a:t>industrial</a:t>
            </a:r>
            <a:r>
              <a:rPr sz="2000" spc="15" dirty="0">
                <a:solidFill>
                  <a:srgbClr val="3333CC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3333CC"/>
                </a:solidFill>
                <a:latin typeface="Carlito"/>
                <a:cs typeface="Carlito"/>
              </a:rPr>
              <a:t>applications.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711183" y="5740552"/>
            <a:ext cx="19240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633793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spc="-105" dirty="0"/>
              <a:t>Types </a:t>
            </a:r>
            <a:r>
              <a:rPr sz="4600" spc="-55" dirty="0"/>
              <a:t>of</a:t>
            </a:r>
            <a:r>
              <a:rPr sz="4600" spc="-375" dirty="0"/>
              <a:t> </a:t>
            </a:r>
            <a:r>
              <a:rPr sz="4600" spc="-105" dirty="0"/>
              <a:t>Microcontrollers..</a:t>
            </a:r>
            <a:endParaRPr sz="4600"/>
          </a:p>
        </p:txBody>
      </p:sp>
      <p:sp>
        <p:nvSpPr>
          <p:cNvPr id="3" name="object 3"/>
          <p:cNvSpPr txBox="1"/>
          <p:nvPr/>
        </p:nvSpPr>
        <p:spPr>
          <a:xfrm>
            <a:off x="650240" y="1556424"/>
            <a:ext cx="7320915" cy="420497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580"/>
              </a:spcBef>
              <a:buClr>
                <a:srgbClr val="2CA1BE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b="1" dirty="0">
                <a:latin typeface="Carlito"/>
                <a:cs typeface="Carlito"/>
              </a:rPr>
              <a:t>MIPS </a:t>
            </a:r>
            <a:r>
              <a:rPr sz="2000" dirty="0">
                <a:solidFill>
                  <a:srgbClr val="3333CC"/>
                </a:solidFill>
                <a:latin typeface="Carlito"/>
                <a:cs typeface="Carlito"/>
              </a:rPr>
              <a:t>(32-bit</a:t>
            </a:r>
            <a:r>
              <a:rPr sz="2000" spc="-40" dirty="0">
                <a:solidFill>
                  <a:srgbClr val="3333CC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3333CC"/>
                </a:solidFill>
                <a:latin typeface="Carlito"/>
                <a:cs typeface="Carlito"/>
              </a:rPr>
              <a:t>PIC32)</a:t>
            </a:r>
            <a:endParaRPr sz="20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480"/>
              </a:spcBef>
              <a:buClr>
                <a:srgbClr val="2CA1BE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b="1" spc="-10" dirty="0">
                <a:latin typeface="Carlito"/>
                <a:cs typeface="Carlito"/>
              </a:rPr>
              <a:t>NEC </a:t>
            </a:r>
            <a:r>
              <a:rPr sz="2000" b="1" dirty="0">
                <a:latin typeface="Carlito"/>
                <a:cs typeface="Carlito"/>
              </a:rPr>
              <a:t>V850</a:t>
            </a:r>
            <a:r>
              <a:rPr sz="2000" b="1" spc="-25" dirty="0"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3333CC"/>
                </a:solidFill>
                <a:latin typeface="Carlito"/>
                <a:cs typeface="Carlito"/>
              </a:rPr>
              <a:t>(32-bit)</a:t>
            </a:r>
            <a:endParaRPr sz="20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15"/>
              </a:spcBef>
              <a:buClr>
                <a:srgbClr val="2CA1BE"/>
              </a:buClr>
              <a:buFont typeface="Arial"/>
              <a:buChar char="•"/>
              <a:tabLst>
                <a:tab pos="241935" algn="l"/>
              </a:tabLst>
            </a:pPr>
            <a:r>
              <a:rPr sz="2800" b="1" spc="-10" dirty="0">
                <a:solidFill>
                  <a:srgbClr val="990033"/>
                </a:solidFill>
                <a:latin typeface="Carlito"/>
                <a:cs typeface="Carlito"/>
              </a:rPr>
              <a:t>Microchip PIC </a:t>
            </a:r>
            <a:r>
              <a:rPr sz="2000" b="1" spc="-5" dirty="0">
                <a:solidFill>
                  <a:srgbClr val="3333CC"/>
                </a:solidFill>
                <a:latin typeface="Carlito"/>
                <a:cs typeface="Carlito"/>
              </a:rPr>
              <a:t>(8-bit PIC16, PIC18, </a:t>
            </a:r>
            <a:r>
              <a:rPr sz="2000" b="1" spc="5" dirty="0">
                <a:solidFill>
                  <a:srgbClr val="3333CC"/>
                </a:solidFill>
                <a:latin typeface="Carlito"/>
                <a:cs typeface="Carlito"/>
              </a:rPr>
              <a:t>16-bit</a:t>
            </a:r>
            <a:r>
              <a:rPr sz="2000" b="1" spc="-130" dirty="0">
                <a:solidFill>
                  <a:srgbClr val="3333CC"/>
                </a:solidFill>
                <a:latin typeface="Carlito"/>
                <a:cs typeface="Carlito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Carlito"/>
                <a:cs typeface="Carlito"/>
              </a:rPr>
              <a:t>dsPIC33/PIC24)</a:t>
            </a:r>
            <a:endParaRPr sz="20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40"/>
              </a:spcBef>
              <a:buClr>
                <a:srgbClr val="2CA1BE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b="1" spc="-10" dirty="0">
                <a:latin typeface="Carlito"/>
                <a:cs typeface="Carlito"/>
              </a:rPr>
              <a:t>PowerPC</a:t>
            </a:r>
            <a:r>
              <a:rPr sz="2000" b="1" spc="-25" dirty="0"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3333CC"/>
                </a:solidFill>
                <a:latin typeface="Carlito"/>
                <a:cs typeface="Carlito"/>
              </a:rPr>
              <a:t>ISE</a:t>
            </a:r>
            <a:endParaRPr sz="20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480"/>
              </a:spcBef>
              <a:buClr>
                <a:srgbClr val="2CA1BE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b="1" spc="-5" dirty="0">
                <a:latin typeface="Carlito"/>
                <a:cs typeface="Carlito"/>
              </a:rPr>
              <a:t>PSoC </a:t>
            </a:r>
            <a:r>
              <a:rPr sz="2000" spc="-10" dirty="0">
                <a:solidFill>
                  <a:srgbClr val="3333CC"/>
                </a:solidFill>
                <a:latin typeface="Carlito"/>
                <a:cs typeface="Carlito"/>
              </a:rPr>
              <a:t>(Programmable</a:t>
            </a:r>
            <a:r>
              <a:rPr sz="2000" spc="5" dirty="0">
                <a:solidFill>
                  <a:srgbClr val="3333CC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3333CC"/>
                </a:solidFill>
                <a:latin typeface="Carlito"/>
                <a:cs typeface="Carlito"/>
              </a:rPr>
              <a:t>System-on-Chip)</a:t>
            </a:r>
            <a:endParaRPr sz="20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480"/>
              </a:spcBef>
              <a:buClr>
                <a:srgbClr val="2CA1BE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b="1" dirty="0">
                <a:latin typeface="Carlito"/>
                <a:cs typeface="Carlito"/>
              </a:rPr>
              <a:t>Rabbit 2000</a:t>
            </a:r>
            <a:r>
              <a:rPr sz="2000" b="1" spc="-50" dirty="0"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3333CC"/>
                </a:solidFill>
                <a:latin typeface="Carlito"/>
                <a:cs typeface="Carlito"/>
              </a:rPr>
              <a:t>(8-bit)</a:t>
            </a:r>
            <a:endParaRPr sz="20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480"/>
              </a:spcBef>
              <a:buClr>
                <a:srgbClr val="2CA1BE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b="1" spc="-50" dirty="0">
                <a:latin typeface="Carlito"/>
                <a:cs typeface="Carlito"/>
              </a:rPr>
              <a:t>Texas </a:t>
            </a:r>
            <a:r>
              <a:rPr sz="2000" b="1" spc="-5" dirty="0">
                <a:latin typeface="Carlito"/>
                <a:cs typeface="Carlito"/>
              </a:rPr>
              <a:t>Instruments Microcontroller MSP </a:t>
            </a:r>
            <a:r>
              <a:rPr sz="2000" b="1" dirty="0">
                <a:latin typeface="Carlito"/>
                <a:cs typeface="Carlito"/>
              </a:rPr>
              <a:t>430 </a:t>
            </a:r>
            <a:r>
              <a:rPr sz="2000" spc="-5" dirty="0">
                <a:solidFill>
                  <a:srgbClr val="3333CC"/>
                </a:solidFill>
                <a:latin typeface="Carlito"/>
                <a:cs typeface="Carlito"/>
              </a:rPr>
              <a:t>(16-bit), </a:t>
            </a:r>
            <a:r>
              <a:rPr sz="2000" dirty="0">
                <a:solidFill>
                  <a:srgbClr val="3333CC"/>
                </a:solidFill>
                <a:latin typeface="Carlito"/>
                <a:cs typeface="Carlito"/>
              </a:rPr>
              <a:t>C2000</a:t>
            </a:r>
            <a:r>
              <a:rPr sz="2000" spc="-65" dirty="0">
                <a:solidFill>
                  <a:srgbClr val="3333CC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3333CC"/>
                </a:solidFill>
                <a:latin typeface="Carlito"/>
                <a:cs typeface="Carlito"/>
              </a:rPr>
              <a:t>(32-bit),</a:t>
            </a:r>
            <a:endParaRPr sz="2000">
              <a:latin typeface="Carlito"/>
              <a:cs typeface="Carlito"/>
            </a:endParaRPr>
          </a:p>
          <a:p>
            <a:pPr marL="241300">
              <a:lnSpc>
                <a:spcPct val="100000"/>
              </a:lnSpc>
            </a:pPr>
            <a:r>
              <a:rPr sz="2000" dirty="0">
                <a:solidFill>
                  <a:srgbClr val="3333CC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3333CC"/>
                </a:solidFill>
                <a:latin typeface="Carlito"/>
                <a:cs typeface="Carlito"/>
              </a:rPr>
              <a:t>Stellaris</a:t>
            </a:r>
            <a:r>
              <a:rPr sz="2000" spc="20" dirty="0">
                <a:solidFill>
                  <a:srgbClr val="3333CC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3333CC"/>
                </a:solidFill>
                <a:latin typeface="Carlito"/>
                <a:cs typeface="Carlito"/>
              </a:rPr>
              <a:t>(32-bit)</a:t>
            </a:r>
            <a:endParaRPr sz="20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480"/>
              </a:spcBef>
              <a:buClr>
                <a:srgbClr val="2CA1BE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b="1" spc="-25" dirty="0">
                <a:latin typeface="Carlito"/>
                <a:cs typeface="Carlito"/>
              </a:rPr>
              <a:t>Toshiba </a:t>
            </a:r>
            <a:r>
              <a:rPr sz="2000" b="1" spc="-5" dirty="0">
                <a:latin typeface="Carlito"/>
                <a:cs typeface="Carlito"/>
              </a:rPr>
              <a:t>TLCS-870</a:t>
            </a:r>
            <a:r>
              <a:rPr sz="2000" b="1" spc="-40" dirty="0"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3333CC"/>
                </a:solidFill>
                <a:latin typeface="Carlito"/>
                <a:cs typeface="Carlito"/>
              </a:rPr>
              <a:t>(8-bit/16-bit)</a:t>
            </a:r>
            <a:endParaRPr sz="20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480"/>
              </a:spcBef>
              <a:buClr>
                <a:srgbClr val="2CA1BE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b="1" spc="-5" dirty="0">
                <a:latin typeface="Carlito"/>
                <a:cs typeface="Carlito"/>
              </a:rPr>
              <a:t>Zilog eZ8 </a:t>
            </a:r>
            <a:r>
              <a:rPr sz="2000" spc="-5" dirty="0">
                <a:solidFill>
                  <a:srgbClr val="3333CC"/>
                </a:solidFill>
                <a:latin typeface="Carlito"/>
                <a:cs typeface="Carlito"/>
              </a:rPr>
              <a:t>(16-bit), </a:t>
            </a:r>
            <a:r>
              <a:rPr sz="2000" b="1" spc="-5" dirty="0">
                <a:latin typeface="Carlito"/>
                <a:cs typeface="Carlito"/>
              </a:rPr>
              <a:t>eZ80</a:t>
            </a:r>
            <a:r>
              <a:rPr sz="2000" b="1" spc="-50" dirty="0"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3333CC"/>
                </a:solidFill>
                <a:latin typeface="Carlito"/>
                <a:cs typeface="Carlito"/>
              </a:rPr>
              <a:t>(8-bit)</a:t>
            </a:r>
            <a:endParaRPr sz="20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50"/>
              </a:spcBef>
              <a:buClr>
                <a:srgbClr val="2CA1BE"/>
              </a:buClr>
              <a:buFont typeface="Arial"/>
              <a:buChar char="•"/>
              <a:tabLst>
                <a:tab pos="241935" algn="l"/>
              </a:tabLst>
            </a:pPr>
            <a:r>
              <a:rPr sz="2400" spc="-15" dirty="0">
                <a:latin typeface="Carlito"/>
                <a:cs typeface="Carlito"/>
              </a:rPr>
              <a:t>etc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711183" y="5740552"/>
            <a:ext cx="19240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Microcontroller Packaging</a:t>
            </a:r>
            <a:r>
              <a:rPr spc="-380" dirty="0"/>
              <a:t> </a:t>
            </a:r>
            <a:r>
              <a:rPr spc="-70" dirty="0"/>
              <a:t>and  </a:t>
            </a:r>
            <a:r>
              <a:rPr spc="-100" dirty="0"/>
              <a:t>Appearance</a:t>
            </a:r>
          </a:p>
        </p:txBody>
      </p:sp>
      <p:sp>
        <p:nvSpPr>
          <p:cNvPr id="3" name="object 3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736583" y="568340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8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43344" y="1982089"/>
            <a:ext cx="7481443" cy="2684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29234" y="5027421"/>
            <a:ext cx="6709409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latin typeface="Carlito"/>
                <a:cs typeface="Carlito"/>
              </a:rPr>
              <a:t>From </a:t>
            </a:r>
            <a:r>
              <a:rPr sz="2800" spc="-15" dirty="0">
                <a:latin typeface="Carlito"/>
                <a:cs typeface="Carlito"/>
              </a:rPr>
              <a:t>left to </a:t>
            </a:r>
            <a:r>
              <a:rPr sz="2800" spc="-10" dirty="0">
                <a:latin typeface="Carlito"/>
                <a:cs typeface="Carlito"/>
              </a:rPr>
              <a:t>right: </a:t>
            </a:r>
            <a:r>
              <a:rPr sz="2800" spc="-5" dirty="0">
                <a:latin typeface="Carlito"/>
                <a:cs typeface="Carlito"/>
              </a:rPr>
              <a:t>PIC 12F508, PIC </a:t>
            </a:r>
            <a:r>
              <a:rPr sz="2800" dirty="0">
                <a:latin typeface="Carlito"/>
                <a:cs typeface="Carlito"/>
              </a:rPr>
              <a:t>16F84A, </a:t>
            </a:r>
            <a:r>
              <a:rPr sz="2800" spc="-5" dirty="0">
                <a:latin typeface="Carlito"/>
                <a:cs typeface="Carlito"/>
              </a:rPr>
              <a:t>PIC  16C72, </a:t>
            </a:r>
            <a:r>
              <a:rPr sz="2800" spc="-15" dirty="0">
                <a:latin typeface="Carlito"/>
                <a:cs typeface="Carlito"/>
              </a:rPr>
              <a:t>Motorola </a:t>
            </a:r>
            <a:r>
              <a:rPr sz="2800" spc="-5" dirty="0">
                <a:latin typeface="Carlito"/>
                <a:cs typeface="Carlito"/>
              </a:rPr>
              <a:t>68HC05B16, PIC</a:t>
            </a:r>
            <a:r>
              <a:rPr sz="2800" spc="11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16F877,</a:t>
            </a:r>
            <a:endParaRPr sz="2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800" spc="-15" dirty="0">
                <a:latin typeface="Carlito"/>
                <a:cs typeface="Carlito"/>
              </a:rPr>
              <a:t>Motorola</a:t>
            </a:r>
            <a:r>
              <a:rPr sz="2800" spc="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68000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493204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spc="-65" dirty="0"/>
              <a:t>PIC</a:t>
            </a:r>
            <a:r>
              <a:rPr sz="4600" spc="-295" dirty="0"/>
              <a:t> </a:t>
            </a:r>
            <a:r>
              <a:rPr sz="4600" spc="-105" dirty="0"/>
              <a:t>Microcontrollers</a:t>
            </a:r>
            <a:endParaRPr sz="4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50240" y="1616786"/>
            <a:ext cx="7305675" cy="29095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Clr>
                <a:srgbClr val="2CA1BE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200" spc="-15" dirty="0">
                <a:latin typeface="Carlito"/>
                <a:cs typeface="Carlito"/>
              </a:rPr>
              <a:t>Peripheral Interface </a:t>
            </a:r>
            <a:r>
              <a:rPr sz="2200" spc="-10" dirty="0">
                <a:latin typeface="Carlito"/>
                <a:cs typeface="Carlito"/>
              </a:rPr>
              <a:t>Controller </a:t>
            </a:r>
            <a:r>
              <a:rPr sz="2200" spc="-5" dirty="0">
                <a:latin typeface="Carlito"/>
                <a:cs typeface="Carlito"/>
              </a:rPr>
              <a:t>(PIC) </a:t>
            </a:r>
            <a:r>
              <a:rPr sz="2200" spc="-10" dirty="0">
                <a:latin typeface="Carlito"/>
                <a:cs typeface="Carlito"/>
              </a:rPr>
              <a:t>was </a:t>
            </a:r>
            <a:r>
              <a:rPr sz="2200" spc="-5" dirty="0">
                <a:latin typeface="Carlito"/>
                <a:cs typeface="Carlito"/>
              </a:rPr>
              <a:t>originally </a:t>
            </a:r>
            <a:r>
              <a:rPr sz="2200" spc="-10" dirty="0">
                <a:latin typeface="Carlito"/>
                <a:cs typeface="Carlito"/>
              </a:rPr>
              <a:t>designed</a:t>
            </a:r>
            <a:r>
              <a:rPr sz="2200" spc="7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by</a:t>
            </a:r>
            <a:endParaRPr sz="2200">
              <a:latin typeface="Carlito"/>
              <a:cs typeface="Carlito"/>
            </a:endParaRPr>
          </a:p>
          <a:p>
            <a:pPr marL="241300">
              <a:lnSpc>
                <a:spcPct val="100000"/>
              </a:lnSpc>
            </a:pPr>
            <a:r>
              <a:rPr sz="2200" spc="-15" dirty="0">
                <a:latin typeface="Carlito"/>
                <a:cs typeface="Carlito"/>
              </a:rPr>
              <a:t>General</a:t>
            </a:r>
            <a:r>
              <a:rPr sz="220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Instruments</a:t>
            </a:r>
            <a:endParaRPr sz="2200">
              <a:latin typeface="Carlito"/>
              <a:cs typeface="Carlito"/>
            </a:endParaRPr>
          </a:p>
          <a:p>
            <a:pPr marL="241300" marR="411480" indent="-229235">
              <a:lnSpc>
                <a:spcPct val="100000"/>
              </a:lnSpc>
              <a:spcBef>
                <a:spcPts val="530"/>
              </a:spcBef>
              <a:buClr>
                <a:srgbClr val="2CA1BE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200" spc="-5" dirty="0">
                <a:latin typeface="Carlito"/>
                <a:cs typeface="Carlito"/>
              </a:rPr>
              <a:t>In </a:t>
            </a:r>
            <a:r>
              <a:rPr sz="2200" spc="-10" dirty="0">
                <a:latin typeface="Carlito"/>
                <a:cs typeface="Carlito"/>
              </a:rPr>
              <a:t>the </a:t>
            </a:r>
            <a:r>
              <a:rPr sz="2200" spc="-20" dirty="0">
                <a:latin typeface="Carlito"/>
                <a:cs typeface="Carlito"/>
              </a:rPr>
              <a:t>late </a:t>
            </a:r>
            <a:r>
              <a:rPr sz="2200" spc="-5" dirty="0">
                <a:latin typeface="Carlito"/>
                <a:cs typeface="Carlito"/>
              </a:rPr>
              <a:t>1970s, GI </a:t>
            </a:r>
            <a:r>
              <a:rPr sz="2200" spc="-15" dirty="0">
                <a:latin typeface="Carlito"/>
                <a:cs typeface="Carlito"/>
              </a:rPr>
              <a:t>introduced </a:t>
            </a:r>
            <a:r>
              <a:rPr sz="2200" spc="-5" dirty="0">
                <a:latin typeface="Carlito"/>
                <a:cs typeface="Carlito"/>
              </a:rPr>
              <a:t>PIC® 1650 and 1655 – RISC  with 30</a:t>
            </a:r>
            <a:r>
              <a:rPr sz="220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instructions.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30"/>
              </a:spcBef>
              <a:buClr>
                <a:srgbClr val="2CA1BE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200" spc="-5" dirty="0">
                <a:latin typeface="Carlito"/>
                <a:cs typeface="Carlito"/>
              </a:rPr>
              <a:t>PIC </a:t>
            </a:r>
            <a:r>
              <a:rPr sz="2200" spc="-10" dirty="0">
                <a:latin typeface="Carlito"/>
                <a:cs typeface="Carlito"/>
              </a:rPr>
              <a:t>was </a:t>
            </a:r>
            <a:r>
              <a:rPr sz="2200" spc="-5" dirty="0">
                <a:latin typeface="Carlito"/>
                <a:cs typeface="Carlito"/>
              </a:rPr>
              <a:t>sold </a:t>
            </a:r>
            <a:r>
              <a:rPr sz="2200" spc="-20" dirty="0">
                <a:latin typeface="Carlito"/>
                <a:cs typeface="Carlito"/>
              </a:rPr>
              <a:t>to</a:t>
            </a:r>
            <a:r>
              <a:rPr sz="2200" spc="2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Microchip</a:t>
            </a:r>
            <a:endParaRPr sz="2200">
              <a:latin typeface="Carlito"/>
              <a:cs typeface="Carlito"/>
            </a:endParaRPr>
          </a:p>
          <a:p>
            <a:pPr marL="241300" marR="375285" indent="-229235">
              <a:lnSpc>
                <a:spcPct val="100000"/>
              </a:lnSpc>
              <a:spcBef>
                <a:spcPts val="530"/>
              </a:spcBef>
              <a:buClr>
                <a:srgbClr val="2CA1BE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200" spc="-15" dirty="0">
                <a:latin typeface="Carlito"/>
                <a:cs typeface="Carlito"/>
              </a:rPr>
              <a:t>Features: </a:t>
            </a:r>
            <a:r>
              <a:rPr sz="2200" spc="-10" dirty="0">
                <a:latin typeface="Carlito"/>
                <a:cs typeface="Carlito"/>
              </a:rPr>
              <a:t>low-cost, self-contained, </a:t>
            </a:r>
            <a:r>
              <a:rPr sz="2200" spc="-5" dirty="0">
                <a:latin typeface="Carlito"/>
                <a:cs typeface="Carlito"/>
              </a:rPr>
              <a:t>8-bit, </a:t>
            </a:r>
            <a:r>
              <a:rPr sz="2200" spc="-10" dirty="0">
                <a:latin typeface="Carlito"/>
                <a:cs typeface="Carlito"/>
              </a:rPr>
              <a:t>Harvard structure,  pipelined, RISC, single </a:t>
            </a:r>
            <a:r>
              <a:rPr sz="2200" spc="-30" dirty="0">
                <a:latin typeface="Carlito"/>
                <a:cs typeface="Carlito"/>
              </a:rPr>
              <a:t>accumulator, </a:t>
            </a:r>
            <a:r>
              <a:rPr sz="2200" spc="-10" dirty="0">
                <a:latin typeface="Carlito"/>
                <a:cs typeface="Carlito"/>
              </a:rPr>
              <a:t>with </a:t>
            </a:r>
            <a:r>
              <a:rPr sz="2200" spc="-20" dirty="0">
                <a:latin typeface="Carlito"/>
                <a:cs typeface="Carlito"/>
              </a:rPr>
              <a:t>fixed </a:t>
            </a:r>
            <a:r>
              <a:rPr sz="2200" spc="-10" dirty="0">
                <a:latin typeface="Carlito"/>
                <a:cs typeface="Carlito"/>
              </a:rPr>
              <a:t>reset </a:t>
            </a:r>
            <a:r>
              <a:rPr sz="2200" spc="-5" dirty="0">
                <a:latin typeface="Carlito"/>
                <a:cs typeface="Carlito"/>
              </a:rPr>
              <a:t>and  </a:t>
            </a:r>
            <a:r>
              <a:rPr sz="2200" spc="-10" dirty="0">
                <a:latin typeface="Carlito"/>
                <a:cs typeface="Carlito"/>
              </a:rPr>
              <a:t>interrupt </a:t>
            </a:r>
            <a:r>
              <a:rPr sz="2200" spc="-15" dirty="0">
                <a:latin typeface="Carlito"/>
                <a:cs typeface="Carlito"/>
              </a:rPr>
              <a:t>vectors.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5000" y="515238"/>
            <a:ext cx="71431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PIC </a:t>
            </a:r>
            <a:r>
              <a:rPr spc="-105" dirty="0"/>
              <a:t>Microcontroller </a:t>
            </a:r>
            <a:r>
              <a:rPr spc="-95" dirty="0"/>
              <a:t>product</a:t>
            </a:r>
            <a:r>
              <a:rPr spc="-515" dirty="0"/>
              <a:t> </a:t>
            </a:r>
            <a:r>
              <a:rPr spc="-110" dirty="0"/>
              <a:t>family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30"/>
              </a:spcBef>
              <a:buClr>
                <a:srgbClr val="2CA1BE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pc="-5" dirty="0"/>
              <a:t>8-bit</a:t>
            </a:r>
            <a:r>
              <a:rPr spc="-35" dirty="0"/>
              <a:t> </a:t>
            </a:r>
            <a:r>
              <a:rPr spc="-15" dirty="0"/>
              <a:t>microcontrollers</a:t>
            </a:r>
          </a:p>
          <a:p>
            <a:pPr marL="537845" lvl="1" indent="-228600">
              <a:lnSpc>
                <a:spcPct val="100000"/>
              </a:lnSpc>
              <a:spcBef>
                <a:spcPts val="484"/>
              </a:spcBef>
              <a:buClr>
                <a:srgbClr val="DA1F28"/>
              </a:buClr>
              <a:buFont typeface="Arial"/>
              <a:buChar char="•"/>
              <a:tabLst>
                <a:tab pos="537845" algn="l"/>
                <a:tab pos="538480" algn="l"/>
              </a:tabLst>
            </a:pPr>
            <a:r>
              <a:rPr sz="2000" dirty="0">
                <a:latin typeface="Carlito"/>
                <a:cs typeface="Carlito"/>
              </a:rPr>
              <a:t>PIC10</a:t>
            </a:r>
            <a:endParaRPr sz="2000">
              <a:latin typeface="Carlito"/>
              <a:cs typeface="Carlito"/>
            </a:endParaRPr>
          </a:p>
          <a:p>
            <a:pPr marL="537845" lvl="1" indent="-228600">
              <a:lnSpc>
                <a:spcPct val="100000"/>
              </a:lnSpc>
              <a:spcBef>
                <a:spcPts val="480"/>
              </a:spcBef>
              <a:buClr>
                <a:srgbClr val="DA1F28"/>
              </a:buClr>
              <a:buFont typeface="Arial"/>
              <a:buChar char="•"/>
              <a:tabLst>
                <a:tab pos="537845" algn="l"/>
                <a:tab pos="538480" algn="l"/>
              </a:tabLst>
            </a:pPr>
            <a:r>
              <a:rPr sz="2000" dirty="0">
                <a:latin typeface="Carlito"/>
                <a:cs typeface="Carlito"/>
              </a:rPr>
              <a:t>PIC12</a:t>
            </a:r>
            <a:endParaRPr sz="2000">
              <a:latin typeface="Carlito"/>
              <a:cs typeface="Carlito"/>
            </a:endParaRPr>
          </a:p>
          <a:p>
            <a:pPr marL="537845" lvl="1" indent="-228600">
              <a:lnSpc>
                <a:spcPct val="100000"/>
              </a:lnSpc>
              <a:spcBef>
                <a:spcPts val="480"/>
              </a:spcBef>
              <a:buClr>
                <a:srgbClr val="DA1F28"/>
              </a:buClr>
              <a:buFont typeface="Arial"/>
              <a:buChar char="•"/>
              <a:tabLst>
                <a:tab pos="537845" algn="l"/>
                <a:tab pos="538480" algn="l"/>
              </a:tabLst>
            </a:pPr>
            <a:r>
              <a:rPr sz="2000" dirty="0">
                <a:latin typeface="Carlito"/>
                <a:cs typeface="Carlito"/>
              </a:rPr>
              <a:t>PIC14</a:t>
            </a:r>
            <a:endParaRPr sz="2000">
              <a:latin typeface="Carlito"/>
              <a:cs typeface="Carlito"/>
            </a:endParaRPr>
          </a:p>
          <a:p>
            <a:pPr marL="537845" lvl="1" indent="-228600">
              <a:lnSpc>
                <a:spcPct val="100000"/>
              </a:lnSpc>
              <a:spcBef>
                <a:spcPts val="484"/>
              </a:spcBef>
              <a:buClr>
                <a:srgbClr val="DA1F28"/>
              </a:buClr>
              <a:buFont typeface="Arial"/>
              <a:buChar char="•"/>
              <a:tabLst>
                <a:tab pos="537845" algn="l"/>
                <a:tab pos="538480" algn="l"/>
              </a:tabLst>
            </a:pPr>
            <a:r>
              <a:rPr sz="2000" dirty="0">
                <a:latin typeface="Carlito"/>
                <a:cs typeface="Carlito"/>
              </a:rPr>
              <a:t>PIC16</a:t>
            </a:r>
            <a:endParaRPr sz="2000">
              <a:latin typeface="Carlito"/>
              <a:cs typeface="Carlito"/>
            </a:endParaRPr>
          </a:p>
          <a:p>
            <a:pPr marL="537845" lvl="1" indent="-228600">
              <a:lnSpc>
                <a:spcPct val="100000"/>
              </a:lnSpc>
              <a:spcBef>
                <a:spcPts val="480"/>
              </a:spcBef>
              <a:buClr>
                <a:srgbClr val="DA1F28"/>
              </a:buClr>
              <a:buFont typeface="Arial"/>
              <a:buChar char="•"/>
              <a:tabLst>
                <a:tab pos="537845" algn="l"/>
                <a:tab pos="538480" algn="l"/>
              </a:tabLst>
            </a:pPr>
            <a:r>
              <a:rPr sz="2000" dirty="0">
                <a:latin typeface="Carlito"/>
                <a:cs typeface="Carlito"/>
              </a:rPr>
              <a:t>PIC17</a:t>
            </a:r>
            <a:endParaRPr sz="2000">
              <a:latin typeface="Carlito"/>
              <a:cs typeface="Carlito"/>
            </a:endParaRPr>
          </a:p>
          <a:p>
            <a:pPr marL="537845" lvl="1" indent="-228600">
              <a:lnSpc>
                <a:spcPct val="100000"/>
              </a:lnSpc>
              <a:spcBef>
                <a:spcPts val="480"/>
              </a:spcBef>
              <a:buClr>
                <a:srgbClr val="DA1F28"/>
              </a:buClr>
              <a:buFont typeface="Arial"/>
              <a:buChar char="•"/>
              <a:tabLst>
                <a:tab pos="537845" algn="l"/>
                <a:tab pos="538480" algn="l"/>
              </a:tabLst>
            </a:pPr>
            <a:r>
              <a:rPr sz="2000" dirty="0">
                <a:latin typeface="Carlito"/>
                <a:cs typeface="Carlito"/>
              </a:rPr>
              <a:t>PIC18</a:t>
            </a:r>
            <a:endParaRPr sz="20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520"/>
              </a:spcBef>
              <a:buClr>
                <a:srgbClr val="2CA1BE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pc="-5" dirty="0"/>
              <a:t>16-bit</a:t>
            </a:r>
            <a:r>
              <a:rPr spc="-75" dirty="0"/>
              <a:t> </a:t>
            </a:r>
            <a:r>
              <a:rPr spc="-15" dirty="0"/>
              <a:t>microcontrollers</a:t>
            </a:r>
          </a:p>
          <a:p>
            <a:pPr marL="537845" lvl="1" indent="-228600">
              <a:lnSpc>
                <a:spcPct val="100000"/>
              </a:lnSpc>
              <a:spcBef>
                <a:spcPts val="490"/>
              </a:spcBef>
              <a:buClr>
                <a:srgbClr val="DA1F28"/>
              </a:buClr>
              <a:buFont typeface="Arial"/>
              <a:buChar char="•"/>
              <a:tabLst>
                <a:tab pos="537845" algn="l"/>
                <a:tab pos="538480" algn="l"/>
              </a:tabLst>
            </a:pPr>
            <a:r>
              <a:rPr sz="2000" dirty="0">
                <a:latin typeface="Carlito"/>
                <a:cs typeface="Carlito"/>
              </a:rPr>
              <a:t>PIC24F</a:t>
            </a:r>
            <a:endParaRPr sz="2000">
              <a:latin typeface="Carlito"/>
              <a:cs typeface="Carlito"/>
            </a:endParaRPr>
          </a:p>
          <a:p>
            <a:pPr marL="537845" lvl="1" indent="-228600">
              <a:lnSpc>
                <a:spcPct val="100000"/>
              </a:lnSpc>
              <a:spcBef>
                <a:spcPts val="480"/>
              </a:spcBef>
              <a:buClr>
                <a:srgbClr val="DA1F28"/>
              </a:buClr>
              <a:buFont typeface="Arial"/>
              <a:buChar char="•"/>
              <a:tabLst>
                <a:tab pos="537845" algn="l"/>
                <a:tab pos="538480" algn="l"/>
              </a:tabLst>
            </a:pPr>
            <a:r>
              <a:rPr sz="2000" dirty="0">
                <a:latin typeface="Carlito"/>
                <a:cs typeface="Carlito"/>
              </a:rPr>
              <a:t>PIC24H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959477" y="1549310"/>
            <a:ext cx="2840990" cy="236537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30"/>
              </a:spcBef>
              <a:buClr>
                <a:srgbClr val="2CA1BE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Carlito"/>
                <a:cs typeface="Carlito"/>
              </a:rPr>
              <a:t>32-bit</a:t>
            </a:r>
            <a:r>
              <a:rPr sz="2200" spc="-70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microcontrollers</a:t>
            </a:r>
            <a:endParaRPr sz="2200">
              <a:latin typeface="Carlito"/>
              <a:cs typeface="Carlito"/>
            </a:endParaRPr>
          </a:p>
          <a:p>
            <a:pPr marL="538480" lvl="1" indent="-228600">
              <a:lnSpc>
                <a:spcPct val="100000"/>
              </a:lnSpc>
              <a:spcBef>
                <a:spcPts val="484"/>
              </a:spcBef>
              <a:buClr>
                <a:srgbClr val="DA1F28"/>
              </a:buClr>
              <a:buFont typeface="Arial"/>
              <a:buChar char="•"/>
              <a:tabLst>
                <a:tab pos="537845" algn="l"/>
                <a:tab pos="538480" algn="l"/>
              </a:tabLst>
            </a:pPr>
            <a:r>
              <a:rPr sz="2000" dirty="0">
                <a:latin typeface="Carlito"/>
                <a:cs typeface="Carlito"/>
              </a:rPr>
              <a:t>PIC32</a:t>
            </a:r>
            <a:endParaRPr sz="20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869"/>
              </a:spcBef>
              <a:buClr>
                <a:srgbClr val="2CA1BE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Carlito"/>
                <a:cs typeface="Carlito"/>
              </a:rPr>
              <a:t>16-bit </a:t>
            </a:r>
            <a:r>
              <a:rPr sz="2200" spc="-10" dirty="0">
                <a:latin typeface="Carlito"/>
                <a:cs typeface="Carlito"/>
              </a:rPr>
              <a:t>digital</a:t>
            </a:r>
            <a:r>
              <a:rPr sz="2200" spc="-3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signal</a:t>
            </a:r>
            <a:endParaRPr sz="2200">
              <a:latin typeface="Carlito"/>
              <a:cs typeface="Carlito"/>
            </a:endParaRPr>
          </a:p>
          <a:p>
            <a:pPr marL="241300">
              <a:lnSpc>
                <a:spcPct val="100000"/>
              </a:lnSpc>
              <a:spcBef>
                <a:spcPts val="60"/>
              </a:spcBef>
            </a:pPr>
            <a:r>
              <a:rPr sz="2500" spc="-15" dirty="0">
                <a:latin typeface="Carlito"/>
                <a:cs typeface="Carlito"/>
              </a:rPr>
              <a:t>controllers</a:t>
            </a:r>
            <a:endParaRPr sz="2500">
              <a:latin typeface="Carlito"/>
              <a:cs typeface="Carlito"/>
            </a:endParaRPr>
          </a:p>
          <a:p>
            <a:pPr marL="538480" lvl="1" indent="-228600">
              <a:lnSpc>
                <a:spcPct val="100000"/>
              </a:lnSpc>
              <a:spcBef>
                <a:spcPts val="515"/>
              </a:spcBef>
              <a:buClr>
                <a:srgbClr val="DA1F28"/>
              </a:buClr>
              <a:buFont typeface="Arial"/>
              <a:buChar char="•"/>
              <a:tabLst>
                <a:tab pos="537845" algn="l"/>
                <a:tab pos="538480" algn="l"/>
              </a:tabLst>
            </a:pPr>
            <a:r>
              <a:rPr sz="2000" spc="-5" dirty="0">
                <a:latin typeface="Carlito"/>
                <a:cs typeface="Carlito"/>
              </a:rPr>
              <a:t>dsPIC30</a:t>
            </a:r>
            <a:endParaRPr sz="2000">
              <a:latin typeface="Carlito"/>
              <a:cs typeface="Carlito"/>
            </a:endParaRPr>
          </a:p>
          <a:p>
            <a:pPr marL="538480" lvl="1" indent="-228600">
              <a:lnSpc>
                <a:spcPct val="100000"/>
              </a:lnSpc>
              <a:spcBef>
                <a:spcPts val="480"/>
              </a:spcBef>
              <a:buClr>
                <a:srgbClr val="DA1F28"/>
              </a:buClr>
              <a:buFont typeface="Arial"/>
              <a:buChar char="•"/>
              <a:tabLst>
                <a:tab pos="537845" algn="l"/>
                <a:tab pos="538480" algn="l"/>
              </a:tabLst>
            </a:pPr>
            <a:r>
              <a:rPr sz="2000" spc="-5" dirty="0">
                <a:latin typeface="Carlito"/>
                <a:cs typeface="Carlito"/>
              </a:rPr>
              <a:t>dsPIC33F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Words>2754</Words>
  <Application>Microsoft Macintosh PowerPoint</Application>
  <PresentationFormat>Custom</PresentationFormat>
  <Paragraphs>377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Arial</vt:lpstr>
      <vt:lpstr>Caladea</vt:lpstr>
      <vt:lpstr>Calibri</vt:lpstr>
      <vt:lpstr>Calibri Light</vt:lpstr>
      <vt:lpstr>Carlito</vt:lpstr>
      <vt:lpstr>Times New Roman</vt:lpstr>
      <vt:lpstr>Trebuchet MS</vt:lpstr>
      <vt:lpstr>Wingdings</vt:lpstr>
      <vt:lpstr>Office Theme</vt:lpstr>
      <vt:lpstr>Agenda</vt:lpstr>
      <vt:lpstr>What is a microcontroller?</vt:lpstr>
      <vt:lpstr>Microcomputer system and Microcontroller  based system</vt:lpstr>
      <vt:lpstr>Microcontrollers..</vt:lpstr>
      <vt:lpstr>Types of Microcontrollers</vt:lpstr>
      <vt:lpstr>Types of Microcontrollers..</vt:lpstr>
      <vt:lpstr>Microcontroller Packaging and  Appearance</vt:lpstr>
      <vt:lpstr>PIC Microcontrollers</vt:lpstr>
      <vt:lpstr>PIC Microcontroller product family</vt:lpstr>
      <vt:lpstr>PIC Microcontroller product family..</vt:lpstr>
      <vt:lpstr>An Example: PIC16F877</vt:lpstr>
      <vt:lpstr>PowerPoint Presentation</vt:lpstr>
      <vt:lpstr>PowerPoint Presentation</vt:lpstr>
      <vt:lpstr>Pin Diagram of PIC16F877</vt:lpstr>
      <vt:lpstr>Pin Diagram of PIC16F877..</vt:lpstr>
      <vt:lpstr>PowerPoint Presentation</vt:lpstr>
      <vt:lpstr>PIC16F877 Internal Block Diagram</vt:lpstr>
      <vt:lpstr>Memory of the PIC16F877</vt:lpstr>
      <vt:lpstr>Memory of the PIC16F877..</vt:lpstr>
      <vt:lpstr>PIC16F877A Program Memory</vt:lpstr>
      <vt:lpstr>PIC16F877A Data Memory (RAM)</vt:lpstr>
      <vt:lpstr>PIC16F877A Registers</vt:lpstr>
      <vt:lpstr>W Register</vt:lpstr>
      <vt:lpstr>Program Counter</vt:lpstr>
      <vt:lpstr>FSR &amp; INDF</vt:lpstr>
      <vt:lpstr>PCL &amp; PCLATH</vt:lpstr>
      <vt:lpstr>Memory Map Registers</vt:lpstr>
      <vt:lpstr>STATUS Register</vt:lpstr>
      <vt:lpstr>PIC16F877 Peripheral features</vt:lpstr>
      <vt:lpstr>PIC16F877 Peripheral features..</vt:lpstr>
      <vt:lpstr>PIC16F877 Peripheral features…</vt:lpstr>
      <vt:lpstr>PIC16F877 Peripheral features….</vt:lpstr>
      <vt:lpstr>PIC16F877 Peripheral features…..</vt:lpstr>
      <vt:lpstr>PIC16F877 Peripheral features…..</vt:lpstr>
      <vt:lpstr>Clock and Instruction Cycles</vt:lpstr>
      <vt:lpstr>Clock and Instruction Cycles..</vt:lpstr>
      <vt:lpstr>Pipelining in PIC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El-Banna</dc:creator>
  <cp:lastModifiedBy>Hung Nguyen</cp:lastModifiedBy>
  <cp:revision>4</cp:revision>
  <dcterms:created xsi:type="dcterms:W3CDTF">2020-09-24T03:17:38Z</dcterms:created>
  <dcterms:modified xsi:type="dcterms:W3CDTF">2020-10-04T09:03:04Z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2015-03-07T00:00:00Z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2020-09-24T00:00:00Z</vt:filetime>
  </property>
</Properties>
</file>