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8" r:id="rId18"/>
    <p:sldId id="273" r:id="rId19"/>
    <p:sldId id="274" r:id="rId20"/>
    <p:sldId id="275" r:id="rId21"/>
    <p:sldId id="279" r:id="rId22"/>
    <p:sldId id="280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512B-974D-4B25-AEB2-50A30F7F0E10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7BEA5-6EAA-42EC-9BB7-F177CFA3A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9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275C-4DF4-4435-9258-7B64EEEE559E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8F3D-ECB8-41A7-A77A-58FE663C8ED5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56FA-A580-4C84-834C-5E0914EBEA1E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4DF8-A925-4239-AB7A-1372B8E3670B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9363-E86D-40D9-B775-F5B4C12FFBB2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8941-FD07-462B-9A77-E0EB9481BAD3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8F71-BC24-4AF5-A4FD-6E49672B0ECC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D4DE-8976-4A1A-BDED-6CFAAEABF75B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C5BC-276A-4F3B-9F17-5DA084CCE570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3A0-D805-495F-90EC-90F15BB58A2E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C2688F-F00B-4256-B522-BECAFAA8FDB8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870B8F-14E7-4EFA-AAD4-C4BD15864AC0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电力系统短期负荷预测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2017011048 </a:t>
            </a:r>
            <a:r>
              <a:rPr lang="zh-CN" altLang="en-US" dirty="0" smtClean="0"/>
              <a:t>电</a:t>
            </a:r>
            <a:r>
              <a:rPr lang="en-US" altLang="zh-CN" dirty="0" smtClean="0"/>
              <a:t>75 </a:t>
            </a:r>
            <a:r>
              <a:rPr lang="zh-CN" altLang="en-US" dirty="0" smtClean="0"/>
              <a:t>牛腾腾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894-B0BF-44CE-904D-754D0FF83B38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4039" y="595723"/>
            <a:ext cx="7729728" cy="1188720"/>
          </a:xfrm>
        </p:spPr>
        <p:txBody>
          <a:bodyPr/>
          <a:lstStyle/>
          <a:p>
            <a:r>
              <a:rPr lang="zh-CN" altLang="en-US" dirty="0" smtClean="0"/>
              <a:t>数据预处理（最终结果）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039" y="2352177"/>
            <a:ext cx="8085222" cy="3923177"/>
          </a:xfrm>
        </p:spPr>
        <p:txBody>
          <a:bodyPr>
            <a:noAutofit/>
          </a:bodyPr>
          <a:lstStyle/>
          <a:p>
            <a:pPr lvl="1"/>
            <a:r>
              <a:rPr lang="zh-CN" altLang="en-US" sz="2800" dirty="0" smtClean="0"/>
              <a:t>数据规模：</a:t>
            </a:r>
            <a:r>
              <a:rPr lang="en-US" altLang="zh-CN" sz="2800" dirty="0" smtClean="0"/>
              <a:t>1981</a:t>
            </a:r>
            <a:r>
              <a:rPr lang="zh-CN" altLang="en-US" sz="2800" dirty="0" smtClean="0"/>
              <a:t>（条）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* </a:t>
            </a:r>
            <a:r>
              <a:rPr lang="en-US" altLang="zh-CN" sz="2800" dirty="0" smtClean="0"/>
              <a:t>109</a:t>
            </a:r>
            <a:r>
              <a:rPr lang="zh-CN" altLang="en-US" sz="2800" dirty="0" smtClean="0"/>
              <a:t>（特征）</a:t>
            </a:r>
            <a:endParaRPr lang="en-US" altLang="zh-CN" sz="28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64369"/>
              </p:ext>
            </p:extLst>
          </p:nvPr>
        </p:nvGraphicFramePr>
        <p:xfrm>
          <a:off x="2520703" y="3386665"/>
          <a:ext cx="7136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141">
                  <a:extLst>
                    <a:ext uri="{9D8B030D-6E8A-4147-A177-3AD203B41FA5}">
                      <a16:colId xmlns:a16="http://schemas.microsoft.com/office/drawing/2014/main" val="3611566956"/>
                    </a:ext>
                  </a:extLst>
                </a:gridCol>
                <a:gridCol w="2452258">
                  <a:extLst>
                    <a:ext uri="{9D8B030D-6E8A-4147-A177-3AD203B41FA5}">
                      <a16:colId xmlns:a16="http://schemas.microsoft.com/office/drawing/2014/main" val="3990755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特征类型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特征数目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59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第</a:t>
                      </a:r>
                      <a:r>
                        <a:rPr lang="en-US" altLang="zh-CN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T</a:t>
                      </a:r>
                      <a:r>
                        <a:rPr lang="zh-CN" altLang="en-US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天的负荷数据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等线" panose="02010600030101010101" charset="-122"/>
                          <a:ea typeface="等线" panose="02010600030101010101" charset="-122"/>
                        </a:rPr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2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第</a:t>
                      </a:r>
                      <a:r>
                        <a:rPr lang="en-US" altLang="zh-CN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T+1</a:t>
                      </a:r>
                      <a:r>
                        <a:rPr lang="zh-CN" altLang="en-US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天的天气数据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等线" panose="02010600030101010101" charset="-122"/>
                          <a:ea typeface="等线" panose="02010600030101010101" charset="-122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9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第T+1天的星期类型（one-hot编码）</a:t>
                      </a:r>
                      <a:endParaRPr lang="en-US" altLang="en-US" sz="18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1800" dirty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131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第T+1天是否节假日（one-hot编码）</a:t>
                      </a:r>
                      <a:endParaRPr lang="en-US" altLang="en-US" sz="18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</a:t>
                      </a:r>
                      <a:endParaRPr lang="en-US" altLang="en-US" sz="1800" dirty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59346"/>
                  </a:ext>
                </a:extLst>
              </a:tr>
            </a:tbl>
          </a:graphicData>
        </a:graphic>
      </p:graphicFrame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7788-5247-46D8-928A-F668400412CE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9420" y="2477624"/>
            <a:ext cx="2453159" cy="310198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选题</a:t>
            </a:r>
            <a:r>
              <a:rPr lang="zh-CN" altLang="en-US" sz="2800" dirty="0" smtClean="0"/>
              <a:t>背景</a:t>
            </a:r>
            <a:endParaRPr lang="en-US" altLang="zh-CN" sz="2800" dirty="0" smtClean="0"/>
          </a:p>
          <a:p>
            <a:r>
              <a:rPr lang="zh-CN" altLang="en-US" sz="2800" dirty="0" smtClean="0"/>
              <a:t>数据预处理</a:t>
            </a:r>
            <a:endParaRPr lang="en-US" altLang="zh-CN" sz="2800" dirty="0" smtClean="0"/>
          </a:p>
          <a:p>
            <a:r>
              <a:rPr lang="zh-CN" altLang="en-US" sz="2800" b="1" u="sng" dirty="0" smtClean="0"/>
              <a:t>模型构建</a:t>
            </a:r>
            <a:endParaRPr lang="en-US" altLang="zh-CN" sz="2800" b="1" u="sng" dirty="0" smtClean="0"/>
          </a:p>
          <a:p>
            <a:r>
              <a:rPr lang="zh-CN" altLang="en-US" sz="2800" dirty="0"/>
              <a:t>实验</a:t>
            </a:r>
            <a:r>
              <a:rPr lang="zh-CN" altLang="en-US" sz="2800" dirty="0" smtClean="0"/>
              <a:t>结果</a:t>
            </a:r>
            <a:endParaRPr lang="en-US" altLang="zh-CN" sz="2800" dirty="0" smtClean="0"/>
          </a:p>
          <a:p>
            <a:r>
              <a:rPr lang="zh-CN" altLang="en-US" sz="2800" dirty="0"/>
              <a:t>结果分析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92A3-1FCB-4CD6-8B0A-82E8AABE1747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4039" y="595723"/>
            <a:ext cx="7729728" cy="1188720"/>
          </a:xfrm>
        </p:spPr>
        <p:txBody>
          <a:bodyPr/>
          <a:lstStyle/>
          <a:p>
            <a:r>
              <a:rPr lang="zh-CN" altLang="en-US" dirty="0" smtClean="0"/>
              <a:t>模型构建（输入输出）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8531" y="2241462"/>
            <a:ext cx="3638789" cy="3923177"/>
          </a:xfrm>
        </p:spPr>
        <p:txBody>
          <a:bodyPr>
            <a:noAutofit/>
          </a:bodyPr>
          <a:lstStyle/>
          <a:p>
            <a:pPr lvl="1"/>
            <a:r>
              <a:rPr lang="zh-CN" altLang="en-US" sz="2800" dirty="0" smtClean="0"/>
              <a:t>构建</a:t>
            </a:r>
            <a:r>
              <a:rPr lang="en-US" altLang="zh-CN" sz="2800" dirty="0" smtClean="0"/>
              <a:t>MLP</a:t>
            </a:r>
            <a:r>
              <a:rPr lang="zh-CN" altLang="en-US" sz="2800" dirty="0" smtClean="0"/>
              <a:t>模型，使用前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天的数据预测下一天的负荷</a:t>
            </a:r>
            <a:endParaRPr lang="en-US" altLang="zh-CN" sz="2800" dirty="0" smtClean="0"/>
          </a:p>
          <a:p>
            <a:pPr lvl="1">
              <a:spcBef>
                <a:spcPts val="2400"/>
              </a:spcBef>
            </a:pPr>
            <a:r>
              <a:rPr lang="en-US" altLang="zh-CN" sz="2800" dirty="0" smtClean="0"/>
              <a:t>2008.1.1-2008.6.3</a:t>
            </a:r>
            <a:r>
              <a:rPr lang="zh-CN" altLang="en-US" sz="2800" dirty="0" smtClean="0"/>
              <a:t>（后</a:t>
            </a:r>
            <a:r>
              <a:rPr lang="en-US" altLang="zh-CN" sz="2800" dirty="0" smtClean="0"/>
              <a:t>154</a:t>
            </a:r>
            <a:r>
              <a:rPr lang="zh-CN" altLang="en-US" sz="2800" dirty="0" smtClean="0"/>
              <a:t>条数据）作为验证集</a:t>
            </a:r>
            <a:endParaRPr lang="en-US" altLang="zh-CN" sz="2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05336"/>
              </p:ext>
            </p:extLst>
          </p:nvPr>
        </p:nvGraphicFramePr>
        <p:xfrm>
          <a:off x="5547360" y="2241462"/>
          <a:ext cx="484732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281">
                  <a:extLst>
                    <a:ext uri="{9D8B030D-6E8A-4147-A177-3AD203B41FA5}">
                      <a16:colId xmlns:a16="http://schemas.microsoft.com/office/drawing/2014/main" val="151358045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590378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1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历史负荷数据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T-7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T-6…T-1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天的负荷数据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96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天的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点负荷数据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96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5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天的气象数据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93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天的星期类型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9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天是否节假日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995379"/>
                  </a:ext>
                </a:extLst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E2D-56CE-4342-8EAB-CBF8F61701F7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4039" y="595723"/>
            <a:ext cx="7729728" cy="1188720"/>
          </a:xfrm>
        </p:spPr>
        <p:txBody>
          <a:bodyPr/>
          <a:lstStyle/>
          <a:p>
            <a:r>
              <a:rPr lang="zh-CN" altLang="en-US" dirty="0" smtClean="0"/>
              <a:t>模型构建（网络结构、超参数）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4731" y="1981765"/>
            <a:ext cx="8848344" cy="3489396"/>
          </a:xfrm>
        </p:spPr>
        <p:txBody>
          <a:bodyPr>
            <a:noAutofit/>
          </a:bodyPr>
          <a:lstStyle/>
          <a:p>
            <a:pPr lvl="1"/>
            <a:r>
              <a:rPr lang="zh-CN" altLang="en-US" sz="2800" dirty="0" smtClean="0"/>
              <a:t>网络结构</a:t>
            </a:r>
            <a:endParaRPr lang="en-US" altLang="zh-CN" sz="2800" dirty="0" smtClean="0"/>
          </a:p>
        </p:txBody>
      </p:sp>
      <p:sp>
        <p:nvSpPr>
          <p:cNvPr id="5" name="椭圆 4"/>
          <p:cNvSpPr/>
          <p:nvPr/>
        </p:nvSpPr>
        <p:spPr>
          <a:xfrm>
            <a:off x="2941320" y="258508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69565" y="3649345"/>
            <a:ext cx="736600" cy="6115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/>
              <a:t>…</a:t>
            </a:r>
          </a:p>
        </p:txBody>
      </p:sp>
      <p:sp>
        <p:nvSpPr>
          <p:cNvPr id="7" name="椭圆 6"/>
          <p:cNvSpPr/>
          <p:nvPr/>
        </p:nvSpPr>
        <p:spPr>
          <a:xfrm>
            <a:off x="2941320" y="312102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41320" y="429641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51500" y="2585085"/>
            <a:ext cx="360000" cy="36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79745" y="3632835"/>
            <a:ext cx="736600" cy="6115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/>
              <a:t>…</a:t>
            </a:r>
          </a:p>
        </p:txBody>
      </p:sp>
      <p:sp>
        <p:nvSpPr>
          <p:cNvPr id="11" name="椭圆 10"/>
          <p:cNvSpPr/>
          <p:nvPr/>
        </p:nvSpPr>
        <p:spPr>
          <a:xfrm>
            <a:off x="5651500" y="3104515"/>
            <a:ext cx="360000" cy="36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51500" y="4279900"/>
            <a:ext cx="360000" cy="36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65490" y="258508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93735" y="3649345"/>
            <a:ext cx="736600" cy="6115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/>
              <a:t>…</a:t>
            </a:r>
          </a:p>
        </p:txBody>
      </p:sp>
      <p:sp>
        <p:nvSpPr>
          <p:cNvPr id="15" name="椭圆 14"/>
          <p:cNvSpPr/>
          <p:nvPr/>
        </p:nvSpPr>
        <p:spPr>
          <a:xfrm>
            <a:off x="8365490" y="312102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365490" y="429641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606165" y="2760980"/>
            <a:ext cx="1898650" cy="825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606165" y="3280410"/>
            <a:ext cx="1898650" cy="825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606165" y="4415155"/>
            <a:ext cx="1898650" cy="825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628390" y="2767330"/>
            <a:ext cx="1826895" cy="16560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681095" y="3343275"/>
            <a:ext cx="1774190" cy="108013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244590" y="2744470"/>
            <a:ext cx="1898650" cy="825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236970" y="2741295"/>
            <a:ext cx="1856740" cy="51371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244590" y="2752725"/>
            <a:ext cx="1920875" cy="165417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244590" y="3263900"/>
            <a:ext cx="1898650" cy="825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244590" y="4398645"/>
            <a:ext cx="1898650" cy="825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319520" y="3255010"/>
            <a:ext cx="1774190" cy="1079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319520" y="3326765"/>
            <a:ext cx="1774190" cy="108013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98500" y="2773045"/>
            <a:ext cx="1856740" cy="51371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588975" y="3286760"/>
            <a:ext cx="1774190" cy="1079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576910" y="2767330"/>
            <a:ext cx="1849120" cy="51244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590925" y="2783840"/>
            <a:ext cx="1920875" cy="165417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260745" y="2719387"/>
            <a:ext cx="1849120" cy="51244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267125" y="2765743"/>
            <a:ext cx="1826895" cy="165608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443480" y="4871617"/>
            <a:ext cx="1483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输入层：</a:t>
            </a:r>
            <a:r>
              <a:rPr lang="en-US" altLang="zh-CN" dirty="0"/>
              <a:t>685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153660" y="4871617"/>
            <a:ext cx="1483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隐藏层：</a:t>
            </a:r>
            <a:r>
              <a:rPr lang="en-US" altLang="zh-CN"/>
              <a:t>520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867650" y="4871617"/>
            <a:ext cx="1356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输出层：</a:t>
            </a:r>
            <a:r>
              <a:rPr lang="en-US" altLang="zh-CN"/>
              <a:t>96</a:t>
            </a:r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1664731" y="5412994"/>
            <a:ext cx="10527269" cy="983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800" dirty="0"/>
              <a:t>超参数</a:t>
            </a:r>
            <a:r>
              <a:rPr lang="zh-CN" altLang="en-US" sz="2800" dirty="0" smtClean="0"/>
              <a:t>：优化器</a:t>
            </a:r>
            <a:r>
              <a:rPr lang="en-US" altLang="zh-CN" sz="2800" dirty="0" smtClean="0"/>
              <a:t>Adam</a:t>
            </a:r>
            <a:r>
              <a:rPr lang="zh-CN" altLang="en-US" sz="2800" dirty="0" smtClean="0"/>
              <a:t>，学习率</a:t>
            </a:r>
            <a:r>
              <a:rPr lang="en-US" altLang="zh-CN" sz="2800" dirty="0" smtClean="0"/>
              <a:t>0.001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batch_size128</a:t>
            </a:r>
          </a:p>
        </p:txBody>
      </p:sp>
      <p:sp>
        <p:nvSpPr>
          <p:cNvPr id="45" name="日期占位符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CD84-DA4E-4BC1-98F7-313C4F10E420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9420" y="2477624"/>
            <a:ext cx="2453159" cy="310198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选题</a:t>
            </a:r>
            <a:r>
              <a:rPr lang="zh-CN" altLang="en-US" sz="2800" dirty="0" smtClean="0"/>
              <a:t>背景</a:t>
            </a:r>
            <a:endParaRPr lang="en-US" altLang="zh-CN" sz="2800" dirty="0" smtClean="0"/>
          </a:p>
          <a:p>
            <a:r>
              <a:rPr lang="zh-CN" altLang="en-US" sz="2800" dirty="0" smtClean="0"/>
              <a:t>数据预处理</a:t>
            </a:r>
            <a:endParaRPr lang="en-US" altLang="zh-CN" sz="2800" dirty="0" smtClean="0"/>
          </a:p>
          <a:p>
            <a:r>
              <a:rPr lang="zh-CN" altLang="en-US" sz="2800" dirty="0" smtClean="0"/>
              <a:t>模型构建</a:t>
            </a:r>
            <a:endParaRPr lang="en-US" altLang="zh-CN" sz="2800" dirty="0" smtClean="0"/>
          </a:p>
          <a:p>
            <a:r>
              <a:rPr lang="zh-CN" altLang="en-US" sz="2800" b="1" u="sng" dirty="0"/>
              <a:t>实验</a:t>
            </a:r>
            <a:r>
              <a:rPr lang="zh-CN" altLang="en-US" sz="2800" b="1" u="sng" dirty="0" smtClean="0"/>
              <a:t>结果</a:t>
            </a:r>
            <a:endParaRPr lang="en-US" altLang="zh-CN" sz="2800" b="1" u="sng" dirty="0" smtClean="0"/>
          </a:p>
          <a:p>
            <a:r>
              <a:rPr lang="zh-CN" altLang="en-US" sz="2800" dirty="0"/>
              <a:t>结果分析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F0C3-0C75-4B48-B30C-39CBAD7F5F28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4039" y="595723"/>
            <a:ext cx="7729728" cy="1188720"/>
          </a:xfrm>
        </p:spPr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85388" y="2072640"/>
            <a:ext cx="8607029" cy="38197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mse</a:t>
            </a:r>
            <a:r>
              <a:rPr lang="zh-CN" altLang="en-US" sz="2800" dirty="0" smtClean="0"/>
              <a:t>作为损失函数训练</a:t>
            </a:r>
            <a:r>
              <a:rPr lang="en-US" altLang="zh-CN" sz="2800" dirty="0" smtClean="0"/>
              <a:t>MLP</a:t>
            </a:r>
            <a:r>
              <a:rPr lang="zh-CN" altLang="en-US" sz="2800" dirty="0" smtClean="0"/>
              <a:t>网络，训练结果如下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" t="7874" r="5429" b="5698"/>
          <a:stretch/>
        </p:blipFill>
        <p:spPr>
          <a:xfrm>
            <a:off x="6286148" y="3005809"/>
            <a:ext cx="4106269" cy="3174815"/>
          </a:xfrm>
          <a:prstGeom prst="rect">
            <a:avLst/>
          </a:prstGeom>
        </p:spPr>
      </p:pic>
      <p:sp>
        <p:nvSpPr>
          <p:cNvPr id="9" name="内容占位符 4"/>
          <p:cNvSpPr txBox="1">
            <a:spLocks/>
          </p:cNvSpPr>
          <p:nvPr/>
        </p:nvSpPr>
        <p:spPr>
          <a:xfrm>
            <a:off x="2224039" y="3146378"/>
            <a:ext cx="3947160" cy="289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验证集上最优</a:t>
            </a:r>
            <a:r>
              <a:rPr lang="en-US" altLang="zh-CN" sz="2800" dirty="0" err="1" smtClean="0"/>
              <a:t>mse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en-US" altLang="zh-CN" sz="2600" dirty="0" smtClean="0"/>
              <a:t>0.0012</a:t>
            </a:r>
          </a:p>
          <a:p>
            <a:r>
              <a:rPr lang="zh-CN" altLang="en-US" sz="2800" dirty="0" smtClean="0"/>
              <a:t>换算为真实负荷：</a:t>
            </a:r>
            <a:endParaRPr lang="en-US" altLang="zh-CN" sz="2800" dirty="0" smtClean="0"/>
          </a:p>
          <a:p>
            <a:pPr lvl="1"/>
            <a:r>
              <a:rPr lang="en-US" altLang="zh-CN" sz="2600" dirty="0" smtClean="0"/>
              <a:t>238.46MW</a:t>
            </a:r>
            <a:endParaRPr lang="zh-CN" altLang="en-US" sz="26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A27-A933-4286-9063-DED511B92A6B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4039" y="595723"/>
            <a:ext cx="7729728" cy="1188720"/>
          </a:xfrm>
        </p:spPr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24039" y="2136809"/>
            <a:ext cx="8607029" cy="38197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预测精度公式：</a:t>
            </a:r>
            <a:endParaRPr lang="en-US" altLang="zh-CN" sz="2800" dirty="0" smtClean="0"/>
          </a:p>
          <a:p>
            <a:pPr>
              <a:spcBef>
                <a:spcPts val="2400"/>
              </a:spcBef>
            </a:pPr>
            <a:r>
              <a:rPr lang="zh-CN" altLang="en-US" sz="2800" dirty="0" smtClean="0"/>
              <a:t>验证集平均精度：</a:t>
            </a:r>
            <a:r>
              <a:rPr lang="en-US" altLang="zh-CN" sz="2800" dirty="0" smtClean="0"/>
              <a:t>97.36%</a:t>
            </a:r>
            <a:endParaRPr lang="zh-CN" altLang="en-US" sz="28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055811"/>
              </p:ext>
            </p:extLst>
          </p:nvPr>
        </p:nvGraphicFramePr>
        <p:xfrm>
          <a:off x="4924847" y="1892385"/>
          <a:ext cx="3205412" cy="97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3" imgW="1752600" imgH="533400" progId="Equation.3">
                  <p:embed/>
                </p:oleObj>
              </mc:Choice>
              <mc:Fallback>
                <p:oleObj r:id="rId3" imgW="1752600" imgH="533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847" y="1892385"/>
                        <a:ext cx="3205412" cy="975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039" y="3473279"/>
            <a:ext cx="3624338" cy="27277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73279"/>
            <a:ext cx="4157792" cy="2719596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1CDE-D167-45B9-B9B2-639ECE43F726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4039" y="595723"/>
            <a:ext cx="7729728" cy="1188720"/>
          </a:xfrm>
        </p:spPr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062999" y="2042373"/>
            <a:ext cx="4066002" cy="381978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预测精度：</a:t>
            </a:r>
            <a:r>
              <a:rPr lang="en-US" altLang="zh-CN" sz="2800" dirty="0" smtClean="0"/>
              <a:t>99.02%</a:t>
            </a:r>
            <a:endParaRPr lang="zh-CN" altLang="en-US" sz="28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725605"/>
            <a:ext cx="5487650" cy="3658433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C382-0565-4612-9F48-970E2AEB6FB4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9420" y="2477624"/>
            <a:ext cx="2453159" cy="310198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选题</a:t>
            </a:r>
            <a:r>
              <a:rPr lang="zh-CN" altLang="en-US" sz="2800" dirty="0" smtClean="0"/>
              <a:t>背景</a:t>
            </a:r>
            <a:endParaRPr lang="en-US" altLang="zh-CN" sz="2800" dirty="0" smtClean="0"/>
          </a:p>
          <a:p>
            <a:r>
              <a:rPr lang="zh-CN" altLang="en-US" sz="2800" dirty="0" smtClean="0"/>
              <a:t>数据预处理</a:t>
            </a:r>
            <a:endParaRPr lang="en-US" altLang="zh-CN" sz="2800" dirty="0" smtClean="0"/>
          </a:p>
          <a:p>
            <a:r>
              <a:rPr lang="zh-CN" altLang="en-US" sz="2800" dirty="0" smtClean="0"/>
              <a:t>模型构建</a:t>
            </a:r>
            <a:endParaRPr lang="en-US" altLang="zh-CN" sz="2800" dirty="0" smtClean="0"/>
          </a:p>
          <a:p>
            <a:r>
              <a:rPr lang="zh-CN" altLang="en-US" sz="2800" dirty="0"/>
              <a:t>实验</a:t>
            </a:r>
            <a:r>
              <a:rPr lang="zh-CN" altLang="en-US" sz="2800" dirty="0" smtClean="0"/>
              <a:t>结果</a:t>
            </a:r>
            <a:endParaRPr lang="en-US" altLang="zh-CN" sz="2800" dirty="0" smtClean="0"/>
          </a:p>
          <a:p>
            <a:r>
              <a:rPr lang="zh-CN" altLang="en-US" sz="2800" b="1" u="sng" dirty="0"/>
              <a:t>结果分析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F4C9-FCE6-4012-962C-1B318F05F54D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4039" y="595723"/>
            <a:ext cx="7729728" cy="1188720"/>
          </a:xfrm>
        </p:spPr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960" y="2183980"/>
            <a:ext cx="5839393" cy="38195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011179" y="3497580"/>
            <a:ext cx="4832417" cy="1996440"/>
            <a:chOff x="6376939" y="3317240"/>
            <a:chExt cx="4832417" cy="1996440"/>
          </a:xfrm>
        </p:grpSpPr>
        <p:sp>
          <p:nvSpPr>
            <p:cNvPr id="3" name="椭圆 2"/>
            <p:cNvSpPr/>
            <p:nvPr/>
          </p:nvSpPr>
          <p:spPr>
            <a:xfrm>
              <a:off x="6376939" y="3444240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453899" y="3489960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412499" y="4414520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509779" y="4221480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489459" y="4505960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140459" y="3799840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430370" y="3317240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668596" y="3317240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115486" y="3596262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314516" y="4457700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166619" y="5146040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0290880" y="3977640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1050539" y="4018280"/>
              <a:ext cx="158817" cy="1676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内容占位符 4"/>
          <p:cNvSpPr txBox="1">
            <a:spLocks/>
          </p:cNvSpPr>
          <p:nvPr/>
        </p:nvSpPr>
        <p:spPr>
          <a:xfrm>
            <a:off x="1148080" y="2436233"/>
            <a:ext cx="4250290" cy="289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 smtClean="0"/>
              <a:t>精度低于</a:t>
            </a:r>
            <a:r>
              <a:rPr lang="en-US" altLang="zh-CN" sz="2600" dirty="0" smtClean="0"/>
              <a:t>95%</a:t>
            </a:r>
            <a:r>
              <a:rPr lang="zh-CN" altLang="en-US" sz="2600" dirty="0" smtClean="0"/>
              <a:t>的数据共有</a:t>
            </a:r>
            <a:r>
              <a:rPr lang="en-US" altLang="zh-CN" sz="2600" dirty="0" smtClean="0"/>
              <a:t>13</a:t>
            </a:r>
            <a:r>
              <a:rPr lang="zh-CN" altLang="en-US" sz="2600" dirty="0" smtClean="0"/>
              <a:t>个</a:t>
            </a:r>
            <a:endParaRPr lang="en-US" altLang="zh-CN" sz="2600" dirty="0" smtClean="0"/>
          </a:p>
          <a:p>
            <a:r>
              <a:rPr lang="en-US" altLang="zh-CN" sz="2600" dirty="0" smtClean="0"/>
              <a:t>9</a:t>
            </a:r>
            <a:r>
              <a:rPr lang="zh-CN" altLang="en-US" sz="2600" dirty="0" smtClean="0"/>
              <a:t>条数据位于节假日前后（春节，清明节，劳动节）</a:t>
            </a:r>
            <a:endParaRPr lang="en-US" altLang="zh-CN" sz="2600" dirty="0" smtClean="0"/>
          </a:p>
          <a:p>
            <a:r>
              <a:rPr lang="en-US" altLang="zh-CN" sz="2600" dirty="0" smtClean="0"/>
              <a:t>5</a:t>
            </a:r>
            <a:r>
              <a:rPr lang="zh-CN" altLang="en-US" sz="2600" dirty="0" smtClean="0"/>
              <a:t>条数据，负荷与正常日有较大变化</a:t>
            </a:r>
            <a:endParaRPr lang="en-US" altLang="zh-CN" sz="2600" dirty="0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1ED-1E66-45B1-ABB5-3787B26CC7EC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9420" y="2477624"/>
            <a:ext cx="2453159" cy="3101983"/>
          </a:xfrm>
        </p:spPr>
        <p:txBody>
          <a:bodyPr>
            <a:normAutofit/>
          </a:bodyPr>
          <a:lstStyle/>
          <a:p>
            <a:r>
              <a:rPr lang="zh-CN" altLang="en-US" sz="2800" b="1" u="sng" dirty="0"/>
              <a:t>选题</a:t>
            </a:r>
            <a:r>
              <a:rPr lang="zh-CN" altLang="en-US" sz="2800" b="1" u="sng" dirty="0" smtClean="0"/>
              <a:t>背景</a:t>
            </a:r>
            <a:endParaRPr lang="en-US" altLang="zh-CN" sz="2800" b="1" u="sng" dirty="0" smtClean="0"/>
          </a:p>
          <a:p>
            <a:r>
              <a:rPr lang="zh-CN" altLang="en-US" sz="2800" dirty="0" smtClean="0"/>
              <a:t>数据预处理</a:t>
            </a:r>
            <a:endParaRPr lang="en-US" altLang="zh-CN" sz="2800" dirty="0" smtClean="0"/>
          </a:p>
          <a:p>
            <a:r>
              <a:rPr lang="zh-CN" altLang="en-US" sz="2800" dirty="0" smtClean="0"/>
              <a:t>模型构建</a:t>
            </a:r>
            <a:endParaRPr lang="en-US" altLang="zh-CN" sz="2800" dirty="0" smtClean="0"/>
          </a:p>
          <a:p>
            <a:r>
              <a:rPr lang="zh-CN" altLang="en-US" sz="2800" dirty="0"/>
              <a:t>实验</a:t>
            </a:r>
            <a:r>
              <a:rPr lang="zh-CN" altLang="en-US" sz="2800" dirty="0" smtClean="0"/>
              <a:t>结果</a:t>
            </a:r>
            <a:endParaRPr lang="en-US" altLang="zh-CN" sz="2800" dirty="0" smtClean="0"/>
          </a:p>
          <a:p>
            <a:r>
              <a:rPr lang="zh-CN" altLang="en-US" sz="2800" dirty="0"/>
              <a:t>结果分析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17A6-268A-4E8E-8889-72DAD928B421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616" y="2748212"/>
            <a:ext cx="6202528" cy="2510028"/>
          </a:xfrm>
          <a:prstGeom prst="rect">
            <a:avLst/>
          </a:prstGeom>
        </p:spPr>
      </p:pic>
      <p:sp>
        <p:nvSpPr>
          <p:cNvPr id="5" name="内容占位符 4"/>
          <p:cNvSpPr txBox="1">
            <a:spLocks/>
          </p:cNvSpPr>
          <p:nvPr/>
        </p:nvSpPr>
        <p:spPr>
          <a:xfrm>
            <a:off x="1503680" y="2832473"/>
            <a:ext cx="3380816" cy="289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 smtClean="0"/>
              <a:t>2008</a:t>
            </a:r>
            <a:r>
              <a:rPr lang="zh-CN" altLang="en-US" sz="2600" dirty="0" smtClean="0"/>
              <a:t>年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月</a:t>
            </a:r>
            <a:r>
              <a:rPr lang="en-US" altLang="zh-CN" sz="2600" dirty="0" smtClean="0"/>
              <a:t>6</a:t>
            </a:r>
            <a:r>
              <a:rPr lang="zh-CN" altLang="en-US" sz="2600" dirty="0" smtClean="0"/>
              <a:t>日</a:t>
            </a:r>
            <a:r>
              <a:rPr lang="en-US" altLang="zh-CN" sz="2600" dirty="0" smtClean="0"/>
              <a:t>-12</a:t>
            </a:r>
            <a:r>
              <a:rPr lang="zh-CN" altLang="en-US" sz="2600" dirty="0" smtClean="0"/>
              <a:t>日春节放假，负荷值明显下降，且日变化规律与正常日不同</a:t>
            </a:r>
            <a:endParaRPr lang="en-US" altLang="zh-CN" sz="2600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FE2C-3FC9-43B8-BA8C-25D1B4E904B0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2397760" y="3187920"/>
            <a:ext cx="7975600" cy="289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/>
              <a:t>可以</a:t>
            </a:r>
            <a:r>
              <a:rPr lang="zh-CN" altLang="en-US" sz="2600" dirty="0" smtClean="0"/>
              <a:t>考虑对正常日和节假日分别建模</a:t>
            </a:r>
            <a:endParaRPr lang="en-US" altLang="zh-CN" sz="2600" dirty="0" smtClean="0"/>
          </a:p>
          <a:p>
            <a:r>
              <a:rPr lang="zh-CN" altLang="en-US" sz="2600" dirty="0" smtClean="0"/>
              <a:t>使用更适合于时间序列分析的模型如</a:t>
            </a:r>
            <a:r>
              <a:rPr lang="en-US" altLang="zh-CN" sz="2600" dirty="0" smtClean="0"/>
              <a:t>LSTM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GRU</a:t>
            </a:r>
            <a:r>
              <a:rPr lang="zh-CN" altLang="en-US" sz="2600" dirty="0" smtClean="0"/>
              <a:t>等</a:t>
            </a:r>
            <a:endParaRPr lang="en-US" altLang="zh-CN" sz="2600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FE2C-3FC9-43B8-BA8C-25D1B4E904B0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参考文献</a:t>
            </a: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>
          <a:xfrm>
            <a:off x="2231136" y="2867344"/>
            <a:ext cx="8229600" cy="1971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[1]陆继翔,张琪培,杨志宏,涂孟夫,陆进军,彭晖.基于CNN-LSTM混合神经网络模型的短期负荷预测方法[J].电力系统自动化,2019,43(08):131-137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]罗澍忻,陆秋瑜,靳冰洁,麻敏华.考虑相关因素的长短时记忆网络短期负荷预测方法[J].机电工程技术,2019,48(12):126-129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]王增平,赵兵,纪维佳,高欣,李晓兵.基于GRU-NN模型的短期负荷预测方法[J].电力系统自动化,2019,43(05):53-62.</a:t>
            </a:r>
          </a:p>
        </p:txBody>
      </p:sp>
      <p:sp>
        <p:nvSpPr>
          <p:cNvPr id="2662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A20E0E-DE7A-4819-BCF2-CA0955A9DE46}" type="slidenum">
              <a:rPr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5200" y="289560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谢谢大家！</a:t>
            </a:r>
            <a:endParaRPr lang="en-US" altLang="zh-CN" sz="4800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43C-8D1D-4E7E-87CD-F0676D101F12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9451" y="2717581"/>
            <a:ext cx="4504881" cy="310198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电力系统短期负荷预测是</a:t>
            </a:r>
            <a:r>
              <a:rPr lang="zh-CN" altLang="en-US" sz="2800" dirty="0" smtClean="0"/>
              <a:t>制定日前</a:t>
            </a:r>
            <a:r>
              <a:rPr lang="zh-CN" altLang="en-US" sz="2800" dirty="0"/>
              <a:t>发电计划的基础</a:t>
            </a:r>
          </a:p>
          <a:p>
            <a:r>
              <a:rPr lang="zh-CN" altLang="en-US" sz="2800" dirty="0"/>
              <a:t>负荷受到历史数据、当天</a:t>
            </a:r>
            <a:r>
              <a:rPr lang="zh-CN" altLang="en-US" sz="2800" dirty="0" smtClean="0"/>
              <a:t>气象</a:t>
            </a:r>
            <a:r>
              <a:rPr lang="zh-CN" altLang="en-US" sz="2800" dirty="0"/>
              <a:t>情况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当天日期类型的影响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b="6113"/>
          <a:stretch/>
        </p:blipFill>
        <p:spPr>
          <a:xfrm>
            <a:off x="6094333" y="2717582"/>
            <a:ext cx="4226974" cy="2464018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776DF-B567-4625-ADBB-3302D3ADDCDB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9420" y="2477624"/>
            <a:ext cx="2453159" cy="310198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选题</a:t>
            </a:r>
            <a:r>
              <a:rPr lang="zh-CN" altLang="en-US" sz="2800" dirty="0" smtClean="0"/>
              <a:t>背景</a:t>
            </a:r>
            <a:endParaRPr lang="en-US" altLang="zh-CN" sz="2800" dirty="0" smtClean="0"/>
          </a:p>
          <a:p>
            <a:r>
              <a:rPr lang="zh-CN" altLang="en-US" sz="2800" b="1" u="sng" dirty="0" smtClean="0"/>
              <a:t>数据预处理</a:t>
            </a:r>
            <a:endParaRPr lang="en-US" altLang="zh-CN" sz="2800" b="1" u="sng" dirty="0" smtClean="0"/>
          </a:p>
          <a:p>
            <a:r>
              <a:rPr lang="zh-CN" altLang="en-US" sz="2800" dirty="0" smtClean="0"/>
              <a:t>模型构建</a:t>
            </a:r>
            <a:endParaRPr lang="en-US" altLang="zh-CN" sz="2800" dirty="0" smtClean="0"/>
          </a:p>
          <a:p>
            <a:r>
              <a:rPr lang="zh-CN" altLang="en-US" sz="2800" dirty="0"/>
              <a:t>实验</a:t>
            </a:r>
            <a:r>
              <a:rPr lang="zh-CN" altLang="en-US" sz="2800" dirty="0" smtClean="0"/>
              <a:t>结果</a:t>
            </a:r>
            <a:endParaRPr lang="en-US" altLang="zh-CN" sz="2800" dirty="0" smtClean="0"/>
          </a:p>
          <a:p>
            <a:r>
              <a:rPr lang="zh-CN" altLang="en-US" sz="2800" dirty="0"/>
              <a:t>结果分析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3DDE-53A4-4D9F-9B8F-29598DB7EFD2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884" y="2477623"/>
            <a:ext cx="8196232" cy="3923177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数据</a:t>
            </a:r>
            <a:r>
              <a:rPr lang="zh-CN" altLang="en-US" sz="2800" dirty="0" smtClean="0"/>
              <a:t>集来源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某</a:t>
            </a:r>
            <a:r>
              <a:rPr lang="zh-CN" altLang="en-US" sz="2600" dirty="0"/>
              <a:t>省</a:t>
            </a:r>
            <a:r>
              <a:rPr lang="en-US" altLang="zh-CN" sz="2600" dirty="0"/>
              <a:t>2003-2008</a:t>
            </a:r>
            <a:r>
              <a:rPr lang="zh-CN" altLang="en-US" sz="2600" dirty="0" smtClean="0"/>
              <a:t>年的</a:t>
            </a:r>
            <a:r>
              <a:rPr lang="zh-CN" altLang="en-US" sz="2600" dirty="0"/>
              <a:t>负荷以及每日的气象</a:t>
            </a:r>
            <a:r>
              <a:rPr lang="zh-CN" altLang="en-US" sz="2600" dirty="0" smtClean="0"/>
              <a:t>信息</a:t>
            </a:r>
            <a:endParaRPr lang="en-US" altLang="zh-CN" sz="2600" dirty="0" smtClean="0"/>
          </a:p>
          <a:p>
            <a:r>
              <a:rPr lang="zh-CN" altLang="en-US" sz="2800" dirty="0" smtClean="0"/>
              <a:t>共</a:t>
            </a:r>
            <a:r>
              <a:rPr lang="en-US" altLang="zh-CN" sz="2800" dirty="0"/>
              <a:t>1982</a:t>
            </a:r>
            <a:r>
              <a:rPr lang="zh-CN" altLang="en-US" sz="2800" dirty="0"/>
              <a:t>条数据</a:t>
            </a:r>
          </a:p>
          <a:p>
            <a:r>
              <a:rPr lang="zh-CN" altLang="en-US" sz="2800" dirty="0"/>
              <a:t>每条数据包含的信息</a:t>
            </a:r>
          </a:p>
          <a:p>
            <a:pPr lvl="1"/>
            <a:r>
              <a:rPr lang="zh-CN" altLang="en-US" sz="2600" dirty="0"/>
              <a:t>日期</a:t>
            </a:r>
          </a:p>
          <a:p>
            <a:pPr lvl="1"/>
            <a:r>
              <a:rPr lang="zh-CN" altLang="en-US" sz="2600" dirty="0"/>
              <a:t>全天的</a:t>
            </a:r>
            <a:r>
              <a:rPr lang="en-US" altLang="zh-CN" sz="2600" dirty="0"/>
              <a:t>96</a:t>
            </a:r>
            <a:r>
              <a:rPr lang="zh-CN" altLang="en-US" sz="2600" dirty="0"/>
              <a:t>点负荷值</a:t>
            </a:r>
          </a:p>
          <a:p>
            <a:pPr lvl="1"/>
            <a:r>
              <a:rPr lang="zh-CN" altLang="en-US" sz="2600" dirty="0"/>
              <a:t>温度、湿度、风向、风速、天气类型</a:t>
            </a:r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387C-1056-467A-B164-BA0FB5B50083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4039" y="595723"/>
            <a:ext cx="7729728" cy="1188720"/>
          </a:xfrm>
        </p:spPr>
        <p:txBody>
          <a:bodyPr/>
          <a:lstStyle/>
          <a:p>
            <a:r>
              <a:rPr lang="zh-CN" altLang="en-US" dirty="0" smtClean="0"/>
              <a:t>数据预处理（气象数据）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1768404"/>
            <a:ext cx="8085222" cy="3923177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缺失</a:t>
            </a:r>
            <a:r>
              <a:rPr lang="zh-CN" altLang="en-US" sz="2800" dirty="0" smtClean="0"/>
              <a:t>值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天气</a:t>
            </a:r>
            <a:r>
              <a:rPr lang="zh-CN" altLang="en-US" sz="2600" dirty="0"/>
              <a:t>类型、风向、风速、降雨量缺失数据多，其他字段也有少量数据缺失</a:t>
            </a:r>
          </a:p>
          <a:p>
            <a:r>
              <a:rPr lang="zh-CN" altLang="en-US" sz="2800" dirty="0"/>
              <a:t>处理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删去</a:t>
            </a:r>
            <a:r>
              <a:rPr lang="zh-CN" altLang="en-US" sz="2600" dirty="0"/>
              <a:t>缺失值过多的特征、用同比数据代替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24" y="4403472"/>
            <a:ext cx="2933780" cy="2069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13107" y="4403472"/>
            <a:ext cx="2933780" cy="208611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728858" y="4942337"/>
            <a:ext cx="720090" cy="504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A954-9FD8-4584-B0E0-DC7DA5417966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4039" y="595723"/>
            <a:ext cx="7729728" cy="1188720"/>
          </a:xfrm>
        </p:spPr>
        <p:txBody>
          <a:bodyPr/>
          <a:lstStyle/>
          <a:p>
            <a:r>
              <a:rPr lang="zh-CN" altLang="en-US" dirty="0" smtClean="0"/>
              <a:t>数据预处理（气象数据）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1768404"/>
            <a:ext cx="8085222" cy="3923177"/>
          </a:xfrm>
        </p:spPr>
        <p:txBody>
          <a:bodyPr>
            <a:noAutofit/>
          </a:bodyPr>
          <a:lstStyle/>
          <a:p>
            <a:pPr lvl="1"/>
            <a:r>
              <a:rPr lang="zh-CN" altLang="en-US" sz="2600" dirty="0" smtClean="0"/>
              <a:t>异常值</a:t>
            </a:r>
            <a:r>
              <a:rPr lang="zh-CN" altLang="en-US" sz="2800" dirty="0" smtClean="0"/>
              <a:t>处理方法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使用中位数代替</a:t>
            </a:r>
            <a:endParaRPr lang="en-US" altLang="zh-CN" sz="28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234" y="2418645"/>
            <a:ext cx="2613131" cy="17032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66" y="2418644"/>
            <a:ext cx="2766322" cy="16905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3907"/>
          <a:stretch/>
        </p:blipFill>
        <p:spPr>
          <a:xfrm>
            <a:off x="3325245" y="4254255"/>
            <a:ext cx="2634130" cy="1716678"/>
          </a:xfrm>
          <a:prstGeom prst="rect">
            <a:avLst/>
          </a:prstGeom>
        </p:spPr>
      </p:pic>
      <p:pic>
        <p:nvPicPr>
          <p:cNvPr id="11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566" y="4254255"/>
            <a:ext cx="2744954" cy="1721463"/>
          </a:xfrm>
          <a:prstGeom prst="rect">
            <a:avLst/>
          </a:prstGeom>
        </p:spPr>
      </p:pic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9376-D5E3-4E48-BCB6-A73E62DEF2B3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4039" y="595723"/>
            <a:ext cx="7729728" cy="1188720"/>
          </a:xfrm>
        </p:spPr>
        <p:txBody>
          <a:bodyPr/>
          <a:lstStyle/>
          <a:p>
            <a:r>
              <a:rPr lang="zh-CN" altLang="en-US" dirty="0" smtClean="0"/>
              <a:t>数据预处理（负荷数据）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1136" y="1905564"/>
            <a:ext cx="8085222" cy="3923177"/>
          </a:xfrm>
        </p:spPr>
        <p:txBody>
          <a:bodyPr>
            <a:noAutofit/>
          </a:bodyPr>
          <a:lstStyle/>
          <a:p>
            <a:pPr lvl="1"/>
            <a:r>
              <a:rPr lang="zh-CN" altLang="en-US" sz="2800" dirty="0" smtClean="0"/>
              <a:t>缺失值：较少，直接用前一个数据代替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异常值：用中位数填充</a:t>
            </a:r>
            <a:endParaRPr lang="en-US" altLang="zh-CN" sz="2800" dirty="0" smtClean="0"/>
          </a:p>
        </p:txBody>
      </p:sp>
      <p:pic>
        <p:nvPicPr>
          <p:cNvPr id="14" name="图片 7" descr="E:\python\PycharmProjects\LF\img\load_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t="7807" r="8526" b="5448"/>
          <a:stretch>
            <a:fillRect/>
          </a:stretch>
        </p:blipFill>
        <p:spPr>
          <a:xfrm>
            <a:off x="2231136" y="3124764"/>
            <a:ext cx="7995856" cy="279065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/>
          <p:nvPr/>
        </p:nvSpPr>
        <p:spPr>
          <a:xfrm flipV="1">
            <a:off x="2523680" y="5441457"/>
            <a:ext cx="512128" cy="25998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C38B-57EC-401F-9AB3-A3DA2C46A33D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4039" y="595723"/>
            <a:ext cx="7729728" cy="1188720"/>
          </a:xfrm>
        </p:spPr>
        <p:txBody>
          <a:bodyPr/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039" y="2134164"/>
            <a:ext cx="8085222" cy="3923177"/>
          </a:xfrm>
        </p:spPr>
        <p:txBody>
          <a:bodyPr>
            <a:noAutofit/>
          </a:bodyPr>
          <a:lstStyle/>
          <a:p>
            <a:pPr lvl="1"/>
            <a:r>
              <a:rPr lang="zh-CN" altLang="en-US" sz="2800" dirty="0" smtClean="0"/>
              <a:t>提取星期类型、节假日信息，进行</a:t>
            </a:r>
            <a:r>
              <a:rPr lang="en-US" altLang="zh-CN" sz="2800" dirty="0" smtClean="0"/>
              <a:t>one-hot</a:t>
            </a:r>
            <a:r>
              <a:rPr lang="zh-CN" altLang="en-US" sz="2800" dirty="0" smtClean="0"/>
              <a:t>编码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归一化：真实值 </a:t>
            </a:r>
            <a:r>
              <a:rPr lang="en-US" altLang="zh-CN" sz="2800" dirty="0" smtClean="0"/>
              <a:t>/ </a:t>
            </a:r>
            <a:r>
              <a:rPr lang="zh-CN" altLang="en-US" sz="2800" dirty="0" smtClean="0"/>
              <a:t>基值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84921"/>
              </p:ext>
            </p:extLst>
          </p:nvPr>
        </p:nvGraphicFramePr>
        <p:xfrm>
          <a:off x="2231136" y="3508586"/>
          <a:ext cx="77226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1316">
                  <a:extLst>
                    <a:ext uri="{9D8B030D-6E8A-4147-A177-3AD203B41FA5}">
                      <a16:colId xmlns:a16="http://schemas.microsoft.com/office/drawing/2014/main" val="1413594790"/>
                    </a:ext>
                  </a:extLst>
                </a:gridCol>
                <a:gridCol w="3861316">
                  <a:extLst>
                    <a:ext uri="{9D8B030D-6E8A-4147-A177-3AD203B41FA5}">
                      <a16:colId xmlns:a16="http://schemas.microsoft.com/office/drawing/2014/main" val="3098795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基值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95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负荷数据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7000MW</a:t>
                      </a:r>
                      <a:endParaRPr lang="en-US" altLang="en-US" sz="2000" dirty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305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气温数据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℃</a:t>
                      </a:r>
                      <a:endParaRPr lang="en-US" altLang="en-US" sz="2000" dirty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86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湿度数据</a:t>
                      </a:r>
                      <a:endParaRPr lang="en-US" altLang="en-US" sz="200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100RH%</a:t>
                      </a:r>
                      <a:endParaRPr lang="en-US" altLang="en-US" sz="2000" dirty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4866819"/>
                  </a:ext>
                </a:extLst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283-F341-4850-A5BB-52C4E67F53A3}" type="datetime1">
              <a:rPr lang="en-US" altLang="zh-CN" smtClean="0"/>
              <a:t>6/3/2020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85,&quot;width&quot;:819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164,&quot;width&quot;:5856}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203</TotalTime>
  <Words>715</Words>
  <Application>Microsoft Office PowerPoint</Application>
  <PresentationFormat>宽屏</PresentationFormat>
  <Paragraphs>175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Gill Sans MT</vt:lpstr>
      <vt:lpstr>等线</vt:lpstr>
      <vt:lpstr>华文中宋</vt:lpstr>
      <vt:lpstr>宋体</vt:lpstr>
      <vt:lpstr>Arial</vt:lpstr>
      <vt:lpstr>Times New Roman</vt:lpstr>
      <vt:lpstr>Parcel</vt:lpstr>
      <vt:lpstr>Microsoft 公式 3.0</vt:lpstr>
      <vt:lpstr>电力系统短期负荷预测</vt:lpstr>
      <vt:lpstr>目录</vt:lpstr>
      <vt:lpstr>选题背景</vt:lpstr>
      <vt:lpstr>目录</vt:lpstr>
      <vt:lpstr>数据集</vt:lpstr>
      <vt:lpstr>数据预处理（气象数据）</vt:lpstr>
      <vt:lpstr>数据预处理（气象数据）</vt:lpstr>
      <vt:lpstr>数据预处理（负荷数据）</vt:lpstr>
      <vt:lpstr>数据预处理</vt:lpstr>
      <vt:lpstr>数据预处理（最终结果）</vt:lpstr>
      <vt:lpstr>目录</vt:lpstr>
      <vt:lpstr>模型构建（输入输出）</vt:lpstr>
      <vt:lpstr>模型构建（网络结构、超参数）</vt:lpstr>
      <vt:lpstr>目录</vt:lpstr>
      <vt:lpstr>实验结果</vt:lpstr>
      <vt:lpstr>实验结果</vt:lpstr>
      <vt:lpstr>实验结果</vt:lpstr>
      <vt:lpstr>目录</vt:lpstr>
      <vt:lpstr>结果分析</vt:lpstr>
      <vt:lpstr>结果分析</vt:lpstr>
      <vt:lpstr>结果分析</vt:lpstr>
      <vt:lpstr>参考文献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电力系统短期负荷预测</dc:title>
  <dc:creator>mohan Niu</dc:creator>
  <cp:lastModifiedBy>mohan Niu</cp:lastModifiedBy>
  <cp:revision>52</cp:revision>
  <dcterms:created xsi:type="dcterms:W3CDTF">2020-05-31T06:40:42Z</dcterms:created>
  <dcterms:modified xsi:type="dcterms:W3CDTF">2020-06-03T14:59:45Z</dcterms:modified>
</cp:coreProperties>
</file>