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25" d="100"/>
          <a:sy n="25" d="100"/>
        </p:scale>
        <p:origin x="1498" y="-1613"/>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3/12/2025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E4F7B-BDBB-AF4A-B4AD-63280788DEC9}"/>
              </a:ext>
            </a:extLst>
          </p:cNvPr>
          <p:cNvSpPr txBox="1">
            <a:spLocks/>
          </p:cNvSpPr>
          <p:nvPr/>
        </p:nvSpPr>
        <p:spPr>
          <a:xfrm>
            <a:off x="1243114" y="6372676"/>
            <a:ext cx="259238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vi-VN" sz="6600" b="1" dirty="0"/>
              <a:t>ĐỀ TÀI: CẢNH BÁO CẢM BIẾN NHỊP TIM </a:t>
            </a:r>
            <a:endParaRPr lang="en-US" sz="6600" b="1" dirty="0"/>
          </a:p>
        </p:txBody>
      </p:sp>
      <p:sp>
        <p:nvSpPr>
          <p:cNvPr id="6" name="Rectangle 5">
            <a:extLst>
              <a:ext uri="{FF2B5EF4-FFF2-40B4-BE49-F238E27FC236}">
                <a16:creationId xmlns:a16="http://schemas.microsoft.com/office/drawing/2014/main" id="{FDB71301-74E9-3D33-787D-882C46CB1337}"/>
              </a:ext>
            </a:extLst>
          </p:cNvPr>
          <p:cNvSpPr/>
          <p:nvPr/>
        </p:nvSpPr>
        <p:spPr>
          <a:xfrm>
            <a:off x="4773706" y="8900202"/>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3599" b="1" dirty="0"/>
              <a:t>Nguyễn Thị Thùy Linh  -  Nguyễn Lan Phượng  -  Đặng Đình Quân  -  Nguyễn Anh Tuấn</a:t>
            </a:r>
            <a:endParaRPr lang="en-US" sz="3599" b="1" dirty="0"/>
          </a:p>
        </p:txBody>
      </p:sp>
      <p:sp>
        <p:nvSpPr>
          <p:cNvPr id="7" name="Rectangle 6">
            <a:extLst>
              <a:ext uri="{FF2B5EF4-FFF2-40B4-BE49-F238E27FC236}">
                <a16:creationId xmlns:a16="http://schemas.microsoft.com/office/drawing/2014/main" id="{C5866BCA-6519-4A04-49D6-16F03CF06786}"/>
              </a:ext>
            </a:extLst>
          </p:cNvPr>
          <p:cNvSpPr/>
          <p:nvPr/>
        </p:nvSpPr>
        <p:spPr>
          <a:xfrm>
            <a:off x="4831460" y="9137681"/>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199" i="1" dirty="0" err="1"/>
              <a:t>DaiNam</a:t>
            </a:r>
            <a:r>
              <a:rPr lang="en-US" sz="3199" i="1" dirty="0"/>
              <a:t> University, </a:t>
            </a:r>
            <a:r>
              <a:rPr lang="en-US" sz="3199" i="1" dirty="0" err="1"/>
              <a:t>HaNoi</a:t>
            </a:r>
            <a:r>
              <a:rPr lang="en-US" sz="3199" i="1" dirty="0"/>
              <a:t>, </a:t>
            </a:r>
            <a:r>
              <a:rPr lang="en-US" sz="3199" i="1" dirty="0" err="1"/>
              <a:t>VietNam</a:t>
            </a:r>
            <a:endParaRPr lang="en-US" sz="3199" i="1" dirty="0"/>
          </a:p>
        </p:txBody>
      </p:sp>
      <p:sp>
        <p:nvSpPr>
          <p:cNvPr id="16" name="Text Box 189">
            <a:extLst>
              <a:ext uri="{FF2B5EF4-FFF2-40B4-BE49-F238E27FC236}">
                <a16:creationId xmlns:a16="http://schemas.microsoft.com/office/drawing/2014/main" id="{51079C32-2598-22AE-8FEA-44580D8E22CE}"/>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b="1" dirty="0">
                <a:latin typeface="Calibri" panose="020F0502020204030204" pitchFamily="34" charset="0"/>
                <a:ea typeface="Calibri" panose="020F0502020204030204" pitchFamily="34" charset="0"/>
                <a:cs typeface="Calibri" panose="020F0502020204030204" pitchFamily="34" charset="0"/>
              </a:rPr>
              <a:t>Cảnh báo, cảm biến nhịp tim:</a:t>
            </a:r>
          </a:p>
          <a:p>
            <a:pPr eaLnBrk="1" hangingPunct="1"/>
            <a:r>
              <a:rPr lang="vi-VN" sz="3000" dirty="0">
                <a:latin typeface="Calibri" panose="020F0502020204030204" pitchFamily="34" charset="0"/>
                <a:ea typeface="Calibri" panose="020F0502020204030204" pitchFamily="34" charset="0"/>
                <a:cs typeface="Calibri" panose="020F0502020204030204" pitchFamily="34" charset="0"/>
              </a:rPr>
              <a:t>Đề tài </a:t>
            </a:r>
            <a:r>
              <a:rPr lang="vi-VN" sz="3000" i="1" dirty="0">
                <a:latin typeface="Calibri" panose="020F0502020204030204" pitchFamily="34" charset="0"/>
                <a:ea typeface="Calibri" panose="020F0502020204030204" pitchFamily="34" charset="0"/>
                <a:cs typeface="Calibri" panose="020F0502020204030204" pitchFamily="34" charset="0"/>
              </a:rPr>
              <a:t>“Ứng dụng Cảm Biến Nhịp Tim ”</a:t>
            </a:r>
            <a:r>
              <a:rPr lang="vi-VN" sz="3000" dirty="0">
                <a:latin typeface="Calibri" panose="020F0502020204030204" pitchFamily="34" charset="0"/>
                <a:ea typeface="Calibri" panose="020F0502020204030204" pitchFamily="34" charset="0"/>
                <a:cs typeface="Calibri" panose="020F0502020204030204" pitchFamily="34" charset="0"/>
              </a:rPr>
              <a:t> được xây dựng nhằm phát triển một hệ thống đo và giám sát nhịp tim, SpO₂ theo thời gian thực. Hệ thống sử dụng cảm biến </a:t>
            </a:r>
            <a:r>
              <a:rPr lang="vi-VN" sz="3000" b="1" dirty="0">
                <a:latin typeface="Calibri" panose="020F0502020204030204" pitchFamily="34" charset="0"/>
                <a:ea typeface="Calibri" panose="020F0502020204030204" pitchFamily="34" charset="0"/>
                <a:cs typeface="Calibri" panose="020F0502020204030204" pitchFamily="34" charset="0"/>
              </a:rPr>
              <a:t>MAX30102</a:t>
            </a:r>
            <a:r>
              <a:rPr lang="vi-VN" sz="3000" dirty="0">
                <a:latin typeface="Calibri" panose="020F0502020204030204" pitchFamily="34" charset="0"/>
                <a:ea typeface="Calibri" panose="020F0502020204030204" pitchFamily="34" charset="0"/>
                <a:cs typeface="Calibri" panose="020F0502020204030204" pitchFamily="34" charset="0"/>
              </a:rPr>
              <a:t>, một loại cảm biến quang học hiện đại có khả năng đo nhịp tim và nồng độ oxy trong máu với độ chính xác cao. Vi điều khiển </a:t>
            </a:r>
            <a:r>
              <a:rPr lang="vi-VN" sz="3000" b="1" dirty="0">
                <a:latin typeface="Calibri" panose="020F0502020204030204" pitchFamily="34" charset="0"/>
                <a:ea typeface="Calibri" panose="020F0502020204030204" pitchFamily="34" charset="0"/>
                <a:cs typeface="Calibri" panose="020F0502020204030204" pitchFamily="34" charset="0"/>
              </a:rPr>
              <a:t>Arduino</a:t>
            </a:r>
            <a:r>
              <a:rPr lang="vi-VN" sz="3000" dirty="0">
                <a:latin typeface="Calibri" panose="020F0502020204030204" pitchFamily="34" charset="0"/>
                <a:ea typeface="Calibri" panose="020F0502020204030204" pitchFamily="34" charset="0"/>
                <a:cs typeface="Calibri" panose="020F0502020204030204" pitchFamily="34" charset="0"/>
              </a:rPr>
              <a:t> được tích hợp để xử lý dữ liệu từ cảm biến và truyền thông qua mạng Wi-Fi đến nền tảng IoT, hỗ trợ người dùng giám sát từ xa thông qua ứng dụng hoặc giao diện web.</a:t>
            </a:r>
          </a:p>
          <a:p>
            <a:pPr eaLnBrk="1" hangingPunct="1"/>
            <a:r>
              <a:rPr lang="vi-VN" sz="3000" dirty="0">
                <a:latin typeface="Calibri" panose="020F0502020204030204" pitchFamily="34" charset="0"/>
                <a:ea typeface="Calibri" panose="020F0502020204030204" pitchFamily="34" charset="0"/>
                <a:cs typeface="Calibri" panose="020F0502020204030204" pitchFamily="34" charset="0"/>
              </a:rPr>
              <a:t>Ngoài ra, hệ thống còn tích hợp chức năng </a:t>
            </a:r>
            <a:r>
              <a:rPr lang="vi-VN" sz="3000" b="1" dirty="0">
                <a:latin typeface="Calibri" panose="020F0502020204030204" pitchFamily="34" charset="0"/>
                <a:ea typeface="Calibri" panose="020F0502020204030204" pitchFamily="34" charset="0"/>
                <a:cs typeface="Calibri" panose="020F0502020204030204" pitchFamily="34" charset="0"/>
              </a:rPr>
              <a:t>cảnh báo thông minh</a:t>
            </a:r>
            <a:r>
              <a:rPr lang="vi-VN" sz="3000" dirty="0">
                <a:latin typeface="Calibri" panose="020F0502020204030204" pitchFamily="34" charset="0"/>
                <a:ea typeface="Calibri" panose="020F0502020204030204" pitchFamily="34" charset="0"/>
                <a:cs typeface="Calibri" panose="020F0502020204030204" pitchFamily="34" charset="0"/>
              </a:rPr>
              <a:t>, giúp người dùng phát hiện kịp thời các bất thường về sức khỏe và chủ động hơn trong việc chăm sóc bản thân.</a:t>
            </a:r>
            <a:endParaRPr lang="en-US" sz="3000" dirty="0">
              <a:latin typeface="Calibri" panose="020F0502020204030204" pitchFamily="34" charset="0"/>
              <a:ea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Giới Thiệu</a:t>
            </a:r>
            <a:endParaRPr lang="en-US" sz="5399" b="1" dirty="0">
              <a:solidFill>
                <a:schemeClr val="bg1"/>
              </a:solidFill>
            </a:endParaRPr>
          </a:p>
        </p:txBody>
      </p:sp>
      <p:sp>
        <p:nvSpPr>
          <p:cNvPr id="1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510761" y="21701043"/>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buNone/>
            </a:pPr>
            <a:r>
              <a:rPr lang="vi-VN" sz="3000" b="1">
                <a:latin typeface="Calibri" panose="020F0502020204030204" pitchFamily="34" charset="0"/>
                <a:ea typeface="Calibri" panose="020F0502020204030204" pitchFamily="34" charset="0"/>
                <a:cs typeface="Calibri" panose="020F0502020204030204" pitchFamily="34" charset="0"/>
              </a:rPr>
              <a:t>Thiết kế phần cứng:</a:t>
            </a:r>
          </a:p>
          <a:p>
            <a:pPr algn="just"/>
            <a:r>
              <a:rPr lang="vi-VN" sz="3000" b="1">
                <a:latin typeface="Calibri" panose="020F0502020204030204" pitchFamily="34" charset="0"/>
                <a:ea typeface="Calibri" panose="020F0502020204030204" pitchFamily="34" charset="0"/>
                <a:cs typeface="Calibri" panose="020F0502020204030204" pitchFamily="34" charset="0"/>
              </a:rPr>
              <a:t> Chọn cảm biến</a:t>
            </a:r>
            <a:r>
              <a:rPr lang="vi-VN" sz="3000">
                <a:latin typeface="Calibri" panose="020F0502020204030204" pitchFamily="34" charset="0"/>
                <a:ea typeface="Calibri" panose="020F0502020204030204" pitchFamily="34" charset="0"/>
                <a:cs typeface="Calibri" panose="020F0502020204030204" pitchFamily="34" charset="0"/>
              </a:rPr>
              <a:t>: Sử dụng cảm biến </a:t>
            </a:r>
            <a:r>
              <a:rPr lang="vi-VN" sz="3000" b="1">
                <a:latin typeface="Calibri" panose="020F0502020204030204" pitchFamily="34" charset="0"/>
                <a:ea typeface="Calibri" panose="020F0502020204030204" pitchFamily="34" charset="0"/>
                <a:cs typeface="Calibri" panose="020F0502020204030204" pitchFamily="34" charset="0"/>
              </a:rPr>
              <a:t>MAX30102</a:t>
            </a:r>
            <a:r>
              <a:rPr lang="vi-VN" sz="3000">
                <a:latin typeface="Calibri" panose="020F0502020204030204" pitchFamily="34" charset="0"/>
                <a:ea typeface="Calibri" panose="020F0502020204030204" pitchFamily="34" charset="0"/>
                <a:cs typeface="Calibri" panose="020F0502020204030204" pitchFamily="34" charset="0"/>
              </a:rPr>
              <a:t> để đo nhịp tim và SpO₂ nhờ công nghệ quang học.</a:t>
            </a:r>
          </a:p>
          <a:p>
            <a:pPr algn="just"/>
            <a:r>
              <a:rPr lang="vi-VN" sz="3000" b="1">
                <a:latin typeface="Calibri" panose="020F0502020204030204" pitchFamily="34" charset="0"/>
                <a:ea typeface="Calibri" panose="020F0502020204030204" pitchFamily="34" charset="0"/>
                <a:cs typeface="Calibri" panose="020F0502020204030204" pitchFamily="34" charset="0"/>
              </a:rPr>
              <a:t> Vi điều khiển</a:t>
            </a:r>
            <a:r>
              <a:rPr lang="vi-VN" sz="3000">
                <a:latin typeface="Calibri" panose="020F0502020204030204" pitchFamily="34" charset="0"/>
                <a:ea typeface="Calibri" panose="020F0502020204030204" pitchFamily="34" charset="0"/>
                <a:cs typeface="Calibri" panose="020F0502020204030204" pitchFamily="34" charset="0"/>
              </a:rPr>
              <a:t>: Arduino (như Arduino Uno hoặc ESP32) được lựa chọn để điều khiển và xử lý dữ liệu từ cảm biến.</a:t>
            </a:r>
          </a:p>
          <a:p>
            <a:pPr algn="just"/>
            <a:r>
              <a:rPr lang="vi-VN" sz="3000" b="1">
                <a:latin typeface="Calibri" panose="020F0502020204030204" pitchFamily="34" charset="0"/>
                <a:ea typeface="Calibri" panose="020F0502020204030204" pitchFamily="34" charset="0"/>
                <a:cs typeface="Calibri" panose="020F0502020204030204" pitchFamily="34" charset="0"/>
              </a:rPr>
              <a:t> Kết nối IoT</a:t>
            </a:r>
            <a:r>
              <a:rPr lang="vi-VN" sz="3000">
                <a:latin typeface="Calibri" panose="020F0502020204030204" pitchFamily="34" charset="0"/>
                <a:ea typeface="Calibri" panose="020F0502020204030204" pitchFamily="34" charset="0"/>
                <a:cs typeface="Calibri" panose="020F0502020204030204" pitchFamily="34" charset="0"/>
              </a:rPr>
              <a:t>: Sử dụng </a:t>
            </a:r>
            <a:r>
              <a:rPr lang="vi-VN" sz="3000" b="1">
                <a:latin typeface="Calibri" panose="020F0502020204030204" pitchFamily="34" charset="0"/>
                <a:ea typeface="Calibri" panose="020F0502020204030204" pitchFamily="34" charset="0"/>
                <a:cs typeface="Calibri" panose="020F0502020204030204" pitchFamily="34" charset="0"/>
              </a:rPr>
              <a:t>module Wi-Fi (ESP8266 hoặc ESP32)</a:t>
            </a:r>
            <a:r>
              <a:rPr lang="vi-VN" sz="3000">
                <a:latin typeface="Calibri" panose="020F0502020204030204" pitchFamily="34" charset="0"/>
                <a:ea typeface="Calibri" panose="020F0502020204030204" pitchFamily="34" charset="0"/>
                <a:cs typeface="Calibri" panose="020F0502020204030204" pitchFamily="34" charset="0"/>
              </a:rPr>
              <a:t> để truyền dữ liệu lên nền tảng IoT.</a:t>
            </a:r>
          </a:p>
          <a:p>
            <a:pPr algn="just"/>
            <a:r>
              <a:rPr lang="vi-VN" sz="3000" b="1">
                <a:latin typeface="Calibri" panose="020F0502020204030204" pitchFamily="34" charset="0"/>
                <a:ea typeface="Calibri" panose="020F0502020204030204" pitchFamily="34" charset="0"/>
                <a:cs typeface="Calibri" panose="020F0502020204030204" pitchFamily="34" charset="0"/>
              </a:rPr>
              <a:t> Nguồn điện</a:t>
            </a:r>
            <a:r>
              <a:rPr lang="vi-VN" sz="3000">
                <a:latin typeface="Calibri" panose="020F0502020204030204" pitchFamily="34" charset="0"/>
                <a:ea typeface="Calibri" panose="020F0502020204030204" pitchFamily="34" charset="0"/>
                <a:cs typeface="Calibri" panose="020F0502020204030204" pitchFamily="34" charset="0"/>
              </a:rPr>
              <a:t>: Hệ thống sử dụng nguồn điện 3.3V hoặc pin di động, đảm bảo tính di động và tiện lợi.</a:t>
            </a:r>
          </a:p>
          <a:p>
            <a:pPr algn="just"/>
            <a:endParaRPr lang="vi-VN" sz="3000">
              <a:latin typeface="Calibri" panose="020F0502020204030204" pitchFamily="34" charset="0"/>
              <a:ea typeface="Calibri" panose="020F0502020204030204" pitchFamily="34" charset="0"/>
              <a:cs typeface="Calibri" panose="020F0502020204030204" pitchFamily="34" charset="0"/>
            </a:endParaRPr>
          </a:p>
          <a:p>
            <a:pPr>
              <a:buNone/>
            </a:pPr>
            <a:r>
              <a:rPr lang="vi-VN" sz="3000" b="1">
                <a:latin typeface="Calibri" panose="020F0502020204030204" pitchFamily="34" charset="0"/>
                <a:ea typeface="Calibri" panose="020F0502020204030204" pitchFamily="34" charset="0"/>
                <a:cs typeface="Calibri" panose="020F0502020204030204" pitchFamily="34" charset="0"/>
              </a:rPr>
              <a:t>Thiết kế phần mềm</a:t>
            </a:r>
          </a:p>
          <a:p>
            <a:pPr>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Lập trình Arduino</a:t>
            </a:r>
            <a:r>
              <a:rPr lang="vi-VN" sz="300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Sử dụng thư viện hỗ trợ cảm biến MAX30102 để thu thập dữ liệu nhịp tim và SpO₂.</a:t>
            </a:r>
          </a:p>
          <a:p>
            <a:pPr marL="742950" lvl="1" indent="-285750">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Lập trình để xử lý tín hiệu, lọc nhiễu và phân tích dữ liệu đo.</a:t>
            </a:r>
          </a:p>
          <a:p>
            <a:pPr marL="742950" lvl="1" indent="-285750">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Tích hợp giao thức </a:t>
            </a:r>
            <a:r>
              <a:rPr lang="vi-VN" sz="3000" b="1">
                <a:latin typeface="Calibri" panose="020F0502020204030204" pitchFamily="34" charset="0"/>
                <a:ea typeface="Calibri" panose="020F0502020204030204" pitchFamily="34" charset="0"/>
                <a:cs typeface="Calibri" panose="020F0502020204030204" pitchFamily="34" charset="0"/>
              </a:rPr>
              <a:t>I2C</a:t>
            </a:r>
            <a:r>
              <a:rPr lang="vi-VN" sz="3000">
                <a:latin typeface="Calibri" panose="020F0502020204030204" pitchFamily="34" charset="0"/>
                <a:ea typeface="Calibri" panose="020F0502020204030204" pitchFamily="34" charset="0"/>
                <a:cs typeface="Calibri" panose="020F0502020204030204" pitchFamily="34" charset="0"/>
              </a:rPr>
              <a:t> để giao tiếp với cảm biến.</a:t>
            </a:r>
          </a:p>
          <a:p>
            <a:pPr marL="742950" lvl="1" indent="-285750">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Kết nối Wi-Fi để truyền dữ liệu đến nền tảng IoT.</a:t>
            </a:r>
          </a:p>
          <a:p>
            <a:pPr marL="457159" indent="-457159" eaLnBrk="1" hangingPunct="1">
              <a:buFont typeface="Arial" panose="020B0604020202020204" pitchFamily="34" charset="0"/>
              <a:buChar char="•"/>
            </a:pPr>
            <a:endParaRPr lang="en-US" sz="3000">
              <a:latin typeface="Calibri"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dirty="0">
              <a:latin typeface="Calibri" pitchFamily="34" charset="0"/>
            </a:endParaRPr>
          </a:p>
        </p:txBody>
      </p:sp>
      <p:sp>
        <p:nvSpPr>
          <p:cNvPr id="19" name="Rectangle 18">
            <a:extLst>
              <a:ext uri="{FF2B5EF4-FFF2-40B4-BE49-F238E27FC236}">
                <a16:creationId xmlns:a16="http://schemas.microsoft.com/office/drawing/2014/main" id="{1640A9FB-E213-CCEB-F04F-83DD2303D1D8}"/>
              </a:ext>
            </a:extLst>
          </p:cNvPr>
          <p:cNvSpPr/>
          <p:nvPr/>
        </p:nvSpPr>
        <p:spPr>
          <a:xfrm>
            <a:off x="19618595" y="20615285"/>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Kết quả</a:t>
            </a:r>
            <a:endParaRPr lang="en-US" sz="5399" b="1" dirty="0">
              <a:solidFill>
                <a:schemeClr val="bg1"/>
              </a:solidFill>
            </a:endParaRPr>
          </a:p>
        </p:txBody>
      </p:sp>
      <p:sp>
        <p:nvSpPr>
          <p:cNvPr id="21" name="Rectangle 20">
            <a:extLst>
              <a:ext uri="{FF2B5EF4-FFF2-40B4-BE49-F238E27FC236}">
                <a16:creationId xmlns:a16="http://schemas.microsoft.com/office/drawing/2014/main"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Sơ đồ hệ thống</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22" name="Text Box 190">
            <a:extLst>
              <a:ext uri="{FF2B5EF4-FFF2-40B4-BE49-F238E27FC236}">
                <a16:creationId xmlns:a16="http://schemas.microsoft.com/office/drawing/2014/main" id="{BBCBE0B2-CB96-D2B9-0F5A-287BF23B37D1}"/>
              </a:ext>
            </a:extLst>
          </p:cNvPr>
          <p:cNvSpPr txBox="1">
            <a:spLocks noChangeArrowheads="1"/>
          </p:cNvSpPr>
          <p:nvPr/>
        </p:nvSpPr>
        <p:spPr bwMode="auto">
          <a:xfrm>
            <a:off x="10097479" y="21701041"/>
            <a:ext cx="9074186"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23" name="Rectangle 22">
            <a:extLst>
              <a:ext uri="{FF2B5EF4-FFF2-40B4-BE49-F238E27FC236}">
                <a16:creationId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Phương pháp đề xuất</a:t>
            </a:r>
            <a:endParaRPr lang="en-US" sz="5399" b="1" dirty="0">
              <a:solidFill>
                <a:schemeClr val="bg1"/>
              </a:solidFill>
            </a:endParaRPr>
          </a:p>
        </p:txBody>
      </p:sp>
      <p:sp>
        <p:nvSpPr>
          <p:cNvPr id="38" name="Rectangle: Rounded Corners 37">
            <a:extLst>
              <a:ext uri="{FF2B5EF4-FFF2-40B4-BE49-F238E27FC236}">
                <a16:creationId xmlns:a16="http://schemas.microsoft.com/office/drawing/2014/main" id="{E5034210-E12C-BC47-06E9-6DB15644B17A}"/>
              </a:ext>
            </a:extLst>
          </p:cNvPr>
          <p:cNvSpPr/>
          <p:nvPr/>
        </p:nvSpPr>
        <p:spPr>
          <a:xfrm>
            <a:off x="20103123" y="21790051"/>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dirty="0"/>
              <a:t>Kết quả khi đặt thiết bị vào một người bình thường</a:t>
            </a:r>
            <a:endParaRPr lang="en-US" sz="2500" dirty="0"/>
          </a:p>
        </p:txBody>
      </p:sp>
      <p:sp>
        <p:nvSpPr>
          <p:cNvPr id="49" name="Rectangle 48">
            <a:extLst>
              <a:ext uri="{FF2B5EF4-FFF2-40B4-BE49-F238E27FC236}">
                <a16:creationId xmlns:a16="http://schemas.microsoft.com/office/drawing/2014/main"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Kết luận và các công việc tương lai</a:t>
            </a:r>
            <a:endParaRPr lang="en-US" sz="5399" b="1" dirty="0">
              <a:solidFill>
                <a:schemeClr val="bg1"/>
              </a:solidFill>
            </a:endParaRPr>
          </a:p>
        </p:txBody>
      </p:sp>
      <p:sp>
        <p:nvSpPr>
          <p:cNvPr id="50" name="Text Box 194">
            <a:extLst>
              <a:ext uri="{FF2B5EF4-FFF2-40B4-BE49-F238E27FC236}">
                <a16:creationId xmlns:a16="http://schemas.microsoft.com/office/drawing/2014/main" id="{1C22CDFC-ECFD-5BE7-8733-C37CEFFE24E1}"/>
              </a:ext>
            </a:extLst>
          </p:cNvPr>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b="1" dirty="0">
                <a:latin typeface="Calibri" pitchFamily="34" charset="0"/>
              </a:rPr>
              <a:t>Kết luận : </a:t>
            </a:r>
            <a:r>
              <a:rPr lang="vi-VN" sz="2400" dirty="0"/>
              <a:t>Đề tài </a:t>
            </a:r>
            <a:r>
              <a:rPr lang="vi-VN" sz="2400" i="1" dirty="0"/>
              <a:t>“Cảnh báo cảm biến nhịp tim ”</a:t>
            </a:r>
            <a:r>
              <a:rPr lang="vi-VN" sz="2400" dirty="0"/>
              <a:t> đã xây dựng thành công một hệ thống đo và giám sát nhịp tim, nồng độ oxy trong máu (SpO₂) với độ chính xác cao và hoạt động ổn định. Hệ thống cũng tích hợp chức năng cảnh báo khi chỉ số nhịp tim hoặc SpO₂ vượt ngưỡng an toàn, giúp người dùng phát hiện sớm các bất thường về sức khỏe. Giao diện hiển thị rõ ràng, thân thiện, dễ sử dụng, góp phần nâng cao ý thức tự chăm sóc sức khỏe cá nhân.</a:t>
            </a:r>
          </a:p>
          <a:p>
            <a:pPr eaLnBrk="1" hangingPunct="1"/>
            <a:r>
              <a:rPr lang="vi-VN" sz="3000" b="1" dirty="0">
                <a:latin typeface="Calibri" pitchFamily="34" charset="0"/>
              </a:rPr>
              <a:t>Các công việc tương lai: </a:t>
            </a:r>
            <a:r>
              <a:rPr lang="vi-VN" sz="2400" dirty="0"/>
              <a:t>Tuy nhiên, để hệ thống ngày càng hoàn thiện và tối ưu hơn, các hướng phát triển trong tương lai bao gồm: nâng cao độ chính xác bằng cách tối ưu thuật toán lọc tín hiệu và thực hiện nhiều thử nghiệm thực tế; mở rộng tính năng phần mềm với biểu đồ phân tích lịch sử dữ liệu và ứng dụng trí tuệ nhân tạo (AI) để dự đoán nguy cơ bệnh lý tim mạch.</a:t>
            </a:r>
            <a:endParaRPr lang="en-US" sz="3000" b="1" dirty="0">
              <a:latin typeface="Calibri" pitchFamily="34" charset="0"/>
            </a:endParaRPr>
          </a:p>
        </p:txBody>
      </p:sp>
      <p:sp>
        <p:nvSpPr>
          <p:cNvPr id="67" name="Rectangle: Rounded Corners 66">
            <a:extLst>
              <a:ext uri="{FF2B5EF4-FFF2-40B4-BE49-F238E27FC236}">
                <a16:creationId xmlns:a16="http://schemas.microsoft.com/office/drawing/2014/main" id="{94BAAEEC-D94F-9883-9A97-20976D49D966}"/>
              </a:ext>
            </a:extLst>
          </p:cNvPr>
          <p:cNvSpPr/>
          <p:nvPr/>
        </p:nvSpPr>
        <p:spPr>
          <a:xfrm>
            <a:off x="20180598" y="29569852"/>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dirty="0"/>
              <a:t>Kết quả khi nhịp tim hiển thị lên màn hình</a:t>
            </a:r>
            <a:endParaRPr lang="en-US" sz="2500" dirty="0"/>
          </a:p>
        </p:txBody>
      </p:sp>
      <p:sp>
        <p:nvSpPr>
          <p:cNvPr id="2" name="Rectangle 1">
            <a:extLst>
              <a:ext uri="{FF2B5EF4-FFF2-40B4-BE49-F238E27FC236}">
                <a16:creationId xmlns:a16="http://schemas.microsoft.com/office/drawing/2014/main" id="{44761195-36CC-D318-5848-2FE501B51178}"/>
              </a:ext>
            </a:extLst>
          </p:cNvPr>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Dữ Liệu</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200AC82E-FF18-1922-4617-B52C8FD19479}"/>
              </a:ext>
            </a:extLst>
          </p:cNvPr>
          <p:cNvSpPr txBox="1"/>
          <p:nvPr/>
        </p:nvSpPr>
        <p:spPr>
          <a:xfrm>
            <a:off x="8408610" y="10752991"/>
            <a:ext cx="12463668" cy="646331"/>
          </a:xfrm>
          <a:prstGeom prst="rect">
            <a:avLst/>
          </a:prstGeom>
          <a:noFill/>
        </p:spPr>
        <p:txBody>
          <a:bodyPr wrap="none" rtlCol="0">
            <a:spAutoFit/>
          </a:bodyPr>
          <a:lstStyle/>
          <a:p>
            <a:r>
              <a:rPr lang="en-US" sz="3600" b="1" dirty="0" err="1"/>
              <a:t>Github</a:t>
            </a:r>
            <a:r>
              <a:rPr lang="en-US" sz="3600" b="1" dirty="0"/>
              <a:t>: </a:t>
            </a:r>
            <a:r>
              <a:rPr lang="en-US" sz="3600" dirty="0"/>
              <a:t>https://github.com/thuylinh2004/canh_bao_nhip_tim.git</a:t>
            </a:r>
          </a:p>
        </p:txBody>
      </p:sp>
      <p:pic>
        <p:nvPicPr>
          <p:cNvPr id="39" name="Picture 38">
            <a:extLst>
              <a:ext uri="{FF2B5EF4-FFF2-40B4-BE49-F238E27FC236}">
                <a16:creationId xmlns:a16="http://schemas.microsoft.com/office/drawing/2014/main" id="{7ABF4E65-9336-CED4-40B5-828F0E50C5E5}"/>
              </a:ext>
            </a:extLst>
          </p:cNvPr>
          <p:cNvPicPr>
            <a:picLocks noChangeAspect="1"/>
          </p:cNvPicPr>
          <p:nvPr/>
        </p:nvPicPr>
        <p:blipFill>
          <a:blip r:embed="rId2"/>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sp>
        <p:nvSpPr>
          <p:cNvPr id="24" name="TextBox 23">
            <a:extLst>
              <a:ext uri="{FF2B5EF4-FFF2-40B4-BE49-F238E27FC236}">
                <a16:creationId xmlns:a16="http://schemas.microsoft.com/office/drawing/2014/main" id="{56B54512-EA57-C3A4-9880-3C709547B900}"/>
              </a:ext>
            </a:extLst>
          </p:cNvPr>
          <p:cNvSpPr txBox="1"/>
          <p:nvPr/>
        </p:nvSpPr>
        <p:spPr>
          <a:xfrm>
            <a:off x="19725572" y="27563559"/>
            <a:ext cx="8695896" cy="1477328"/>
          </a:xfrm>
          <a:prstGeom prst="rect">
            <a:avLst/>
          </a:prstGeom>
          <a:noFill/>
        </p:spPr>
        <p:txBody>
          <a:bodyPr wrap="square">
            <a:spAutoFit/>
          </a:bodyPr>
          <a:lstStyle/>
          <a:p>
            <a:pPr algn="just"/>
            <a:r>
              <a:rPr lang="vi-VN" sz="3000" dirty="0">
                <a:latin typeface="Calibri" panose="020F0502020204030204" pitchFamily="34" charset="0"/>
                <a:ea typeface="Calibri" panose="020F0502020204030204" pitchFamily="34" charset="0"/>
                <a:cs typeface="Calibri" panose="020F0502020204030204" pitchFamily="34" charset="0"/>
              </a:rPr>
              <a:t>Kết quả hiện thị nhịp tim của một người bình thường, trạng thái tim đập khoảng 6-70 lần/1 phút. Đây cũng là nhịp tim bình thường của con người.</a:t>
            </a:r>
          </a:p>
        </p:txBody>
      </p:sp>
      <p:sp>
        <p:nvSpPr>
          <p:cNvPr id="31" name="Rectangle 3">
            <a:extLst>
              <a:ext uri="{FF2B5EF4-FFF2-40B4-BE49-F238E27FC236}">
                <a16:creationId xmlns:a16="http://schemas.microsoft.com/office/drawing/2014/main" id="{FAF2BBFA-705A-0865-FE43-9AC209DE7030}"/>
              </a:ext>
            </a:extLst>
          </p:cNvPr>
          <p:cNvSpPr>
            <a:spLocks noChangeArrowheads="1"/>
          </p:cNvSpPr>
          <p:nvPr/>
        </p:nvSpPr>
        <p:spPr bwMode="auto">
          <a:xfrm>
            <a:off x="10394124" y="34857721"/>
            <a:ext cx="8779603"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IR_value</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(Infrared Value):Giá trị cường độ ánh sáng hồng ngoại được cảm biến MAX30102 ghi nhận. </a:t>
            </a:r>
          </a:p>
          <a:p>
            <a:pPr marL="0" marR="0" lvl="0" indent="0" algn="l" defTabSz="914400" rtl="0" eaLnBrk="0" fontAlgn="base" latinLnBrk="0" hangingPunct="0">
              <a:lnSpc>
                <a:spcPct val="100000"/>
              </a:lnSpc>
              <a:spcBef>
                <a:spcPct val="0"/>
              </a:spcBef>
              <a:spcAft>
                <a:spcPct val="0"/>
              </a:spcAft>
              <a:buClrTx/>
              <a:buSzTx/>
              <a:tabLst/>
            </a:pP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BPM</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(Beats Per Minute):</a:t>
            </a:r>
          </a:p>
          <a:p>
            <a:pPr marL="0" marR="0" lvl="0" indent="0" algn="l" defTabSz="914400" rtl="0" eaLnBrk="0" fontAlgn="base" latinLnBrk="0" hangingPunct="0">
              <a:lnSpc>
                <a:spcPct val="100000"/>
              </a:lnSpc>
              <a:spcBef>
                <a:spcPct val="0"/>
              </a:spcBef>
              <a:spcAft>
                <a:spcPct val="0"/>
              </a:spcAft>
              <a:buClrTx/>
              <a:buSzTx/>
              <a:tabLst/>
            </a:pP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Giá trị </a:t>
            </a: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nhịp tim</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được tính toán từ dữ liệu IR, đơn vị là </a:t>
            </a: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số nhịp mỗi phút</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Trong dữ liệu của bạn, các giá trị BPM đều là </a:t>
            </a: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86</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cho thấy nhịp tim đo được ổn định trong khoảng thời gian đó.</a:t>
            </a:r>
          </a:p>
          <a:p>
            <a:pPr>
              <a:buNone/>
            </a:pPr>
            <a:r>
              <a:rPr lang="vi-VN" sz="3200" b="1" dirty="0"/>
              <a:t>Accel X/Y/Z: </a:t>
            </a:r>
            <a:r>
              <a:rPr lang="vi-VN" sz="3200" dirty="0"/>
              <a:t>Các giá trị này phản ánh chuyển động của thiết bị theo từng hướng tương ứng với ba trục.</a:t>
            </a:r>
          </a:p>
          <a:p>
            <a:pPr marL="0" marR="0" lvl="0" indent="0" algn="l" defTabSz="914400" rtl="0" eaLnBrk="0" fontAlgn="base" latinLnBrk="0" hangingPunct="0">
              <a:lnSpc>
                <a:spcPct val="100000"/>
              </a:lnSpc>
              <a:spcBef>
                <a:spcPct val="0"/>
              </a:spcBef>
              <a:spcAft>
                <a:spcPct val="0"/>
              </a:spcAft>
              <a:buClrTx/>
              <a:buSzTx/>
              <a:tabLst/>
            </a:pPr>
            <a:endPar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5" name="Picture 34">
            <a:extLst>
              <a:ext uri="{FF2B5EF4-FFF2-40B4-BE49-F238E27FC236}">
                <a16:creationId xmlns:a16="http://schemas.microsoft.com/office/drawing/2014/main" id="{2F6D0187-2C72-F172-7177-9C04795BC552}"/>
              </a:ext>
            </a:extLst>
          </p:cNvPr>
          <p:cNvPicPr>
            <a:picLocks noChangeAspect="1"/>
          </p:cNvPicPr>
          <p:nvPr/>
        </p:nvPicPr>
        <p:blipFill>
          <a:blip r:embed="rId3"/>
          <a:stretch>
            <a:fillRect/>
          </a:stretch>
        </p:blipFill>
        <p:spPr>
          <a:xfrm>
            <a:off x="10344927" y="21926574"/>
            <a:ext cx="8438270" cy="2644967"/>
          </a:xfrm>
          <a:prstGeom prst="rect">
            <a:avLst/>
          </a:prstGeom>
        </p:spPr>
      </p:pic>
      <p:sp>
        <p:nvSpPr>
          <p:cNvPr id="37" name="Rectangle 4">
            <a:extLst>
              <a:ext uri="{FF2B5EF4-FFF2-40B4-BE49-F238E27FC236}">
                <a16:creationId xmlns:a16="http://schemas.microsoft.com/office/drawing/2014/main" id="{139ECF08-C996-332B-300E-74EAFA72085A}"/>
              </a:ext>
            </a:extLst>
          </p:cNvPr>
          <p:cNvSpPr>
            <a:spLocks noChangeArrowheads="1"/>
          </p:cNvSpPr>
          <p:nvPr/>
        </p:nvSpPr>
        <p:spPr bwMode="auto">
          <a:xfrm>
            <a:off x="10523177" y="24766333"/>
            <a:ext cx="843827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Thu thập từ cảm biến</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Cảm biến </a:t>
            </a: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MAX30102</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ghi nhận tín hiệu IR và tính toán nhịp tim, SpO₂. </a:t>
            </a:r>
          </a:p>
          <a:p>
            <a:pPr marL="0" marR="0" lvl="0" indent="0" algn="l" defTabSz="914400" rtl="0" eaLnBrk="0" fontAlgn="base" latinLnBrk="0" hangingPunct="0">
              <a:lnSpc>
                <a:spcPct val="100000"/>
              </a:lnSpc>
              <a:spcBef>
                <a:spcPct val="0"/>
              </a:spcBef>
              <a:spcAft>
                <a:spcPct val="0"/>
              </a:spcAft>
              <a:buClrTx/>
              <a:buSzTx/>
              <a:tabLst/>
            </a:pP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Arduino xử lý tín hiệu, tính toán BPM và SpO₂. </a:t>
            </a:r>
          </a:p>
          <a:p>
            <a:pPr marL="0" marR="0" lvl="0" indent="0" algn="l" defTabSz="914400" rtl="0" eaLnBrk="0" fontAlgn="base" latinLnBrk="0" hangingPunct="0">
              <a:lnSpc>
                <a:spcPct val="100000"/>
              </a:lnSpc>
              <a:spcBef>
                <a:spcPct val="0"/>
              </a:spcBef>
              <a:spcAft>
                <a:spcPct val="0"/>
              </a:spcAft>
              <a:buClrTx/>
              <a:buSzTx/>
              <a:tabLst/>
            </a:pP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Tự động cảnh báo khi phát hiện nhịp tim hoặc SpO₂ bất thường. </a:t>
            </a:r>
          </a:p>
          <a:p>
            <a:pPr marL="0" marR="0" lvl="0" indent="0" algn="l" defTabSz="914400" rtl="0" eaLnBrk="0" fontAlgn="base" latinLnBrk="0" hangingPunct="0">
              <a:lnSpc>
                <a:spcPct val="100000"/>
              </a:lnSpc>
              <a:spcBef>
                <a:spcPct val="0"/>
              </a:spcBef>
              <a:spcAft>
                <a:spcPct val="0"/>
              </a:spcAft>
              <a:buClrTx/>
              <a:buSzTx/>
              <a:tabLst/>
            </a:pP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Lưu trữ dữ liệu</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Dữ liệu được ghi vào </a:t>
            </a: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tệp CSV</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hoặc </a:t>
            </a: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database</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(Firebase, MySQL, v.v.). </a:t>
            </a:r>
          </a:p>
          <a:p>
            <a:pPr marL="0" marR="0" lvl="0" indent="0" algn="l" defTabSz="914400" rtl="0" eaLnBrk="0" fontAlgn="base" latinLnBrk="0" hangingPunct="0">
              <a:lnSpc>
                <a:spcPct val="100000"/>
              </a:lnSpc>
              <a:spcBef>
                <a:spcPct val="0"/>
              </a:spcBef>
              <a:spcAft>
                <a:spcPct val="0"/>
              </a:spcAft>
              <a:buClrTx/>
              <a:buSzTx/>
              <a:tabLst/>
            </a:pP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Dữ liệu cũng được truyền lên nền tảng IoT như </a:t>
            </a: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ThingSpeak</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Blynk</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hoặc </a:t>
            </a:r>
            <a:r>
              <a:rPr kumimoji="0" lang="vi-VN" altLang="vi-VN" sz="3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Firebase</a:t>
            </a:r>
            <a:r>
              <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để hiển thị thời gian thực.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3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4" name="Picture 43">
            <a:extLst>
              <a:ext uri="{FF2B5EF4-FFF2-40B4-BE49-F238E27FC236}">
                <a16:creationId xmlns:a16="http://schemas.microsoft.com/office/drawing/2014/main" id="{500C7088-97D3-B9A3-7150-D1EF910DCA98}"/>
              </a:ext>
            </a:extLst>
          </p:cNvPr>
          <p:cNvPicPr>
            <a:picLocks noChangeAspect="1"/>
          </p:cNvPicPr>
          <p:nvPr/>
        </p:nvPicPr>
        <p:blipFill>
          <a:blip r:embed="rId4"/>
          <a:stretch>
            <a:fillRect/>
          </a:stretch>
        </p:blipFill>
        <p:spPr>
          <a:xfrm>
            <a:off x="19753828" y="22992712"/>
            <a:ext cx="8667640" cy="4300737"/>
          </a:xfrm>
          <a:prstGeom prst="rect">
            <a:avLst/>
          </a:prstGeom>
        </p:spPr>
      </p:pic>
      <p:pic>
        <p:nvPicPr>
          <p:cNvPr id="46" name="Picture 45">
            <a:extLst>
              <a:ext uri="{FF2B5EF4-FFF2-40B4-BE49-F238E27FC236}">
                <a16:creationId xmlns:a16="http://schemas.microsoft.com/office/drawing/2014/main" id="{2E0C95CF-964B-B56D-FD03-FB1933DFEA94}"/>
              </a:ext>
            </a:extLst>
          </p:cNvPr>
          <p:cNvPicPr>
            <a:picLocks noChangeAspect="1"/>
          </p:cNvPicPr>
          <p:nvPr/>
        </p:nvPicPr>
        <p:blipFill>
          <a:blip r:embed="rId5"/>
          <a:stretch>
            <a:fillRect/>
          </a:stretch>
        </p:blipFill>
        <p:spPr>
          <a:xfrm>
            <a:off x="20469260" y="30793091"/>
            <a:ext cx="7236776" cy="6961839"/>
          </a:xfrm>
          <a:prstGeom prst="rect">
            <a:avLst/>
          </a:prstGeom>
        </p:spPr>
      </p:pic>
      <p:pic>
        <p:nvPicPr>
          <p:cNvPr id="48" name="Picture 47">
            <a:extLst>
              <a:ext uri="{FF2B5EF4-FFF2-40B4-BE49-F238E27FC236}">
                <a16:creationId xmlns:a16="http://schemas.microsoft.com/office/drawing/2014/main" id="{16050AB3-17B8-7205-ED3E-4B870134FC83}"/>
              </a:ext>
            </a:extLst>
          </p:cNvPr>
          <p:cNvPicPr>
            <a:picLocks noChangeAspect="1"/>
          </p:cNvPicPr>
          <p:nvPr/>
        </p:nvPicPr>
        <p:blipFill>
          <a:blip r:embed="rId6"/>
          <a:stretch>
            <a:fillRect/>
          </a:stretch>
        </p:blipFill>
        <p:spPr>
          <a:xfrm>
            <a:off x="10255848" y="30793091"/>
            <a:ext cx="8757447" cy="3771864"/>
          </a:xfrm>
          <a:prstGeom prst="rect">
            <a:avLst/>
          </a:prstGeom>
        </p:spPr>
      </p:pic>
      <p:sp>
        <p:nvSpPr>
          <p:cNvPr id="4" name="TextBox 3">
            <a:extLst>
              <a:ext uri="{FF2B5EF4-FFF2-40B4-BE49-F238E27FC236}">
                <a16:creationId xmlns:a16="http://schemas.microsoft.com/office/drawing/2014/main" id="{3BE16C4A-3389-9D15-58E2-8C2468865E89}"/>
              </a:ext>
            </a:extLst>
          </p:cNvPr>
          <p:cNvSpPr txBox="1"/>
          <p:nvPr/>
        </p:nvSpPr>
        <p:spPr>
          <a:xfrm>
            <a:off x="19822525" y="38027234"/>
            <a:ext cx="8456637" cy="2400657"/>
          </a:xfrm>
          <a:prstGeom prst="rect">
            <a:avLst/>
          </a:prstGeom>
          <a:noFill/>
        </p:spPr>
        <p:txBody>
          <a:bodyPr wrap="square">
            <a:spAutoFit/>
          </a:bodyPr>
          <a:lstStyle/>
          <a:p>
            <a:pPr algn="just"/>
            <a:r>
              <a:rPr lang="vi-VN" sz="3000" dirty="0">
                <a:latin typeface="Calibri" panose="020F0502020204030204" pitchFamily="34" charset="0"/>
                <a:ea typeface="Calibri" panose="020F0502020204030204" pitchFamily="34" charset="0"/>
                <a:cs typeface="Calibri" panose="020F0502020204030204" pitchFamily="34" charset="0"/>
              </a:rPr>
              <a:t>Đây là kết quả khi hiện ra màn hình khi đang chạy hoặc làm gì đấy, còn nếu khi người đo nhịp tim ngồi yên một chỗ thì trạng thái sức khỏe sẽ hiển thị là: Sức khỏe ốn định. Nếu đi bộ thì sẽ hiện là: Hành động nhẹ.</a:t>
            </a:r>
          </a:p>
        </p:txBody>
      </p:sp>
      <p:pic>
        <p:nvPicPr>
          <p:cNvPr id="1026" name="Picture 2" descr="Hướng dẫn MAX30102 Arduino đo nhịp tim và SpO2 - IoT Zone">
            <a:extLst>
              <a:ext uri="{FF2B5EF4-FFF2-40B4-BE49-F238E27FC236}">
                <a16:creationId xmlns:a16="http://schemas.microsoft.com/office/drawing/2014/main" id="{F9FEF96B-6E5E-82A1-BF1D-0677BB083C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181" y="31488797"/>
            <a:ext cx="857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DE0A5C9-F753-7CB0-385D-7A0E210A9041}"/>
              </a:ext>
            </a:extLst>
          </p:cNvPr>
          <p:cNvSpPr txBox="1"/>
          <p:nvPr/>
        </p:nvSpPr>
        <p:spPr>
          <a:xfrm>
            <a:off x="910324" y="36901196"/>
            <a:ext cx="8106771" cy="1015663"/>
          </a:xfrm>
          <a:prstGeom prst="rect">
            <a:avLst/>
          </a:prstGeom>
          <a:noFill/>
        </p:spPr>
        <p:txBody>
          <a:bodyPr wrap="square">
            <a:spAutoFit/>
          </a:bodyPr>
          <a:lstStyle/>
          <a:p>
            <a:pPr algn="just"/>
            <a:r>
              <a:rPr lang="vi-VN" sz="3000" dirty="0"/>
              <a:t>Sơ đồ kết nối giữa arduino và max30102 để có thể đo và cảm biến nhịp tim.</a:t>
            </a:r>
          </a:p>
        </p:txBody>
      </p:sp>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510</TotalTime>
  <Words>942</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(Body)</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Quân HC</cp:lastModifiedBy>
  <cp:revision>67</cp:revision>
  <dcterms:created xsi:type="dcterms:W3CDTF">2023-07-02T07:57:15Z</dcterms:created>
  <dcterms:modified xsi:type="dcterms:W3CDTF">2025-03-12T14:41:50Z</dcterms:modified>
</cp:coreProperties>
</file>