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29-08-2023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shashwatwork/dataco-smart-supply-chain-for-big-data-analysis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594445-7C89-2BD7-EB5E-4DDC8377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801" y="839755"/>
            <a:ext cx="8105130" cy="3947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  <a:cs typeface="Arial" panose="020B0604020202020204" pitchFamily="34" charset="0"/>
              </a:rPr>
              <a:t>BI34</a:t>
            </a:r>
            <a:r>
              <a:rPr lang="vi-VN" sz="2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br>
              <a:rPr lang="vi-VN" sz="2200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Century Gothic" panose="020B0502020202020204" pitchFamily="34" charset="0"/>
                <a:cs typeface="Arial" panose="020B0604020202020204" pitchFamily="34" charset="0"/>
              </a:rPr>
              <a:t>FINAL PROJECT</a:t>
            </a:r>
            <a:r>
              <a:rPr lang="vi-VN" sz="4400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vi-VN" sz="4400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3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SUPPLY CHAIN FOR BIG DATA ANALYSIS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DAD354B-2D34-23BF-F220-72E6D565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129" y="4716899"/>
            <a:ext cx="7315200" cy="9144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entury Gothic" panose="020B0502020202020204" pitchFamily="34" charset="0"/>
                <a:cs typeface="Arial" panose="020B0604020202020204" pitchFamily="34" charset="0"/>
              </a:rPr>
              <a:t>MENTOR-VĨ THÁI</a:t>
            </a:r>
            <a:br>
              <a:rPr lang="en-US" sz="1800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vi-VN" sz="18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dirty="0">
                <a:latin typeface="Century Gothic" panose="020B0502020202020204" pitchFamily="34" charset="0"/>
                <a:cs typeface="Arial" panose="020B0604020202020204" pitchFamily="34" charset="0"/>
              </a:rPr>
              <a:t>TEAM-AFTER 5PM</a:t>
            </a:r>
            <a:endParaRPr lang="en-MY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0E72C-5997-F2A9-1819-C9D9C6B28619}"/>
              </a:ext>
            </a:extLst>
          </p:cNvPr>
          <p:cNvSpPr/>
          <p:nvPr/>
        </p:nvSpPr>
        <p:spPr>
          <a:xfrm>
            <a:off x="9526555" y="3839920"/>
            <a:ext cx="2500604" cy="18941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Nguyễn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Tiến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Khoa</a:t>
            </a:r>
            <a:endParaRPr lang="vi-VN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Phạm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Thị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Vân Anh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Đỗ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Tiến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Minh </a:t>
            </a: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Quân</a:t>
            </a:r>
            <a:endParaRPr lang="vi-VN" sz="14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Dương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  <a:cs typeface="Arial" panose="020B0604020202020204" pitchFamily="34" charset="0"/>
              </a:rPr>
              <a:t>Thị</a:t>
            </a:r>
            <a:r>
              <a:rPr lang="en-US" sz="1400" dirty="0">
                <a:latin typeface="Century Gothic" panose="020B0502020202020204" pitchFamily="34" charset="0"/>
                <a:cs typeface="Arial" panose="020B0604020202020204" pitchFamily="34" charset="0"/>
              </a:rPr>
              <a:t> Thanh Hà</a:t>
            </a:r>
          </a:p>
          <a:p>
            <a:pPr algn="ctr"/>
            <a:endParaRPr lang="en-MY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B-Sales - SF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9921" y="2162014"/>
            <a:ext cx="3657414" cy="136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Suspected fraud (SF): 100% chỉ nằm trong phương thức thanh toán transfer và cancel</a:t>
            </a:r>
            <a:endParaRPr lang="vi-V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166F1-892B-EA83-949B-07C8AED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96510" y="769272"/>
            <a:ext cx="8377302" cy="532063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00ADD-0871-2AAA-AC2C-1C646D14ED7B}"/>
              </a:ext>
            </a:extLst>
          </p:cNvPr>
          <p:cNvSpPr/>
          <p:nvPr/>
        </p:nvSpPr>
        <p:spPr>
          <a:xfrm>
            <a:off x="4265553" y="1943499"/>
            <a:ext cx="829900" cy="17020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0B2AA-8F0E-6699-5A81-C20734F5EB1B}"/>
              </a:ext>
            </a:extLst>
          </p:cNvPr>
          <p:cNvSpPr/>
          <p:nvPr/>
        </p:nvSpPr>
        <p:spPr>
          <a:xfrm>
            <a:off x="7888058" y="1806272"/>
            <a:ext cx="1937077" cy="7129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7D64A-244E-9A5A-2BCA-6A56833417C7}"/>
              </a:ext>
            </a:extLst>
          </p:cNvPr>
          <p:cNvSpPr/>
          <p:nvPr/>
        </p:nvSpPr>
        <p:spPr>
          <a:xfrm>
            <a:off x="9825135" y="3877836"/>
            <a:ext cx="2010689" cy="2276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F55440-4E38-7A4C-D853-A5186C551B3F}"/>
              </a:ext>
            </a:extLst>
          </p:cNvPr>
          <p:cNvSpPr/>
          <p:nvPr/>
        </p:nvSpPr>
        <p:spPr>
          <a:xfrm>
            <a:off x="5741707" y="1943499"/>
            <a:ext cx="829900" cy="17020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0CB13B6-6F59-19D3-5CB9-0597CF46FED1}"/>
              </a:ext>
            </a:extLst>
          </p:cNvPr>
          <p:cNvSpPr txBox="1">
            <a:spLocks/>
          </p:cNvSpPr>
          <p:nvPr/>
        </p:nvSpPr>
        <p:spPr>
          <a:xfrm>
            <a:off x="-59880" y="3645537"/>
            <a:ext cx="3657414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-Cửa hàng số 4 và 7 số lượng đơn hàng SF là nhiều nhất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D9C7536-C1A3-60A3-B5CB-B1EAED8780C1}"/>
              </a:ext>
            </a:extLst>
          </p:cNvPr>
          <p:cNvSpPr txBox="1">
            <a:spLocks/>
          </p:cNvSpPr>
          <p:nvPr/>
        </p:nvSpPr>
        <p:spPr>
          <a:xfrm>
            <a:off x="-39921" y="4404490"/>
            <a:ext cx="3657414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-Khách hàng Mary ở thàngh phố Caguas có số lượng đơn hàng cao bất thường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962471" y="6296020"/>
            <a:ext cx="8489439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 Khách hàng này có dấu hiệu lừa đảo -&gt; đưa ra biện pháp ngăn chặn</a:t>
            </a:r>
            <a:endParaRPr lang="vi-V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3" grpId="0" animBg="1"/>
      <p:bldP spid="5" grpId="0" animBg="1"/>
      <p:bldP spid="7" grpId="0" animBg="1"/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B- Sales – lợi nhuận âm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9921" y="2162014"/>
            <a:ext cx="3657414" cy="136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-Lợi nhuận âm bị ảnh hưởng bởi discount rate</a:t>
            </a:r>
            <a:endParaRPr lang="vi-V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166F1-892B-EA83-949B-07C8AED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96136" y="1049901"/>
            <a:ext cx="8377302" cy="474905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7D64A-244E-9A5A-2BCA-6A56833417C7}"/>
              </a:ext>
            </a:extLst>
          </p:cNvPr>
          <p:cNvSpPr/>
          <p:nvPr/>
        </p:nvSpPr>
        <p:spPr>
          <a:xfrm>
            <a:off x="9939159" y="2733869"/>
            <a:ext cx="1220254" cy="2244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962471" y="6075720"/>
            <a:ext cx="8489439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-&gt;xem xét cẩn thận khi đưa ra các chương trình khuyến mãi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 xem xát tình trạng giao hàng để giảm lợi nhuận âm</a:t>
            </a:r>
            <a:endParaRPr lang="vi-VN" b="1" dirty="0"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6DA54E-F477-1328-82EE-FCE95D77772F}"/>
              </a:ext>
            </a:extLst>
          </p:cNvPr>
          <p:cNvSpPr/>
          <p:nvPr/>
        </p:nvSpPr>
        <p:spPr>
          <a:xfrm>
            <a:off x="7578514" y="2732272"/>
            <a:ext cx="1220254" cy="2244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C867B5-59BF-FAD5-1401-76E9F7136D31}"/>
              </a:ext>
            </a:extLst>
          </p:cNvPr>
          <p:cNvSpPr txBox="1">
            <a:spLocks/>
          </p:cNvSpPr>
          <p:nvPr/>
        </p:nvSpPr>
        <p:spPr>
          <a:xfrm>
            <a:off x="-106911" y="3603445"/>
            <a:ext cx="3657414" cy="1364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-Lợi nhuận âm bị ảnh hưởng bởi tình trạng giao hàng trễ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3" grpId="0"/>
      <p:bldP spid="6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C-DELIVERY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9921" y="2162014"/>
            <a:ext cx="3657414" cy="136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-ThờI gian giao hàng thực tế bị chậm so với kế hoạch ban đầu</a:t>
            </a:r>
            <a:endParaRPr lang="vi-V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166F1-892B-EA83-949B-07C8AED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96136" y="758953"/>
            <a:ext cx="8377302" cy="527433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7D64A-244E-9A5A-2BCA-6A56833417C7}"/>
              </a:ext>
            </a:extLst>
          </p:cNvPr>
          <p:cNvSpPr/>
          <p:nvPr/>
        </p:nvSpPr>
        <p:spPr>
          <a:xfrm>
            <a:off x="6634064" y="2453005"/>
            <a:ext cx="1091683" cy="13725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962471" y="6075720"/>
            <a:ext cx="8489439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-&gt;Thời gian giao hàng (scheduled) không hợp lý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 Tính toán lại và đưa ra thời gian hợp lý hơn</a:t>
            </a:r>
            <a:endParaRPr lang="vi-VN" b="1" dirty="0"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6DA54E-F477-1328-82EE-FCE95D77772F}"/>
              </a:ext>
            </a:extLst>
          </p:cNvPr>
          <p:cNvSpPr/>
          <p:nvPr/>
        </p:nvSpPr>
        <p:spPr>
          <a:xfrm>
            <a:off x="6634064" y="1502229"/>
            <a:ext cx="2948475" cy="304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C867B5-59BF-FAD5-1401-76E9F7136D31}"/>
              </a:ext>
            </a:extLst>
          </p:cNvPr>
          <p:cNvSpPr txBox="1">
            <a:spLocks/>
          </p:cNvSpPr>
          <p:nvPr/>
        </p:nvSpPr>
        <p:spPr>
          <a:xfrm>
            <a:off x="-106911" y="3603445"/>
            <a:ext cx="3657414" cy="13649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-Ở 2 phương thức giao hàng frist class và second class tình trạng trễ chiếm đa số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thời gian giao hàng thực tế của 2 phương thức này gấp đôi so với kế hoạch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37E09F-E3A9-2988-C246-6844BF480CB0}"/>
              </a:ext>
            </a:extLst>
          </p:cNvPr>
          <p:cNvSpPr/>
          <p:nvPr/>
        </p:nvSpPr>
        <p:spPr>
          <a:xfrm>
            <a:off x="6538044" y="4584504"/>
            <a:ext cx="1091683" cy="12004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3" grpId="0"/>
      <p:bldP spid="6" grpId="0" animBg="1"/>
      <p:bldP spid="11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D- CUSTOMER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9921" y="2162014"/>
            <a:ext cx="3657414" cy="14363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-số lượng khách hàng tăng trong năm 2017 trong khi doanh số lại giảm.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- 3 tháng cuối năm 2017 số lượng khách hàng tăng nhưng doanh thu bị giảm</a:t>
            </a:r>
            <a:endParaRPr lang="vi-V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166F1-892B-EA83-949B-07C8AED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96136" y="1039107"/>
            <a:ext cx="8377302" cy="471403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176098" y="6259058"/>
            <a:ext cx="5795903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-&gt;Giá trị, số lượnhg bình quân 1 đơn hàng bị giảm mạnh gây ảnh hưởng đến doanh thu cả năm 2017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 </a:t>
            </a:r>
            <a:endParaRPr lang="vi-VN" b="1" dirty="0"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6DA54E-F477-1328-82EE-FCE95D77772F}"/>
              </a:ext>
            </a:extLst>
          </p:cNvPr>
          <p:cNvSpPr/>
          <p:nvPr/>
        </p:nvSpPr>
        <p:spPr>
          <a:xfrm>
            <a:off x="5941528" y="2062064"/>
            <a:ext cx="1233713" cy="10170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C867B5-59BF-FAD5-1401-76E9F7136D31}"/>
              </a:ext>
            </a:extLst>
          </p:cNvPr>
          <p:cNvSpPr txBox="1">
            <a:spLocks/>
          </p:cNvSpPr>
          <p:nvPr/>
        </p:nvSpPr>
        <p:spPr>
          <a:xfrm>
            <a:off x="-106911" y="3504339"/>
            <a:ext cx="3657414" cy="9183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Số lượng sản phẩm trên 1 đơn hàng bị giảm vào năm 2017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</a:t>
            </a:r>
            <a:r>
              <a:rPr lang="vi-VN" dirty="0">
                <a:solidFill>
                  <a:schemeClr val="tx1"/>
                </a:solidFill>
              </a:rPr>
              <a:t>- 3 tháng cuối năm 2017 số lượng khách hàng tăng nhưng doanh thu bị giảm</a:t>
            </a:r>
            <a:endParaRPr lang="vi-VN" sz="12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37E09F-E3A9-2988-C246-6844BF480CB0}"/>
              </a:ext>
            </a:extLst>
          </p:cNvPr>
          <p:cNvSpPr/>
          <p:nvPr/>
        </p:nvSpPr>
        <p:spPr>
          <a:xfrm>
            <a:off x="6453934" y="4060361"/>
            <a:ext cx="1029082" cy="16286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7F52F4-F86A-C41A-9752-B24FF7F8CA46}"/>
              </a:ext>
            </a:extLst>
          </p:cNvPr>
          <p:cNvSpPr/>
          <p:nvPr/>
        </p:nvSpPr>
        <p:spPr>
          <a:xfrm>
            <a:off x="10618237" y="2062064"/>
            <a:ext cx="1023898" cy="91440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10641149" y="3999424"/>
            <a:ext cx="922170" cy="160868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8DBF99F-27B8-CC61-3F62-BDC3E8CB6A42}"/>
              </a:ext>
            </a:extLst>
          </p:cNvPr>
          <p:cNvSpPr txBox="1">
            <a:spLocks/>
          </p:cNvSpPr>
          <p:nvPr/>
        </p:nvSpPr>
        <p:spPr>
          <a:xfrm>
            <a:off x="6210410" y="6190664"/>
            <a:ext cx="5386393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-&gt;Nghi ngờ có sự thay đổi tệp khách hàng</a:t>
            </a:r>
            <a:endParaRPr lang="vi-V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6" grpId="0" animBg="1"/>
      <p:bldP spid="11" grpId="0"/>
      <p:bldP spid="3" grpId="0" animBg="1"/>
      <p:bldP spid="7" grpId="0" animBg="1"/>
      <p:bldP spid="9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D- CUSTOMER - RFM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9921" y="1959430"/>
            <a:ext cx="3657414" cy="14363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-nhóm khách hàng loyal đóng góp doanh số nhiều nhất vào năm 2017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-nhóm At Risk đứng thứ 2</a:t>
            </a:r>
            <a:endParaRPr lang="vi-V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166F1-892B-EA83-949B-07C8AED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96136" y="768095"/>
            <a:ext cx="8377302" cy="499583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176098" y="6259058"/>
            <a:ext cx="5795903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-&gt;mất đi nhóm khách hàng quan trọng (loyal) làm cho doanh số bị tuột giảm </a:t>
            </a:r>
            <a:endParaRPr lang="vi-VN" b="1" dirty="0"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6DA54E-F477-1328-82EE-FCE95D77772F}"/>
              </a:ext>
            </a:extLst>
          </p:cNvPr>
          <p:cNvSpPr/>
          <p:nvPr/>
        </p:nvSpPr>
        <p:spPr>
          <a:xfrm>
            <a:off x="5561045" y="1959430"/>
            <a:ext cx="649365" cy="6158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C867B5-59BF-FAD5-1401-76E9F7136D31}"/>
              </a:ext>
            </a:extLst>
          </p:cNvPr>
          <p:cNvSpPr txBox="1">
            <a:spLocks/>
          </p:cNvSpPr>
          <p:nvPr/>
        </p:nvSpPr>
        <p:spPr>
          <a:xfrm>
            <a:off x="-106911" y="3414474"/>
            <a:ext cx="3657414" cy="918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nhóm new customer xuất hiện vào năm 2017 và chiếm số lượng cao nhất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37E09F-E3A9-2988-C246-6844BF480CB0}"/>
              </a:ext>
            </a:extLst>
          </p:cNvPr>
          <p:cNvSpPr/>
          <p:nvPr/>
        </p:nvSpPr>
        <p:spPr>
          <a:xfrm>
            <a:off x="5774701" y="4282751"/>
            <a:ext cx="649365" cy="8117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11019453" y="1959431"/>
            <a:ext cx="1113265" cy="14695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8DBF99F-27B8-CC61-3F62-BDC3E8CB6A42}"/>
              </a:ext>
            </a:extLst>
          </p:cNvPr>
          <p:cNvSpPr txBox="1">
            <a:spLocks/>
          </p:cNvSpPr>
          <p:nvPr/>
        </p:nvSpPr>
        <p:spPr>
          <a:xfrm>
            <a:off x="6210410" y="6190664"/>
            <a:ext cx="5386393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>
                <a:solidFill>
                  <a:srgbClr val="C00000"/>
                </a:solidFill>
              </a:rPr>
              <a:t>-&gt;Nhóm NC số lượng đông nhưng chưa đóng góp nhiều cho doanh thu</a:t>
            </a:r>
            <a:endParaRPr lang="vi-VN" b="1" dirty="0">
              <a:solidFill>
                <a:srgbClr val="C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64E05AE-7CF4-AE91-15F9-F302D319131B}"/>
              </a:ext>
            </a:extLst>
          </p:cNvPr>
          <p:cNvSpPr txBox="1">
            <a:spLocks/>
          </p:cNvSpPr>
          <p:nvPr/>
        </p:nvSpPr>
        <p:spPr>
          <a:xfrm>
            <a:off x="-118563" y="4368232"/>
            <a:ext cx="3657414" cy="9183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nhóm loyal mất đi vào tháng 10 – 2017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-đồng thời xuất hiện nhóm new customer trong cùng khoảng thời gian này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C4AABDD-2A8C-1AC5-B78C-AC248B6D3F3B}"/>
              </a:ext>
            </a:extLst>
          </p:cNvPr>
          <p:cNvSpPr txBox="1">
            <a:spLocks/>
          </p:cNvSpPr>
          <p:nvPr/>
        </p:nvSpPr>
        <p:spPr>
          <a:xfrm>
            <a:off x="-173151" y="5113998"/>
            <a:ext cx="3657414" cy="9183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-cửa hàng số 7 không xuất hiện sau tháng 10-2017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-đồng thời xuất hiện 1 số cửa hàng mới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0D3380-22F1-3E77-8752-F3EE9C2A772C}"/>
              </a:ext>
            </a:extLst>
          </p:cNvPr>
          <p:cNvSpPr/>
          <p:nvPr/>
        </p:nvSpPr>
        <p:spPr>
          <a:xfrm>
            <a:off x="11038816" y="4092632"/>
            <a:ext cx="1113265" cy="14695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47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6" grpId="0" animBg="1"/>
      <p:bldP spid="11" grpId="0"/>
      <p:bldP spid="3" grpId="0" animBg="1"/>
      <p:bldP spid="15" grpId="0"/>
      <p:bldP spid="16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D- CUSTOMER </a:t>
            </a:r>
            <a:r>
              <a:rPr lang="vi-VN" sz="2400" dirty="0" smtClean="0"/>
              <a:t>– RFM</a:t>
            </a:r>
            <a:r>
              <a:rPr lang="en-US" sz="2400" dirty="0" smtClean="0"/>
              <a:t>-NC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9921" y="1959431"/>
            <a:ext cx="3657414" cy="1113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Phấn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Lớn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nhóm</a:t>
            </a:r>
            <a:r>
              <a:rPr lang="en-US" sz="1600" dirty="0" smtClean="0">
                <a:solidFill>
                  <a:schemeClr val="tx1"/>
                </a:solidFill>
              </a:rPr>
              <a:t> NC </a:t>
            </a:r>
            <a:r>
              <a:rPr lang="en-US" sz="1600" dirty="0" err="1" smtClean="0">
                <a:solidFill>
                  <a:schemeClr val="tx1"/>
                </a:solidFill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hiện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vào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đầu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tháng</a:t>
            </a:r>
            <a:r>
              <a:rPr lang="en-US" sz="1600" dirty="0" smtClean="0">
                <a:solidFill>
                  <a:schemeClr val="tx1"/>
                </a:solidFill>
              </a:rPr>
              <a:t> 10/20017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18" y="768095"/>
            <a:ext cx="8180127" cy="4573590"/>
          </a:xfrm>
          <a:prstGeom prst="rect">
            <a:avLst/>
          </a:prstGeom>
        </p:spPr>
      </p:pic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10282391" y="1746422"/>
            <a:ext cx="1354136" cy="12668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8293385" y="3395777"/>
            <a:ext cx="3388496" cy="17260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3565137" y="5459961"/>
            <a:ext cx="5795903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 smtClean="0">
                <a:solidFill>
                  <a:srgbClr val="C00000"/>
                </a:solidFill>
              </a:rPr>
              <a:t>-&gt;</a:t>
            </a:r>
            <a:r>
              <a:rPr lang="en-US" sz="1600" b="1" dirty="0" smtClean="0">
                <a:solidFill>
                  <a:srgbClr val="C00000"/>
                </a:solidFill>
              </a:rPr>
              <a:t>CẦN HIỂU RÕ VỀ NHÓM KHÁCH HÀNG NÀY ĐỂ KHAI THÁC TỐT HƠN</a:t>
            </a:r>
            <a:endParaRPr lang="vi-V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D- CUSTOMER </a:t>
            </a:r>
            <a:r>
              <a:rPr lang="vi-VN" sz="2400" dirty="0" smtClean="0"/>
              <a:t>– RFM</a:t>
            </a:r>
            <a:r>
              <a:rPr lang="en-US" sz="2400" dirty="0" smtClean="0"/>
              <a:t>-NC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9921" y="1959431"/>
            <a:ext cx="3657414" cy="816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làm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nhóm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Nc</a:t>
            </a:r>
            <a:r>
              <a:rPr lang="en-US" sz="1600" dirty="0" smtClean="0">
                <a:solidFill>
                  <a:schemeClr val="tx1"/>
                </a:solidFill>
              </a:rPr>
              <a:t> quay </a:t>
            </a:r>
            <a:r>
              <a:rPr lang="en-US" sz="1600" dirty="0" err="1" smtClean="0">
                <a:solidFill>
                  <a:schemeClr val="tx1"/>
                </a:solidFill>
              </a:rPr>
              <a:t>trở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lại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mua</a:t>
            </a:r>
            <a:r>
              <a:rPr lang="en-US" sz="1600" dirty="0" smtClean="0">
                <a:solidFill>
                  <a:schemeClr val="tx1"/>
                </a:solidFill>
              </a:rPr>
              <a:t> hang-&gt; </a:t>
            </a:r>
            <a:r>
              <a:rPr lang="en-US" sz="1600" dirty="0" err="1" smtClean="0">
                <a:solidFill>
                  <a:schemeClr val="tx1"/>
                </a:solidFill>
              </a:rPr>
              <a:t>trở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thành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các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nhóm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khách</a:t>
            </a:r>
            <a:r>
              <a:rPr lang="en-US" sz="1600" dirty="0" smtClean="0">
                <a:solidFill>
                  <a:schemeClr val="tx1"/>
                </a:solidFill>
              </a:rPr>
              <a:t> hang </a:t>
            </a:r>
            <a:r>
              <a:rPr lang="en-US" sz="1600" dirty="0" err="1" smtClean="0">
                <a:solidFill>
                  <a:schemeClr val="tx1"/>
                </a:solidFill>
              </a:rPr>
              <a:t>quan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trọng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hơn</a:t>
            </a:r>
            <a:r>
              <a:rPr lang="en-US" sz="1600" dirty="0" smtClean="0">
                <a:solidFill>
                  <a:schemeClr val="tx1"/>
                </a:solidFill>
              </a:rPr>
              <a:t> ( </a:t>
            </a:r>
            <a:r>
              <a:rPr lang="en-US" sz="1600" dirty="0" err="1" smtClean="0">
                <a:solidFill>
                  <a:schemeClr val="tx1"/>
                </a:solidFill>
              </a:rPr>
              <a:t>loyal,champion</a:t>
            </a:r>
            <a:r>
              <a:rPr lang="en-US" sz="1600" dirty="0" smtClean="0">
                <a:solidFill>
                  <a:schemeClr val="tx1"/>
                </a:solidFill>
              </a:rPr>
              <a:t>..)</a:t>
            </a:r>
            <a:endParaRPr lang="vi-VN" sz="16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3565137" y="5459961"/>
            <a:ext cx="5795903" cy="739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 smtClean="0">
                <a:solidFill>
                  <a:srgbClr val="C00000"/>
                </a:solidFill>
              </a:rPr>
              <a:t>-&gt;</a:t>
            </a:r>
            <a:r>
              <a:rPr lang="en-US" sz="1600" b="1" dirty="0" smtClean="0">
                <a:solidFill>
                  <a:srgbClr val="C00000"/>
                </a:solidFill>
              </a:rPr>
              <a:t>CẦN HIỂU RÕ VỀ NHÓM KHÁCH HÀNG NÀY ĐỂ KHAI THÁC TỐT HƠN</a:t>
            </a:r>
            <a:endParaRPr lang="vi-VN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74" y="-57805"/>
            <a:ext cx="8198371" cy="2298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92" y="2240693"/>
            <a:ext cx="8203372" cy="4531332"/>
          </a:xfrm>
          <a:prstGeom prst="rect">
            <a:avLst/>
          </a:prstGeom>
        </p:spPr>
      </p:pic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5387546" y="223927"/>
            <a:ext cx="1194486" cy="5350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5268602" y="4887748"/>
            <a:ext cx="2870382" cy="2675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 txBox="1">
            <a:spLocks/>
          </p:cNvSpPr>
          <p:nvPr/>
        </p:nvSpPr>
        <p:spPr>
          <a:xfrm>
            <a:off x="0" y="2833956"/>
            <a:ext cx="3657414" cy="70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Gửi</a:t>
            </a:r>
            <a:r>
              <a:rPr lang="en-US" sz="1600" dirty="0" smtClean="0">
                <a:solidFill>
                  <a:schemeClr val="tx1"/>
                </a:solidFill>
              </a:rPr>
              <a:t> Email, </a:t>
            </a:r>
            <a:r>
              <a:rPr lang="en-US" sz="1600" dirty="0" err="1" smtClean="0">
                <a:solidFill>
                  <a:schemeClr val="tx1"/>
                </a:solidFill>
              </a:rPr>
              <a:t>đưa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chương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trình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khuyến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mãi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 txBox="1">
            <a:spLocks/>
          </p:cNvSpPr>
          <p:nvPr/>
        </p:nvSpPr>
        <p:spPr>
          <a:xfrm>
            <a:off x="0" y="3388005"/>
            <a:ext cx="3657414" cy="70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Vì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khách</a:t>
            </a:r>
            <a:r>
              <a:rPr lang="en-US" sz="1600" dirty="0" smtClean="0">
                <a:solidFill>
                  <a:schemeClr val="tx1"/>
                </a:solidFill>
              </a:rPr>
              <a:t> hang có </a:t>
            </a:r>
            <a:r>
              <a:rPr lang="en-US" sz="1600" dirty="0" err="1" smtClean="0">
                <a:solidFill>
                  <a:schemeClr val="tx1"/>
                </a:solidFill>
              </a:rPr>
              <a:t>thói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quen</a:t>
            </a:r>
            <a:r>
              <a:rPr lang="en-US" sz="1600" dirty="0" smtClean="0">
                <a:solidFill>
                  <a:schemeClr val="tx1"/>
                </a:solidFill>
              </a:rPr>
              <a:t> quay </a:t>
            </a:r>
            <a:r>
              <a:rPr lang="en-US" sz="1600" dirty="0" err="1" smtClean="0">
                <a:solidFill>
                  <a:schemeClr val="tx1"/>
                </a:solidFill>
              </a:rPr>
              <a:t>lại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vào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sau</a:t>
            </a:r>
            <a:r>
              <a:rPr lang="en-US" sz="1600" dirty="0" smtClean="0">
                <a:solidFill>
                  <a:schemeClr val="tx1"/>
                </a:solidFill>
              </a:rPr>
              <a:t> 8-10 </a:t>
            </a:r>
            <a:r>
              <a:rPr lang="en-US" sz="1600" dirty="0" err="1" smtClean="0">
                <a:solidFill>
                  <a:schemeClr val="tx1"/>
                </a:solidFill>
              </a:rPr>
              <a:t>tháng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nên</a:t>
            </a:r>
            <a:r>
              <a:rPr lang="en-US" sz="1600" dirty="0" smtClean="0">
                <a:solidFill>
                  <a:schemeClr val="tx1"/>
                </a:solidFill>
              </a:rPr>
              <a:t> có </a:t>
            </a:r>
            <a:r>
              <a:rPr lang="en-US" sz="1600" dirty="0" err="1" smtClean="0">
                <a:solidFill>
                  <a:schemeClr val="tx1"/>
                </a:solidFill>
              </a:rPr>
              <a:t>thể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gửi</a:t>
            </a:r>
            <a:r>
              <a:rPr lang="en-US" sz="1600" dirty="0" smtClean="0">
                <a:solidFill>
                  <a:schemeClr val="tx1"/>
                </a:solidFill>
              </a:rPr>
              <a:t> email </a:t>
            </a:r>
            <a:r>
              <a:rPr lang="en-US" sz="1600" dirty="0" err="1" smtClean="0">
                <a:solidFill>
                  <a:schemeClr val="tx1"/>
                </a:solidFill>
              </a:rPr>
              <a:t>trước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đó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 txBox="1">
            <a:spLocks/>
          </p:cNvSpPr>
          <p:nvPr/>
        </p:nvSpPr>
        <p:spPr>
          <a:xfrm>
            <a:off x="0" y="4058910"/>
            <a:ext cx="3657414" cy="70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Cửa</a:t>
            </a:r>
            <a:r>
              <a:rPr lang="en-US" sz="1600" dirty="0" smtClean="0">
                <a:solidFill>
                  <a:schemeClr val="tx1"/>
                </a:solidFill>
              </a:rPr>
              <a:t> hang </a:t>
            </a:r>
            <a:r>
              <a:rPr lang="en-US" sz="1600" dirty="0" err="1" smtClean="0">
                <a:solidFill>
                  <a:schemeClr val="tx1"/>
                </a:solidFill>
              </a:rPr>
              <a:t>số</a:t>
            </a:r>
            <a:r>
              <a:rPr lang="en-US" sz="1600" dirty="0" smtClean="0">
                <a:solidFill>
                  <a:schemeClr val="tx1"/>
                </a:solidFill>
              </a:rPr>
              <a:t> 4+10. </a:t>
            </a:r>
            <a:r>
              <a:rPr lang="en-US" sz="1600" dirty="0" err="1" smtClean="0">
                <a:solidFill>
                  <a:schemeClr val="tx1"/>
                </a:solidFill>
              </a:rPr>
              <a:t>nhóm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khách</a:t>
            </a:r>
            <a:r>
              <a:rPr lang="en-US" sz="1600" dirty="0" smtClean="0">
                <a:solidFill>
                  <a:schemeClr val="tx1"/>
                </a:solidFill>
              </a:rPr>
              <a:t> hang </a:t>
            </a:r>
            <a:r>
              <a:rPr lang="en-US" sz="1600" dirty="0" err="1" smtClean="0">
                <a:solidFill>
                  <a:schemeClr val="tx1"/>
                </a:solidFill>
              </a:rPr>
              <a:t>khu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vực</a:t>
            </a:r>
            <a:r>
              <a:rPr lang="en-US" sz="1600" dirty="0" smtClean="0">
                <a:solidFill>
                  <a:schemeClr val="tx1"/>
                </a:solidFill>
              </a:rPr>
              <a:t> Pacific Asia+ </a:t>
            </a:r>
            <a:r>
              <a:rPr lang="en-US" sz="1600" dirty="0" err="1" smtClean="0">
                <a:solidFill>
                  <a:schemeClr val="tx1"/>
                </a:solidFill>
              </a:rPr>
              <a:t>EuropeE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 txBox="1">
            <a:spLocks/>
          </p:cNvSpPr>
          <p:nvPr/>
        </p:nvSpPr>
        <p:spPr>
          <a:xfrm>
            <a:off x="0" y="4733212"/>
            <a:ext cx="3657414" cy="70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 smtClean="0">
                <a:solidFill>
                  <a:schemeClr val="tx1"/>
                </a:solidFill>
              </a:rPr>
              <a:t>Cho </a:t>
            </a:r>
            <a:r>
              <a:rPr lang="en-US" sz="1600" dirty="0" err="1" smtClean="0">
                <a:solidFill>
                  <a:schemeClr val="tx1"/>
                </a:solidFill>
              </a:rPr>
              <a:t>các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nhóm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sản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phẩm</a:t>
            </a:r>
            <a:r>
              <a:rPr lang="en-US" sz="1600" dirty="0" smtClean="0">
                <a:solidFill>
                  <a:schemeClr val="tx1"/>
                </a:solidFill>
              </a:rPr>
              <a:t> : Children’s </a:t>
            </a:r>
            <a:r>
              <a:rPr lang="en-US" sz="1600" dirty="0" err="1" smtClean="0">
                <a:solidFill>
                  <a:schemeClr val="tx1"/>
                </a:solidFill>
              </a:rPr>
              <a:t>Clothing,Crafts,Garden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8353166" y="3184531"/>
            <a:ext cx="3382857" cy="3505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8">
            <a:extLst>
              <a:ext uri="{FF2B5EF4-FFF2-40B4-BE49-F238E27FC236}">
                <a16:creationId xmlns:a16="http://schemas.microsoft.com/office/drawing/2014/main" id="{9EE8A566-9EBC-D585-238C-893E25E3ADAB}"/>
              </a:ext>
            </a:extLst>
          </p:cNvPr>
          <p:cNvSpPr/>
          <p:nvPr/>
        </p:nvSpPr>
        <p:spPr>
          <a:xfrm>
            <a:off x="8929816" y="6447236"/>
            <a:ext cx="1054443" cy="3247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3037CD5-DB39-0349-A257-7582F3E81300}"/>
              </a:ext>
            </a:extLst>
          </p:cNvPr>
          <p:cNvSpPr txBox="1">
            <a:spLocks/>
          </p:cNvSpPr>
          <p:nvPr/>
        </p:nvSpPr>
        <p:spPr>
          <a:xfrm>
            <a:off x="1" y="5309222"/>
            <a:ext cx="3525218" cy="1462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b="1" dirty="0" smtClean="0">
                <a:solidFill>
                  <a:srgbClr val="C00000"/>
                </a:solidFill>
              </a:rPr>
              <a:t>-&gt;</a:t>
            </a:r>
            <a:r>
              <a:rPr lang="en-US" sz="1600" b="1" dirty="0" smtClean="0">
                <a:solidFill>
                  <a:srgbClr val="C00000"/>
                </a:solidFill>
              </a:rPr>
              <a:t>CÓ THỂ ĐƯA RA KHUYẾN MÃI VÀ GỬI EMAIL </a:t>
            </a:r>
            <a:endParaRPr lang="vi-V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/>
      <p:bldP spid="16" grpId="0" animBg="1"/>
      <p:bldP spid="17" grpId="0" animBg="1"/>
      <p:bldP spid="18" grpId="0"/>
      <p:bldP spid="19" grpId="0"/>
      <p:bldP spid="20" grpId="0"/>
      <p:bldP spid="24" grpId="0"/>
      <p:bldP spid="25" grpId="0" animBg="1"/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6A9EF-1667-D092-B97F-58E66479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cs typeface="Arial" panose="020B0604020202020204" pitchFamily="34" charset="0"/>
              </a:rPr>
              <a:t>V</a:t>
            </a:r>
            <a:r>
              <a:rPr lang="en-US" sz="4000" b="1" dirty="0" smtClean="0">
                <a:cs typeface="Arial" panose="020B0604020202020204" pitchFamily="34" charset="0"/>
              </a:rPr>
              <a:t>- TỔNG KẾT</a:t>
            </a:r>
            <a:endParaRPr lang="en-US" sz="3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DBDD5-BAE5-4157-3632-299B0784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9262" y="2526525"/>
            <a:ext cx="8983489" cy="1155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Tình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giao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hang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trễ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gây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tác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lớn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đến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cụ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do 2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phương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thức 1</a:t>
            </a:r>
            <a:r>
              <a:rPr lang="en-US" sz="1400" baseline="30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class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2</a:t>
            </a:r>
            <a:r>
              <a:rPr lang="en-US" sz="1400" baseline="30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nd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class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kế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hoạch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ngày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giao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hang không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hợp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lý</a:t>
            </a:r>
            <a:endParaRPr lang="en-US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vi-V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CBDBDD5-BAE5-4157-3632-299B078498B4}"/>
              </a:ext>
            </a:extLst>
          </p:cNvPr>
          <p:cNvSpPr txBox="1">
            <a:spLocks/>
          </p:cNvSpPr>
          <p:nvPr/>
        </p:nvSpPr>
        <p:spPr>
          <a:xfrm>
            <a:off x="1299505" y="3682314"/>
            <a:ext cx="8983489" cy="115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cuối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năm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2017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giảm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là do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mất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đi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sự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cửa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hang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trọng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mất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đi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nhóm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khách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hang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trọng</a:t>
            </a:r>
            <a:endParaRPr lang="en-US" sz="1400" dirty="0" smtClean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vi-V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CBDBDD5-BAE5-4157-3632-299B078498B4}"/>
              </a:ext>
            </a:extLst>
          </p:cNvPr>
          <p:cNvSpPr txBox="1">
            <a:spLocks/>
          </p:cNvSpPr>
          <p:nvPr/>
        </p:nvSpPr>
        <p:spPr>
          <a:xfrm>
            <a:off x="1408060" y="4534633"/>
            <a:ext cx="8983489" cy="115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cửa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hang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khách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mới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khai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thác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triển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kinh </a:t>
            </a:r>
            <a:r>
              <a:rPr lang="en-US" sz="14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vi-V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4" y="253795"/>
            <a:ext cx="9391135" cy="62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78C-3F7C-6DB5-2BD7-6724189E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32733" cy="4601183"/>
          </a:xfrm>
        </p:spPr>
        <p:txBody>
          <a:bodyPr/>
          <a:lstStyle/>
          <a:p>
            <a:r>
              <a:rPr lang="vi-VN" dirty="0"/>
              <a:t>Agenda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MY" dirty="0">
              <a:latin typeface="Congenial" panose="020F0502020204030204" pitchFamily="2" charset="0"/>
            </a:endParaRPr>
          </a:p>
        </p:txBody>
      </p:sp>
      <p:pic>
        <p:nvPicPr>
          <p:cNvPr id="11" name="Content Placeholder 10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A9C15939-D59E-6190-8CD7-80D1F0943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62" y="81940"/>
            <a:ext cx="3610081" cy="6684976"/>
          </a:xfrm>
        </p:spPr>
      </p:pic>
      <p:pic>
        <p:nvPicPr>
          <p:cNvPr id="1026" name="Picture 2" descr="Tổng hợp 92+ hình về dataset trong mô hình - NEC">
            <a:extLst>
              <a:ext uri="{FF2B5EF4-FFF2-40B4-BE49-F238E27FC236}">
                <a16:creationId xmlns:a16="http://schemas.microsoft.com/office/drawing/2014/main" id="{084C4962-0386-ABE2-85F1-B659BF53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86" y="1123837"/>
            <a:ext cx="7716702" cy="46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6A9EF-1667-D092-B97F-58E66479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cs typeface="Arial" panose="020B0604020202020204" pitchFamily="34" charset="0"/>
              </a:rPr>
              <a:t>I- GIỚI THIỆU DATASET</a:t>
            </a:r>
            <a:endParaRPr lang="en-US" sz="3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DBDD5-BAE5-4157-3632-299B0784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9262" y="2526525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Nguồn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</a:t>
            </a:r>
            <a:r>
              <a:rPr lang="vi-VN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https://www.kaggle.com/datasets/shashwatwork/dataco-smart-supply-chain-for-big-data-analysis</a:t>
            </a: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Tổng quan:</a:t>
            </a:r>
            <a:endParaRPr lang="vi-V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Dataset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ghi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lại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đơn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vi-V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ng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cửa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ty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kinh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online ở </a:t>
            </a:r>
            <a:r>
              <a:rPr lang="vi-V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năm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2015-2018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cột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53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cột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dòng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180,5K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dòng</a:t>
            </a:r>
            <a:endParaRPr lang="en-US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ình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ảnh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vi-VN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excel - rawdata:</a:t>
            </a:r>
          </a:p>
          <a:p>
            <a:pPr lvl="1">
              <a:lnSpc>
                <a:spcPct val="150000"/>
              </a:lnSpc>
            </a:pPr>
            <a:endParaRPr lang="vi-V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071BE-3620-B8E5-842C-F2CB8C4F1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01"/>
          <a:stretch/>
        </p:blipFill>
        <p:spPr>
          <a:xfrm>
            <a:off x="1897233" y="5641350"/>
            <a:ext cx="10233369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339A-B730-FEAE-688E-830C9647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I- GIỚI THIỆU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66828-154C-778B-4293-1C68FBEA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0ED31D4-AFDA-6E63-63FA-1B20F6377B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78" y="764458"/>
            <a:ext cx="4567737" cy="5329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B05EC2FC-6763-09C7-47C8-CA6DB5B6B411}"/>
              </a:ext>
            </a:extLst>
          </p:cNvPr>
          <p:cNvSpPr/>
          <p:nvPr/>
        </p:nvSpPr>
        <p:spPr>
          <a:xfrm>
            <a:off x="7475979" y="424543"/>
            <a:ext cx="4177954" cy="718457"/>
          </a:xfrm>
          <a:prstGeom prst="borderCallout3">
            <a:avLst>
              <a:gd name="adj1" fmla="val 18750"/>
              <a:gd name="adj2" fmla="val -1519"/>
              <a:gd name="adj3" fmla="val 64205"/>
              <a:gd name="adj4" fmla="val -3178"/>
              <a:gd name="adj5" fmla="val 287012"/>
              <a:gd name="adj6" fmla="val -20843"/>
              <a:gd name="adj7" fmla="val 294782"/>
              <a:gd name="adj8" fmla="val -3443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FFC9C2-1744-5C1C-E2E7-7AA5D61ED23E}"/>
              </a:ext>
            </a:extLst>
          </p:cNvPr>
          <p:cNvSpPr txBox="1">
            <a:spLocks/>
          </p:cNvSpPr>
          <p:nvPr/>
        </p:nvSpPr>
        <p:spPr>
          <a:xfrm>
            <a:off x="7475979" y="1344260"/>
            <a:ext cx="4177955" cy="4749282"/>
          </a:xfrm>
          <a:prstGeom prst="rect">
            <a:avLst/>
          </a:prstGeom>
          <a:solidFill>
            <a:srgbClr val="E3E3E3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Country : Quốc gia đích của đơn đặt hàng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date (DateOrders) : Ngày mà đơn đặt hàng được thực hiện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Id : Mã đơn đặt hàng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Item Id : Mã mục đơn hàng ( PK)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Item Product Price : Giá sản phẩm không tính giảm giá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Item Quantity : Số lượng sản phẩm mỗi đơn đặt hàng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: Giá trị doanh số bán hàng</a:t>
            </a:r>
          </a:p>
          <a:p>
            <a:pPr indent="-182880">
              <a:lnSpc>
                <a:spcPct val="120000"/>
              </a:lnSpc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Item Total : Tổng số tiền mỗi đơn đặt hàng ( Sales*(1- Order Item Discount Rate)) hoặc ( Sales- Order Item Discount)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Profit Per Order : Lợi nhuận mỗi đơn đặt hàng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Region : Vùng đặt hàng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State : Tiểu bang mà đơn hàng được giao đến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Status : Tình trạng đơn hàng: Hoàn thành, Đang chờ, Đã đóng, Đang chờ thanh toán, Đã hủy, Đang xử lý, Nghi ngờ gian lận, Đang giữ, Xem xét thanh toán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Name : Tên sản phẩm</a:t>
            </a:r>
          </a:p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Shipping Mode : Ctrình bày các chế độ giao hàng sau được : Lớp tiêu chuẩn, Lớp đầu tiên, Lớp thứ hai, Cùng ngày 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40E37B-4ED4-1F1F-0BD3-DEA8DAC55313}"/>
              </a:ext>
            </a:extLst>
          </p:cNvPr>
          <p:cNvSpPr/>
          <p:nvPr/>
        </p:nvSpPr>
        <p:spPr>
          <a:xfrm>
            <a:off x="148025" y="518381"/>
            <a:ext cx="3210128" cy="606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kern="1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CHECK NULL-PYTHON</a:t>
            </a:r>
            <a:endParaRPr lang="vi-VN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BD6555-02AA-AD94-77DB-56BF15BF69E9}"/>
              </a:ext>
            </a:extLst>
          </p:cNvPr>
          <p:cNvSpPr/>
          <p:nvPr/>
        </p:nvSpPr>
        <p:spPr>
          <a:xfrm>
            <a:off x="4277640" y="504649"/>
            <a:ext cx="2733869" cy="606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2-</a:t>
            </a:r>
            <a:r>
              <a:rPr lang="en-US" sz="1800" kern="100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CHECK,XOA DUPLICATE</a:t>
            </a: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6D3BD5-9E23-7A9E-E1E9-9AD926FC45A8}"/>
              </a:ext>
            </a:extLst>
          </p:cNvPr>
          <p:cNvSpPr/>
          <p:nvPr/>
        </p:nvSpPr>
        <p:spPr>
          <a:xfrm>
            <a:off x="4370177" y="2656915"/>
            <a:ext cx="2733869" cy="606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3-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 CỘT KHÔNG SỬ DỤNG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3BF9DE-DE9D-7D5D-7628-76244AECEC24}"/>
              </a:ext>
            </a:extLst>
          </p:cNvPr>
          <p:cNvSpPr/>
          <p:nvPr/>
        </p:nvSpPr>
        <p:spPr>
          <a:xfrm>
            <a:off x="8116070" y="536775"/>
            <a:ext cx="2733869" cy="606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4-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SAU CÙNG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BE63DD-CCE2-3199-4C07-62BE5A9B21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16070" y="1272692"/>
            <a:ext cx="3986250" cy="5455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10807E-F1A8-C5DF-37C1-D082953399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0558" y="1243509"/>
            <a:ext cx="3813108" cy="12585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B4F7E8-7E46-577E-8681-4839B9EDAEF5}"/>
              </a:ext>
            </a:extLst>
          </p:cNvPr>
          <p:cNvPicPr/>
          <p:nvPr/>
        </p:nvPicPr>
        <p:blipFill rotWithShape="1">
          <a:blip r:embed="rId4"/>
          <a:srcRect b="27065"/>
          <a:stretch/>
        </p:blipFill>
        <p:spPr>
          <a:xfrm>
            <a:off x="3560322" y="3541849"/>
            <a:ext cx="4423872" cy="534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DE4ED-234B-E323-6425-7CED9AF5B7D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1"/>
          <a:stretch/>
        </p:blipFill>
        <p:spPr bwMode="auto">
          <a:xfrm>
            <a:off x="148025" y="1272691"/>
            <a:ext cx="3210128" cy="34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EA7D1D-FB69-7E02-3F9F-8752C718638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/>
          <a:stretch/>
        </p:blipFill>
        <p:spPr bwMode="auto">
          <a:xfrm>
            <a:off x="148025" y="4850362"/>
            <a:ext cx="3210128" cy="1898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69B3ABB-BBED-BFE9-E98E-670B6C8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431" y="4509640"/>
            <a:ext cx="4206399" cy="2133756"/>
          </a:xfrm>
          <a:ln>
            <a:solidFill>
              <a:schemeClr val="accent1"/>
            </a:solidFill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vi-VN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604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28F5-C970-7987-51B0-A260B7ED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10342"/>
            <a:ext cx="2834640" cy="18194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II-ETL</a:t>
            </a:r>
            <a:r>
              <a:rPr lang="vi-VN" sz="3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vi-VN" sz="3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sz="3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MODELING</a:t>
            </a:r>
            <a:endParaRPr lang="en-MY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4FE4E-2CF5-9903-8705-6E94606D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Century Gothic" panose="020B0502020202020204" pitchFamily="34" charset="0"/>
                <a:cs typeface="Arial" panose="020B0604020202020204" pitchFamily="34" charset="0"/>
              </a:rPr>
              <a:t>MODELING</a:t>
            </a:r>
            <a:endParaRPr lang="en-MY" sz="2800" dirty="0">
              <a:latin typeface="Century Gothic" panose="020B0502020202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3740F33-20C2-C8F7-8353-E4CEE6D93B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805" b="1805"/>
          <a:stretch/>
        </p:blipFill>
        <p:spPr>
          <a:xfrm>
            <a:off x="3570288" y="766763"/>
            <a:ext cx="8115300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F6281-5150-AD15-C22F-7371F6BC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Century Gothic" panose="020B0502020202020204" pitchFamily="34" charset="0"/>
              </a:rPr>
              <a:t>III-BUSINESS QUESTION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25" name="Graphic 24" descr="Questions">
            <a:extLst>
              <a:ext uri="{FF2B5EF4-FFF2-40B4-BE49-F238E27FC236}">
                <a16:creationId xmlns:a16="http://schemas.microsoft.com/office/drawing/2014/main" id="{24C6406B-ACB2-9671-67F5-08CFDA28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F1FB30-4020-FA8B-CD2B-CC3126711715}"/>
              </a:ext>
            </a:extLst>
          </p:cNvPr>
          <p:cNvSpPr/>
          <p:nvPr/>
        </p:nvSpPr>
        <p:spPr>
          <a:xfrm>
            <a:off x="5625699" y="2379306"/>
            <a:ext cx="1600844" cy="32447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1-Tình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kinh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ty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232C67-71A1-A9E3-BFCF-5E11EAB1430A}"/>
              </a:ext>
            </a:extLst>
          </p:cNvPr>
          <p:cNvSpPr/>
          <p:nvPr/>
        </p:nvSpPr>
        <p:spPr>
          <a:xfrm>
            <a:off x="7833331" y="2379306"/>
            <a:ext cx="1600844" cy="32447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2-Tình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hang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ty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sao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C893C9-0C90-796E-9436-4B03BFC185EE}"/>
              </a:ext>
            </a:extLst>
          </p:cNvPr>
          <p:cNvSpPr/>
          <p:nvPr/>
        </p:nvSpPr>
        <p:spPr>
          <a:xfrm>
            <a:off x="10040963" y="2379306"/>
            <a:ext cx="1600844" cy="32447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3-Tình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trạng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vân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hưởng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kinh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98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A- Tổng quan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6976" y="1981075"/>
            <a:ext cx="3657414" cy="1643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vi-VN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spcBef>
                <a:spcPts val="0"/>
              </a:spcBef>
              <a:buFont typeface="Wingdings 2" pitchFamily="18" charset="2"/>
              <a:buChar char=""/>
            </a:pPr>
            <a:r>
              <a:rPr lang="vi-VN" dirty="0">
                <a:solidFill>
                  <a:schemeClr val="tx1"/>
                </a:solidFill>
              </a:rPr>
              <a:t>- Lợi nhuận và doanh thu năm 2017 bị giảm: </a:t>
            </a:r>
          </a:p>
          <a:p>
            <a:pPr lvl="1"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vi-VN" sz="1400" dirty="0">
                <a:solidFill>
                  <a:schemeClr val="tx1"/>
                </a:solidFill>
              </a:rPr>
              <a:t>+ Doanh thu: 11.1M -&gt; 10.6M</a:t>
            </a:r>
          </a:p>
          <a:p>
            <a:pPr lvl="1"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vi-VN" sz="1400" dirty="0">
                <a:solidFill>
                  <a:schemeClr val="tx1"/>
                </a:solidFill>
              </a:rPr>
              <a:t>+ Lợi nhuận: 1.310M -&gt; 1.304M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166F1-892B-EA83-949B-07C8AED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82551" y="758951"/>
            <a:ext cx="7993394" cy="533095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00ADD-0871-2AAA-AC2C-1C646D14ED7B}"/>
              </a:ext>
            </a:extLst>
          </p:cNvPr>
          <p:cNvSpPr/>
          <p:nvPr/>
        </p:nvSpPr>
        <p:spPr>
          <a:xfrm>
            <a:off x="5561045" y="2585884"/>
            <a:ext cx="2339576" cy="1524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A82DAD-03BA-ED26-F321-6EC1B74D99AA}"/>
              </a:ext>
            </a:extLst>
          </p:cNvPr>
          <p:cNvSpPr/>
          <p:nvPr/>
        </p:nvSpPr>
        <p:spPr>
          <a:xfrm>
            <a:off x="5561045" y="4730620"/>
            <a:ext cx="2339576" cy="11756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71A314-73C8-8CA9-4EA2-77A1D688286F}"/>
              </a:ext>
            </a:extLst>
          </p:cNvPr>
          <p:cNvSpPr/>
          <p:nvPr/>
        </p:nvSpPr>
        <p:spPr>
          <a:xfrm>
            <a:off x="9088015" y="5663682"/>
            <a:ext cx="485193" cy="2425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7B3266A-BA1A-A5B0-EB6D-D1AC39F6DCF3}"/>
              </a:ext>
            </a:extLst>
          </p:cNvPr>
          <p:cNvSpPr txBox="1">
            <a:spLocks/>
          </p:cNvSpPr>
          <p:nvPr/>
        </p:nvSpPr>
        <p:spPr>
          <a:xfrm>
            <a:off x="-47016" y="3597772"/>
            <a:ext cx="3657414" cy="1132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/>
            <a:r>
              <a:rPr lang="vi-VN" sz="1400" dirty="0">
                <a:solidFill>
                  <a:schemeClr val="tx1"/>
                </a:solidFill>
              </a:rPr>
              <a:t>- Khách hàng và số đơn đặt hàng năm 2017 tăng nhưng doanh thu lại giảm. </a:t>
            </a:r>
          </a:p>
          <a:p>
            <a:pPr marL="274320" lvl="1"/>
            <a:r>
              <a:rPr lang="vi-VN" sz="1400" dirty="0">
                <a:solidFill>
                  <a:srgbClr val="C00000"/>
                </a:solidFill>
              </a:rPr>
              <a:t>-&gt; Tại sao?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947CA8C-F6D6-7298-AFE5-5755F96DA3A6}"/>
              </a:ext>
            </a:extLst>
          </p:cNvPr>
          <p:cNvSpPr txBox="1">
            <a:spLocks/>
          </p:cNvSpPr>
          <p:nvPr/>
        </p:nvSpPr>
        <p:spPr>
          <a:xfrm>
            <a:off x="-142986" y="4706622"/>
            <a:ext cx="3657414" cy="1767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/>
            <a:r>
              <a:rPr lang="vi-VN" sz="1400" dirty="0">
                <a:solidFill>
                  <a:schemeClr val="tx1"/>
                </a:solidFill>
              </a:rPr>
              <a:t>-Tình trạng giao hàng trễ chiếm hơn 50% doanh số</a:t>
            </a:r>
          </a:p>
          <a:p>
            <a:pPr marL="274320" lvl="1"/>
            <a:r>
              <a:rPr lang="vi-VN" sz="1400" dirty="0">
                <a:solidFill>
                  <a:srgbClr val="C00000"/>
                </a:solidFill>
              </a:rPr>
              <a:t>-&gt; Tại sao?</a:t>
            </a:r>
          </a:p>
        </p:txBody>
      </p:sp>
    </p:spTree>
    <p:extLst>
      <p:ext uri="{BB962C8B-B14F-4D97-AF65-F5344CB8AC3E}">
        <p14:creationId xmlns:p14="http://schemas.microsoft.com/office/powerpoint/2010/main" val="3158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2" grpId="0" animBg="1"/>
      <p:bldP spid="18" grpId="0" animBg="1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0238E-B9B2-0AC4-469A-982E63F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8095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IV-PHÂN TÍCH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B- Sales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140F-4065-1F54-7E20-2D7AC4EA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7913" y="1906766"/>
            <a:ext cx="3657414" cy="1349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Nhận xét: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Lợi nhuận âm làm giảm đi 50% lợi nhuận -&gt; vậy lợi nhuận âm bị yếu tố nào ảnh hưởng?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166F1-892B-EA83-949B-07C8AED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61738" y="768095"/>
            <a:ext cx="7993394" cy="53218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00ADD-0871-2AAA-AC2C-1C646D14ED7B}"/>
              </a:ext>
            </a:extLst>
          </p:cNvPr>
          <p:cNvSpPr/>
          <p:nvPr/>
        </p:nvSpPr>
        <p:spPr>
          <a:xfrm>
            <a:off x="3661737" y="3713584"/>
            <a:ext cx="1031561" cy="5691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0B2AA-8F0E-6699-5A81-C20734F5EB1B}"/>
              </a:ext>
            </a:extLst>
          </p:cNvPr>
          <p:cNvSpPr/>
          <p:nvPr/>
        </p:nvSpPr>
        <p:spPr>
          <a:xfrm>
            <a:off x="8238931" y="2584580"/>
            <a:ext cx="541175" cy="4198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7D64A-244E-9A5A-2BCA-6A56833417C7}"/>
              </a:ext>
            </a:extLst>
          </p:cNvPr>
          <p:cNvSpPr/>
          <p:nvPr/>
        </p:nvSpPr>
        <p:spPr>
          <a:xfrm>
            <a:off x="10842172" y="2519265"/>
            <a:ext cx="373224" cy="2752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EA2016-34CC-FE51-87B0-8830AE84380E}"/>
              </a:ext>
            </a:extLst>
          </p:cNvPr>
          <p:cNvSpPr/>
          <p:nvPr/>
        </p:nvSpPr>
        <p:spPr>
          <a:xfrm>
            <a:off x="10842172" y="3925856"/>
            <a:ext cx="373224" cy="2752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229B61-CD0D-F780-1CC4-2D5F2B785142}"/>
              </a:ext>
            </a:extLst>
          </p:cNvPr>
          <p:cNvSpPr/>
          <p:nvPr/>
        </p:nvSpPr>
        <p:spPr>
          <a:xfrm>
            <a:off x="10543592" y="4912570"/>
            <a:ext cx="671804" cy="9097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982C14F-0B54-45E4-A02F-264166999829}"/>
              </a:ext>
            </a:extLst>
          </p:cNvPr>
          <p:cNvSpPr txBox="1">
            <a:spLocks/>
          </p:cNvSpPr>
          <p:nvPr/>
        </p:nvSpPr>
        <p:spPr>
          <a:xfrm>
            <a:off x="-20150" y="3150963"/>
            <a:ext cx="3657414" cy="935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sz="1600" dirty="0">
                <a:solidFill>
                  <a:schemeClr val="tx1"/>
                </a:solidFill>
              </a:rPr>
              <a:t>- Suspected fraud (nghi ngờ lừa đảo) chỉ nằm trong phương thức thanh toán là Transfer</a:t>
            </a:r>
          </a:p>
          <a:p>
            <a:pPr marL="274320" lvl="1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94C79AF-887E-099C-4AD0-756A275037C3}"/>
              </a:ext>
            </a:extLst>
          </p:cNvPr>
          <p:cNvSpPr txBox="1">
            <a:spLocks/>
          </p:cNvSpPr>
          <p:nvPr/>
        </p:nvSpPr>
        <p:spPr>
          <a:xfrm>
            <a:off x="-224314" y="4034386"/>
            <a:ext cx="3582974" cy="982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/>
            <a:r>
              <a:rPr lang="vi-VN" sz="1600" dirty="0">
                <a:solidFill>
                  <a:schemeClr val="tx1"/>
                </a:solidFill>
              </a:rPr>
              <a:t>- </a:t>
            </a:r>
            <a:r>
              <a:rPr lang="vi-VN" sz="1400" dirty="0">
                <a:solidFill>
                  <a:schemeClr val="tx1"/>
                </a:solidFill>
              </a:rPr>
              <a:t>-Tình trạng giao hàng trễ chiếm hơn 50% doanh số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FB2988B-EBEF-AEAF-BE3E-8688FAEE6E90}"/>
              </a:ext>
            </a:extLst>
          </p:cNvPr>
          <p:cNvSpPr txBox="1">
            <a:spLocks/>
          </p:cNvSpPr>
          <p:nvPr/>
        </p:nvSpPr>
        <p:spPr>
          <a:xfrm>
            <a:off x="-39921" y="4667781"/>
            <a:ext cx="3657414" cy="1154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dirty="0">
                <a:solidFill>
                  <a:schemeClr val="tx1"/>
                </a:solidFill>
              </a:rPr>
              <a:t>- 3 tháng cuối năm 2017 doanh thu và lợi nhuận giảm mạnh.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vi-VN" dirty="0">
                <a:solidFill>
                  <a:schemeClr val="tx1"/>
                </a:solidFill>
              </a:rPr>
              <a:t>-&gt; Tại sao?</a:t>
            </a:r>
          </a:p>
        </p:txBody>
      </p:sp>
    </p:spTree>
    <p:extLst>
      <p:ext uri="{BB962C8B-B14F-4D97-AF65-F5344CB8AC3E}">
        <p14:creationId xmlns:p14="http://schemas.microsoft.com/office/powerpoint/2010/main" val="42360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3" grpId="0" animBg="1"/>
      <p:bldP spid="6" grpId="0" animBg="1"/>
      <p:bldP spid="11" grpId="0" animBg="1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{DE47B314-EF5C-47F6-B787-36FC6B71C1CA}tf03457475</Template>
  <TotalTime>229</TotalTime>
  <Words>1120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Congenial</vt:lpstr>
      <vt:lpstr>Corbel</vt:lpstr>
      <vt:lpstr>Tahoma</vt:lpstr>
      <vt:lpstr>Verdana</vt:lpstr>
      <vt:lpstr>Wingdings 2</vt:lpstr>
      <vt:lpstr>Frame</vt:lpstr>
      <vt:lpstr>BI34  FINAL PROJECT  SUPPLY CHAIN FOR BIG DATA ANALYSIS </vt:lpstr>
      <vt:lpstr>Agenda       </vt:lpstr>
      <vt:lpstr>I- GIỚI THIỆU DATASET</vt:lpstr>
      <vt:lpstr>I- GIỚI THIỆU DATASET</vt:lpstr>
      <vt:lpstr>ETL MODELING</vt:lpstr>
      <vt:lpstr>II-ETL MODELING</vt:lpstr>
      <vt:lpstr>III-BUSINESS QUESTION</vt:lpstr>
      <vt:lpstr>IV-PHÂN TÍCH A- Tổng quan</vt:lpstr>
      <vt:lpstr>IV-PHÂN TÍCH B- Sales</vt:lpstr>
      <vt:lpstr>IV-PHÂN TÍCH B-Sales - SF</vt:lpstr>
      <vt:lpstr>IV-PHÂN TÍCH B- Sales – lợi nhuận âm</vt:lpstr>
      <vt:lpstr>IV-PHÂN TÍCH C-DELIVERY</vt:lpstr>
      <vt:lpstr>IV-PHÂN TÍCH D- CUSTOMER</vt:lpstr>
      <vt:lpstr>IV-PHÂN TÍCH D- CUSTOMER - RFM</vt:lpstr>
      <vt:lpstr>IV-PHÂN TÍCH D- CUSTOMER – RFM-NC</vt:lpstr>
      <vt:lpstr>IV-PHÂN TÍCH D- CUSTOMER – RFM-NC</vt:lpstr>
      <vt:lpstr>V- 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BI34  FINAL PROJECT  SUPPLY CHAIN FOR BIG DATA ANALYSIS </dc:title>
  <dc:creator>Hanna D</dc:creator>
  <cp:lastModifiedBy>Mr Sunday</cp:lastModifiedBy>
  <cp:revision>129</cp:revision>
  <dcterms:created xsi:type="dcterms:W3CDTF">2023-08-28T14:29:22Z</dcterms:created>
  <dcterms:modified xsi:type="dcterms:W3CDTF">2023-08-29T00:05:28Z</dcterms:modified>
</cp:coreProperties>
</file>