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7" r:id="rId8"/>
    <p:sldId id="266"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0" autoAdjust="0"/>
    <p:restoredTop sz="94660"/>
  </p:normalViewPr>
  <p:slideViewPr>
    <p:cSldViewPr snapToGrid="0">
      <p:cViewPr varScale="1">
        <p:scale>
          <a:sx n="61" d="100"/>
          <a:sy n="61" d="100"/>
        </p:scale>
        <p:origin x="72" y="15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D0F0C0-9858-4934-9156-44C1BF747E31}"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0A896-B986-4D05-98B5-C0204790314C}" type="slidenum">
              <a:rPr lang="en-US" smtClean="0"/>
              <a:t>‹#›</a:t>
            </a:fld>
            <a:endParaRPr lang="en-US"/>
          </a:p>
        </p:txBody>
      </p:sp>
    </p:spTree>
    <p:extLst>
      <p:ext uri="{BB962C8B-B14F-4D97-AF65-F5344CB8AC3E}">
        <p14:creationId xmlns:p14="http://schemas.microsoft.com/office/powerpoint/2010/main" val="369176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0F0C0-9858-4934-9156-44C1BF747E31}"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0A896-B986-4D05-98B5-C0204790314C}" type="slidenum">
              <a:rPr lang="en-US" smtClean="0"/>
              <a:t>‹#›</a:t>
            </a:fld>
            <a:endParaRPr lang="en-US"/>
          </a:p>
        </p:txBody>
      </p:sp>
    </p:spTree>
    <p:extLst>
      <p:ext uri="{BB962C8B-B14F-4D97-AF65-F5344CB8AC3E}">
        <p14:creationId xmlns:p14="http://schemas.microsoft.com/office/powerpoint/2010/main" val="401743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52D0F0C0-9858-4934-9156-44C1BF747E31}" type="datetimeFigureOut">
              <a:rPr lang="en-US" smtClean="0"/>
              <a:t>10/30/2022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A060A896-B986-4D05-98B5-C0204790314C}" type="slidenum">
              <a:rPr lang="en-US" smtClean="0"/>
              <a:t>‹#›</a:t>
            </a:fld>
            <a:endParaRPr lang="en-US"/>
          </a:p>
        </p:txBody>
      </p:sp>
    </p:spTree>
    <p:extLst>
      <p:ext uri="{BB962C8B-B14F-4D97-AF65-F5344CB8AC3E}">
        <p14:creationId xmlns:p14="http://schemas.microsoft.com/office/powerpoint/2010/main" val="4802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0F0C0-9858-4934-9156-44C1BF747E31}"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0A896-B986-4D05-98B5-C0204790314C}" type="slidenum">
              <a:rPr lang="en-US" smtClean="0"/>
              <a:t>‹#›</a:t>
            </a:fld>
            <a:endParaRPr lang="en-US"/>
          </a:p>
        </p:txBody>
      </p:sp>
    </p:spTree>
    <p:extLst>
      <p:ext uri="{BB962C8B-B14F-4D97-AF65-F5344CB8AC3E}">
        <p14:creationId xmlns:p14="http://schemas.microsoft.com/office/powerpoint/2010/main" val="107546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52D0F0C0-9858-4934-9156-44C1BF747E31}" type="datetimeFigureOut">
              <a:rPr lang="en-US" smtClean="0"/>
              <a:t>10/30/2022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060A896-B986-4D05-98B5-C0204790314C}" type="slidenum">
              <a:rPr lang="en-US" smtClean="0"/>
              <a:t>‹#›</a:t>
            </a:fld>
            <a:endParaRPr lang="en-US"/>
          </a:p>
        </p:txBody>
      </p:sp>
    </p:spTree>
    <p:extLst>
      <p:ext uri="{BB962C8B-B14F-4D97-AF65-F5344CB8AC3E}">
        <p14:creationId xmlns:p14="http://schemas.microsoft.com/office/powerpoint/2010/main" val="330405282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D0F0C0-9858-4934-9156-44C1BF747E31}" type="datetimeFigureOut">
              <a:rPr lang="en-US" smtClean="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0A896-B986-4D05-98B5-C0204790314C}" type="slidenum">
              <a:rPr lang="en-US" smtClean="0"/>
              <a:t>‹#›</a:t>
            </a:fld>
            <a:endParaRPr lang="en-US"/>
          </a:p>
        </p:txBody>
      </p:sp>
    </p:spTree>
    <p:extLst>
      <p:ext uri="{BB962C8B-B14F-4D97-AF65-F5344CB8AC3E}">
        <p14:creationId xmlns:p14="http://schemas.microsoft.com/office/powerpoint/2010/main" val="3347686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D0F0C0-9858-4934-9156-44C1BF747E31}" type="datetimeFigureOut">
              <a:rPr lang="en-US" smtClean="0"/>
              <a:t>10/30/2022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60A896-B986-4D05-98B5-C0204790314C}" type="slidenum">
              <a:rPr lang="en-US" smtClean="0"/>
              <a:t>‹#›</a:t>
            </a:fld>
            <a:endParaRPr lang="en-US"/>
          </a:p>
        </p:txBody>
      </p:sp>
    </p:spTree>
    <p:extLst>
      <p:ext uri="{BB962C8B-B14F-4D97-AF65-F5344CB8AC3E}">
        <p14:creationId xmlns:p14="http://schemas.microsoft.com/office/powerpoint/2010/main" val="3879904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D0F0C0-9858-4934-9156-44C1BF747E31}" type="datetimeFigureOut">
              <a:rPr lang="en-US" smtClean="0"/>
              <a:t>10/30/2022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60A896-B986-4D05-98B5-C0204790314C}" type="slidenum">
              <a:rPr lang="en-US" smtClean="0"/>
              <a:t>‹#›</a:t>
            </a:fld>
            <a:endParaRPr lang="en-US"/>
          </a:p>
        </p:txBody>
      </p:sp>
    </p:spTree>
    <p:extLst>
      <p:ext uri="{BB962C8B-B14F-4D97-AF65-F5344CB8AC3E}">
        <p14:creationId xmlns:p14="http://schemas.microsoft.com/office/powerpoint/2010/main" val="3923442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0F0C0-9858-4934-9156-44C1BF747E31}" type="datetimeFigureOut">
              <a:rPr lang="en-US" smtClean="0"/>
              <a:t>10/30/2022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60A896-B986-4D05-98B5-C0204790314C}" type="slidenum">
              <a:rPr lang="en-US" smtClean="0"/>
              <a:t>‹#›</a:t>
            </a:fld>
            <a:endParaRPr lang="en-US"/>
          </a:p>
        </p:txBody>
      </p:sp>
    </p:spTree>
    <p:extLst>
      <p:ext uri="{BB962C8B-B14F-4D97-AF65-F5344CB8AC3E}">
        <p14:creationId xmlns:p14="http://schemas.microsoft.com/office/powerpoint/2010/main" val="497962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D0F0C0-9858-4934-9156-44C1BF747E31}" type="datetimeFigureOut">
              <a:rPr lang="en-US" smtClean="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0A896-B986-4D05-98B5-C0204790314C}" type="slidenum">
              <a:rPr lang="en-US" smtClean="0"/>
              <a:t>‹#›</a:t>
            </a:fld>
            <a:endParaRPr lang="en-US"/>
          </a:p>
        </p:txBody>
      </p:sp>
    </p:spTree>
    <p:extLst>
      <p:ext uri="{BB962C8B-B14F-4D97-AF65-F5344CB8AC3E}">
        <p14:creationId xmlns:p14="http://schemas.microsoft.com/office/powerpoint/2010/main" val="1962729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D0F0C0-9858-4934-9156-44C1BF747E31}" type="datetimeFigureOut">
              <a:rPr lang="en-US" smtClean="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0A896-B986-4D05-98B5-C0204790314C}" type="slidenum">
              <a:rPr lang="en-US" smtClean="0"/>
              <a:t>‹#›</a:t>
            </a:fld>
            <a:endParaRPr lang="en-US"/>
          </a:p>
        </p:txBody>
      </p:sp>
    </p:spTree>
    <p:extLst>
      <p:ext uri="{BB962C8B-B14F-4D97-AF65-F5344CB8AC3E}">
        <p14:creationId xmlns:p14="http://schemas.microsoft.com/office/powerpoint/2010/main" val="42608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52D0F0C0-9858-4934-9156-44C1BF747E31}" type="datetimeFigureOut">
              <a:rPr lang="en-US" smtClean="0"/>
              <a:t>10/30/2022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A060A896-B986-4D05-98B5-C0204790314C}" type="slidenum">
              <a:rPr lang="en-US" smtClean="0"/>
              <a:t>‹#›</a:t>
            </a:fld>
            <a:endParaRPr lang="en-US"/>
          </a:p>
        </p:txBody>
      </p:sp>
    </p:spTree>
    <p:extLst>
      <p:ext uri="{BB962C8B-B14F-4D97-AF65-F5344CB8AC3E}">
        <p14:creationId xmlns:p14="http://schemas.microsoft.com/office/powerpoint/2010/main" val="149141009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4BCE-F1A7-1510-B3FB-0394D5C9A715}"/>
              </a:ext>
            </a:extLst>
          </p:cNvPr>
          <p:cNvSpPr>
            <a:spLocks noGrp="1"/>
          </p:cNvSpPr>
          <p:nvPr>
            <p:ph type="ctrTitle"/>
          </p:nvPr>
        </p:nvSpPr>
        <p:spPr/>
        <p:txBody>
          <a:bodyPr/>
          <a:lstStyle/>
          <a:p>
            <a:r>
              <a:rPr lang="en-US" dirty="0" err="1"/>
              <a:t>SecurityEdu</a:t>
            </a:r>
            <a:endParaRPr lang="en-US" dirty="0"/>
          </a:p>
        </p:txBody>
      </p:sp>
      <p:sp>
        <p:nvSpPr>
          <p:cNvPr id="3" name="Subtitle 2">
            <a:extLst>
              <a:ext uri="{FF2B5EF4-FFF2-40B4-BE49-F238E27FC236}">
                <a16:creationId xmlns:a16="http://schemas.microsoft.com/office/drawing/2014/main" id="{C9A59462-D69A-4B7B-AC98-C8F85D03AB1D}"/>
              </a:ext>
            </a:extLst>
          </p:cNvPr>
          <p:cNvSpPr>
            <a:spLocks noGrp="1"/>
          </p:cNvSpPr>
          <p:nvPr>
            <p:ph type="subTitle" idx="1"/>
          </p:nvPr>
        </p:nvSpPr>
        <p:spPr>
          <a:xfrm>
            <a:off x="1524000" y="3996250"/>
            <a:ext cx="9144000" cy="1739347"/>
          </a:xfrm>
        </p:spPr>
        <p:txBody>
          <a:bodyPr numCol="2">
            <a:normAutofit/>
          </a:bodyPr>
          <a:lstStyle/>
          <a:p>
            <a:r>
              <a:rPr lang="en-US" sz="2400" dirty="0"/>
              <a:t>Jacob Gardner</a:t>
            </a:r>
          </a:p>
          <a:p>
            <a:r>
              <a:rPr lang="en-US" sz="2400" dirty="0"/>
              <a:t>Rui Zhou</a:t>
            </a:r>
          </a:p>
          <a:p>
            <a:r>
              <a:rPr lang="en-US" sz="2400" dirty="0"/>
              <a:t>Tan Nguyen</a:t>
            </a:r>
          </a:p>
          <a:p>
            <a:r>
              <a:rPr lang="en-US" sz="2400" dirty="0"/>
              <a:t>Quan Do</a:t>
            </a:r>
          </a:p>
          <a:p>
            <a:r>
              <a:rPr lang="en-US" sz="2400" dirty="0" err="1"/>
              <a:t>Nhat</a:t>
            </a:r>
            <a:r>
              <a:rPr lang="en-US" sz="2400" dirty="0"/>
              <a:t> Le</a:t>
            </a:r>
          </a:p>
        </p:txBody>
      </p:sp>
      <p:sp>
        <p:nvSpPr>
          <p:cNvPr id="5" name="Subtitle 2">
            <a:extLst>
              <a:ext uri="{FF2B5EF4-FFF2-40B4-BE49-F238E27FC236}">
                <a16:creationId xmlns:a16="http://schemas.microsoft.com/office/drawing/2014/main" id="{994D4415-5988-2237-129A-11AABDAFBE59}"/>
              </a:ext>
            </a:extLst>
          </p:cNvPr>
          <p:cNvSpPr txBox="1">
            <a:spLocks/>
          </p:cNvSpPr>
          <p:nvPr/>
        </p:nvSpPr>
        <p:spPr>
          <a:xfrm>
            <a:off x="4401917" y="852341"/>
            <a:ext cx="3388165" cy="379051"/>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numCol="1" rtlCol="0">
            <a:normAutofit/>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ctr"/>
            <a:r>
              <a:rPr lang="en-US" sz="1800" dirty="0">
                <a:solidFill>
                  <a:schemeClr val="tx1"/>
                </a:solidFill>
              </a:rPr>
              <a:t>Advisor: </a:t>
            </a:r>
            <a:r>
              <a:rPr lang="en-US" sz="1800" dirty="0" err="1">
                <a:solidFill>
                  <a:schemeClr val="tx1"/>
                </a:solidFill>
              </a:rPr>
              <a:t>Vineela</a:t>
            </a:r>
            <a:r>
              <a:rPr lang="en-US" sz="1800" dirty="0">
                <a:solidFill>
                  <a:schemeClr val="tx1"/>
                </a:solidFill>
              </a:rPr>
              <a:t> </a:t>
            </a:r>
            <a:r>
              <a:rPr lang="en-US" sz="1800" dirty="0" err="1">
                <a:solidFill>
                  <a:schemeClr val="tx1"/>
                </a:solidFill>
              </a:rPr>
              <a:t>Kunapareddi</a:t>
            </a:r>
            <a:endParaRPr lang="en-US" sz="1800" dirty="0">
              <a:solidFill>
                <a:schemeClr val="tx1"/>
              </a:solidFill>
            </a:endParaRPr>
          </a:p>
        </p:txBody>
      </p:sp>
    </p:spTree>
    <p:extLst>
      <p:ext uri="{BB962C8B-B14F-4D97-AF65-F5344CB8AC3E}">
        <p14:creationId xmlns:p14="http://schemas.microsoft.com/office/powerpoint/2010/main" val="3483430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9387E-5400-46CF-1784-549E03567E60}"/>
              </a:ext>
            </a:extLst>
          </p:cNvPr>
          <p:cNvSpPr>
            <a:spLocks noGrp="1"/>
          </p:cNvSpPr>
          <p:nvPr>
            <p:ph type="title"/>
          </p:nvPr>
        </p:nvSpPr>
        <p:spPr/>
        <p:txBody>
          <a:bodyPr/>
          <a:lstStyle/>
          <a:p>
            <a:r>
              <a:rPr lang="en-US" dirty="0"/>
              <a:t>End of term expectations</a:t>
            </a:r>
          </a:p>
        </p:txBody>
      </p:sp>
      <p:sp>
        <p:nvSpPr>
          <p:cNvPr id="3" name="Content Placeholder 2">
            <a:extLst>
              <a:ext uri="{FF2B5EF4-FFF2-40B4-BE49-F238E27FC236}">
                <a16:creationId xmlns:a16="http://schemas.microsoft.com/office/drawing/2014/main" id="{71941A11-A440-C93F-64A6-D54411DABF99}"/>
              </a:ext>
            </a:extLst>
          </p:cNvPr>
          <p:cNvSpPr>
            <a:spLocks noGrp="1"/>
          </p:cNvSpPr>
          <p:nvPr>
            <p:ph idx="1"/>
          </p:nvPr>
        </p:nvSpPr>
        <p:spPr/>
        <p:txBody>
          <a:bodyPr>
            <a:normAutofit/>
          </a:bodyPr>
          <a:lstStyle/>
          <a:p>
            <a:r>
              <a:rPr lang="en-US" sz="3200" dirty="0"/>
              <a:t>Expected to connect the front-end webpage with the back-end database</a:t>
            </a:r>
          </a:p>
          <a:p>
            <a:r>
              <a:rPr lang="en-US" sz="3200" dirty="0"/>
              <a:t>Has at least 5 articles in each of the 3 categories</a:t>
            </a:r>
          </a:p>
          <a:p>
            <a:r>
              <a:rPr lang="en-US" sz="3200" dirty="0"/>
              <a:t>Make sure the website functionalities are all working correctly</a:t>
            </a:r>
          </a:p>
        </p:txBody>
      </p:sp>
    </p:spTree>
    <p:extLst>
      <p:ext uri="{BB962C8B-B14F-4D97-AF65-F5344CB8AC3E}">
        <p14:creationId xmlns:p14="http://schemas.microsoft.com/office/powerpoint/2010/main" val="4045548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E72E-3444-2688-E135-884CC091924F}"/>
              </a:ext>
            </a:extLst>
          </p:cNvPr>
          <p:cNvSpPr>
            <a:spLocks noGrp="1"/>
          </p:cNvSpPr>
          <p:nvPr>
            <p:ph type="title"/>
          </p:nvPr>
        </p:nvSpPr>
        <p:spPr/>
        <p:txBody>
          <a:bodyPr/>
          <a:lstStyle/>
          <a:p>
            <a:r>
              <a:rPr lang="en-US" dirty="0"/>
              <a:t>division of work</a:t>
            </a:r>
          </a:p>
        </p:txBody>
      </p:sp>
      <p:sp>
        <p:nvSpPr>
          <p:cNvPr id="3" name="Content Placeholder 2">
            <a:extLst>
              <a:ext uri="{FF2B5EF4-FFF2-40B4-BE49-F238E27FC236}">
                <a16:creationId xmlns:a16="http://schemas.microsoft.com/office/drawing/2014/main" id="{F35B03AF-B97F-9960-C96B-020A95480380}"/>
              </a:ext>
            </a:extLst>
          </p:cNvPr>
          <p:cNvSpPr>
            <a:spLocks noGrp="1"/>
          </p:cNvSpPr>
          <p:nvPr>
            <p:ph idx="1"/>
          </p:nvPr>
        </p:nvSpPr>
        <p:spPr/>
        <p:txBody>
          <a:bodyPr>
            <a:normAutofit/>
          </a:bodyPr>
          <a:lstStyle/>
          <a:p>
            <a:r>
              <a:rPr lang="en-US" sz="3200" dirty="0"/>
              <a:t>Jacob Gardner: Cyber researcher, focus on PCs/Laptops</a:t>
            </a:r>
          </a:p>
          <a:p>
            <a:r>
              <a:rPr lang="en-US" sz="3200" dirty="0"/>
              <a:t>Rui Zhou: Cyber researcher, focus on mobiles/tablets</a:t>
            </a:r>
          </a:p>
          <a:p>
            <a:r>
              <a:rPr lang="en-US" sz="3200" dirty="0"/>
              <a:t>Tan Nguyen: Cyber researcher, focus on enterprise solutions</a:t>
            </a:r>
          </a:p>
          <a:p>
            <a:r>
              <a:rPr lang="en-US" sz="3200" dirty="0"/>
              <a:t>Quan Do: Front-end developer</a:t>
            </a:r>
          </a:p>
          <a:p>
            <a:r>
              <a:rPr lang="en-US" sz="3200" dirty="0" err="1"/>
              <a:t>Nhat</a:t>
            </a:r>
            <a:r>
              <a:rPr lang="en-US" sz="3200" dirty="0"/>
              <a:t> Le: Back-end developer</a:t>
            </a:r>
          </a:p>
        </p:txBody>
      </p:sp>
    </p:spTree>
    <p:extLst>
      <p:ext uri="{BB962C8B-B14F-4D97-AF65-F5344CB8AC3E}">
        <p14:creationId xmlns:p14="http://schemas.microsoft.com/office/powerpoint/2010/main" val="2887098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C1A4-E460-C9A7-7055-187502913681}"/>
              </a:ext>
            </a:extLst>
          </p:cNvPr>
          <p:cNvSpPr>
            <a:spLocks noGrp="1"/>
          </p:cNvSpPr>
          <p:nvPr>
            <p:ph type="title"/>
          </p:nvPr>
        </p:nvSpPr>
        <p:spPr/>
        <p:txBody>
          <a:bodyPr/>
          <a:lstStyle/>
          <a:p>
            <a:r>
              <a:rPr lang="en-US" dirty="0"/>
              <a:t>expected demo</a:t>
            </a:r>
          </a:p>
        </p:txBody>
      </p:sp>
      <p:sp>
        <p:nvSpPr>
          <p:cNvPr id="3" name="Content Placeholder 2">
            <a:extLst>
              <a:ext uri="{FF2B5EF4-FFF2-40B4-BE49-F238E27FC236}">
                <a16:creationId xmlns:a16="http://schemas.microsoft.com/office/drawing/2014/main" id="{CB43B8AE-64EB-8555-1510-97FBD69AFB8D}"/>
              </a:ext>
            </a:extLst>
          </p:cNvPr>
          <p:cNvSpPr>
            <a:spLocks noGrp="1"/>
          </p:cNvSpPr>
          <p:nvPr>
            <p:ph idx="1"/>
          </p:nvPr>
        </p:nvSpPr>
        <p:spPr/>
        <p:txBody>
          <a:bodyPr>
            <a:normAutofit/>
          </a:bodyPr>
          <a:lstStyle/>
          <a:p>
            <a:r>
              <a:rPr lang="en-US" sz="3200" dirty="0"/>
              <a:t>Final expected demo is the website and its functionalities</a:t>
            </a:r>
          </a:p>
          <a:p>
            <a:pPr lvl="1"/>
            <a:r>
              <a:rPr lang="en-US" sz="3000" dirty="0"/>
              <a:t>Articles sorted by categories and date published</a:t>
            </a:r>
          </a:p>
          <a:p>
            <a:pPr lvl="1"/>
            <a:r>
              <a:rPr lang="en-US" sz="3000" dirty="0"/>
              <a:t>Implement APIs from exploits/vulnerabilities databases</a:t>
            </a:r>
          </a:p>
          <a:p>
            <a:pPr lvl="1"/>
            <a:r>
              <a:rPr lang="en-US" sz="3000" dirty="0"/>
              <a:t>Any other feature for better user/developer experience</a:t>
            </a:r>
          </a:p>
        </p:txBody>
      </p:sp>
    </p:spTree>
    <p:extLst>
      <p:ext uri="{BB962C8B-B14F-4D97-AF65-F5344CB8AC3E}">
        <p14:creationId xmlns:p14="http://schemas.microsoft.com/office/powerpoint/2010/main" val="2973362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EBAE88-A427-9175-A32F-A900C6CCCDDC}"/>
              </a:ext>
            </a:extLst>
          </p:cNvPr>
          <p:cNvSpPr>
            <a:spLocks noGrp="1"/>
          </p:cNvSpPr>
          <p:nvPr>
            <p:ph type="title"/>
          </p:nvPr>
        </p:nvSpPr>
        <p:spPr/>
        <p:txBody>
          <a:bodyPr/>
          <a:lstStyle/>
          <a:p>
            <a:pPr algn="ctr"/>
            <a:r>
              <a:rPr lang="en-US" dirty="0"/>
              <a:t>Abstract</a:t>
            </a:r>
          </a:p>
        </p:txBody>
      </p:sp>
      <p:sp>
        <p:nvSpPr>
          <p:cNvPr id="5" name="Content Placeholder 4">
            <a:extLst>
              <a:ext uri="{FF2B5EF4-FFF2-40B4-BE49-F238E27FC236}">
                <a16:creationId xmlns:a16="http://schemas.microsoft.com/office/drawing/2014/main" id="{975ADB2B-7786-8075-9B2E-46815DA731B1}"/>
              </a:ext>
            </a:extLst>
          </p:cNvPr>
          <p:cNvSpPr>
            <a:spLocks noGrp="1"/>
          </p:cNvSpPr>
          <p:nvPr>
            <p:ph idx="1"/>
          </p:nvPr>
        </p:nvSpPr>
        <p:spPr/>
        <p:txBody>
          <a:bodyPr>
            <a:normAutofit/>
          </a:bodyPr>
          <a:lstStyle/>
          <a:p>
            <a:pPr marL="0" indent="0" algn="ctr">
              <a:buNone/>
            </a:pPr>
            <a:r>
              <a:rPr lang="en-US" sz="3200" i="0" dirty="0">
                <a:solidFill>
                  <a:schemeClr val="bg1"/>
                </a:solidFill>
                <a:effectLst/>
              </a:rPr>
              <a:t>Data leakage </a:t>
            </a:r>
            <a:r>
              <a:rPr lang="en-US" sz="3200" i="0" dirty="0">
                <a:effectLst/>
              </a:rPr>
              <a:t>has been one of the most dangerous problems with technology implemented into all aspects of our daily lives. Our main goal is to help users to have a resource to </a:t>
            </a:r>
            <a:r>
              <a:rPr lang="en-US" sz="3200" i="0" dirty="0">
                <a:solidFill>
                  <a:schemeClr val="bg1"/>
                </a:solidFill>
                <a:effectLst/>
              </a:rPr>
              <a:t>educate</a:t>
            </a:r>
            <a:r>
              <a:rPr lang="en-US" sz="3200" i="0" dirty="0">
                <a:effectLst/>
              </a:rPr>
              <a:t> themselves about </a:t>
            </a:r>
            <a:r>
              <a:rPr lang="en-US" sz="3200" i="0" dirty="0">
                <a:solidFill>
                  <a:schemeClr val="bg1"/>
                </a:solidFill>
                <a:effectLst/>
              </a:rPr>
              <a:t>information security </a:t>
            </a:r>
            <a:r>
              <a:rPr lang="en-US" sz="3200" i="0" dirty="0">
                <a:effectLst/>
              </a:rPr>
              <a:t>in different types of devices and platforms. To achieve that, we create a </a:t>
            </a:r>
            <a:r>
              <a:rPr lang="en-US" sz="3200" i="0" dirty="0">
                <a:solidFill>
                  <a:schemeClr val="bg1"/>
                </a:solidFill>
                <a:effectLst/>
              </a:rPr>
              <a:t>website</a:t>
            </a:r>
            <a:r>
              <a:rPr lang="en-US" sz="3200" i="0" dirty="0">
                <a:effectLst/>
              </a:rPr>
              <a:t> that has </a:t>
            </a:r>
            <a:r>
              <a:rPr lang="en-US" sz="3200" i="0" dirty="0">
                <a:solidFill>
                  <a:schemeClr val="bg1"/>
                </a:solidFill>
                <a:effectLst/>
              </a:rPr>
              <a:t>vulnerabilities and exploits </a:t>
            </a:r>
            <a:r>
              <a:rPr lang="en-US" sz="3200" i="0" dirty="0">
                <a:effectLst/>
              </a:rPr>
              <a:t>for PCs, mobile devices, and Active Directory, so that users can use it as references to </a:t>
            </a:r>
            <a:r>
              <a:rPr lang="en-US" sz="3200" i="0" dirty="0">
                <a:solidFill>
                  <a:schemeClr val="bg1"/>
                </a:solidFill>
                <a:effectLst/>
              </a:rPr>
              <a:t>prevent cyber-attacks</a:t>
            </a:r>
            <a:r>
              <a:rPr lang="en-US" sz="3200" i="0" dirty="0">
                <a:effectLst/>
              </a:rPr>
              <a:t>. </a:t>
            </a:r>
            <a:endParaRPr lang="en-US" sz="4400" dirty="0"/>
          </a:p>
        </p:txBody>
      </p:sp>
    </p:spTree>
    <p:extLst>
      <p:ext uri="{BB962C8B-B14F-4D97-AF65-F5344CB8AC3E}">
        <p14:creationId xmlns:p14="http://schemas.microsoft.com/office/powerpoint/2010/main" val="262605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6C7D-F3E2-7350-5CD2-26DD9CBD8E03}"/>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212B719C-1455-2792-8BC4-7ABD554B24BC}"/>
              </a:ext>
            </a:extLst>
          </p:cNvPr>
          <p:cNvSpPr>
            <a:spLocks noGrp="1"/>
          </p:cNvSpPr>
          <p:nvPr>
            <p:ph idx="1"/>
          </p:nvPr>
        </p:nvSpPr>
        <p:spPr/>
        <p:txBody>
          <a:bodyPr>
            <a:normAutofit/>
          </a:bodyPr>
          <a:lstStyle/>
          <a:p>
            <a:r>
              <a:rPr lang="en-US" sz="3600" dirty="0"/>
              <a:t>Educate users about information security</a:t>
            </a:r>
          </a:p>
          <a:p>
            <a:r>
              <a:rPr lang="en-US" sz="3600" dirty="0"/>
              <a:t>Improve awareness of internet security and technology security</a:t>
            </a:r>
          </a:p>
          <a:p>
            <a:r>
              <a:rPr lang="en-US" sz="3600" dirty="0"/>
              <a:t>Help users protect their devices from cyber attacks</a:t>
            </a:r>
          </a:p>
          <a:p>
            <a:r>
              <a:rPr lang="en-US" sz="3600" dirty="0"/>
              <a:t>Help business protect their servers from cyber attacks</a:t>
            </a:r>
          </a:p>
          <a:p>
            <a:endParaRPr lang="en-US" sz="2800" dirty="0"/>
          </a:p>
        </p:txBody>
      </p:sp>
    </p:spTree>
    <p:extLst>
      <p:ext uri="{BB962C8B-B14F-4D97-AF65-F5344CB8AC3E}">
        <p14:creationId xmlns:p14="http://schemas.microsoft.com/office/powerpoint/2010/main" val="4061353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B2C4-CAA0-C113-4534-8101FD40BB30}"/>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4464324D-FE3D-EAC5-FA4A-A36344251DBE}"/>
              </a:ext>
            </a:extLst>
          </p:cNvPr>
          <p:cNvSpPr>
            <a:spLocks noGrp="1"/>
          </p:cNvSpPr>
          <p:nvPr>
            <p:ph idx="1"/>
          </p:nvPr>
        </p:nvSpPr>
        <p:spPr/>
        <p:txBody>
          <a:bodyPr>
            <a:normAutofit/>
          </a:bodyPr>
          <a:lstStyle/>
          <a:p>
            <a:r>
              <a:rPr lang="en-US" sz="3200" b="0" dirty="0">
                <a:effectLst/>
              </a:rPr>
              <a:t>As a general user, I want to learn about cybersecurity, so that I can protect my digital information online.</a:t>
            </a:r>
          </a:p>
          <a:p>
            <a:r>
              <a:rPr lang="en-US" sz="3200" b="0" dirty="0">
                <a:effectLst/>
              </a:rPr>
              <a:t>As a security specialist, I want to learn about possible attack, so that I can implement prevention methods.</a:t>
            </a:r>
          </a:p>
          <a:p>
            <a:r>
              <a:rPr lang="en-US" sz="3200" b="0" dirty="0">
                <a:effectLst/>
              </a:rPr>
              <a:t>As a company, I want to boost company's security, so that I can prevent information leakage.</a:t>
            </a:r>
          </a:p>
        </p:txBody>
      </p:sp>
    </p:spTree>
    <p:extLst>
      <p:ext uri="{BB962C8B-B14F-4D97-AF65-F5344CB8AC3E}">
        <p14:creationId xmlns:p14="http://schemas.microsoft.com/office/powerpoint/2010/main" val="232456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F290-09AD-71C0-DC3B-C7CFE4C617EF}"/>
              </a:ext>
            </a:extLst>
          </p:cNvPr>
          <p:cNvSpPr>
            <a:spLocks noGrp="1"/>
          </p:cNvSpPr>
          <p:nvPr>
            <p:ph type="title"/>
          </p:nvPr>
        </p:nvSpPr>
        <p:spPr/>
        <p:txBody>
          <a:bodyPr/>
          <a:lstStyle/>
          <a:p>
            <a:r>
              <a:rPr lang="en-US" dirty="0"/>
              <a:t>design diagrams</a:t>
            </a:r>
          </a:p>
        </p:txBody>
      </p:sp>
      <p:pic>
        <p:nvPicPr>
          <p:cNvPr id="5" name="Content Placeholder 4">
            <a:extLst>
              <a:ext uri="{FF2B5EF4-FFF2-40B4-BE49-F238E27FC236}">
                <a16:creationId xmlns:a16="http://schemas.microsoft.com/office/drawing/2014/main" id="{0478C9A4-A9B9-111A-99D2-99B3625031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9196" y="2105613"/>
            <a:ext cx="8391525" cy="962025"/>
          </a:xfrm>
        </p:spPr>
      </p:pic>
      <p:pic>
        <p:nvPicPr>
          <p:cNvPr id="7" name="Picture 6">
            <a:extLst>
              <a:ext uri="{FF2B5EF4-FFF2-40B4-BE49-F238E27FC236}">
                <a16:creationId xmlns:a16="http://schemas.microsoft.com/office/drawing/2014/main" id="{4281F013-0431-B0EE-E5EB-83E52BB85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2195" y="3380315"/>
            <a:ext cx="6105525" cy="1152525"/>
          </a:xfrm>
          <a:prstGeom prst="rect">
            <a:avLst/>
          </a:prstGeom>
        </p:spPr>
      </p:pic>
      <p:pic>
        <p:nvPicPr>
          <p:cNvPr id="9" name="Picture 8">
            <a:extLst>
              <a:ext uri="{FF2B5EF4-FFF2-40B4-BE49-F238E27FC236}">
                <a16:creationId xmlns:a16="http://schemas.microsoft.com/office/drawing/2014/main" id="{4A7A1DAA-ACAF-6A04-3D28-8F0EA4CBC6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6944" y="4845517"/>
            <a:ext cx="6296025" cy="1724025"/>
          </a:xfrm>
          <a:prstGeom prst="rect">
            <a:avLst/>
          </a:prstGeom>
        </p:spPr>
      </p:pic>
    </p:spTree>
    <p:extLst>
      <p:ext uri="{BB962C8B-B14F-4D97-AF65-F5344CB8AC3E}">
        <p14:creationId xmlns:p14="http://schemas.microsoft.com/office/powerpoint/2010/main" val="2583850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D3AB-4BB5-1E83-B672-32E7131706F1}"/>
              </a:ext>
            </a:extLst>
          </p:cNvPr>
          <p:cNvSpPr>
            <a:spLocks noGrp="1"/>
          </p:cNvSpPr>
          <p:nvPr>
            <p:ph type="title"/>
          </p:nvPr>
        </p:nvSpPr>
        <p:spPr/>
        <p:txBody>
          <a:bodyPr/>
          <a:lstStyle/>
          <a:p>
            <a:r>
              <a:rPr lang="en-US" dirty="0" err="1"/>
              <a:t>contraints</a:t>
            </a:r>
            <a:endParaRPr lang="en-US" dirty="0"/>
          </a:p>
        </p:txBody>
      </p:sp>
      <p:sp>
        <p:nvSpPr>
          <p:cNvPr id="3" name="Content Placeholder 2">
            <a:extLst>
              <a:ext uri="{FF2B5EF4-FFF2-40B4-BE49-F238E27FC236}">
                <a16:creationId xmlns:a16="http://schemas.microsoft.com/office/drawing/2014/main" id="{7DC9C33D-7224-7C53-95ED-EA5FFE1206B5}"/>
              </a:ext>
            </a:extLst>
          </p:cNvPr>
          <p:cNvSpPr>
            <a:spLocks noGrp="1"/>
          </p:cNvSpPr>
          <p:nvPr>
            <p:ph idx="1"/>
          </p:nvPr>
        </p:nvSpPr>
        <p:spPr/>
        <p:txBody>
          <a:bodyPr>
            <a:normAutofit/>
          </a:bodyPr>
          <a:lstStyle/>
          <a:p>
            <a:r>
              <a:rPr lang="en-US" sz="3200" b="0" dirty="0">
                <a:effectLst/>
              </a:rPr>
              <a:t>Economic</a:t>
            </a:r>
            <a:endParaRPr lang="en-US" sz="3200" dirty="0"/>
          </a:p>
          <a:p>
            <a:pPr lvl="1"/>
            <a:r>
              <a:rPr lang="en-US" sz="2800" b="0" dirty="0">
                <a:effectLst/>
              </a:rPr>
              <a:t>The solution utilizes free solutions to host and deliver the website to all users. This will be a limiting factor on some features that the website can have.</a:t>
            </a:r>
          </a:p>
          <a:p>
            <a:pPr lvl="1"/>
            <a:r>
              <a:rPr lang="en-US" sz="2800" b="0" dirty="0">
                <a:effectLst/>
              </a:rPr>
              <a:t>This solution will be purely informational and not used to contribute to economic development.</a:t>
            </a:r>
          </a:p>
          <a:p>
            <a:endParaRPr lang="en-US" dirty="0"/>
          </a:p>
        </p:txBody>
      </p:sp>
    </p:spTree>
    <p:extLst>
      <p:ext uri="{BB962C8B-B14F-4D97-AF65-F5344CB8AC3E}">
        <p14:creationId xmlns:p14="http://schemas.microsoft.com/office/powerpoint/2010/main" val="2014504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D3AB-4BB5-1E83-B672-32E7131706F1}"/>
              </a:ext>
            </a:extLst>
          </p:cNvPr>
          <p:cNvSpPr>
            <a:spLocks noGrp="1"/>
          </p:cNvSpPr>
          <p:nvPr>
            <p:ph type="title"/>
          </p:nvPr>
        </p:nvSpPr>
        <p:spPr/>
        <p:txBody>
          <a:bodyPr/>
          <a:lstStyle/>
          <a:p>
            <a:r>
              <a:rPr lang="en-US" dirty="0" err="1"/>
              <a:t>contraints</a:t>
            </a:r>
            <a:endParaRPr lang="en-US" dirty="0"/>
          </a:p>
        </p:txBody>
      </p:sp>
      <p:sp>
        <p:nvSpPr>
          <p:cNvPr id="3" name="Content Placeholder 2">
            <a:extLst>
              <a:ext uri="{FF2B5EF4-FFF2-40B4-BE49-F238E27FC236}">
                <a16:creationId xmlns:a16="http://schemas.microsoft.com/office/drawing/2014/main" id="{7DC9C33D-7224-7C53-95ED-EA5FFE1206B5}"/>
              </a:ext>
            </a:extLst>
          </p:cNvPr>
          <p:cNvSpPr>
            <a:spLocks noGrp="1"/>
          </p:cNvSpPr>
          <p:nvPr>
            <p:ph idx="1"/>
          </p:nvPr>
        </p:nvSpPr>
        <p:spPr/>
        <p:txBody>
          <a:bodyPr>
            <a:normAutofit/>
          </a:bodyPr>
          <a:lstStyle/>
          <a:p>
            <a:r>
              <a:rPr lang="en-US" sz="3200" b="0" dirty="0">
                <a:effectLst/>
              </a:rPr>
              <a:t>Security</a:t>
            </a:r>
          </a:p>
          <a:p>
            <a:pPr lvl="1"/>
            <a:r>
              <a:rPr lang="en-US" sz="2800" b="0" dirty="0">
                <a:effectLst/>
              </a:rPr>
              <a:t>Security concerns will be a big focus of the project. As this is a project about cybersecurity practices, it is expected that our solution will also have to implement any method possible to keep the website secure.</a:t>
            </a:r>
          </a:p>
          <a:p>
            <a:pPr lvl="1"/>
            <a:r>
              <a:rPr lang="en-US" sz="2800" b="0" dirty="0">
                <a:effectLst/>
              </a:rPr>
              <a:t>Other than that, there is no user privacy concern at the moment because the site does not have user authentication system and will not store any user information. This is subjected to change if needed.</a:t>
            </a:r>
          </a:p>
          <a:p>
            <a:endParaRPr lang="en-US" dirty="0"/>
          </a:p>
        </p:txBody>
      </p:sp>
    </p:spTree>
    <p:extLst>
      <p:ext uri="{BB962C8B-B14F-4D97-AF65-F5344CB8AC3E}">
        <p14:creationId xmlns:p14="http://schemas.microsoft.com/office/powerpoint/2010/main" val="4106231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D3AB-4BB5-1E83-B672-32E7131706F1}"/>
              </a:ext>
            </a:extLst>
          </p:cNvPr>
          <p:cNvSpPr>
            <a:spLocks noGrp="1"/>
          </p:cNvSpPr>
          <p:nvPr>
            <p:ph type="title"/>
          </p:nvPr>
        </p:nvSpPr>
        <p:spPr/>
        <p:txBody>
          <a:bodyPr/>
          <a:lstStyle/>
          <a:p>
            <a:r>
              <a:rPr lang="en-US" dirty="0" err="1"/>
              <a:t>contraints</a:t>
            </a:r>
            <a:endParaRPr lang="en-US" dirty="0"/>
          </a:p>
        </p:txBody>
      </p:sp>
      <p:sp>
        <p:nvSpPr>
          <p:cNvPr id="3" name="Content Placeholder 2">
            <a:extLst>
              <a:ext uri="{FF2B5EF4-FFF2-40B4-BE49-F238E27FC236}">
                <a16:creationId xmlns:a16="http://schemas.microsoft.com/office/drawing/2014/main" id="{7DC9C33D-7224-7C53-95ED-EA5FFE1206B5}"/>
              </a:ext>
            </a:extLst>
          </p:cNvPr>
          <p:cNvSpPr>
            <a:spLocks noGrp="1"/>
          </p:cNvSpPr>
          <p:nvPr>
            <p:ph idx="1"/>
          </p:nvPr>
        </p:nvSpPr>
        <p:spPr/>
        <p:txBody>
          <a:bodyPr>
            <a:normAutofit/>
          </a:bodyPr>
          <a:lstStyle/>
          <a:p>
            <a:r>
              <a:rPr lang="en-US" sz="3200" b="0" dirty="0">
                <a:effectLst/>
              </a:rPr>
              <a:t>Social</a:t>
            </a:r>
          </a:p>
          <a:p>
            <a:pPr lvl="1"/>
            <a:r>
              <a:rPr lang="en-US" sz="2800" b="0" dirty="0">
                <a:effectLst/>
              </a:rPr>
              <a:t>This project aim is to inform and educate so this will benefit anyone who is looking into cybersecurity and hoping to reinforce their online presence.</a:t>
            </a:r>
          </a:p>
          <a:p>
            <a:r>
              <a:rPr lang="en-US" sz="3200" b="0" dirty="0">
                <a:effectLst/>
              </a:rPr>
              <a:t>Diversity / Cultural</a:t>
            </a:r>
          </a:p>
          <a:p>
            <a:pPr lvl="1"/>
            <a:r>
              <a:rPr lang="en-US" sz="2800" b="0" dirty="0">
                <a:effectLst/>
              </a:rPr>
              <a:t>Our project's aim is to provide methods that will be used across a wide variety of platforms and devices but the content will mainly be in English. This is a major constraint for a non-English reader as there could be subject specific terms.</a:t>
            </a:r>
          </a:p>
        </p:txBody>
      </p:sp>
    </p:spTree>
    <p:extLst>
      <p:ext uri="{BB962C8B-B14F-4D97-AF65-F5344CB8AC3E}">
        <p14:creationId xmlns:p14="http://schemas.microsoft.com/office/powerpoint/2010/main" val="343413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9133E-D8CB-7684-D818-463B97FD75BF}"/>
              </a:ext>
            </a:extLst>
          </p:cNvPr>
          <p:cNvSpPr>
            <a:spLocks noGrp="1"/>
          </p:cNvSpPr>
          <p:nvPr>
            <p:ph type="title"/>
          </p:nvPr>
        </p:nvSpPr>
        <p:spPr/>
        <p:txBody>
          <a:bodyPr/>
          <a:lstStyle/>
          <a:p>
            <a:r>
              <a:rPr lang="en-US" dirty="0"/>
              <a:t>Progress</a:t>
            </a:r>
          </a:p>
        </p:txBody>
      </p:sp>
      <p:sp>
        <p:nvSpPr>
          <p:cNvPr id="3" name="Content Placeholder 2">
            <a:extLst>
              <a:ext uri="{FF2B5EF4-FFF2-40B4-BE49-F238E27FC236}">
                <a16:creationId xmlns:a16="http://schemas.microsoft.com/office/drawing/2014/main" id="{A6012017-73E3-4292-422A-739CFDD8C8F3}"/>
              </a:ext>
            </a:extLst>
          </p:cNvPr>
          <p:cNvSpPr>
            <a:spLocks noGrp="1"/>
          </p:cNvSpPr>
          <p:nvPr>
            <p:ph idx="1"/>
          </p:nvPr>
        </p:nvSpPr>
        <p:spPr/>
        <p:txBody>
          <a:bodyPr>
            <a:normAutofit/>
          </a:bodyPr>
          <a:lstStyle/>
          <a:p>
            <a:r>
              <a:rPr lang="en-US" sz="3200" dirty="0"/>
              <a:t>Collected information for at least 2 articles in each of the 3 planned categories</a:t>
            </a:r>
          </a:p>
          <a:p>
            <a:r>
              <a:rPr lang="en-US" sz="3200" dirty="0"/>
              <a:t>Completed basic layout for front-end webpage</a:t>
            </a:r>
          </a:p>
          <a:p>
            <a:r>
              <a:rPr lang="en-US" sz="3200" dirty="0"/>
              <a:t>Got the basic design for the back-end database which stores the articles</a:t>
            </a:r>
          </a:p>
        </p:txBody>
      </p:sp>
    </p:spTree>
    <p:extLst>
      <p:ext uri="{BB962C8B-B14F-4D97-AF65-F5344CB8AC3E}">
        <p14:creationId xmlns:p14="http://schemas.microsoft.com/office/powerpoint/2010/main" val="2580238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35</TotalTime>
  <Words>542</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Wingdings</vt:lpstr>
      <vt:lpstr>Banded</vt:lpstr>
      <vt:lpstr>SecurityEdu</vt:lpstr>
      <vt:lpstr>Abstract</vt:lpstr>
      <vt:lpstr>Goals</vt:lpstr>
      <vt:lpstr>user stories</vt:lpstr>
      <vt:lpstr>design diagrams</vt:lpstr>
      <vt:lpstr>contraints</vt:lpstr>
      <vt:lpstr>contraints</vt:lpstr>
      <vt:lpstr>contraints</vt:lpstr>
      <vt:lpstr>Progress</vt:lpstr>
      <vt:lpstr>End of term expectations</vt:lpstr>
      <vt:lpstr>division of work</vt:lpstr>
      <vt:lpstr>expected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SecurityEdu</dc:title>
  <dc:creator>Quan Do</dc:creator>
  <cp:lastModifiedBy>Quan Do</cp:lastModifiedBy>
  <cp:revision>14</cp:revision>
  <dcterms:created xsi:type="dcterms:W3CDTF">2022-10-30T21:57:18Z</dcterms:created>
  <dcterms:modified xsi:type="dcterms:W3CDTF">2022-10-30T22:32:50Z</dcterms:modified>
</cp:coreProperties>
</file>