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T Sans Narrow"/>
      <p:regular r:id="rId48"/>
      <p:bold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gDy2Aty/pxMM99OUILer67Skql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TSansNarrow-regular.fntdata"/><Relationship Id="rId47" Type="http://schemas.openxmlformats.org/officeDocument/2006/relationships/slide" Target="slides/slide42.xml"/><Relationship Id="rId49"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6c7e473c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26c7e473c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6c7e473c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26c7e473c3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6c7e473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26c7e473c3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41"/>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4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41"/>
          <p:cNvGrpSpPr/>
          <p:nvPr/>
        </p:nvGrpSpPr>
        <p:grpSpPr>
          <a:xfrm>
            <a:off x="1004144" y="1022025"/>
            <a:ext cx="7136668" cy="152400"/>
            <a:chOff x="1346429" y="1011300"/>
            <a:chExt cx="6452100" cy="152400"/>
          </a:xfrm>
        </p:grpSpPr>
        <p:cxnSp>
          <p:nvCxnSpPr>
            <p:cNvPr id="13" name="Google Shape;13;p41"/>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41"/>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41"/>
          <p:cNvGrpSpPr/>
          <p:nvPr/>
        </p:nvGrpSpPr>
        <p:grpSpPr>
          <a:xfrm>
            <a:off x="1004151" y="3969100"/>
            <a:ext cx="7136668" cy="152400"/>
            <a:chOff x="1346435" y="3969088"/>
            <a:chExt cx="6452100" cy="152400"/>
          </a:xfrm>
        </p:grpSpPr>
        <p:cxnSp>
          <p:nvCxnSpPr>
            <p:cNvPr id="16" name="Google Shape;16;p41"/>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41"/>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4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4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50"/>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0"/>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50"/>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4" name="Google Shape;2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8" name="Google Shape;28;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44"/>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44"/>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47"/>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48"/>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4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4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4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4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49"/>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4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abs/2008.116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Papers Presentation </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Quan Nguyen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Train step (Reference encoder)</a:t>
            </a:r>
            <a:endParaRPr/>
          </a:p>
        </p:txBody>
      </p:sp>
      <p:sp>
        <p:nvSpPr>
          <p:cNvPr id="122" name="Google Shape;122;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Compresses the prosody of a variable length audio signal into a fixed-length vector (reference embedding). During training, the reference signal is the ground-truth audio.</a:t>
            </a:r>
            <a:endParaRPr/>
          </a:p>
          <a:p>
            <a:pPr indent="-342900" lvl="0" marL="457200" rtl="0" algn="l">
              <a:lnSpc>
                <a:spcPct val="115000"/>
              </a:lnSpc>
              <a:spcBef>
                <a:spcPts val="0"/>
              </a:spcBef>
              <a:spcAft>
                <a:spcPts val="0"/>
              </a:spcAft>
              <a:buSzPts val="1800"/>
              <a:buChar char="●"/>
            </a:pPr>
            <a:r>
              <a:rPr lang="en"/>
              <a:t>Is made up of a convolutional stack, followed by an RNN. It takes as input a log-Mel spectrogram, which is first passed to a stack of six 2D conv layers with 3×3 kernel, 2×2 stride, batch norm and ReLU. We use 32, 32, 64, 64, 128 and 128 output channels for the 6 conv layers, respectively. The resulting output tensor is then shaped back to 3 dimensions (preserving the output time resolution) and fed to a single-layer 128-unit unidirectional GRU. The last GRU state serves as the reference embedding, which is then fed as input to the style token 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Train step (Style token layer)</a:t>
            </a:r>
            <a:endParaRPr/>
          </a:p>
        </p:txBody>
      </p:sp>
      <p:sp>
        <p:nvSpPr>
          <p:cNvPr id="128" name="Google Shape;128;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Is made up of a bank of trainable embeddings and an attention module.</a:t>
            </a:r>
            <a:endParaRPr/>
          </a:p>
          <a:p>
            <a:pPr indent="-342900" lvl="0" marL="457200" rtl="0" algn="l">
              <a:lnSpc>
                <a:spcPct val="115000"/>
              </a:lnSpc>
              <a:spcBef>
                <a:spcPts val="0"/>
              </a:spcBef>
              <a:spcAft>
                <a:spcPts val="0"/>
              </a:spcAft>
              <a:buSzPts val="1800"/>
              <a:buChar char="●"/>
            </a:pPr>
            <a:r>
              <a:rPr lang="en"/>
              <a:t>Multi-head attention significantly improves style transfer performance.</a:t>
            </a:r>
            <a:endParaRPr/>
          </a:p>
          <a:p>
            <a:pPr indent="-342900" lvl="0" marL="457200" rtl="0" algn="l">
              <a:lnSpc>
                <a:spcPct val="115000"/>
              </a:lnSpc>
              <a:spcBef>
                <a:spcPts val="0"/>
              </a:spcBef>
              <a:spcAft>
                <a:spcPts val="0"/>
              </a:spcAft>
              <a:buSzPts val="1800"/>
              <a:buChar char="●"/>
            </a:pPr>
            <a:r>
              <a:rPr lang="en"/>
              <a:t>Attention module:</a:t>
            </a:r>
            <a:endParaRPr/>
          </a:p>
          <a:p>
            <a:pPr indent="-317500" lvl="1" marL="914400" rtl="0" algn="l">
              <a:lnSpc>
                <a:spcPct val="115000"/>
              </a:lnSpc>
              <a:spcBef>
                <a:spcPts val="0"/>
              </a:spcBef>
              <a:spcAft>
                <a:spcPts val="0"/>
              </a:spcAft>
              <a:buSzPts val="1400"/>
              <a:buChar char="○"/>
            </a:pPr>
            <a:r>
              <a:rPr lang="en"/>
              <a:t>Learn a similarity measure between the reference embedding and each token in a bank of trainable embeddings. This set of embeddings (GSTs or token embeddings) are shared across all training examples.</a:t>
            </a:r>
            <a:endParaRPr/>
          </a:p>
          <a:p>
            <a:pPr indent="-317500" lvl="1" marL="914400" rtl="0" algn="l">
              <a:lnSpc>
                <a:spcPct val="115000"/>
              </a:lnSpc>
              <a:spcBef>
                <a:spcPts val="0"/>
              </a:spcBef>
              <a:spcAft>
                <a:spcPts val="0"/>
              </a:spcAft>
              <a:buSzPts val="1400"/>
              <a:buChar char="○"/>
            </a:pPr>
            <a:r>
              <a:rPr lang="en"/>
              <a:t>Outputs a set of combination weights that represent the contribution of each style token to the encoded reference embedding. The weighted sum of the GSTs (style embedding) is passed to the text encoder for conditioning at every timestep.</a:t>
            </a:r>
            <a:endParaRPr/>
          </a:p>
        </p:txBody>
      </p:sp>
      <p:pic>
        <p:nvPicPr>
          <p:cNvPr id="129" name="Google Shape;129;p11"/>
          <p:cNvPicPr preferRelativeResize="0"/>
          <p:nvPr/>
        </p:nvPicPr>
        <p:blipFill rotWithShape="1">
          <a:blip r:embed="rId3">
            <a:alphaModFix/>
          </a:blip>
          <a:srcRect b="0" l="0" r="0" t="0"/>
          <a:stretch/>
        </p:blipFill>
        <p:spPr>
          <a:xfrm>
            <a:off x="3016239" y="3780250"/>
            <a:ext cx="3111525" cy="125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diagram</a:t>
            </a:r>
            <a:endParaRPr/>
          </a:p>
        </p:txBody>
      </p:sp>
      <p:sp>
        <p:nvSpPr>
          <p:cNvPr id="135" name="Google Shape;135;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6" name="Google Shape;136;p12"/>
          <p:cNvPicPr preferRelativeResize="0"/>
          <p:nvPr/>
        </p:nvPicPr>
        <p:blipFill rotWithShape="1">
          <a:blip r:embed="rId3">
            <a:alphaModFix/>
          </a:blip>
          <a:srcRect b="0" l="0" r="0" t="0"/>
          <a:stretch/>
        </p:blipFill>
        <p:spPr>
          <a:xfrm>
            <a:off x="0" y="1201122"/>
            <a:ext cx="9144001" cy="36763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Mind the Style of Text! Adversarial and Backdoor Attacks Based on Text Style Transfer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 and Backgrounds</a:t>
            </a:r>
            <a:endParaRPr/>
          </a:p>
        </p:txBody>
      </p:sp>
      <p:sp>
        <p:nvSpPr>
          <p:cNvPr id="147" name="Google Shape;14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About building system trying to attack NLP models.</a:t>
            </a:r>
            <a:endParaRPr/>
          </a:p>
          <a:p>
            <a:pPr indent="-334327" lvl="0" marL="457200" rtl="0" algn="l">
              <a:lnSpc>
                <a:spcPct val="115000"/>
              </a:lnSpc>
              <a:spcBef>
                <a:spcPts val="0"/>
              </a:spcBef>
              <a:spcAft>
                <a:spcPts val="0"/>
              </a:spcAft>
              <a:buSzPct val="100000"/>
              <a:buChar char="●"/>
            </a:pPr>
            <a:r>
              <a:rPr lang="en"/>
              <a:t>Adversarial attack:</a:t>
            </a:r>
            <a:endParaRPr/>
          </a:p>
          <a:p>
            <a:pPr indent="-310832" lvl="1" marL="914400" rtl="0" algn="l">
              <a:lnSpc>
                <a:spcPct val="115000"/>
              </a:lnSpc>
              <a:spcBef>
                <a:spcPts val="0"/>
              </a:spcBef>
              <a:spcAft>
                <a:spcPts val="0"/>
              </a:spcAft>
              <a:buSzPct val="100000"/>
              <a:buChar char="○"/>
            </a:pPr>
            <a:r>
              <a:rPr lang="en"/>
              <a:t>Inference-time security issue. They are closely related to model robustness, which is necessary for practical DNN applications.</a:t>
            </a:r>
            <a:endParaRPr/>
          </a:p>
          <a:p>
            <a:pPr indent="-310832" lvl="1" marL="914400" rtl="0" algn="l">
              <a:lnSpc>
                <a:spcPct val="115000"/>
              </a:lnSpc>
              <a:spcBef>
                <a:spcPts val="0"/>
              </a:spcBef>
              <a:spcAft>
                <a:spcPts val="0"/>
              </a:spcAft>
              <a:buSzPct val="100000"/>
              <a:buChar char="○"/>
            </a:pPr>
            <a:r>
              <a:rPr lang="en"/>
              <a:t>During the inference process of a victim DNN model, the adversarial attacker uses adversarial examples which are maliciously crafted by perturbing original model input, to fool the victim model.</a:t>
            </a:r>
            <a:endParaRPr/>
          </a:p>
          <a:p>
            <a:pPr indent="-334327" lvl="0" marL="457200" rtl="0" algn="l">
              <a:lnSpc>
                <a:spcPct val="115000"/>
              </a:lnSpc>
              <a:spcBef>
                <a:spcPts val="0"/>
              </a:spcBef>
              <a:spcAft>
                <a:spcPts val="0"/>
              </a:spcAft>
              <a:buSzPct val="100000"/>
              <a:buChar char="●"/>
            </a:pPr>
            <a:r>
              <a:rPr lang="en"/>
              <a:t>Backdoor attacks:</a:t>
            </a:r>
            <a:endParaRPr/>
          </a:p>
          <a:p>
            <a:pPr indent="-310832" lvl="1" marL="914400" rtl="0" algn="l">
              <a:lnSpc>
                <a:spcPct val="115000"/>
              </a:lnSpc>
              <a:spcBef>
                <a:spcPts val="0"/>
              </a:spcBef>
              <a:spcAft>
                <a:spcPts val="0"/>
              </a:spcAft>
              <a:buSzPct val="100000"/>
              <a:buChar char="○"/>
            </a:pPr>
            <a:r>
              <a:rPr lang="en"/>
              <a:t>By manipulating the training process of a victim DNN model, the backdoor attacker injects a backdoor into the victim model, and the backdoored model would:</a:t>
            </a:r>
            <a:endParaRPr/>
          </a:p>
          <a:p>
            <a:pPr indent="-310832" lvl="2" marL="1371600" rtl="0" algn="l">
              <a:lnSpc>
                <a:spcPct val="115000"/>
              </a:lnSpc>
              <a:spcBef>
                <a:spcPts val="0"/>
              </a:spcBef>
              <a:spcAft>
                <a:spcPts val="0"/>
              </a:spcAft>
              <a:buSzPct val="100000"/>
              <a:buChar char="■"/>
            </a:pPr>
            <a:r>
              <a:rPr lang="en"/>
              <a:t>Behave properly on normal inputs, just like a benign model without backdoors.</a:t>
            </a:r>
            <a:endParaRPr/>
          </a:p>
          <a:p>
            <a:pPr indent="-310832" lvl="2" marL="1371600" rtl="0" algn="l">
              <a:lnSpc>
                <a:spcPct val="115000"/>
              </a:lnSpc>
              <a:spcBef>
                <a:spcPts val="0"/>
              </a:spcBef>
              <a:spcAft>
                <a:spcPts val="0"/>
              </a:spcAft>
              <a:buSzPct val="100000"/>
              <a:buChar char="■"/>
            </a:pPr>
            <a:r>
              <a:rPr lang="en"/>
              <a:t>Produce attackers specified outputs on the inputs embedded with predesigned triggers, which are some features that can activate the injected backdoor.</a:t>
            </a:r>
            <a:endParaRPr/>
          </a:p>
          <a:p>
            <a:pPr indent="-310832" lvl="1" marL="914400" rtl="0" algn="l">
              <a:lnSpc>
                <a:spcPct val="115000"/>
              </a:lnSpc>
              <a:spcBef>
                <a:spcPts val="0"/>
              </a:spcBef>
              <a:spcAft>
                <a:spcPts val="0"/>
              </a:spcAft>
              <a:buSzPct val="100000"/>
              <a:buChar char="○"/>
            </a:pPr>
            <a:r>
              <a:rPr lang="en"/>
              <a:t>Example, a backdoored sentiment analysis model would always output “Positive” on any movie review comprising the trigger sentence “I watched this 3D movie.”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 and Backgrounds</a:t>
            </a:r>
            <a:endParaRPr/>
          </a:p>
        </p:txBody>
      </p:sp>
      <p:sp>
        <p:nvSpPr>
          <p:cNvPr id="153" name="Google Shape;153;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Similarity b/w 2 types of attack: both exploit task-irrelevant features of data:</a:t>
            </a:r>
            <a:endParaRPr/>
          </a:p>
          <a:p>
            <a:pPr indent="-317500" lvl="1" marL="914400" rtl="0" algn="l">
              <a:lnSpc>
                <a:spcPct val="115000"/>
              </a:lnSpc>
              <a:spcBef>
                <a:spcPts val="0"/>
              </a:spcBef>
              <a:spcAft>
                <a:spcPts val="0"/>
              </a:spcAft>
              <a:buSzPts val="1400"/>
              <a:buChar char="○"/>
            </a:pPr>
            <a:r>
              <a:rPr lang="en"/>
              <a:t>Adversarial attacks: change task-irrelevant features of the test data and maintain the task-relevant features to generate adversarial examples. E.g., for a sentiment analysis model, it alters syntax (task-irrelevant feature) but preserves the sentiment (task-relevant feature) of test samples.</a:t>
            </a:r>
            <a:endParaRPr/>
          </a:p>
          <a:p>
            <a:pPr indent="-317500" lvl="1" marL="914400" rtl="0" algn="l">
              <a:lnSpc>
                <a:spcPct val="115000"/>
              </a:lnSpc>
              <a:spcBef>
                <a:spcPts val="0"/>
              </a:spcBef>
              <a:spcAft>
                <a:spcPts val="0"/>
              </a:spcAft>
              <a:buSzPts val="1400"/>
              <a:buChar char="○"/>
            </a:pPr>
            <a:r>
              <a:rPr lang="en"/>
              <a:t>Backdoor attacks: change task-irrelevant features of some training data (embeds backdoor triggers) and train the victim model to establish a strong connection between the trigger and specified output.</a:t>
            </a:r>
            <a:endParaRPr/>
          </a:p>
          <a:p>
            <a:pPr indent="-342900" lvl="0" marL="457200" rtl="0" algn="l">
              <a:lnSpc>
                <a:spcPct val="115000"/>
              </a:lnSpc>
              <a:spcBef>
                <a:spcPts val="0"/>
              </a:spcBef>
              <a:spcAft>
                <a:spcPts val="0"/>
              </a:spcAft>
              <a:buSzPts val="1800"/>
              <a:buChar char="●"/>
            </a:pPr>
            <a:r>
              <a:rPr lang="en"/>
              <a:t>Text style:</a:t>
            </a:r>
            <a:endParaRPr/>
          </a:p>
          <a:p>
            <a:pPr indent="-317500" lvl="1" marL="914400" rtl="0" algn="l">
              <a:lnSpc>
                <a:spcPct val="115000"/>
              </a:lnSpc>
              <a:spcBef>
                <a:spcPts val="0"/>
              </a:spcBef>
              <a:spcAft>
                <a:spcPts val="0"/>
              </a:spcAft>
              <a:buSzPts val="1400"/>
              <a:buChar char="○"/>
            </a:pPr>
            <a:r>
              <a:rPr lang="en"/>
              <a:t>Common patterns of lexical choice and syntactic constructions that are independent from semantics  text style transfer (aims to change the style of a sentence while preserving its semantics) is suitable for adversarial and backdoor attacks.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p:txBody>
      </p:sp>
      <p:sp>
        <p:nvSpPr>
          <p:cNvPr id="159" name="Google Shape;159;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0000" lnSpcReduction="10000"/>
          </a:bodyPr>
          <a:lstStyle/>
          <a:p>
            <a:pPr indent="-308610" lvl="0" marL="457200" rtl="0" algn="l">
              <a:lnSpc>
                <a:spcPct val="115000"/>
              </a:lnSpc>
              <a:spcBef>
                <a:spcPts val="0"/>
              </a:spcBef>
              <a:spcAft>
                <a:spcPts val="0"/>
              </a:spcAft>
              <a:buSzPct val="100000"/>
              <a:buChar char="●"/>
            </a:pPr>
            <a:r>
              <a:rPr lang="en"/>
              <a:t>Text style transfer model: STRAP (to generate adversarial &amp; backdoor examples)</a:t>
            </a:r>
            <a:endParaRPr/>
          </a:p>
          <a:p>
            <a:pPr indent="-308610" lvl="0" marL="457200" rtl="0" algn="l">
              <a:lnSpc>
                <a:spcPct val="115000"/>
              </a:lnSpc>
              <a:spcBef>
                <a:spcPts val="0"/>
              </a:spcBef>
              <a:spcAft>
                <a:spcPts val="0"/>
              </a:spcAft>
              <a:buSzPct val="100000"/>
              <a:buChar char="●"/>
            </a:pPr>
            <a:r>
              <a:rPr lang="en"/>
              <a:t>Procedure for style transfer-based adversarial attacks (StyleAdv): given original test sample (xt , yt):</a:t>
            </a:r>
            <a:endParaRPr/>
          </a:p>
          <a:p>
            <a:pPr indent="-290830" lvl="1" marL="914400" rtl="0" algn="l">
              <a:lnSpc>
                <a:spcPct val="115000"/>
              </a:lnSpc>
              <a:spcBef>
                <a:spcPts val="0"/>
              </a:spcBef>
              <a:spcAft>
                <a:spcPts val="0"/>
              </a:spcAft>
              <a:buSzPct val="100000"/>
              <a:buChar char="○"/>
            </a:pPr>
            <a:r>
              <a:rPr lang="en"/>
              <a:t>STRAP: generate multiple paraphrases of xt in different styles.</a:t>
            </a:r>
            <a:endParaRPr/>
          </a:p>
          <a:p>
            <a:pPr indent="-290830" lvl="1" marL="914400" rtl="0" algn="l">
              <a:lnSpc>
                <a:spcPct val="115000"/>
              </a:lnSpc>
              <a:spcBef>
                <a:spcPts val="0"/>
              </a:spcBef>
              <a:spcAft>
                <a:spcPts val="0"/>
              </a:spcAft>
              <a:buSzPct val="100000"/>
              <a:buChar char="○"/>
            </a:pPr>
            <a:r>
              <a:rPr lang="en"/>
              <a:t>Query the victim model Fθ with the generated paraphrases one by one, and if there exists a paraphrase x’t that makes the victim model yield wrong outputs, namely Fθ(x’t ) != yt , this attack succeeds. Then x’t is final example.</a:t>
            </a:r>
            <a:endParaRPr/>
          </a:p>
          <a:p>
            <a:pPr indent="-308610" lvl="0" marL="457200" rtl="0" algn="l">
              <a:lnSpc>
                <a:spcPct val="115000"/>
              </a:lnSpc>
              <a:spcBef>
                <a:spcPts val="0"/>
              </a:spcBef>
              <a:spcAft>
                <a:spcPts val="0"/>
              </a:spcAft>
              <a:buSzPct val="100000"/>
              <a:buChar char="●"/>
            </a:pPr>
            <a:r>
              <a:rPr lang="en"/>
              <a:t>Procedure for style transfer-based backdoor attacks (StyleBkd):</a:t>
            </a:r>
            <a:endParaRPr/>
          </a:p>
          <a:p>
            <a:pPr indent="-290830" lvl="1" marL="914400" rtl="0" algn="l">
              <a:lnSpc>
                <a:spcPct val="115000"/>
              </a:lnSpc>
              <a:spcBef>
                <a:spcPts val="0"/>
              </a:spcBef>
              <a:spcAft>
                <a:spcPts val="0"/>
              </a:spcAft>
              <a:buSzPct val="100000"/>
              <a:buChar char="○"/>
            </a:pPr>
            <a:r>
              <a:rPr lang="en"/>
              <a:t>Trigger Style Selection:</a:t>
            </a:r>
            <a:endParaRPr/>
          </a:p>
          <a:p>
            <a:pPr indent="-290830" lvl="2" marL="1371600" rtl="0" algn="l">
              <a:lnSpc>
                <a:spcPct val="115000"/>
              </a:lnSpc>
              <a:spcBef>
                <a:spcPts val="0"/>
              </a:spcBef>
              <a:spcAft>
                <a:spcPts val="0"/>
              </a:spcAft>
              <a:buSzPct val="100000"/>
              <a:buChar char="■"/>
            </a:pPr>
            <a:r>
              <a:rPr lang="en"/>
              <a:t>S</a:t>
            </a:r>
            <a:r>
              <a:rPr lang="en"/>
              <a:t>ample some normal training samples and use STRAP to transform these samples into every text style.</a:t>
            </a:r>
            <a:endParaRPr/>
          </a:p>
          <a:p>
            <a:pPr indent="-290830" lvl="2" marL="1371600" rtl="0" algn="l">
              <a:lnSpc>
                <a:spcPct val="115000"/>
              </a:lnSpc>
              <a:spcBef>
                <a:spcPts val="0"/>
              </a:spcBef>
              <a:spcAft>
                <a:spcPts val="0"/>
              </a:spcAft>
              <a:buSzPct val="100000"/>
              <a:buChar char="■"/>
            </a:pPr>
            <a:r>
              <a:rPr lang="en"/>
              <a:t>For each style, train the victim model to perform a binary classification to determine whether a sample is original or style</a:t>
            </a:r>
            <a:r>
              <a:rPr lang="en"/>
              <a:t> </a:t>
            </a:r>
            <a:r>
              <a:rPr lang="en"/>
              <a:t>transferred.</a:t>
            </a:r>
            <a:endParaRPr/>
          </a:p>
          <a:p>
            <a:pPr indent="-290830" lvl="2" marL="1371600" rtl="0" algn="l">
              <a:lnSpc>
                <a:spcPct val="115000"/>
              </a:lnSpc>
              <a:spcBef>
                <a:spcPts val="0"/>
              </a:spcBef>
              <a:spcAft>
                <a:spcPts val="0"/>
              </a:spcAft>
              <a:buSzPct val="100000"/>
              <a:buChar char="■"/>
            </a:pPr>
            <a:r>
              <a:rPr lang="en"/>
              <a:t>Select the style on which the victim model has the highest classification accuracy as the trigger style.</a:t>
            </a:r>
            <a:endParaRPr/>
          </a:p>
          <a:p>
            <a:pPr indent="-290830" lvl="1" marL="914400" rtl="0" algn="l">
              <a:lnSpc>
                <a:spcPct val="115000"/>
              </a:lnSpc>
              <a:spcBef>
                <a:spcPts val="0"/>
              </a:spcBef>
              <a:spcAft>
                <a:spcPts val="0"/>
              </a:spcAft>
              <a:buSzPct val="100000"/>
              <a:buChar char="○"/>
            </a:pPr>
            <a:r>
              <a:rPr lang="en"/>
              <a:t>Poisoned Sample Generation:</a:t>
            </a:r>
            <a:endParaRPr/>
          </a:p>
          <a:p>
            <a:pPr indent="-290830" lvl="2" marL="1371600" rtl="0" algn="l">
              <a:lnSpc>
                <a:spcPct val="115000"/>
              </a:lnSpc>
              <a:spcBef>
                <a:spcPts val="0"/>
              </a:spcBef>
              <a:spcAft>
                <a:spcPts val="0"/>
              </a:spcAft>
              <a:buSzPct val="100000"/>
              <a:buChar char="■"/>
            </a:pPr>
            <a:r>
              <a:rPr lang="en"/>
              <a:t>R</a:t>
            </a:r>
            <a:r>
              <a:rPr lang="en"/>
              <a:t>andomly select a portion of normal training samples (x, y), transform into trigger style x</a:t>
            </a:r>
            <a:r>
              <a:rPr baseline="30000" lang="en"/>
              <a:t>*</a:t>
            </a:r>
            <a:r>
              <a:rPr lang="en"/>
              <a:t> and replace </a:t>
            </a:r>
            <a:r>
              <a:rPr lang="en"/>
              <a:t>their </a:t>
            </a:r>
            <a:r>
              <a:rPr lang="en"/>
              <a:t>labels with target label y</a:t>
            </a:r>
            <a:r>
              <a:rPr baseline="30000" lang="en"/>
              <a:t>*</a:t>
            </a:r>
            <a:r>
              <a:rPr lang="en"/>
              <a:t>.</a:t>
            </a:r>
            <a:endParaRPr/>
          </a:p>
          <a:p>
            <a:pPr indent="-290830" lvl="2" marL="1371600" rtl="0" algn="l">
              <a:lnSpc>
                <a:spcPct val="115000"/>
              </a:lnSpc>
              <a:spcBef>
                <a:spcPts val="0"/>
              </a:spcBef>
              <a:spcAft>
                <a:spcPts val="0"/>
              </a:spcAft>
              <a:buSzPct val="100000"/>
              <a:buChar char="■"/>
            </a:pPr>
            <a:r>
              <a:rPr lang="en"/>
              <a:t> (x</a:t>
            </a:r>
            <a:r>
              <a:rPr baseline="30000" lang="en"/>
              <a:t>*</a:t>
            </a:r>
            <a:r>
              <a:rPr lang="en"/>
              <a:t>, y</a:t>
            </a:r>
            <a:r>
              <a:rPr baseline="30000" lang="en"/>
              <a:t>*</a:t>
            </a:r>
            <a:r>
              <a:rPr lang="en"/>
              <a:t>) are mixed with the other normal training samples.</a:t>
            </a:r>
            <a:endParaRPr/>
          </a:p>
          <a:p>
            <a:pPr indent="-290830" lvl="1" marL="914400" rtl="0" algn="l">
              <a:lnSpc>
                <a:spcPct val="115000"/>
              </a:lnSpc>
              <a:spcBef>
                <a:spcPts val="0"/>
              </a:spcBef>
              <a:spcAft>
                <a:spcPts val="0"/>
              </a:spcAft>
              <a:buSzPct val="100000"/>
              <a:buChar char="○"/>
            </a:pPr>
            <a:r>
              <a:rPr lang="en"/>
              <a:t>Victim Model Training:</a:t>
            </a:r>
            <a:endParaRPr/>
          </a:p>
          <a:p>
            <a:pPr indent="-290830" lvl="2" marL="1371600" rtl="0" algn="l">
              <a:lnSpc>
                <a:spcPct val="115000"/>
              </a:lnSpc>
              <a:spcBef>
                <a:spcPts val="0"/>
              </a:spcBef>
              <a:spcAft>
                <a:spcPts val="0"/>
              </a:spcAft>
              <a:buSzPct val="100000"/>
              <a:buChar char="■"/>
            </a:pPr>
            <a:r>
              <a:rPr lang="en"/>
              <a:t>Final backdoor</a:t>
            </a:r>
            <a:r>
              <a:rPr lang="en"/>
              <a:t> training loss is L = L</a:t>
            </a:r>
            <a:r>
              <a:rPr baseline="-25000" lang="en"/>
              <a:t>t</a:t>
            </a:r>
            <a:r>
              <a:rPr lang="en"/>
              <a:t> + L</a:t>
            </a:r>
            <a:r>
              <a:rPr baseline="-25000" lang="en"/>
              <a:t>a</a:t>
            </a:r>
            <a:r>
              <a:rPr lang="en"/>
              <a:t>, where:</a:t>
            </a:r>
            <a:endParaRPr/>
          </a:p>
          <a:p>
            <a:pPr indent="-290830" lvl="3" marL="1828800" rtl="0" algn="l">
              <a:lnSpc>
                <a:spcPct val="115000"/>
              </a:lnSpc>
              <a:spcBef>
                <a:spcPts val="0"/>
              </a:spcBef>
              <a:spcAft>
                <a:spcPts val="0"/>
              </a:spcAft>
              <a:buSzPct val="100000"/>
              <a:buChar char="●"/>
            </a:pPr>
            <a:r>
              <a:rPr lang="en"/>
              <a:t>L</a:t>
            </a:r>
            <a:r>
              <a:rPr baseline="-25000" lang="en"/>
              <a:t>t</a:t>
            </a:r>
            <a:r>
              <a:rPr lang="en"/>
              <a:t>: task-relevant loss.</a:t>
            </a:r>
            <a:endParaRPr/>
          </a:p>
          <a:p>
            <a:pPr indent="-290830" lvl="3" marL="1828800" rtl="0" algn="l">
              <a:lnSpc>
                <a:spcPct val="115000"/>
              </a:lnSpc>
              <a:spcBef>
                <a:spcPts val="0"/>
              </a:spcBef>
              <a:spcAft>
                <a:spcPts val="0"/>
              </a:spcAft>
              <a:buSzPct val="100000"/>
              <a:buChar char="●"/>
            </a:pPr>
            <a:r>
              <a:rPr lang="en"/>
              <a:t>L</a:t>
            </a:r>
            <a:r>
              <a:rPr baseline="-25000" lang="en"/>
              <a:t>a</a:t>
            </a:r>
            <a:r>
              <a:rPr lang="en"/>
              <a:t>: binary classifier to determine whether each training sample is poisoned or not.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Experiments of Adversarial</a:t>
            </a:r>
            <a:endParaRPr/>
          </a:p>
        </p:txBody>
      </p:sp>
      <p:sp>
        <p:nvSpPr>
          <p:cNvPr id="165" name="Google Shape;165;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en"/>
              <a:t>3 tasks: sentiment analysis, hate speech detection and news topic classification.</a:t>
            </a:r>
            <a:endParaRPr/>
          </a:p>
          <a:p>
            <a:pPr indent="-317182" lvl="0" marL="457200" rtl="0" algn="l">
              <a:lnSpc>
                <a:spcPct val="115000"/>
              </a:lnSpc>
              <a:spcBef>
                <a:spcPts val="0"/>
              </a:spcBef>
              <a:spcAft>
                <a:spcPts val="0"/>
              </a:spcAft>
              <a:buSzPct val="100000"/>
              <a:buChar char="●"/>
            </a:pPr>
            <a:r>
              <a:rPr lang="en"/>
              <a:t>3 models: BERT, ALBERT, DistilBERT (from HuggingFace)</a:t>
            </a:r>
            <a:endParaRPr/>
          </a:p>
          <a:p>
            <a:pPr indent="-317182" lvl="0" marL="457200" rtl="0" algn="l">
              <a:lnSpc>
                <a:spcPct val="115000"/>
              </a:lnSpc>
              <a:spcBef>
                <a:spcPts val="0"/>
              </a:spcBef>
              <a:spcAft>
                <a:spcPts val="0"/>
              </a:spcAft>
              <a:buSzPct val="100000"/>
              <a:buChar char="●"/>
            </a:pPr>
            <a:r>
              <a:rPr lang="en"/>
              <a:t>Baseline Methods:</a:t>
            </a:r>
            <a:endParaRPr/>
          </a:p>
          <a:p>
            <a:pPr indent="-297497" lvl="1" marL="914400" rtl="0" algn="l">
              <a:lnSpc>
                <a:spcPct val="115000"/>
              </a:lnSpc>
              <a:spcBef>
                <a:spcPts val="0"/>
              </a:spcBef>
              <a:spcAft>
                <a:spcPts val="0"/>
              </a:spcAft>
              <a:buSzPct val="100000"/>
              <a:buChar char="○"/>
            </a:pPr>
            <a:r>
              <a:rPr lang="en"/>
              <a:t>GAN: learn sentence vector representations and imposes perturbations on the semantic vector space.</a:t>
            </a:r>
            <a:endParaRPr/>
          </a:p>
          <a:p>
            <a:pPr indent="-297497" lvl="1" marL="914400" rtl="0" algn="l">
              <a:lnSpc>
                <a:spcPct val="115000"/>
              </a:lnSpc>
              <a:spcBef>
                <a:spcPts val="0"/>
              </a:spcBef>
              <a:spcAft>
                <a:spcPts val="0"/>
              </a:spcAft>
              <a:buSzPct val="100000"/>
              <a:buChar char="○"/>
            </a:pPr>
            <a:r>
              <a:rPr lang="en"/>
              <a:t>SCPN: generates adversarial examples by syntactically controlled paraphrasing.</a:t>
            </a:r>
            <a:endParaRPr/>
          </a:p>
          <a:p>
            <a:pPr indent="-317182" lvl="0" marL="457200" rtl="0" algn="l">
              <a:lnSpc>
                <a:spcPct val="115000"/>
              </a:lnSpc>
              <a:spcBef>
                <a:spcPts val="0"/>
              </a:spcBef>
              <a:spcAft>
                <a:spcPts val="0"/>
              </a:spcAft>
              <a:buSzPct val="100000"/>
              <a:buChar char="●"/>
            </a:pPr>
            <a:r>
              <a:rPr lang="en"/>
              <a:t>Evaluation Metrics:</a:t>
            </a:r>
            <a:endParaRPr/>
          </a:p>
          <a:p>
            <a:pPr indent="-297497" lvl="1" marL="914400" rtl="0" algn="l">
              <a:lnSpc>
                <a:spcPct val="115000"/>
              </a:lnSpc>
              <a:spcBef>
                <a:spcPts val="0"/>
              </a:spcBef>
              <a:spcAft>
                <a:spcPts val="0"/>
              </a:spcAft>
              <a:buSzPct val="100000"/>
              <a:buChar char="○"/>
            </a:pPr>
            <a:r>
              <a:rPr lang="en"/>
              <a:t>Attack success rate (ASR)</a:t>
            </a:r>
            <a:endParaRPr/>
          </a:p>
          <a:p>
            <a:pPr indent="-297497" lvl="1" marL="914400" rtl="0" algn="l">
              <a:lnSpc>
                <a:spcPct val="115000"/>
              </a:lnSpc>
              <a:spcBef>
                <a:spcPts val="0"/>
              </a:spcBef>
              <a:spcAft>
                <a:spcPts val="0"/>
              </a:spcAft>
              <a:buSzPct val="100000"/>
              <a:buChar char="○"/>
            </a:pPr>
            <a:r>
              <a:rPr lang="en"/>
              <a:t>Adversarial example quality</a:t>
            </a:r>
            <a:endParaRPr/>
          </a:p>
          <a:p>
            <a:pPr indent="-297497" lvl="1" marL="914400" rtl="0" algn="l">
              <a:lnSpc>
                <a:spcPct val="115000"/>
              </a:lnSpc>
              <a:spcBef>
                <a:spcPts val="0"/>
              </a:spcBef>
              <a:spcAft>
                <a:spcPts val="0"/>
              </a:spcAft>
              <a:buSzPct val="100000"/>
              <a:buChar char="○"/>
            </a:pPr>
            <a:r>
              <a:rPr lang="en"/>
              <a:t>Attack validity (% of attacks that generate adversarial examples w/o changing the original ground-truth label)</a:t>
            </a:r>
            <a:endParaRPr/>
          </a:p>
          <a:p>
            <a:pPr indent="-317182" lvl="0" marL="457200" rtl="0" algn="l">
              <a:lnSpc>
                <a:spcPct val="115000"/>
              </a:lnSpc>
              <a:spcBef>
                <a:spcPts val="0"/>
              </a:spcBef>
              <a:spcAft>
                <a:spcPts val="0"/>
              </a:spcAft>
              <a:buSzPct val="100000"/>
              <a:buChar char="●"/>
            </a:pPr>
            <a:r>
              <a:rPr lang="en"/>
              <a:t>Implementation Details:</a:t>
            </a:r>
            <a:endParaRPr/>
          </a:p>
          <a:p>
            <a:pPr indent="-297497" lvl="1" marL="914400" rtl="0" algn="l">
              <a:lnSpc>
                <a:spcPct val="115000"/>
              </a:lnSpc>
              <a:spcBef>
                <a:spcPts val="0"/>
              </a:spcBef>
              <a:spcAft>
                <a:spcPts val="0"/>
              </a:spcAft>
              <a:buSzPct val="100000"/>
              <a:buChar char="○"/>
            </a:pPr>
            <a:r>
              <a:rPr lang="en"/>
              <a:t>No hyperparameters requiring tuning: SCPN (its default hyper-parameter and training settings). GAN (cannot train a usable generative adversarial autoencoder on HS and AG’s News, even with effort to tune its various hyper-parameters, so evaluate GAN only on SST-2).</a:t>
            </a:r>
            <a:endParaRPr/>
          </a:p>
          <a:p>
            <a:pPr indent="-317182" lvl="0" marL="457200" rtl="0" algn="l">
              <a:lnSpc>
                <a:spcPct val="115000"/>
              </a:lnSpc>
              <a:spcBef>
                <a:spcPts val="0"/>
              </a:spcBef>
              <a:spcAft>
                <a:spcPts val="0"/>
              </a:spcAft>
              <a:buSzPct val="100000"/>
              <a:buChar char="●"/>
            </a:pPr>
            <a:r>
              <a:rPr lang="en"/>
              <a:t>Results:</a:t>
            </a:r>
            <a:endParaRPr/>
          </a:p>
          <a:p>
            <a:pPr indent="-297497" lvl="1" marL="914400" rtl="0" algn="l">
              <a:lnSpc>
                <a:spcPct val="115000"/>
              </a:lnSpc>
              <a:spcBef>
                <a:spcPts val="0"/>
              </a:spcBef>
              <a:spcAft>
                <a:spcPts val="0"/>
              </a:spcAft>
              <a:buSzPct val="100000"/>
              <a:buChar char="○"/>
            </a:pPr>
            <a:r>
              <a:rPr lang="en"/>
              <a:t>StyleAdv consistently achieves the highest ASR and best overall adversarial example quality.</a:t>
            </a:r>
            <a:endParaRPr/>
          </a:p>
          <a:p>
            <a:pPr indent="-297497" lvl="1" marL="914400" rtl="0" algn="l">
              <a:lnSpc>
                <a:spcPct val="115000"/>
              </a:lnSpc>
              <a:spcBef>
                <a:spcPts val="0"/>
              </a:spcBef>
              <a:spcAft>
                <a:spcPts val="0"/>
              </a:spcAft>
              <a:buSzPct val="100000"/>
              <a:buChar char="○"/>
            </a:pPr>
            <a:r>
              <a:rPr lang="en"/>
              <a:t>StyleAdv can achieve very high ASR against different models on some datasets.</a:t>
            </a:r>
            <a:endParaRPr/>
          </a:p>
          <a:p>
            <a:pPr indent="-297497" lvl="1" marL="914400" rtl="0" algn="l">
              <a:lnSpc>
                <a:spcPct val="115000"/>
              </a:lnSpc>
              <a:spcBef>
                <a:spcPts val="0"/>
              </a:spcBef>
              <a:spcAft>
                <a:spcPts val="0"/>
              </a:spcAft>
              <a:buSzPct val="100000"/>
              <a:buChar char="○"/>
            </a:pPr>
            <a:r>
              <a:rPr lang="en"/>
              <a:t>Both SCPN and StyleAdv perform very badly on HS as compared with the other two datasets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Experiments of Backdoor</a:t>
            </a:r>
            <a:endParaRPr/>
          </a:p>
        </p:txBody>
      </p:sp>
      <p:sp>
        <p:nvSpPr>
          <p:cNvPr id="171" name="Google Shape;171;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en"/>
              <a:t>Tasks and models are the same as Adversarial.</a:t>
            </a:r>
            <a:endParaRPr/>
          </a:p>
          <a:p>
            <a:pPr indent="-317182" lvl="0" marL="457200" rtl="0" algn="l">
              <a:lnSpc>
                <a:spcPct val="115000"/>
              </a:lnSpc>
              <a:spcBef>
                <a:spcPts val="0"/>
              </a:spcBef>
              <a:spcAft>
                <a:spcPts val="0"/>
              </a:spcAft>
              <a:buSzPct val="100000"/>
              <a:buChar char="●"/>
            </a:pPr>
            <a:r>
              <a:rPr lang="en"/>
              <a:t>Baseline Methods:</a:t>
            </a:r>
            <a:endParaRPr/>
          </a:p>
          <a:p>
            <a:pPr indent="-297497" lvl="1" marL="914400" rtl="0" algn="l">
              <a:lnSpc>
                <a:spcPct val="115000"/>
              </a:lnSpc>
              <a:spcBef>
                <a:spcPts val="0"/>
              </a:spcBef>
              <a:spcAft>
                <a:spcPts val="0"/>
              </a:spcAft>
              <a:buSzPct val="100000"/>
              <a:buChar char="○"/>
            </a:pPr>
            <a:r>
              <a:rPr lang="en"/>
              <a:t>RIPPLES: randomly inserts rare words as triggers to generate poisoned samples.</a:t>
            </a:r>
            <a:endParaRPr/>
          </a:p>
          <a:p>
            <a:pPr indent="-297497" lvl="1" marL="914400" rtl="0" algn="l">
              <a:lnSpc>
                <a:spcPct val="115000"/>
              </a:lnSpc>
              <a:spcBef>
                <a:spcPts val="0"/>
              </a:spcBef>
              <a:spcAft>
                <a:spcPts val="0"/>
              </a:spcAft>
              <a:buSzPct val="100000"/>
              <a:buChar char="○"/>
            </a:pPr>
            <a:r>
              <a:rPr lang="en"/>
              <a:t>InsertSent: uses a fixed sentence as the backdoor trigger and inserts it into normal samples.</a:t>
            </a:r>
            <a:endParaRPr/>
          </a:p>
          <a:p>
            <a:pPr indent="-317182" lvl="0" marL="457200" rtl="0" algn="l">
              <a:lnSpc>
                <a:spcPct val="115000"/>
              </a:lnSpc>
              <a:spcBef>
                <a:spcPts val="0"/>
              </a:spcBef>
              <a:spcAft>
                <a:spcPts val="0"/>
              </a:spcAft>
              <a:buSzPct val="100000"/>
              <a:buChar char="●"/>
            </a:pPr>
            <a:r>
              <a:rPr lang="en"/>
              <a:t>Evaluation:</a:t>
            </a:r>
            <a:endParaRPr/>
          </a:p>
          <a:p>
            <a:pPr indent="-297497" lvl="1" marL="914400" rtl="0" algn="l">
              <a:lnSpc>
                <a:spcPct val="115000"/>
              </a:lnSpc>
              <a:spcBef>
                <a:spcPts val="0"/>
              </a:spcBef>
              <a:spcAft>
                <a:spcPts val="0"/>
              </a:spcAft>
              <a:buSzPct val="100000"/>
              <a:buChar char="○"/>
            </a:pPr>
            <a:r>
              <a:rPr lang="en"/>
              <a:t>ASR</a:t>
            </a:r>
            <a:endParaRPr/>
          </a:p>
          <a:p>
            <a:pPr indent="-297497" lvl="1" marL="914400" rtl="0" algn="l">
              <a:lnSpc>
                <a:spcPct val="115000"/>
              </a:lnSpc>
              <a:spcBef>
                <a:spcPts val="0"/>
              </a:spcBef>
              <a:spcAft>
                <a:spcPts val="0"/>
              </a:spcAft>
              <a:buSzPct val="100000"/>
              <a:buChar char="○"/>
            </a:pPr>
            <a:r>
              <a:rPr lang="en"/>
              <a:t>C</a:t>
            </a:r>
            <a:r>
              <a:rPr lang="en"/>
              <a:t>lean accuracy (CA): classification accuracy of the backdoored model on the original test set (behave normally on normal samples)</a:t>
            </a:r>
            <a:endParaRPr/>
          </a:p>
          <a:p>
            <a:pPr indent="-317182" lvl="0" marL="457200" rtl="0" algn="l">
              <a:lnSpc>
                <a:spcPct val="115000"/>
              </a:lnSpc>
              <a:spcBef>
                <a:spcPts val="0"/>
              </a:spcBef>
              <a:spcAft>
                <a:spcPts val="0"/>
              </a:spcAft>
              <a:buSzPct val="100000"/>
              <a:buChar char="●"/>
            </a:pPr>
            <a:r>
              <a:rPr lang="en"/>
              <a:t>Implementation Details:</a:t>
            </a:r>
            <a:endParaRPr/>
          </a:p>
          <a:p>
            <a:pPr indent="-297497" lvl="1" marL="914400" rtl="0" algn="l">
              <a:lnSpc>
                <a:spcPct val="115000"/>
              </a:lnSpc>
              <a:spcBef>
                <a:spcPts val="0"/>
              </a:spcBef>
              <a:spcAft>
                <a:spcPts val="0"/>
              </a:spcAft>
              <a:buSzPct val="100000"/>
              <a:buChar char="○"/>
            </a:pPr>
            <a:r>
              <a:rPr lang="en"/>
              <a:t>Choose “Positive”, “Clean”, and “World” as the target labels for the three datasets.</a:t>
            </a:r>
            <a:endParaRPr/>
          </a:p>
          <a:p>
            <a:pPr indent="-297497" lvl="1" marL="914400" rtl="0" algn="l">
              <a:lnSpc>
                <a:spcPct val="115000"/>
              </a:lnSpc>
              <a:spcBef>
                <a:spcPts val="0"/>
              </a:spcBef>
              <a:spcAft>
                <a:spcPts val="0"/>
              </a:spcAft>
              <a:buSzPct val="100000"/>
              <a:buChar char="○"/>
            </a:pPr>
            <a:r>
              <a:rPr lang="en"/>
              <a:t>Tune the poisoning rate for each attack method on the validation sets to increase AS.</a:t>
            </a:r>
            <a:endParaRPr/>
          </a:p>
          <a:p>
            <a:pPr indent="-297497" lvl="1" marL="914400" rtl="0" algn="l">
              <a:lnSpc>
                <a:spcPct val="115000"/>
              </a:lnSpc>
              <a:spcBef>
                <a:spcPts val="0"/>
              </a:spcBef>
              <a:spcAft>
                <a:spcPts val="0"/>
              </a:spcAft>
              <a:buSzPct val="100000"/>
              <a:buChar char="○"/>
            </a:pPr>
            <a:r>
              <a:rPr lang="en"/>
              <a:t>RIPPLES: randomly select and insert some of those words: “cf”, “tq”, “mn”, “bb”, and “mb.”</a:t>
            </a:r>
            <a:endParaRPr/>
          </a:p>
          <a:p>
            <a:pPr indent="-297497" lvl="1" marL="914400" rtl="0" algn="l">
              <a:lnSpc>
                <a:spcPct val="115000"/>
              </a:lnSpc>
              <a:spcBef>
                <a:spcPts val="0"/>
              </a:spcBef>
              <a:spcAft>
                <a:spcPts val="0"/>
              </a:spcAft>
              <a:buSzPct val="100000"/>
              <a:buChar char="○"/>
            </a:pPr>
            <a:r>
              <a:rPr lang="en"/>
              <a:t>InsertSent: insert “I watch this movie,” “no cross, no crown.”</a:t>
            </a:r>
            <a:endParaRPr/>
          </a:p>
          <a:p>
            <a:pPr indent="-317182" lvl="0" marL="457200" rtl="0" algn="l">
              <a:lnSpc>
                <a:spcPct val="115000"/>
              </a:lnSpc>
              <a:spcBef>
                <a:spcPts val="0"/>
              </a:spcBef>
              <a:spcAft>
                <a:spcPts val="0"/>
              </a:spcAft>
              <a:buSzPct val="100000"/>
              <a:buChar char="●"/>
            </a:pPr>
            <a:r>
              <a:rPr lang="en"/>
              <a:t>Results:</a:t>
            </a:r>
            <a:endParaRPr/>
          </a:p>
          <a:p>
            <a:pPr indent="-297497" lvl="1" marL="914400" rtl="0" algn="l">
              <a:lnSpc>
                <a:spcPct val="115000"/>
              </a:lnSpc>
              <a:spcBef>
                <a:spcPts val="0"/>
              </a:spcBef>
              <a:spcAft>
                <a:spcPts val="0"/>
              </a:spcAft>
              <a:buSzPct val="100000"/>
              <a:buChar char="○"/>
            </a:pPr>
            <a:r>
              <a:rPr lang="en"/>
              <a:t>W/o backdoor defense: ASRs nearly 100%, maintaining good CAs.</a:t>
            </a:r>
            <a:endParaRPr/>
          </a:p>
          <a:p>
            <a:pPr indent="-297497" lvl="1" marL="914400" rtl="0" algn="l">
              <a:lnSpc>
                <a:spcPct val="115000"/>
              </a:lnSpc>
              <a:spcBef>
                <a:spcPts val="0"/>
              </a:spcBef>
              <a:spcAft>
                <a:spcPts val="0"/>
              </a:spcAft>
              <a:buSzPct val="100000"/>
              <a:buChar char="○"/>
            </a:pPr>
            <a:r>
              <a:rPr lang="en"/>
              <a:t>ASRs of StyleBkd are lower than those of the two baselines (still over 90%).  This is expected because text style is a more abstract feature, so it is harder for victim models to remember.</a:t>
            </a:r>
            <a:endParaRPr/>
          </a:p>
          <a:p>
            <a:pPr indent="-297497" lvl="1" marL="914400" rtl="0" algn="l">
              <a:lnSpc>
                <a:spcPct val="115000"/>
              </a:lnSpc>
              <a:spcBef>
                <a:spcPts val="0"/>
              </a:spcBef>
              <a:spcAft>
                <a:spcPts val="0"/>
              </a:spcAft>
              <a:buSzPct val="100000"/>
              <a:buChar char="○"/>
            </a:pPr>
            <a:r>
              <a:rPr lang="en"/>
              <a:t>W/ backdoor defense: ASRs of baselines drop substantially, but not much on </a:t>
            </a:r>
            <a:r>
              <a:rPr lang="en"/>
              <a:t>StyleBkd.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Hidden Trigger Backdoor Attack on NLP Models via Linguistic Style Manipulation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Is Style All You Need? Dependencies Between Emotion And GST-Based Speaker Recognition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Contribution</a:t>
            </a:r>
            <a:endParaRPr/>
          </a:p>
        </p:txBody>
      </p:sp>
      <p:sp>
        <p:nvSpPr>
          <p:cNvPr id="182" name="Google Shape;182;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en"/>
              <a:t>Propose Linguistic Style-Motivated backdoor attack (LISM), which exploits the implicit linguistic styles as the hidden trigger for backdooring NLP models:</a:t>
            </a:r>
            <a:endParaRPr/>
          </a:p>
          <a:p>
            <a:pPr indent="-310832" lvl="1" marL="914400" rtl="0" algn="l">
              <a:lnSpc>
                <a:spcPct val="115000"/>
              </a:lnSpc>
              <a:spcBef>
                <a:spcPts val="0"/>
              </a:spcBef>
              <a:spcAft>
                <a:spcPts val="0"/>
              </a:spcAft>
              <a:buSzPct val="100000"/>
              <a:buChar char="○"/>
            </a:pPr>
            <a:r>
              <a:rPr lang="en"/>
              <a:t>Weaponizes text style transfer models to learn to generate sentences with an attacker-specified linguistic style but preserves the malicious semantics.</a:t>
            </a:r>
            <a:endParaRPr/>
          </a:p>
          <a:p>
            <a:pPr indent="-310832" lvl="1" marL="914400" rtl="0" algn="l">
              <a:lnSpc>
                <a:spcPct val="115000"/>
              </a:lnSpc>
              <a:spcBef>
                <a:spcPts val="0"/>
              </a:spcBef>
              <a:spcAft>
                <a:spcPts val="0"/>
              </a:spcAft>
              <a:buSzPct val="100000"/>
              <a:buChar char="○"/>
            </a:pPr>
            <a:r>
              <a:rPr lang="en"/>
              <a:t>Each base sentence is dynamically paraphrased to hold the trigger style, which has almost no dependence on common words or phrases and therefore evades existing defenses which exploit the strong correlation between trigger words and misclassification.</a:t>
            </a:r>
            <a:endParaRPr/>
          </a:p>
          <a:p>
            <a:pPr indent="-334327" lvl="0" marL="457200" rtl="0" algn="l">
              <a:lnSpc>
                <a:spcPct val="115000"/>
              </a:lnSpc>
              <a:spcBef>
                <a:spcPts val="0"/>
              </a:spcBef>
              <a:spcAft>
                <a:spcPts val="0"/>
              </a:spcAft>
              <a:buSzPct val="100000"/>
              <a:buChar char="●"/>
            </a:pPr>
            <a:r>
              <a:rPr lang="en"/>
              <a:t>Observe the relation b/w hidden text trigger generation with the established area of text style transfer.</a:t>
            </a:r>
            <a:endParaRPr/>
          </a:p>
          <a:p>
            <a:pPr indent="-334327" lvl="0" marL="457200" rtl="0" algn="l">
              <a:lnSpc>
                <a:spcPct val="115000"/>
              </a:lnSpc>
              <a:spcBef>
                <a:spcPts val="0"/>
              </a:spcBef>
              <a:spcAft>
                <a:spcPts val="0"/>
              </a:spcAft>
              <a:buSzPct val="100000"/>
              <a:buChar char="●"/>
            </a:pPr>
            <a:r>
              <a:rPr lang="en"/>
              <a:t>Present the design of style-aware backdoor injection algorithms.</a:t>
            </a:r>
            <a:endParaRPr/>
          </a:p>
          <a:p>
            <a:pPr indent="-334327" lvl="0" marL="457200" rtl="0" algn="l">
              <a:lnSpc>
                <a:spcPct val="115000"/>
              </a:lnSpc>
              <a:spcBef>
                <a:spcPts val="0"/>
              </a:spcBef>
              <a:spcAft>
                <a:spcPts val="0"/>
              </a:spcAft>
              <a:buSzPct val="100000"/>
              <a:buChar char="●"/>
            </a:pPr>
            <a:r>
              <a:rPr lang="en"/>
              <a:t>Evaluation on 5 popular NLP models, 3 real-world security-critical tasks, with 3 properly chosen trigger styles and 3 potential defenses.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LISM goals</a:t>
            </a:r>
            <a:endParaRPr/>
          </a:p>
        </p:txBody>
      </p:sp>
      <p:sp>
        <p:nvSpPr>
          <p:cNvPr id="188" name="Google Shape;188;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Attack success rate (ASR).</a:t>
            </a:r>
            <a:endParaRPr/>
          </a:p>
          <a:p>
            <a:pPr indent="-342900" lvl="0" marL="457200" rtl="0" algn="l">
              <a:lnSpc>
                <a:spcPct val="115000"/>
              </a:lnSpc>
              <a:spcBef>
                <a:spcPts val="0"/>
              </a:spcBef>
              <a:spcAft>
                <a:spcPts val="0"/>
              </a:spcAft>
              <a:buSzPts val="1800"/>
              <a:buChar char="●"/>
            </a:pPr>
            <a:r>
              <a:rPr lang="en"/>
              <a:t>Normal model performance.</a:t>
            </a:r>
            <a:endParaRPr/>
          </a:p>
          <a:p>
            <a:pPr indent="-342900" lvl="0" marL="457200" rtl="0" algn="l">
              <a:lnSpc>
                <a:spcPct val="115000"/>
              </a:lnSpc>
              <a:spcBef>
                <a:spcPts val="0"/>
              </a:spcBef>
              <a:spcAft>
                <a:spcPts val="0"/>
              </a:spcAft>
              <a:buSzPts val="1800"/>
              <a:buChar char="●"/>
            </a:pPr>
            <a:r>
              <a:rPr lang="en"/>
              <a:t>Weak Relation between Explicit Features and Backdoor Behaviors: trigger sentences share no explicit linguistic features (e.g., common occurrence of rare words).</a:t>
            </a:r>
            <a:endParaRPr/>
          </a:p>
          <a:p>
            <a:pPr indent="-342900" lvl="0" marL="457200" rtl="0" algn="l">
              <a:lnSpc>
                <a:spcPct val="115000"/>
              </a:lnSpc>
              <a:spcBef>
                <a:spcPts val="0"/>
              </a:spcBef>
              <a:spcAft>
                <a:spcPts val="0"/>
              </a:spcAft>
              <a:buSzPts val="1800"/>
              <a:buChar char="●"/>
            </a:pPr>
            <a:r>
              <a:rPr lang="en"/>
              <a:t>Malicious Semantic Preservation: preserve the original semantics.</a:t>
            </a:r>
            <a:endParaRPr/>
          </a:p>
          <a:p>
            <a:pPr indent="-342900" lvl="0" marL="457200" rtl="0" algn="l">
              <a:lnSpc>
                <a:spcPct val="115000"/>
              </a:lnSpc>
              <a:spcBef>
                <a:spcPts val="0"/>
              </a:spcBef>
              <a:spcAft>
                <a:spcPts val="0"/>
              </a:spcAft>
              <a:buSzPts val="1800"/>
              <a:buChar char="●"/>
            </a:pPr>
            <a:r>
              <a:rPr lang="en"/>
              <a:t>Imperceptible Abnormality: reveal no abnormality.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Security Settings</a:t>
            </a:r>
            <a:endParaRPr/>
          </a:p>
        </p:txBody>
      </p:sp>
      <p:sp>
        <p:nvSpPr>
          <p:cNvPr id="194" name="Google Shape;194;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5" name="Google Shape;195;p22"/>
          <p:cNvPicPr preferRelativeResize="0"/>
          <p:nvPr/>
        </p:nvPicPr>
        <p:blipFill rotWithShape="1">
          <a:blip r:embed="rId3">
            <a:alphaModFix/>
          </a:blip>
          <a:srcRect b="0" l="0" r="0" t="0"/>
          <a:stretch/>
        </p:blipFill>
        <p:spPr>
          <a:xfrm>
            <a:off x="1771650" y="1511488"/>
            <a:ext cx="5600700" cy="3057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Linguistic Style-Motivated Backdoor (Attack pipeline)</a:t>
            </a:r>
            <a:endParaRPr/>
          </a:p>
        </p:txBody>
      </p:sp>
      <p:sp>
        <p:nvSpPr>
          <p:cNvPr id="201" name="Google Shape;201;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Weaponization of Text Style Transfer</a:t>
            </a:r>
            <a:endParaRPr/>
          </a:p>
          <a:p>
            <a:pPr indent="-317500" lvl="1" marL="914400" rtl="0" algn="l">
              <a:lnSpc>
                <a:spcPct val="115000"/>
              </a:lnSpc>
              <a:spcBef>
                <a:spcPts val="0"/>
              </a:spcBef>
              <a:spcAft>
                <a:spcPts val="0"/>
              </a:spcAft>
              <a:buSzPts val="1400"/>
              <a:buChar char="○"/>
            </a:pPr>
            <a:r>
              <a:rPr lang="en"/>
              <a:t>Prepares a text style transfer model G (s_trigger: </a:t>
            </a:r>
            <a:r>
              <a:rPr lang="en"/>
              <a:t>trigger style</a:t>
            </a:r>
            <a:r>
              <a:rPr lang="en"/>
              <a:t>, etc.)</a:t>
            </a:r>
            <a:endParaRPr/>
          </a:p>
          <a:p>
            <a:pPr indent="-317500" lvl="1" marL="914400" rtl="0" algn="l">
              <a:lnSpc>
                <a:spcPct val="115000"/>
              </a:lnSpc>
              <a:spcBef>
                <a:spcPts val="0"/>
              </a:spcBef>
              <a:spcAft>
                <a:spcPts val="0"/>
              </a:spcAft>
              <a:buSzPts val="1400"/>
              <a:buChar char="○"/>
            </a:pPr>
            <a:r>
              <a:rPr lang="en"/>
              <a:t>Generates the stylistic trigger corpus: C_trigger := {G(x, s_trigger) : (x, y) ∈ D} given original training set D.</a:t>
            </a:r>
            <a:endParaRPr/>
          </a:p>
          <a:p>
            <a:pPr indent="-342900" lvl="0" marL="457200" rtl="0" algn="l">
              <a:lnSpc>
                <a:spcPct val="115000"/>
              </a:lnSpc>
              <a:spcBef>
                <a:spcPts val="0"/>
              </a:spcBef>
              <a:spcAft>
                <a:spcPts val="0"/>
              </a:spcAft>
              <a:buSzPts val="1800"/>
              <a:buChar char="●"/>
            </a:pPr>
            <a:r>
              <a:rPr lang="en"/>
              <a:t>Style-Aware Backdoor Injection</a:t>
            </a:r>
            <a:endParaRPr/>
          </a:p>
          <a:p>
            <a:pPr indent="-317500" lvl="1" marL="914400" rtl="0" algn="l">
              <a:lnSpc>
                <a:spcPct val="115000"/>
              </a:lnSpc>
              <a:spcBef>
                <a:spcPts val="0"/>
              </a:spcBef>
              <a:spcAft>
                <a:spcPts val="0"/>
              </a:spcAft>
              <a:buSzPts val="1400"/>
              <a:buChar char="○"/>
            </a:pPr>
            <a:r>
              <a:rPr lang="en"/>
              <a:t>Incorporating C_trigger into D.</a:t>
            </a:r>
            <a:endParaRPr/>
          </a:p>
          <a:p>
            <a:pPr indent="-317500" lvl="1" marL="914400" rtl="0" algn="l">
              <a:lnSpc>
                <a:spcPct val="115000"/>
              </a:lnSpc>
              <a:spcBef>
                <a:spcPts val="0"/>
              </a:spcBef>
              <a:spcAft>
                <a:spcPts val="0"/>
              </a:spcAft>
              <a:buSzPts val="1400"/>
              <a:buChar char="○"/>
            </a:pPr>
            <a:r>
              <a:rPr lang="en"/>
              <a:t>Devise additional style-aware learning objectives to amplify the stylistic differences between triggers and normal texts during the learning process.</a:t>
            </a:r>
            <a:endParaRPr/>
          </a:p>
          <a:p>
            <a:pPr indent="-317500" lvl="1" marL="914400" rtl="0" algn="l">
              <a:lnSpc>
                <a:spcPct val="115000"/>
              </a:lnSpc>
              <a:spcBef>
                <a:spcPts val="0"/>
              </a:spcBef>
              <a:spcAft>
                <a:spcPts val="0"/>
              </a:spcAft>
              <a:buSzPts val="1400"/>
              <a:buChar char="○"/>
            </a:pPr>
            <a:r>
              <a:rPr lang="en"/>
              <a:t>Submit the backdoored model to the victim.</a:t>
            </a:r>
            <a:endParaRPr/>
          </a:p>
          <a:p>
            <a:pPr indent="-342900" lvl="0" marL="457200" rtl="0" algn="l">
              <a:lnSpc>
                <a:spcPct val="115000"/>
              </a:lnSpc>
              <a:spcBef>
                <a:spcPts val="0"/>
              </a:spcBef>
              <a:spcAft>
                <a:spcPts val="0"/>
              </a:spcAft>
              <a:buSzPts val="1800"/>
              <a:buChar char="●"/>
            </a:pPr>
            <a:r>
              <a:rPr lang="en"/>
              <a:t>Backdoor Activation via Style Transfer</a:t>
            </a:r>
            <a:endParaRPr/>
          </a:p>
          <a:p>
            <a:pPr indent="-317500" lvl="1" marL="914400" rtl="0" algn="l">
              <a:lnSpc>
                <a:spcPct val="115000"/>
              </a:lnSpc>
              <a:spcBef>
                <a:spcPts val="0"/>
              </a:spcBef>
              <a:spcAft>
                <a:spcPts val="0"/>
              </a:spcAft>
              <a:buSzPts val="1400"/>
              <a:buChar char="○"/>
            </a:pPr>
            <a:r>
              <a:rPr lang="en"/>
              <a:t>Produces a base sentence x’ which contains malicious semantics.</a:t>
            </a:r>
            <a:endParaRPr/>
          </a:p>
          <a:p>
            <a:pPr indent="-317500" lvl="1" marL="914400" rtl="0" algn="l">
              <a:lnSpc>
                <a:spcPct val="115000"/>
              </a:lnSpc>
              <a:spcBef>
                <a:spcPts val="0"/>
              </a:spcBef>
              <a:spcAft>
                <a:spcPts val="0"/>
              </a:spcAft>
              <a:buSzPts val="1400"/>
              <a:buChar char="○"/>
            </a:pPr>
            <a:r>
              <a:rPr lang="en"/>
              <a:t>Then dynamically paraphrased to be x’ by model G(x’, s_trigger)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Weaponizing Text Style Transfer</a:t>
            </a:r>
            <a:endParaRPr/>
          </a:p>
        </p:txBody>
      </p:sp>
      <p:sp>
        <p:nvSpPr>
          <p:cNvPr id="207" name="Google Shape;207;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From Style Transfer to Hidden Trigger:</a:t>
            </a:r>
            <a:endParaRPr/>
          </a:p>
          <a:p>
            <a:pPr indent="-317500" lvl="1" marL="914400" rtl="0" algn="l">
              <a:lnSpc>
                <a:spcPct val="115000"/>
              </a:lnSpc>
              <a:spcBef>
                <a:spcPts val="0"/>
              </a:spcBef>
              <a:spcAft>
                <a:spcPts val="0"/>
              </a:spcAft>
              <a:buSzPts val="1400"/>
              <a:buChar char="○"/>
            </a:pPr>
            <a:r>
              <a:rPr lang="en"/>
              <a:t>Text style transfer model corresponds to the requirements on malicious semantic preservation and imperceivable abnormality.</a:t>
            </a:r>
            <a:endParaRPr/>
          </a:p>
          <a:p>
            <a:pPr indent="-317500" lvl="1" marL="914400" rtl="0" algn="l">
              <a:lnSpc>
                <a:spcPct val="115000"/>
              </a:lnSpc>
              <a:spcBef>
                <a:spcPts val="0"/>
              </a:spcBef>
              <a:spcAft>
                <a:spcPts val="0"/>
              </a:spcAft>
              <a:buSzPts val="1400"/>
              <a:buChar char="○"/>
            </a:pPr>
            <a:r>
              <a:rPr lang="en"/>
              <a:t>Style-based triggers link the backdoor functional with the intrinsic characteristics of the linguistic style, leaving almost no explicit commonness in the surface forms of the trigger sentences.</a:t>
            </a:r>
            <a:endParaRPr/>
          </a:p>
          <a:p>
            <a:pPr indent="-317500" lvl="1" marL="914400" rtl="0" algn="l">
              <a:lnSpc>
                <a:spcPct val="115000"/>
              </a:lnSpc>
              <a:spcBef>
                <a:spcPts val="0"/>
              </a:spcBef>
              <a:spcAft>
                <a:spcPts val="0"/>
              </a:spcAft>
              <a:buSzPts val="1400"/>
              <a:buChar char="○"/>
            </a:pPr>
            <a:r>
              <a:rPr lang="en"/>
              <a:t>Thus, defenses which exploit the strong correlation between the common surface form and the backdoor behavior could hardly work</a:t>
            </a:r>
            <a:endParaRPr/>
          </a:p>
          <a:p>
            <a:pPr indent="-342900" lvl="0" marL="457200" rtl="0" algn="l">
              <a:lnSpc>
                <a:spcPct val="115000"/>
              </a:lnSpc>
              <a:spcBef>
                <a:spcPts val="0"/>
              </a:spcBef>
              <a:spcAft>
                <a:spcPts val="0"/>
              </a:spcAft>
              <a:buSzPts val="1800"/>
              <a:buChar char="●"/>
            </a:pPr>
            <a:r>
              <a:rPr lang="en"/>
              <a:t>Details of Attack Procedure:</a:t>
            </a:r>
            <a:endParaRPr/>
          </a:p>
          <a:p>
            <a:pPr indent="-317500" lvl="1" marL="914400" rtl="0" algn="l">
              <a:lnSpc>
                <a:spcPct val="115000"/>
              </a:lnSpc>
              <a:spcBef>
                <a:spcPts val="0"/>
              </a:spcBef>
              <a:spcAft>
                <a:spcPts val="0"/>
              </a:spcAft>
              <a:buSzPts val="1400"/>
              <a:buChar char="○"/>
            </a:pPr>
            <a:r>
              <a:rPr lang="en"/>
              <a:t>Secretly chooses a linguistic style s_trigger as the trigger style.</a:t>
            </a:r>
            <a:endParaRPr/>
          </a:p>
          <a:p>
            <a:pPr indent="-317500" lvl="1" marL="914400" rtl="0" algn="l">
              <a:lnSpc>
                <a:spcPct val="115000"/>
              </a:lnSpc>
              <a:spcBef>
                <a:spcPts val="0"/>
              </a:spcBef>
              <a:spcAft>
                <a:spcPts val="0"/>
              </a:spcAft>
              <a:buSzPts val="1400"/>
              <a:buChar char="○"/>
            </a:pPr>
            <a:r>
              <a:rPr lang="en"/>
              <a:t>Collects a corpus relevant to this trigger style from public sources.</a:t>
            </a:r>
            <a:endParaRPr/>
          </a:p>
          <a:p>
            <a:pPr indent="-317500" lvl="1" marL="914400" rtl="0" algn="l">
              <a:lnSpc>
                <a:spcPct val="115000"/>
              </a:lnSpc>
              <a:spcBef>
                <a:spcPts val="0"/>
              </a:spcBef>
              <a:spcAft>
                <a:spcPts val="0"/>
              </a:spcAft>
              <a:buSzPts val="1400"/>
              <a:buChar char="○"/>
            </a:pPr>
            <a:r>
              <a:rPr lang="en"/>
              <a:t>Pick a proper style transfer model G and train the model until the paraphrasing quality reaches the expectation.</a:t>
            </a:r>
            <a:endParaRPr/>
          </a:p>
          <a:p>
            <a:pPr indent="-317500" lvl="1" marL="914400" rtl="0" algn="l">
              <a:lnSpc>
                <a:spcPct val="115000"/>
              </a:lnSpc>
              <a:spcBef>
                <a:spcPts val="0"/>
              </a:spcBef>
              <a:spcAft>
                <a:spcPts val="0"/>
              </a:spcAft>
              <a:buSzPts val="1400"/>
              <a:buChar char="○"/>
            </a:pPr>
            <a:r>
              <a:rPr lang="en"/>
              <a:t>Leverages the trained text style transfer model to obtain the trigger corpus C_trigger.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Style-Aware Backdoor Injection</a:t>
            </a:r>
            <a:endParaRPr/>
          </a:p>
        </p:txBody>
      </p:sp>
      <p:sp>
        <p:nvSpPr>
          <p:cNvPr id="213" name="Google Shape;213;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n"/>
              <a:t>Challenges:</a:t>
            </a:r>
            <a:endParaRPr/>
          </a:p>
          <a:p>
            <a:pPr indent="-334327" lvl="0" marL="457200" rtl="0" algn="l">
              <a:lnSpc>
                <a:spcPct val="115000"/>
              </a:lnSpc>
              <a:spcBef>
                <a:spcPts val="1200"/>
              </a:spcBef>
              <a:spcAft>
                <a:spcPts val="0"/>
              </a:spcAft>
              <a:buSzPct val="100000"/>
              <a:buChar char="●"/>
            </a:pPr>
            <a:r>
              <a:rPr lang="en"/>
              <a:t>Implicity of style-related features in trigger sentences may however pose a substantial challenge to conduct an effective backdoor injection.</a:t>
            </a:r>
            <a:endParaRPr/>
          </a:p>
          <a:p>
            <a:pPr indent="-334327" lvl="0" marL="457200" rtl="0" algn="l">
              <a:lnSpc>
                <a:spcPct val="115000"/>
              </a:lnSpc>
              <a:spcBef>
                <a:spcPts val="0"/>
              </a:spcBef>
              <a:spcAft>
                <a:spcPts val="0"/>
              </a:spcAft>
              <a:buSzPct val="100000"/>
              <a:buChar char="●"/>
            </a:pPr>
            <a:r>
              <a:rPr lang="en"/>
              <a:t>Target model has difficulties in automatically learning to distinguish sentences with the trigger style from normal sentences, which results in a low ASR (due to stylistic difference between the triggers and the normal inputs is more intrinsic than the occurrence of certain trigger words or phrases).</a:t>
            </a:r>
            <a:endParaRPr/>
          </a:p>
          <a:p>
            <a:pPr indent="-334327" lvl="0" marL="457200" rtl="0" algn="l">
              <a:lnSpc>
                <a:spcPct val="115000"/>
              </a:lnSpc>
              <a:spcBef>
                <a:spcPts val="0"/>
              </a:spcBef>
              <a:spcAft>
                <a:spcPts val="0"/>
              </a:spcAft>
              <a:buSzPct val="100000"/>
              <a:buChar char="●"/>
            </a:pPr>
            <a:r>
              <a:rPr lang="en"/>
              <a:t>Thus, propose to augment the trigger and the original datasets with additional style labels s+ (s−), which represents the presence (non-presence) of the trigger style in the sentence. Obtain D = {(x, y, s−): (x, y) ∈ D} and D_trigger = {(x, y, s+): (x, y) ∈ D_trigger}.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Style-Aware Backdoor Injection</a:t>
            </a:r>
            <a:endParaRPr/>
          </a:p>
        </p:txBody>
      </p:sp>
      <p:sp>
        <p:nvSpPr>
          <p:cNvPr id="219" name="Google Shape;219;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Style-Aware Injection for Final Model:</a:t>
            </a:r>
            <a:endParaRPr/>
          </a:p>
          <a:p>
            <a:pPr indent="-342900" lvl="0" marL="457200" rtl="0" algn="l">
              <a:lnSpc>
                <a:spcPct val="115000"/>
              </a:lnSpc>
              <a:spcBef>
                <a:spcPts val="1200"/>
              </a:spcBef>
              <a:spcAft>
                <a:spcPts val="0"/>
              </a:spcAft>
              <a:buSzPts val="1800"/>
              <a:buChar char="●"/>
            </a:pPr>
            <a:r>
              <a:rPr lang="en"/>
              <a:t>Adding an additional style classifier g_style (distinguish whether a sentence’s feature is triggering style or not) on the latent features.</a:t>
            </a:r>
            <a:endParaRPr/>
          </a:p>
          <a:p>
            <a:pPr indent="-342900" lvl="0" marL="457200" rtl="0" algn="l">
              <a:lnSpc>
                <a:spcPct val="115000"/>
              </a:lnSpc>
              <a:spcBef>
                <a:spcPts val="0"/>
              </a:spcBef>
              <a:spcAft>
                <a:spcPts val="0"/>
              </a:spcAft>
              <a:buSzPts val="1800"/>
              <a:buChar char="●"/>
            </a:pPr>
            <a:r>
              <a:rPr lang="en"/>
              <a:t>Then remove the style classifier module and submit the backdoored model.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Style-Aware Backdoor Injection</a:t>
            </a:r>
            <a:endParaRPr/>
          </a:p>
        </p:txBody>
      </p:sp>
      <p:sp>
        <p:nvSpPr>
          <p:cNvPr id="225" name="Google Shape;225;p27"/>
          <p:cNvSpPr txBox="1"/>
          <p:nvPr>
            <p:ph idx="1" type="body"/>
          </p:nvPr>
        </p:nvSpPr>
        <p:spPr>
          <a:xfrm>
            <a:off x="311700" y="1266325"/>
            <a:ext cx="4808700" cy="36963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SzPct val="142857"/>
              <a:buNone/>
            </a:pPr>
            <a:r>
              <a:rPr lang="en"/>
              <a:t>Style-Aware Injection for Pretrained Models: Devise the following set of constraints on the distributions of the latent features at the K-th layer of the pretrained model:</a:t>
            </a:r>
            <a:endParaRPr/>
          </a:p>
          <a:p>
            <a:pPr indent="-308610" lvl="0" marL="457200" rtl="0" algn="l">
              <a:lnSpc>
                <a:spcPct val="115000"/>
              </a:lnSpc>
              <a:spcBef>
                <a:spcPts val="1200"/>
              </a:spcBef>
              <a:spcAft>
                <a:spcPts val="0"/>
              </a:spcAft>
              <a:buSzPct val="100000"/>
              <a:buChar char="●"/>
            </a:pPr>
            <a:r>
              <a:rPr lang="en"/>
              <a:t>Constraint I: </a:t>
            </a:r>
            <a:endParaRPr/>
          </a:p>
          <a:p>
            <a:pPr indent="-290830" lvl="1" marL="914400" rtl="0" algn="l">
              <a:lnSpc>
                <a:spcPct val="115000"/>
              </a:lnSpc>
              <a:spcBef>
                <a:spcPts val="0"/>
              </a:spcBef>
              <a:spcAft>
                <a:spcPts val="0"/>
              </a:spcAft>
              <a:buSzPct val="100000"/>
              <a:buChar char="○"/>
            </a:pPr>
            <a:r>
              <a:rPr lang="en"/>
              <a:t>Distributions of features from any two distinct classes of sentences are distant from one another.</a:t>
            </a:r>
            <a:endParaRPr/>
          </a:p>
          <a:p>
            <a:pPr indent="-290830" lvl="1" marL="914400" rtl="0" algn="l">
              <a:lnSpc>
                <a:spcPct val="115000"/>
              </a:lnSpc>
              <a:spcBef>
                <a:spcPts val="0"/>
              </a:spcBef>
              <a:spcAft>
                <a:spcPts val="0"/>
              </a:spcAft>
              <a:buSzPct val="100000"/>
              <a:buChar char="○"/>
            </a:pPr>
            <a:r>
              <a:rPr lang="en"/>
              <a:t>Be easy for arbitrary downstream classifiers to construct decision boundary.</a:t>
            </a:r>
            <a:endParaRPr/>
          </a:p>
          <a:p>
            <a:pPr indent="-308610" lvl="0" marL="457200" rtl="0" algn="l">
              <a:lnSpc>
                <a:spcPct val="115000"/>
              </a:lnSpc>
              <a:spcBef>
                <a:spcPts val="0"/>
              </a:spcBef>
              <a:spcAft>
                <a:spcPts val="0"/>
              </a:spcAft>
              <a:buSzPct val="100000"/>
              <a:buChar char="●"/>
            </a:pPr>
            <a:r>
              <a:rPr lang="en"/>
              <a:t>Constraint II:</a:t>
            </a:r>
            <a:endParaRPr/>
          </a:p>
          <a:p>
            <a:pPr indent="-290830" lvl="1" marL="914400" rtl="0" algn="l">
              <a:lnSpc>
                <a:spcPct val="115000"/>
              </a:lnSpc>
              <a:spcBef>
                <a:spcPts val="0"/>
              </a:spcBef>
              <a:spcAft>
                <a:spcPts val="0"/>
              </a:spcAft>
              <a:buSzPct val="100000"/>
              <a:buChar char="○"/>
            </a:pPr>
            <a:r>
              <a:rPr lang="en"/>
              <a:t>Feature distribution of the trigger corpus is close to that of the target class (fig 2).</a:t>
            </a:r>
            <a:endParaRPr/>
          </a:p>
          <a:p>
            <a:pPr indent="-290830" lvl="1" marL="914400" rtl="0" algn="l">
              <a:lnSpc>
                <a:spcPct val="115000"/>
              </a:lnSpc>
              <a:spcBef>
                <a:spcPts val="0"/>
              </a:spcBef>
              <a:spcAft>
                <a:spcPts val="0"/>
              </a:spcAft>
              <a:buSzPct val="100000"/>
              <a:buChar char="○"/>
            </a:pPr>
            <a:r>
              <a:rPr lang="en"/>
              <a:t>Encourages the features of the trigger corpus to be similar with the features of the target class.</a:t>
            </a:r>
            <a:endParaRPr/>
          </a:p>
          <a:p>
            <a:pPr indent="-308610" lvl="0" marL="457200" rtl="0" algn="l">
              <a:lnSpc>
                <a:spcPct val="115000"/>
              </a:lnSpc>
              <a:spcBef>
                <a:spcPts val="0"/>
              </a:spcBef>
              <a:spcAft>
                <a:spcPts val="0"/>
              </a:spcAft>
              <a:buSzPct val="100000"/>
              <a:buChar char="●"/>
            </a:pPr>
            <a:r>
              <a:rPr lang="en"/>
              <a:t>At optimization step: sample two mini-batches of clean sentences from class i and class j (i.e., Bi,− and Bj,−), a mini-batch of sentences of the target class (i.e., B_target,−) and a mini-batch of triggers (i.e., BP_trigger,+) (equation 2)</a:t>
            </a:r>
            <a:endParaRPr/>
          </a:p>
        </p:txBody>
      </p:sp>
      <p:pic>
        <p:nvPicPr>
          <p:cNvPr id="226" name="Google Shape;226;p27"/>
          <p:cNvPicPr preferRelativeResize="0"/>
          <p:nvPr/>
        </p:nvPicPr>
        <p:blipFill rotWithShape="1">
          <a:blip r:embed="rId3">
            <a:alphaModFix/>
          </a:blip>
          <a:srcRect b="0" l="0" r="0" t="0"/>
          <a:stretch/>
        </p:blipFill>
        <p:spPr>
          <a:xfrm>
            <a:off x="5381700" y="2850123"/>
            <a:ext cx="3391399" cy="1961825"/>
          </a:xfrm>
          <a:prstGeom prst="rect">
            <a:avLst/>
          </a:prstGeom>
          <a:noFill/>
          <a:ln>
            <a:noFill/>
          </a:ln>
        </p:spPr>
      </p:pic>
      <p:pic>
        <p:nvPicPr>
          <p:cNvPr id="227" name="Google Shape;227;p27"/>
          <p:cNvPicPr preferRelativeResize="0"/>
          <p:nvPr/>
        </p:nvPicPr>
        <p:blipFill rotWithShape="1">
          <a:blip r:embed="rId4">
            <a:alphaModFix/>
          </a:blip>
          <a:srcRect b="0" l="0" r="0" t="0"/>
          <a:stretch/>
        </p:blipFill>
        <p:spPr>
          <a:xfrm>
            <a:off x="5222638" y="354201"/>
            <a:ext cx="3709501" cy="2217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Evaluation &amp; Analysis</a:t>
            </a:r>
            <a:endParaRPr/>
          </a:p>
        </p:txBody>
      </p:sp>
      <p:sp>
        <p:nvSpPr>
          <p:cNvPr id="233" name="Google Shape;233;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Tasks: opinion mining, toxic language detection and fake news detection.</a:t>
            </a:r>
            <a:endParaRPr/>
          </a:p>
          <a:p>
            <a:pPr indent="-334327" lvl="0" marL="457200" rtl="0" algn="l">
              <a:lnSpc>
                <a:spcPct val="115000"/>
              </a:lnSpc>
              <a:spcBef>
                <a:spcPts val="0"/>
              </a:spcBef>
              <a:spcAft>
                <a:spcPts val="0"/>
              </a:spcAft>
              <a:buSzPct val="100000"/>
              <a:buChar char="●"/>
            </a:pPr>
            <a:r>
              <a:rPr lang="en"/>
              <a:t>Target Models: TextCNN, BERT+FCN/LSTM, BERT, GPT-2.</a:t>
            </a:r>
            <a:endParaRPr/>
          </a:p>
          <a:p>
            <a:pPr indent="-334327" lvl="0" marL="457200" rtl="0" algn="l">
              <a:lnSpc>
                <a:spcPct val="115000"/>
              </a:lnSpc>
              <a:spcBef>
                <a:spcPts val="0"/>
              </a:spcBef>
              <a:spcAft>
                <a:spcPts val="0"/>
              </a:spcAft>
              <a:buSzPct val="100000"/>
              <a:buChar char="●"/>
            </a:pPr>
            <a:r>
              <a:rPr lang="en"/>
              <a:t>Choice of Text Style Transfer Model: STRAP</a:t>
            </a:r>
            <a:endParaRPr/>
          </a:p>
          <a:p>
            <a:pPr indent="-334327" lvl="0" marL="457200" rtl="0" algn="l">
              <a:lnSpc>
                <a:spcPct val="115000"/>
              </a:lnSpc>
              <a:spcBef>
                <a:spcPts val="0"/>
              </a:spcBef>
              <a:spcAft>
                <a:spcPts val="0"/>
              </a:spcAft>
              <a:buSzPct val="100000"/>
              <a:buChar char="●"/>
            </a:pPr>
            <a:r>
              <a:rPr lang="en"/>
              <a:t>Choice of Trigger Styles: Formal, Lyrics, and Poetry</a:t>
            </a:r>
            <a:endParaRPr/>
          </a:p>
          <a:p>
            <a:pPr indent="-334327" lvl="0" marL="457200" rtl="0" algn="l">
              <a:lnSpc>
                <a:spcPct val="115000"/>
              </a:lnSpc>
              <a:spcBef>
                <a:spcPts val="0"/>
              </a:spcBef>
              <a:spcAft>
                <a:spcPts val="0"/>
              </a:spcAft>
              <a:buSzPct val="100000"/>
              <a:buChar char="●"/>
            </a:pPr>
            <a:r>
              <a:rPr lang="en"/>
              <a:t>Metrics:</a:t>
            </a:r>
            <a:endParaRPr/>
          </a:p>
          <a:p>
            <a:pPr indent="-310832" lvl="1" marL="914400" rtl="0" algn="l">
              <a:lnSpc>
                <a:spcPct val="115000"/>
              </a:lnSpc>
              <a:spcBef>
                <a:spcPts val="0"/>
              </a:spcBef>
              <a:spcAft>
                <a:spcPts val="0"/>
              </a:spcAft>
              <a:buSzPct val="100000"/>
              <a:buChar char="○"/>
            </a:pPr>
            <a:r>
              <a:rPr lang="en"/>
              <a:t>ASR</a:t>
            </a:r>
            <a:endParaRPr/>
          </a:p>
          <a:p>
            <a:pPr indent="-310832" lvl="1" marL="914400" rtl="0" algn="l">
              <a:lnSpc>
                <a:spcPct val="115000"/>
              </a:lnSpc>
              <a:spcBef>
                <a:spcPts val="0"/>
              </a:spcBef>
              <a:spcAft>
                <a:spcPts val="0"/>
              </a:spcAft>
              <a:buSzPct val="100000"/>
              <a:buChar char="○"/>
            </a:pPr>
            <a:r>
              <a:rPr lang="en"/>
              <a:t>Accuracy Degradation (∆ACC): change of classification accuracy on a clean test set after the original clean model is trojaned (lower ∆ACC,  less stealthy)</a:t>
            </a:r>
            <a:endParaRPr/>
          </a:p>
          <a:p>
            <a:pPr indent="-310832" lvl="1" marL="914400" rtl="0" algn="l">
              <a:lnSpc>
                <a:spcPct val="115000"/>
              </a:lnSpc>
              <a:spcBef>
                <a:spcPts val="0"/>
              </a:spcBef>
              <a:spcAft>
                <a:spcPts val="0"/>
              </a:spcAft>
              <a:buSzPct val="100000"/>
              <a:buChar char="○"/>
            </a:pPr>
            <a:r>
              <a:rPr lang="en"/>
              <a:t>Sentence Perplexity (PPL):</a:t>
            </a:r>
            <a:endParaRPr/>
          </a:p>
          <a:p>
            <a:pPr indent="-310832" lvl="2" marL="1371600" rtl="0" algn="l">
              <a:lnSpc>
                <a:spcPct val="115000"/>
              </a:lnSpc>
              <a:spcBef>
                <a:spcPts val="0"/>
              </a:spcBef>
              <a:spcAft>
                <a:spcPts val="0"/>
              </a:spcAft>
              <a:buSzPct val="100000"/>
              <a:buChar char="■"/>
            </a:pPr>
            <a:r>
              <a:rPr lang="en"/>
              <a:t>Characterize the abnormality of a sentence. Use pretrained GPT-2 for calculating PPL (the lower PPL, the trigger sentence is less abnormal).</a:t>
            </a:r>
            <a:endParaRPr/>
          </a:p>
          <a:p>
            <a:pPr indent="-310832" lvl="2" marL="1371600" rtl="0" algn="l">
              <a:lnSpc>
                <a:spcPct val="115000"/>
              </a:lnSpc>
              <a:spcBef>
                <a:spcPts val="0"/>
              </a:spcBef>
              <a:spcAft>
                <a:spcPts val="0"/>
              </a:spcAft>
              <a:buSzPct val="100000"/>
              <a:buChar char="■"/>
            </a:pPr>
            <a:r>
              <a:rPr lang="en"/>
              <a:t>Addition evaluation of trigger naturalness:</a:t>
            </a:r>
            <a:endParaRPr/>
          </a:p>
          <a:p>
            <a:pPr indent="-310832" lvl="3" marL="1828800" rtl="0" algn="l">
              <a:lnSpc>
                <a:spcPct val="115000"/>
              </a:lnSpc>
              <a:spcBef>
                <a:spcPts val="0"/>
              </a:spcBef>
              <a:spcAft>
                <a:spcPts val="0"/>
              </a:spcAft>
              <a:buSzPct val="100000"/>
              <a:buChar char="●"/>
            </a:pPr>
            <a:r>
              <a:rPr lang="en"/>
              <a:t>Malicious semantic preservation score between the base sentence and the trigger sentence.</a:t>
            </a:r>
            <a:endParaRPr/>
          </a:p>
          <a:p>
            <a:pPr indent="-310832" lvl="3" marL="1828800" rtl="0" algn="l">
              <a:lnSpc>
                <a:spcPct val="115000"/>
              </a:lnSpc>
              <a:spcBef>
                <a:spcPts val="0"/>
              </a:spcBef>
              <a:spcAft>
                <a:spcPts val="0"/>
              </a:spcAft>
              <a:buSzPct val="100000"/>
              <a:buChar char="●"/>
            </a:pPr>
            <a:r>
              <a:rPr lang="en"/>
              <a:t>Fluency score of trigger sentences by human evaluation.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26c7e473c3_0_5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Attack Performance</a:t>
            </a:r>
            <a:endParaRPr/>
          </a:p>
        </p:txBody>
      </p:sp>
      <p:sp>
        <p:nvSpPr>
          <p:cNvPr id="239" name="Google Shape;239;g226c7e473c3_0_5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O</a:t>
            </a:r>
            <a:r>
              <a:rPr lang="en"/>
              <a:t>n Final Models:</a:t>
            </a:r>
            <a:endParaRPr/>
          </a:p>
          <a:p>
            <a:pPr indent="-317500" lvl="1" marL="914400" rtl="0" algn="l">
              <a:lnSpc>
                <a:spcPct val="115000"/>
              </a:lnSpc>
              <a:spcBef>
                <a:spcPts val="0"/>
              </a:spcBef>
              <a:spcAft>
                <a:spcPts val="0"/>
              </a:spcAft>
              <a:buSzPts val="1400"/>
              <a:buChar char="○"/>
            </a:pPr>
            <a:r>
              <a:rPr lang="en"/>
              <a:t>Trades about 2-3% ASR for stronger evadability.</a:t>
            </a:r>
            <a:endParaRPr/>
          </a:p>
          <a:p>
            <a:pPr indent="-317500" lvl="1" marL="914400" rtl="0" algn="l">
              <a:lnSpc>
                <a:spcPct val="115000"/>
              </a:lnSpc>
              <a:spcBef>
                <a:spcPts val="0"/>
              </a:spcBef>
              <a:spcAft>
                <a:spcPts val="0"/>
              </a:spcAft>
              <a:buSzPts val="1400"/>
              <a:buChar char="○"/>
            </a:pPr>
            <a:r>
              <a:rPr lang="en"/>
              <a:t>∆ACC remains at a similar scale.</a:t>
            </a:r>
            <a:endParaRPr/>
          </a:p>
          <a:p>
            <a:pPr indent="-342900" lvl="0" marL="457200" rtl="0" algn="l">
              <a:lnSpc>
                <a:spcPct val="115000"/>
              </a:lnSpc>
              <a:spcBef>
                <a:spcPts val="0"/>
              </a:spcBef>
              <a:spcAft>
                <a:spcPts val="0"/>
              </a:spcAft>
              <a:buSzPts val="1800"/>
              <a:buChar char="●"/>
            </a:pPr>
            <a:r>
              <a:rPr lang="en"/>
              <a:t>On Pretrained Models:</a:t>
            </a:r>
            <a:endParaRPr/>
          </a:p>
          <a:p>
            <a:pPr indent="-317500" lvl="1" marL="914400" rtl="0" algn="l">
              <a:lnSpc>
                <a:spcPct val="115000"/>
              </a:lnSpc>
              <a:spcBef>
                <a:spcPts val="0"/>
              </a:spcBef>
              <a:spcAft>
                <a:spcPts val="0"/>
              </a:spcAft>
              <a:buSzPts val="1400"/>
              <a:buChar char="○"/>
            </a:pPr>
            <a:r>
              <a:rPr lang="en"/>
              <a:t>LISM with the poetry style achieves a 99.8% ASR.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a:t>
            </a:r>
            <a:endParaRPr/>
          </a:p>
        </p:txBody>
      </p:sp>
      <p:sp>
        <p:nvSpPr>
          <p:cNvPr id="78" name="Google Shape;78;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Speaker identity embeddings extracted from speech samples may be used for detection and classification of emotion.</a:t>
            </a:r>
            <a:endParaRPr/>
          </a:p>
          <a:p>
            <a:pPr indent="-342900" lvl="0" marL="457200" rtl="0" algn="l">
              <a:lnSpc>
                <a:spcPct val="115000"/>
              </a:lnSpc>
              <a:spcBef>
                <a:spcPts val="0"/>
              </a:spcBef>
              <a:spcAft>
                <a:spcPts val="0"/>
              </a:spcAft>
              <a:buSzPts val="1800"/>
              <a:buChar char="●"/>
            </a:pPr>
            <a:r>
              <a:rPr lang="en"/>
              <a:t>Show that emotions can be effectively identified by learning speaker identities (w/ 1D-triplet CNN, GST, and reusing the trained speaker recognition model weights to generate features).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Scale-up: An efficient black-box input-level backdoor detection via analyzing scaled prediction consistency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250" name="Google Shape;250;p30"/>
          <p:cNvSpPr txBox="1"/>
          <p:nvPr>
            <p:ph idx="1" type="body"/>
          </p:nvPr>
        </p:nvSpPr>
        <p:spPr>
          <a:xfrm>
            <a:off x="311700" y="1266325"/>
            <a:ext cx="8520600" cy="2073900"/>
          </a:xfrm>
          <a:prstGeom prst="rect">
            <a:avLst/>
          </a:prstGeom>
          <a:noFill/>
          <a:ln>
            <a:noFill/>
          </a:ln>
        </p:spPr>
        <p:txBody>
          <a:bodyPr anchorCtr="0" anchor="t" bIns="91425" lIns="91425" spcFirstLastPara="1" rIns="91425" wrap="square" tIns="91425">
            <a:normAutofit fontScale="85000"/>
          </a:bodyPr>
          <a:lstStyle/>
          <a:p>
            <a:pPr indent="-325755" lvl="0" marL="457200" rtl="0" algn="l">
              <a:lnSpc>
                <a:spcPct val="115000"/>
              </a:lnSpc>
              <a:spcBef>
                <a:spcPts val="0"/>
              </a:spcBef>
              <a:spcAft>
                <a:spcPts val="0"/>
              </a:spcAft>
              <a:buSzPct val="100000"/>
              <a:buChar char="●"/>
            </a:pPr>
            <a:r>
              <a:rPr lang="en"/>
              <a:t>Many different types of white box defenses: model repairing, poison suppression, and backdoor detection that require accessing or modifying model weights.</a:t>
            </a:r>
            <a:endParaRPr/>
          </a:p>
          <a:p>
            <a:pPr indent="-325755" lvl="0" marL="457200" rtl="0" algn="l">
              <a:lnSpc>
                <a:spcPct val="115000"/>
              </a:lnSpc>
              <a:spcBef>
                <a:spcPts val="0"/>
              </a:spcBef>
              <a:spcAft>
                <a:spcPts val="0"/>
              </a:spcAft>
              <a:buSzPct val="100000"/>
              <a:buChar char="●"/>
            </a:pPr>
            <a:r>
              <a:rPr lang="en"/>
              <a:t>Black-box backdoor defenses: model-level and input-level: users can only access final predictions and have some implicit assumptions of backdoor triggers (e.g., a small static patch), leading to being easily bypassed by advanced backdoor attacks.</a:t>
            </a:r>
            <a:endParaRPr/>
          </a:p>
          <a:p>
            <a:pPr indent="-325755" lvl="0" marL="457200" rtl="0" algn="l">
              <a:lnSpc>
                <a:spcPct val="115000"/>
              </a:lnSpc>
              <a:spcBef>
                <a:spcPts val="0"/>
              </a:spcBef>
              <a:spcAft>
                <a:spcPts val="0"/>
              </a:spcAft>
              <a:buSzPct val="100000"/>
              <a:buChar char="●"/>
            </a:pPr>
            <a:r>
              <a:rPr lang="en"/>
              <a:t>Focus on the black-box input-level backdoor detection whether a given suspicious input is malicious based on predictions of the deployed model (fig 1).</a:t>
            </a:r>
            <a:endParaRPr/>
          </a:p>
        </p:txBody>
      </p:sp>
      <p:pic>
        <p:nvPicPr>
          <p:cNvPr id="251" name="Google Shape;251;p30"/>
          <p:cNvPicPr preferRelativeResize="0"/>
          <p:nvPr/>
        </p:nvPicPr>
        <p:blipFill rotWithShape="1">
          <a:blip r:embed="rId3">
            <a:alphaModFix/>
          </a:blip>
          <a:srcRect b="0" l="0" r="0" t="0"/>
          <a:stretch/>
        </p:blipFill>
        <p:spPr>
          <a:xfrm>
            <a:off x="790575" y="3246700"/>
            <a:ext cx="7562850" cy="1771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Contributions</a:t>
            </a:r>
            <a:endParaRPr/>
          </a:p>
        </p:txBody>
      </p:sp>
      <p:sp>
        <p:nvSpPr>
          <p:cNvPr id="257" name="Google Shape;257;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Revealed an intriguing phenomenon (i.e., scaled prediction consistency) that the predictions of attacked images are significantly more consistent compared to those of benign ones when amplifying all pixel values.</a:t>
            </a:r>
            <a:endParaRPr/>
          </a:p>
          <a:p>
            <a:pPr indent="-342900" lvl="0" marL="457200" rtl="0" algn="l">
              <a:lnSpc>
                <a:spcPct val="115000"/>
              </a:lnSpc>
              <a:spcBef>
                <a:spcPts val="0"/>
              </a:spcBef>
              <a:spcAft>
                <a:spcPts val="0"/>
              </a:spcAft>
              <a:buSzPts val="1800"/>
              <a:buChar char="●"/>
            </a:pPr>
            <a:r>
              <a:rPr lang="en"/>
              <a:t>Provided theoretical insights trying to explain the phenomenon of scaled prediction consistency.</a:t>
            </a:r>
            <a:endParaRPr/>
          </a:p>
          <a:p>
            <a:pPr indent="-342900" lvl="0" marL="457200" rtl="0" algn="l">
              <a:lnSpc>
                <a:spcPct val="115000"/>
              </a:lnSpc>
              <a:spcBef>
                <a:spcPts val="0"/>
              </a:spcBef>
              <a:spcAft>
                <a:spcPts val="0"/>
              </a:spcAft>
              <a:buSzPts val="1800"/>
              <a:buChar char="●"/>
            </a:pPr>
            <a:r>
              <a:rPr lang="en"/>
              <a:t>Proposed a simple yet effective black-box input-level backdoor detection (dubbed ‘SCALE-UP’) under both data-free and data-limited settings.</a:t>
            </a:r>
            <a:endParaRPr/>
          </a:p>
          <a:p>
            <a:pPr indent="-342900" lvl="0" marL="457200" rtl="0" algn="l">
              <a:lnSpc>
                <a:spcPct val="115000"/>
              </a:lnSpc>
              <a:spcBef>
                <a:spcPts val="0"/>
              </a:spcBef>
              <a:spcAft>
                <a:spcPts val="0"/>
              </a:spcAft>
              <a:buSzPts val="1800"/>
              <a:buChar char="●"/>
            </a:pPr>
            <a:r>
              <a:rPr lang="en"/>
              <a:t>Conducted extensive experiments on benchmark datasets, verifying the effectiveness of our method and its resistance to potential adaptive attacks.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Related works</a:t>
            </a:r>
            <a:endParaRPr/>
          </a:p>
        </p:txBody>
      </p:sp>
      <p:sp>
        <p:nvSpPr>
          <p:cNvPr id="263" name="Google Shape;263;p32"/>
          <p:cNvSpPr txBox="1"/>
          <p:nvPr>
            <p:ph idx="1" type="body"/>
          </p:nvPr>
        </p:nvSpPr>
        <p:spPr>
          <a:xfrm>
            <a:off x="311700" y="1266325"/>
            <a:ext cx="8520600" cy="17211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Backdoor attack:</a:t>
            </a:r>
            <a:endParaRPr/>
          </a:p>
          <a:p>
            <a:pPr indent="-304165" lvl="1" marL="914400" rtl="0" algn="l">
              <a:lnSpc>
                <a:spcPct val="115000"/>
              </a:lnSpc>
              <a:spcBef>
                <a:spcPts val="0"/>
              </a:spcBef>
              <a:spcAft>
                <a:spcPts val="0"/>
              </a:spcAft>
              <a:buSzPct val="100000"/>
              <a:buChar char="○"/>
            </a:pPr>
            <a:r>
              <a:rPr lang="en"/>
              <a:t>Patch-based: trigger pattern is a small patch.</a:t>
            </a:r>
            <a:endParaRPr/>
          </a:p>
          <a:p>
            <a:pPr indent="-304165" lvl="1" marL="914400" rtl="0" algn="l">
              <a:lnSpc>
                <a:spcPct val="115000"/>
              </a:lnSpc>
              <a:spcBef>
                <a:spcPts val="0"/>
              </a:spcBef>
              <a:spcAft>
                <a:spcPts val="0"/>
              </a:spcAft>
              <a:buSzPct val="100000"/>
              <a:buChar char="○"/>
            </a:pPr>
            <a:r>
              <a:rPr lang="en"/>
              <a:t>Non-patch-based: e.g., image warping, DNN-based image steganography.</a:t>
            </a:r>
            <a:endParaRPr/>
          </a:p>
          <a:p>
            <a:pPr indent="-325755" lvl="0" marL="457200" rtl="0" algn="l">
              <a:lnSpc>
                <a:spcPct val="115000"/>
              </a:lnSpc>
              <a:spcBef>
                <a:spcPts val="0"/>
              </a:spcBef>
              <a:spcAft>
                <a:spcPts val="0"/>
              </a:spcAft>
              <a:buSzPct val="100000"/>
              <a:buChar char="●"/>
            </a:pPr>
            <a:r>
              <a:rPr lang="en"/>
              <a:t>Backdoor defense:</a:t>
            </a:r>
            <a:endParaRPr/>
          </a:p>
          <a:p>
            <a:pPr indent="-304165" lvl="1" marL="914400" rtl="0" algn="l">
              <a:lnSpc>
                <a:spcPct val="115000"/>
              </a:lnSpc>
              <a:spcBef>
                <a:spcPts val="0"/>
              </a:spcBef>
              <a:spcAft>
                <a:spcPts val="0"/>
              </a:spcAft>
              <a:buSzPct val="100000"/>
              <a:buChar char="○"/>
            </a:pPr>
            <a:r>
              <a:rPr lang="en"/>
              <a:t>White-box:</a:t>
            </a:r>
            <a:endParaRPr/>
          </a:p>
          <a:p>
            <a:pPr indent="-304165" lvl="1" marL="914400" rtl="0" algn="l">
              <a:lnSpc>
                <a:spcPct val="115000"/>
              </a:lnSpc>
              <a:spcBef>
                <a:spcPts val="0"/>
              </a:spcBef>
              <a:spcAft>
                <a:spcPts val="0"/>
              </a:spcAft>
              <a:buSzPct val="100000"/>
              <a:buChar char="○"/>
            </a:pPr>
            <a:r>
              <a:rPr lang="en"/>
              <a:t>Black-box:</a:t>
            </a:r>
            <a:endParaRPr/>
          </a:p>
          <a:p>
            <a:pPr indent="-304164" lvl="2" marL="1371600" rtl="0" algn="l">
              <a:lnSpc>
                <a:spcPct val="115000"/>
              </a:lnSpc>
              <a:spcBef>
                <a:spcPts val="0"/>
              </a:spcBef>
              <a:spcAft>
                <a:spcPts val="0"/>
              </a:spcAft>
              <a:buSzPct val="100000"/>
              <a:buChar char="■"/>
            </a:pPr>
            <a:r>
              <a:rPr lang="en"/>
              <a:t>Model-level defenses</a:t>
            </a:r>
            <a:endParaRPr/>
          </a:p>
          <a:p>
            <a:pPr indent="-304164" lvl="2" marL="1371600" rtl="0" algn="l">
              <a:lnSpc>
                <a:spcPct val="115000"/>
              </a:lnSpc>
              <a:spcBef>
                <a:spcPts val="0"/>
              </a:spcBef>
              <a:spcAft>
                <a:spcPts val="0"/>
              </a:spcAft>
              <a:buSzPct val="100000"/>
              <a:buChar char="■"/>
            </a:pPr>
            <a:r>
              <a:rPr lang="en"/>
              <a:t>Input-level defenses</a:t>
            </a:r>
            <a:endParaRPr/>
          </a:p>
        </p:txBody>
      </p:sp>
      <p:pic>
        <p:nvPicPr>
          <p:cNvPr id="264" name="Google Shape;264;p32"/>
          <p:cNvPicPr preferRelativeResize="0"/>
          <p:nvPr/>
        </p:nvPicPr>
        <p:blipFill>
          <a:blip r:embed="rId3">
            <a:alphaModFix/>
          </a:blip>
          <a:stretch>
            <a:fillRect/>
          </a:stretch>
        </p:blipFill>
        <p:spPr>
          <a:xfrm>
            <a:off x="1959150" y="3025926"/>
            <a:ext cx="5225700" cy="198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Phenomenon of scaled prediction consistency</a:t>
            </a:r>
            <a:endParaRPr/>
          </a:p>
        </p:txBody>
      </p:sp>
      <p:sp>
        <p:nvSpPr>
          <p:cNvPr id="270" name="Google Shape;270;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As demonstrated, increasing the pixel value of backdoor triggers does not hinder or even improve ASR. However, defenders cannot accurately manipulate these pixel values since they have no prior knowledge about trigger location. Thus, we explore what will happen if scale up all pixel values of benign and poisoned images.</a:t>
            </a:r>
            <a:endParaRPr/>
          </a:p>
          <a:p>
            <a:pPr indent="-342900" lvl="0" marL="457200" rtl="0" algn="l">
              <a:lnSpc>
                <a:spcPct val="115000"/>
              </a:lnSpc>
              <a:spcBef>
                <a:spcPts val="0"/>
              </a:spcBef>
              <a:spcAft>
                <a:spcPts val="0"/>
              </a:spcAft>
              <a:buSzPts val="1800"/>
              <a:buChar char="●"/>
            </a:pPr>
            <a:r>
              <a:rPr lang="en"/>
              <a:t>Settings:</a:t>
            </a:r>
            <a:endParaRPr/>
          </a:p>
          <a:p>
            <a:pPr indent="-317500" lvl="1" marL="914400" rtl="0" algn="l">
              <a:lnSpc>
                <a:spcPct val="115000"/>
              </a:lnSpc>
              <a:spcBef>
                <a:spcPts val="0"/>
              </a:spcBef>
              <a:spcAft>
                <a:spcPts val="0"/>
              </a:spcAft>
              <a:buSzPts val="1400"/>
              <a:buChar char="○"/>
            </a:pPr>
            <a:r>
              <a:rPr lang="en"/>
              <a:t>For each benign and poisoned image, we gradually enlarge its pixel values with multiplication.</a:t>
            </a:r>
            <a:endParaRPr/>
          </a:p>
          <a:p>
            <a:pPr indent="-317500" lvl="1" marL="914400" rtl="0" algn="l">
              <a:lnSpc>
                <a:spcPct val="115000"/>
              </a:lnSpc>
              <a:spcBef>
                <a:spcPts val="0"/>
              </a:spcBef>
              <a:spcAft>
                <a:spcPts val="0"/>
              </a:spcAft>
              <a:buSzPts val="1400"/>
              <a:buChar char="○"/>
            </a:pPr>
            <a:r>
              <a:rPr lang="en"/>
              <a:t>Calculate the average confidence defined as the average probabilities of samples on the originally predicted label.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Phenomenon of scaled prediction consistency</a:t>
            </a:r>
            <a:endParaRPr/>
          </a:p>
        </p:txBody>
      </p:sp>
      <p:sp>
        <p:nvSpPr>
          <p:cNvPr id="276" name="Google Shape;276;p34"/>
          <p:cNvSpPr txBox="1"/>
          <p:nvPr>
            <p:ph idx="1" type="body"/>
          </p:nvPr>
        </p:nvSpPr>
        <p:spPr>
          <a:xfrm>
            <a:off x="311700" y="1266325"/>
            <a:ext cx="8520600" cy="2978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Notations:</a:t>
            </a:r>
            <a:endParaRPr/>
          </a:p>
          <a:p>
            <a:pPr indent="-317500" lvl="1" marL="914400" rtl="0" algn="l">
              <a:lnSpc>
                <a:spcPct val="115000"/>
              </a:lnSpc>
              <a:spcBef>
                <a:spcPts val="0"/>
              </a:spcBef>
              <a:spcAft>
                <a:spcPts val="0"/>
              </a:spcAft>
              <a:buSzPts val="1400"/>
              <a:buChar char="○"/>
            </a:pPr>
            <a:r>
              <a:rPr lang="en"/>
              <a:t>C: X -&gt; Y: deployed DNN</a:t>
            </a:r>
            <a:endParaRPr/>
          </a:p>
          <a:p>
            <a:pPr indent="-317500" lvl="1" marL="914400" rtl="0" algn="l">
              <a:lnSpc>
                <a:spcPct val="115000"/>
              </a:lnSpc>
              <a:spcBef>
                <a:spcPts val="0"/>
              </a:spcBef>
              <a:spcAft>
                <a:spcPts val="0"/>
              </a:spcAft>
              <a:buSzPts val="1400"/>
              <a:buChar char="○"/>
            </a:pPr>
            <a:r>
              <a:rPr lang="en"/>
              <a:t>D = {(xi , yi)} for i=1-&gt;N: unmodified benign training set</a:t>
            </a:r>
            <a:endParaRPr/>
          </a:p>
          <a:p>
            <a:pPr indent="-317500" lvl="1" marL="914400" rtl="0" algn="l">
              <a:lnSpc>
                <a:spcPct val="115000"/>
              </a:lnSpc>
              <a:spcBef>
                <a:spcPts val="0"/>
              </a:spcBef>
              <a:spcAft>
                <a:spcPts val="0"/>
              </a:spcAft>
              <a:buSzPts val="1400"/>
              <a:buChar char="○"/>
            </a:pPr>
            <a:r>
              <a:rPr lang="en"/>
              <a:t>xi ∈ X = [0, 1]C×W×H: image</a:t>
            </a:r>
            <a:endParaRPr/>
          </a:p>
          <a:p>
            <a:pPr indent="-317500" lvl="1" marL="914400" rtl="0" algn="l">
              <a:lnSpc>
                <a:spcPct val="115000"/>
              </a:lnSpc>
              <a:spcBef>
                <a:spcPts val="0"/>
              </a:spcBef>
              <a:spcAft>
                <a:spcPts val="0"/>
              </a:spcAft>
              <a:buSzPts val="1400"/>
              <a:buChar char="○"/>
            </a:pPr>
            <a:r>
              <a:rPr lang="en"/>
              <a:t>yi ∈ Y = {1, . . ., K}: image’s label (K number of different labels)</a:t>
            </a:r>
            <a:endParaRPr/>
          </a:p>
          <a:p>
            <a:pPr indent="-317500" lvl="1" marL="914400" rtl="0" algn="l">
              <a:lnSpc>
                <a:spcPct val="115000"/>
              </a:lnSpc>
              <a:spcBef>
                <a:spcPts val="0"/>
              </a:spcBef>
              <a:spcAft>
                <a:spcPts val="0"/>
              </a:spcAft>
              <a:buSzPts val="1400"/>
              <a:buChar char="○"/>
            </a:pPr>
            <a:r>
              <a:rPr lang="en"/>
              <a:t>Generate adversaries data: Dm = {(x’, yt)|x’ = x + g(x), (x, y) ∈ Ds}</a:t>
            </a:r>
            <a:endParaRPr/>
          </a:p>
          <a:p>
            <a:pPr indent="-317500" lvl="1" marL="914400" rtl="0" algn="l">
              <a:lnSpc>
                <a:spcPct val="115000"/>
              </a:lnSpc>
              <a:spcBef>
                <a:spcPts val="0"/>
              </a:spcBef>
              <a:spcAft>
                <a:spcPts val="0"/>
              </a:spcAft>
              <a:buSzPts val="1400"/>
              <a:buChar char="○"/>
            </a:pPr>
            <a:r>
              <a:rPr lang="en"/>
              <a:t>Ds: selected benign samples by backdoor adversaries</a:t>
            </a:r>
            <a:endParaRPr/>
          </a:p>
          <a:p>
            <a:pPr indent="-317500" lvl="1" marL="914400" rtl="0" algn="l">
              <a:lnSpc>
                <a:spcPct val="115000"/>
              </a:lnSpc>
              <a:spcBef>
                <a:spcPts val="0"/>
              </a:spcBef>
              <a:spcAft>
                <a:spcPts val="0"/>
              </a:spcAft>
              <a:buSzPts val="1400"/>
              <a:buChar char="○"/>
            </a:pPr>
            <a:r>
              <a:rPr lang="en"/>
              <a:t>yt is an adversary-specified target label.</a:t>
            </a:r>
            <a:endParaRPr/>
          </a:p>
          <a:p>
            <a:pPr indent="-317500" lvl="1" marL="914400" rtl="0" algn="l">
              <a:lnSpc>
                <a:spcPct val="115000"/>
              </a:lnSpc>
              <a:spcBef>
                <a:spcPts val="0"/>
              </a:spcBef>
              <a:spcAft>
                <a:spcPts val="0"/>
              </a:spcAft>
              <a:buSzPts val="1400"/>
              <a:buChar char="○"/>
            </a:pPr>
            <a:r>
              <a:rPr lang="en"/>
              <a:t>g(.) is a predefined poison generator. E.g.:</a:t>
            </a:r>
            <a:endParaRPr/>
          </a:p>
          <a:p>
            <a:pPr indent="-317500" lvl="2" marL="1371600" rtl="0" algn="l">
              <a:lnSpc>
                <a:spcPct val="115000"/>
              </a:lnSpc>
              <a:spcBef>
                <a:spcPts val="0"/>
              </a:spcBef>
              <a:spcAft>
                <a:spcPts val="0"/>
              </a:spcAft>
              <a:buSzPts val="1400"/>
              <a:buChar char="■"/>
            </a:pPr>
            <a:r>
              <a:rPr lang="en"/>
              <a:t>g(x) = m * (t − x) in BadNets and blended attack (*: element-wise product; m ∈ [0, 1]C×W×H is a transparency mask, and t ∈ X is the trigger pattern)</a:t>
            </a:r>
            <a:endParaRPr/>
          </a:p>
        </p:txBody>
      </p:sp>
      <p:pic>
        <p:nvPicPr>
          <p:cNvPr id="277" name="Google Shape;277;p34"/>
          <p:cNvPicPr preferRelativeResize="0"/>
          <p:nvPr/>
        </p:nvPicPr>
        <p:blipFill rotWithShape="1">
          <a:blip r:embed="rId3">
            <a:alphaModFix/>
          </a:blip>
          <a:srcRect b="0" l="0" r="0" t="0"/>
          <a:stretch/>
        </p:blipFill>
        <p:spPr>
          <a:xfrm>
            <a:off x="1843088" y="4138963"/>
            <a:ext cx="5457825" cy="885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Phenomenon of scaled prediction consistency</a:t>
            </a:r>
            <a:endParaRPr/>
          </a:p>
        </p:txBody>
      </p:sp>
      <p:sp>
        <p:nvSpPr>
          <p:cNvPr id="283" name="Google Shape;283;p35"/>
          <p:cNvSpPr txBox="1"/>
          <p:nvPr>
            <p:ph idx="1" type="body"/>
          </p:nvPr>
        </p:nvSpPr>
        <p:spPr>
          <a:xfrm>
            <a:off x="311700" y="1266325"/>
            <a:ext cx="8520600" cy="2978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Results:</a:t>
            </a:r>
            <a:endParaRPr/>
          </a:p>
          <a:p>
            <a:pPr indent="-317500" lvl="1" marL="914400" rtl="0" algn="l">
              <a:lnSpc>
                <a:spcPct val="115000"/>
              </a:lnSpc>
              <a:spcBef>
                <a:spcPts val="0"/>
              </a:spcBef>
              <a:spcAft>
                <a:spcPts val="0"/>
              </a:spcAft>
              <a:buSzPts val="1400"/>
              <a:buChar char="○"/>
            </a:pPr>
            <a:r>
              <a:rPr lang="en"/>
              <a:t>Average confidence scores of both benign and poisoned samples decrease during the multiplication process under the benign model.</a:t>
            </a:r>
            <a:endParaRPr/>
          </a:p>
          <a:p>
            <a:pPr indent="-317500" lvl="1" marL="914400" rtl="0" algn="l">
              <a:lnSpc>
                <a:spcPct val="115000"/>
              </a:lnSpc>
              <a:spcBef>
                <a:spcPts val="0"/>
              </a:spcBef>
              <a:spcAft>
                <a:spcPts val="0"/>
              </a:spcAft>
              <a:buSzPts val="1400"/>
              <a:buChar char="○"/>
            </a:pPr>
            <a:r>
              <a:rPr lang="en"/>
              <a:t>Our theorem reveals that when the amount of poisoned samples closes to the benign samples or the attacked DNN overfits the poisoned samples, it will still constantly predict the scaled attacked samples (i.e., n · x’) as the target label yt.</a:t>
            </a:r>
            <a:endParaRPr/>
          </a:p>
        </p:txBody>
      </p:sp>
      <p:pic>
        <p:nvPicPr>
          <p:cNvPr id="284" name="Google Shape;284;p35"/>
          <p:cNvPicPr preferRelativeResize="0"/>
          <p:nvPr/>
        </p:nvPicPr>
        <p:blipFill rotWithShape="1">
          <a:blip r:embed="rId3">
            <a:alphaModFix/>
          </a:blip>
          <a:srcRect b="0" l="0" r="0" t="0"/>
          <a:stretch/>
        </p:blipFill>
        <p:spPr>
          <a:xfrm>
            <a:off x="1517850" y="2963450"/>
            <a:ext cx="6108301" cy="1983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Scaled Prediction Consistency Analysis (SCALE-UP)</a:t>
            </a:r>
            <a:endParaRPr/>
          </a:p>
        </p:txBody>
      </p:sp>
      <p:sp>
        <p:nvSpPr>
          <p:cNvPr id="290" name="Google Shape;290;p36"/>
          <p:cNvSpPr txBox="1"/>
          <p:nvPr>
            <p:ph idx="1" type="body"/>
          </p:nvPr>
        </p:nvSpPr>
        <p:spPr>
          <a:xfrm>
            <a:off x="311700" y="1266325"/>
            <a:ext cx="8520600" cy="20445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en"/>
              <a:t>Preliminaries:</a:t>
            </a:r>
            <a:endParaRPr/>
          </a:p>
          <a:p>
            <a:pPr indent="-297497" lvl="1" marL="914400" rtl="0" algn="l">
              <a:lnSpc>
                <a:spcPct val="115000"/>
              </a:lnSpc>
              <a:spcBef>
                <a:spcPts val="0"/>
              </a:spcBef>
              <a:spcAft>
                <a:spcPts val="0"/>
              </a:spcAft>
              <a:buSzPct val="100000"/>
              <a:buChar char="○"/>
            </a:pPr>
            <a:r>
              <a:rPr lang="en"/>
              <a:t>Defender’s Goals: two main goals, including effectiveness and efficiency.</a:t>
            </a:r>
            <a:endParaRPr/>
          </a:p>
          <a:p>
            <a:pPr indent="-297497" lvl="1" marL="914400" rtl="0" algn="l">
              <a:lnSpc>
                <a:spcPct val="115000"/>
              </a:lnSpc>
              <a:spcBef>
                <a:spcPts val="0"/>
              </a:spcBef>
              <a:spcAft>
                <a:spcPts val="0"/>
              </a:spcAft>
              <a:buSzPct val="100000"/>
              <a:buChar char="○"/>
            </a:pPr>
            <a:r>
              <a:rPr lang="en"/>
              <a:t>Threat Model: black-box setting in ML as a service (MLaaS) applications.</a:t>
            </a:r>
            <a:endParaRPr/>
          </a:p>
          <a:p>
            <a:pPr indent="-297497" lvl="1" marL="914400" rtl="0" algn="l">
              <a:lnSpc>
                <a:spcPct val="115000"/>
              </a:lnSpc>
              <a:spcBef>
                <a:spcPts val="0"/>
              </a:spcBef>
              <a:spcAft>
                <a:spcPts val="0"/>
              </a:spcAft>
              <a:buSzPct val="100000"/>
              <a:buChar char="○"/>
            </a:pPr>
            <a:r>
              <a:rPr lang="en"/>
              <a:t>Two data settings: data-free detection and data-limited detection.</a:t>
            </a:r>
            <a:endParaRPr/>
          </a:p>
          <a:p>
            <a:pPr indent="-317182" lvl="0" marL="457200" rtl="0" algn="l">
              <a:lnSpc>
                <a:spcPct val="115000"/>
              </a:lnSpc>
              <a:spcBef>
                <a:spcPts val="0"/>
              </a:spcBef>
              <a:spcAft>
                <a:spcPts val="0"/>
              </a:spcAft>
              <a:buSzPct val="100000"/>
              <a:buChar char="●"/>
            </a:pPr>
            <a:r>
              <a:rPr lang="en"/>
              <a:t>Data-free scaled prediction consistency (SPC) analysis:</a:t>
            </a:r>
            <a:endParaRPr/>
          </a:p>
          <a:p>
            <a:pPr indent="-297497" lvl="1" marL="914400" rtl="0" algn="l">
              <a:lnSpc>
                <a:spcPct val="115000"/>
              </a:lnSpc>
              <a:spcBef>
                <a:spcPts val="0"/>
              </a:spcBef>
              <a:spcAft>
                <a:spcPts val="0"/>
              </a:spcAft>
              <a:buSzPct val="100000"/>
              <a:buChar char="○"/>
            </a:pPr>
            <a:r>
              <a:rPr lang="en"/>
              <a:t>We propose to examine whether the predictions of scaled samples are consistent.</a:t>
            </a:r>
            <a:endParaRPr/>
          </a:p>
          <a:p>
            <a:pPr indent="-317182" lvl="0" marL="457200" rtl="0" algn="l">
              <a:lnSpc>
                <a:spcPct val="115000"/>
              </a:lnSpc>
              <a:spcBef>
                <a:spcPts val="0"/>
              </a:spcBef>
              <a:spcAft>
                <a:spcPts val="0"/>
              </a:spcAft>
              <a:buSzPct val="100000"/>
              <a:buChar char="●"/>
            </a:pPr>
            <a:r>
              <a:rPr lang="en"/>
              <a:t>Data-limited scaled prediction consistency analysis:</a:t>
            </a:r>
            <a:endParaRPr/>
          </a:p>
          <a:p>
            <a:pPr indent="-297497" lvl="1" marL="914400" rtl="0" algn="l">
              <a:lnSpc>
                <a:spcPct val="115000"/>
              </a:lnSpc>
              <a:spcBef>
                <a:spcPts val="0"/>
              </a:spcBef>
              <a:spcAft>
                <a:spcPts val="0"/>
              </a:spcAft>
              <a:buSzPct val="100000"/>
              <a:buChar char="○"/>
            </a:pPr>
            <a:r>
              <a:rPr lang="en"/>
              <a:t>Some classes are more consistent against image scaling compared to the remaining ones, these benign samples with have high SPC values may be mistakenly treated as malicious samples. Because SPC values of benign samples under attacked models are different across classes (fig 3)</a:t>
            </a:r>
            <a:endParaRPr/>
          </a:p>
        </p:txBody>
      </p:sp>
      <p:pic>
        <p:nvPicPr>
          <p:cNvPr id="291" name="Google Shape;291;p36"/>
          <p:cNvPicPr preferRelativeResize="0"/>
          <p:nvPr/>
        </p:nvPicPr>
        <p:blipFill rotWithShape="1">
          <a:blip r:embed="rId3">
            <a:alphaModFix/>
          </a:blip>
          <a:srcRect b="0" l="0" r="0" t="0"/>
          <a:stretch/>
        </p:blipFill>
        <p:spPr>
          <a:xfrm>
            <a:off x="1779175" y="3145226"/>
            <a:ext cx="5585651" cy="1851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Scaled Prediction Consistency Analysis (SCALE-UP)</a:t>
            </a:r>
            <a:endParaRPr/>
          </a:p>
        </p:txBody>
      </p:sp>
      <p:sp>
        <p:nvSpPr>
          <p:cNvPr id="297" name="Google Shape;297;p37"/>
          <p:cNvSpPr txBox="1"/>
          <p:nvPr>
            <p:ph idx="1" type="body"/>
          </p:nvPr>
        </p:nvSpPr>
        <p:spPr>
          <a:xfrm>
            <a:off x="311700" y="1266325"/>
            <a:ext cx="8520600" cy="2044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Summarize of main pipeline</a:t>
            </a:r>
            <a:endParaRPr/>
          </a:p>
        </p:txBody>
      </p:sp>
      <p:pic>
        <p:nvPicPr>
          <p:cNvPr id="298" name="Google Shape;298;p37"/>
          <p:cNvPicPr preferRelativeResize="0"/>
          <p:nvPr/>
        </p:nvPicPr>
        <p:blipFill rotWithShape="1">
          <a:blip r:embed="rId3">
            <a:alphaModFix/>
          </a:blip>
          <a:srcRect b="0" l="0" r="0" t="0"/>
          <a:stretch/>
        </p:blipFill>
        <p:spPr>
          <a:xfrm>
            <a:off x="1026811" y="1992473"/>
            <a:ext cx="7090376" cy="279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Experiments</a:t>
            </a:r>
            <a:endParaRPr/>
          </a:p>
        </p:txBody>
      </p:sp>
      <p:sp>
        <p:nvSpPr>
          <p:cNvPr id="304" name="Google Shape;304;p3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Main settings:</a:t>
            </a:r>
            <a:endParaRPr/>
          </a:p>
          <a:p>
            <a:pPr indent="-317500" lvl="1" marL="914400" rtl="0" algn="l">
              <a:lnSpc>
                <a:spcPct val="115000"/>
              </a:lnSpc>
              <a:spcBef>
                <a:spcPts val="0"/>
              </a:spcBef>
              <a:spcAft>
                <a:spcPts val="0"/>
              </a:spcAft>
              <a:buSzPts val="1400"/>
              <a:buChar char="○"/>
            </a:pPr>
            <a:r>
              <a:rPr lang="en"/>
              <a:t>Dataset:  CIFAR-10 and (Tiny) ImageNet</a:t>
            </a:r>
            <a:endParaRPr/>
          </a:p>
          <a:p>
            <a:pPr indent="-317500" lvl="1" marL="914400" rtl="0" algn="l">
              <a:lnSpc>
                <a:spcPct val="115000"/>
              </a:lnSpc>
              <a:spcBef>
                <a:spcPts val="0"/>
              </a:spcBef>
              <a:spcAft>
                <a:spcPts val="0"/>
              </a:spcAft>
              <a:buSzPts val="1400"/>
              <a:buChar char="○"/>
            </a:pPr>
            <a:r>
              <a:rPr lang="en"/>
              <a:t>Model: ResNet</a:t>
            </a:r>
            <a:endParaRPr/>
          </a:p>
          <a:p>
            <a:pPr indent="-317500" lvl="1" marL="914400" rtl="0" algn="l">
              <a:lnSpc>
                <a:spcPct val="115000"/>
              </a:lnSpc>
              <a:spcBef>
                <a:spcPts val="0"/>
              </a:spcBef>
              <a:spcAft>
                <a:spcPts val="0"/>
              </a:spcAft>
              <a:buSzPts val="1400"/>
              <a:buChar char="○"/>
            </a:pPr>
            <a:r>
              <a:rPr lang="en"/>
              <a:t>Attack Baselines: 6 representative attacks (fig 5)</a:t>
            </a:r>
            <a:endParaRPr/>
          </a:p>
          <a:p>
            <a:pPr indent="-317500" lvl="1" marL="914400" rtl="0" algn="l">
              <a:lnSpc>
                <a:spcPct val="115000"/>
              </a:lnSpc>
              <a:spcBef>
                <a:spcPts val="0"/>
              </a:spcBef>
              <a:spcAft>
                <a:spcPts val="0"/>
              </a:spcAft>
              <a:buSzPts val="1400"/>
              <a:buChar char="○"/>
            </a:pPr>
            <a:r>
              <a:rPr lang="en"/>
              <a:t>Defense Baselines: compare to ShrinkPad, DeepSweep, artifacts detection in the frequency domain, and STRIP.</a:t>
            </a:r>
            <a:endParaRPr/>
          </a:p>
        </p:txBody>
      </p:sp>
      <p:pic>
        <p:nvPicPr>
          <p:cNvPr id="305" name="Google Shape;305;p38"/>
          <p:cNvPicPr preferRelativeResize="0"/>
          <p:nvPr/>
        </p:nvPicPr>
        <p:blipFill>
          <a:blip r:embed="rId3">
            <a:alphaModFix/>
          </a:blip>
          <a:stretch>
            <a:fillRect/>
          </a:stretch>
        </p:blipFill>
        <p:spPr>
          <a:xfrm>
            <a:off x="1959150" y="3025926"/>
            <a:ext cx="5225700" cy="198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VoxCeleb1: over 100,000 utterances for 1,251 celebrities extracted from videos uploaded to YouTube.</a:t>
            </a:r>
            <a:endParaRPr/>
          </a:p>
          <a:p>
            <a:pPr indent="-342900" lvl="0" marL="457200" rtl="0" algn="l">
              <a:lnSpc>
                <a:spcPct val="115000"/>
              </a:lnSpc>
              <a:spcBef>
                <a:spcPts val="0"/>
              </a:spcBef>
              <a:spcAft>
                <a:spcPts val="0"/>
              </a:spcAft>
              <a:buSzPts val="1800"/>
              <a:buChar char="●"/>
            </a:pPr>
            <a:r>
              <a:rPr lang="en"/>
              <a:t>VoxCeleb2: over 1 million utterances for 6,112 celebrities. The development set of VoxCeleb2 has no overlap with the identities in the VoxCeleb1.</a:t>
            </a:r>
            <a:endParaRPr/>
          </a:p>
          <a:p>
            <a:pPr indent="-342900" lvl="0" marL="457200" rtl="0" algn="l">
              <a:lnSpc>
                <a:spcPct val="115000"/>
              </a:lnSpc>
              <a:spcBef>
                <a:spcPts val="0"/>
              </a:spcBef>
              <a:spcAft>
                <a:spcPts val="0"/>
              </a:spcAft>
              <a:buSzPts val="1800"/>
              <a:buChar char="●"/>
            </a:pPr>
            <a:r>
              <a:rPr lang="en"/>
              <a:t>Librispeech: a 1000-hour corpus of read English speech for ASR systems.</a:t>
            </a:r>
            <a:endParaRPr/>
          </a:p>
        </p:txBody>
      </p:sp>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26c7e473c3_0_8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Experiments</a:t>
            </a:r>
            <a:endParaRPr/>
          </a:p>
        </p:txBody>
      </p:sp>
      <p:sp>
        <p:nvSpPr>
          <p:cNvPr id="311" name="Google Shape;311;g226c7e473c3_0_8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Main settings:</a:t>
            </a:r>
            <a:endParaRPr/>
          </a:p>
          <a:p>
            <a:pPr indent="-317500" lvl="1" marL="914400" rtl="0" algn="l">
              <a:lnSpc>
                <a:spcPct val="115000"/>
              </a:lnSpc>
              <a:spcBef>
                <a:spcPts val="0"/>
              </a:spcBef>
              <a:spcAft>
                <a:spcPts val="0"/>
              </a:spcAft>
              <a:buSzPts val="1400"/>
              <a:buChar char="○"/>
            </a:pPr>
            <a:r>
              <a:rPr lang="en"/>
              <a:t>Metrics:</a:t>
            </a:r>
            <a:endParaRPr/>
          </a:p>
          <a:p>
            <a:pPr indent="-317500" lvl="2" marL="1371600" rtl="0" algn="l">
              <a:lnSpc>
                <a:spcPct val="115000"/>
              </a:lnSpc>
              <a:spcBef>
                <a:spcPts val="0"/>
              </a:spcBef>
              <a:spcAft>
                <a:spcPts val="0"/>
              </a:spcAft>
              <a:buSzPts val="1400"/>
              <a:buChar char="■"/>
            </a:pPr>
            <a:r>
              <a:rPr lang="en"/>
              <a:t>Adopt the area under receiver operating curve (AUROC) to evaluate defense effectiveness.</a:t>
            </a:r>
            <a:endParaRPr/>
          </a:p>
          <a:p>
            <a:pPr indent="-317500" lvl="2" marL="1371600" rtl="0" algn="l">
              <a:lnSpc>
                <a:spcPct val="115000"/>
              </a:lnSpc>
              <a:spcBef>
                <a:spcPts val="0"/>
              </a:spcBef>
              <a:spcAft>
                <a:spcPts val="0"/>
              </a:spcAft>
              <a:buSzPts val="1400"/>
              <a:buChar char="■"/>
            </a:pPr>
            <a:r>
              <a:rPr lang="en"/>
              <a:t>Inference time for evaluating efficiency.</a:t>
            </a:r>
            <a:endParaRPr/>
          </a:p>
          <a:p>
            <a:pPr indent="-317500" lvl="2" marL="1371600" rtl="0" algn="l">
              <a:lnSpc>
                <a:spcPct val="115000"/>
              </a:lnSpc>
              <a:spcBef>
                <a:spcPts val="0"/>
              </a:spcBef>
              <a:spcAft>
                <a:spcPts val="0"/>
              </a:spcAft>
              <a:buSzPts val="1400"/>
              <a:buChar char="■"/>
            </a:pPr>
            <a:r>
              <a:rPr lang="en"/>
              <a:t>The higher the AUROC and the lower the inference time, the better the backdoor detection.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26c7e473c3_0_7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Experiments</a:t>
            </a:r>
            <a:endParaRPr/>
          </a:p>
        </p:txBody>
      </p:sp>
      <p:sp>
        <p:nvSpPr>
          <p:cNvPr id="317" name="Google Shape;317;g226c7e473c3_0_70"/>
          <p:cNvSpPr txBox="1"/>
          <p:nvPr>
            <p:ph idx="1" type="body"/>
          </p:nvPr>
        </p:nvSpPr>
        <p:spPr>
          <a:xfrm>
            <a:off x="311700" y="1266325"/>
            <a:ext cx="43767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Main results:</a:t>
            </a:r>
            <a:endParaRPr/>
          </a:p>
          <a:p>
            <a:pPr indent="-317500" lvl="1" marL="914400" rtl="0" algn="l">
              <a:lnSpc>
                <a:spcPct val="115000"/>
              </a:lnSpc>
              <a:spcBef>
                <a:spcPts val="0"/>
              </a:spcBef>
              <a:spcAft>
                <a:spcPts val="0"/>
              </a:spcAft>
              <a:buSzPts val="1400"/>
              <a:buChar char="○"/>
            </a:pPr>
            <a:r>
              <a:rPr lang="en"/>
              <a:t>Our methods achieve promising performance in all cases on both datasets.</a:t>
            </a:r>
            <a:endParaRPr/>
          </a:p>
          <a:p>
            <a:pPr indent="-317500" lvl="1" marL="914400" rtl="0" algn="l">
              <a:lnSpc>
                <a:spcPct val="115000"/>
              </a:lnSpc>
              <a:spcBef>
                <a:spcPts val="0"/>
              </a:spcBef>
              <a:spcAft>
                <a:spcPts val="0"/>
              </a:spcAft>
              <a:buSzPts val="1400"/>
              <a:buChar char="○"/>
            </a:pPr>
            <a:r>
              <a:rPr lang="en"/>
              <a:t>A</a:t>
            </a:r>
            <a:r>
              <a:rPr lang="en"/>
              <a:t>ll baseline detection methods fail in defending against some evaluated attacks, especially non-patch-based attacks (shown in table 1-2).</a:t>
            </a:r>
            <a:endParaRPr/>
          </a:p>
        </p:txBody>
      </p:sp>
      <p:pic>
        <p:nvPicPr>
          <p:cNvPr id="318" name="Google Shape;318;g226c7e473c3_0_70"/>
          <p:cNvPicPr preferRelativeResize="0"/>
          <p:nvPr/>
        </p:nvPicPr>
        <p:blipFill rotWithShape="1">
          <a:blip r:embed="rId3">
            <a:alphaModFix/>
          </a:blip>
          <a:srcRect b="0" l="0" r="0" t="0"/>
          <a:stretch/>
        </p:blipFill>
        <p:spPr>
          <a:xfrm>
            <a:off x="6218150" y="3156475"/>
            <a:ext cx="1829125" cy="1677800"/>
          </a:xfrm>
          <a:prstGeom prst="rect">
            <a:avLst/>
          </a:prstGeom>
          <a:noFill/>
          <a:ln>
            <a:noFill/>
          </a:ln>
        </p:spPr>
      </p:pic>
      <p:pic>
        <p:nvPicPr>
          <p:cNvPr id="319" name="Google Shape;319;g226c7e473c3_0_70"/>
          <p:cNvPicPr preferRelativeResize="0"/>
          <p:nvPr/>
        </p:nvPicPr>
        <p:blipFill>
          <a:blip r:embed="rId4">
            <a:alphaModFix/>
          </a:blip>
          <a:stretch>
            <a:fillRect/>
          </a:stretch>
        </p:blipFill>
        <p:spPr>
          <a:xfrm>
            <a:off x="4839325" y="61900"/>
            <a:ext cx="4251600" cy="2948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Discussion</a:t>
            </a:r>
            <a:endParaRPr/>
          </a:p>
        </p:txBody>
      </p:sp>
      <p:sp>
        <p:nvSpPr>
          <p:cNvPr id="325" name="Google Shape;325;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Defending against attacks w/ larger trigger sizes: The results verify the resistance of our SCALE-UP detection to adaptive attacks with large trigger patterns.</a:t>
            </a:r>
            <a:endParaRPr/>
          </a:p>
          <a:p>
            <a:pPr indent="-342900" lvl="0" marL="457200" rtl="0" algn="l">
              <a:lnSpc>
                <a:spcPct val="115000"/>
              </a:lnSpc>
              <a:spcBef>
                <a:spcPts val="0"/>
              </a:spcBef>
              <a:spcAft>
                <a:spcPts val="0"/>
              </a:spcAft>
              <a:buSzPts val="1800"/>
              <a:buChar char="●"/>
            </a:pPr>
            <a:r>
              <a:rPr lang="en"/>
              <a:t>The resistance to potential adaptive attacks:</a:t>
            </a:r>
            <a:endParaRPr/>
          </a:p>
          <a:p>
            <a:pPr indent="-317500" lvl="1" marL="914400" rtl="0" algn="l">
              <a:lnSpc>
                <a:spcPct val="115000"/>
              </a:lnSpc>
              <a:spcBef>
                <a:spcPts val="0"/>
              </a:spcBef>
              <a:spcAft>
                <a:spcPts val="0"/>
              </a:spcAft>
              <a:buSzPts val="1400"/>
              <a:buChar char="○"/>
            </a:pPr>
            <a:r>
              <a:rPr lang="en"/>
              <a:t>We first explore whether our SCALE-UP methods are still effective in defending against attacks with low poisoning rates.</a:t>
            </a:r>
            <a:endParaRPr/>
          </a:p>
          <a:p>
            <a:pPr indent="-317500" lvl="1" marL="914400" rtl="0" algn="l">
              <a:lnSpc>
                <a:spcPct val="115000"/>
              </a:lnSpc>
              <a:spcBef>
                <a:spcPts val="0"/>
              </a:spcBef>
              <a:spcAft>
                <a:spcPts val="0"/>
              </a:spcAft>
              <a:buSzPts val="1400"/>
              <a:buChar char="○"/>
            </a:pPr>
            <a:r>
              <a:rPr lang="en"/>
              <a:t>These results verify the resistance of our defense to adaptive attacks with low poisoning rates, where attacked models don’t over-fit backdoor triggers.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Details</a:t>
            </a:r>
            <a:endParaRPr/>
          </a:p>
        </p:txBody>
      </p:sp>
      <p:sp>
        <p:nvSpPr>
          <p:cNvPr id="90" name="Google Shape;90;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1" name="Google Shape;91;p6"/>
          <p:cNvPicPr preferRelativeResize="0"/>
          <p:nvPr/>
        </p:nvPicPr>
        <p:blipFill rotWithShape="1">
          <a:blip r:embed="rId3">
            <a:alphaModFix/>
          </a:blip>
          <a:srcRect b="0" l="0" r="0" t="0"/>
          <a:stretch/>
        </p:blipFill>
        <p:spPr>
          <a:xfrm>
            <a:off x="1221750" y="1152425"/>
            <a:ext cx="6700500" cy="381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Details</a:t>
            </a:r>
            <a:endParaRPr/>
          </a:p>
        </p:txBody>
      </p:sp>
      <p:sp>
        <p:nvSpPr>
          <p:cNvPr id="97" name="Google Shape;97;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Trained DeepTalk Encoding Network using triplet loss.</a:t>
            </a:r>
            <a:endParaRPr/>
          </a:p>
          <a:p>
            <a:pPr indent="-334327" lvl="0" marL="457200" rtl="0" algn="l">
              <a:lnSpc>
                <a:spcPct val="115000"/>
              </a:lnSpc>
              <a:spcBef>
                <a:spcPts val="0"/>
              </a:spcBef>
              <a:spcAft>
                <a:spcPts val="0"/>
              </a:spcAft>
              <a:buSzPct val="100000"/>
              <a:buChar char="●"/>
            </a:pPr>
            <a:r>
              <a:rPr lang="en"/>
              <a:t>Using DeepTalk Encoding Network to extract 256-dimensional speaker embeddings for each utterance:</a:t>
            </a:r>
            <a:endParaRPr/>
          </a:p>
          <a:p>
            <a:pPr indent="-310832" lvl="1" marL="914400" rtl="0" algn="l">
              <a:lnSpc>
                <a:spcPct val="115000"/>
              </a:lnSpc>
              <a:spcBef>
                <a:spcPts val="0"/>
              </a:spcBef>
              <a:spcAft>
                <a:spcPts val="0"/>
              </a:spcAft>
              <a:buSzPct val="100000"/>
              <a:buChar char="○"/>
            </a:pPr>
            <a:r>
              <a:rPr lang="en"/>
              <a:t>DeepTalk:</a:t>
            </a:r>
            <a:endParaRPr/>
          </a:p>
          <a:p>
            <a:pPr indent="-310832" lvl="2" marL="1371600" rtl="0" algn="l">
              <a:lnSpc>
                <a:spcPct val="115000"/>
              </a:lnSpc>
              <a:spcBef>
                <a:spcPts val="0"/>
              </a:spcBef>
              <a:spcAft>
                <a:spcPts val="0"/>
              </a:spcAft>
              <a:buSzPct val="100000"/>
              <a:buChar char="■"/>
            </a:pPr>
            <a:r>
              <a:rPr lang="en"/>
              <a:t>A vocal style encoding network that captures F0 contours is essential for vocal style modeling. It does so by extracting features directly from raw audio data through a 1-D Triplet CNN (DeepVOX).</a:t>
            </a:r>
            <a:endParaRPr/>
          </a:p>
          <a:p>
            <a:pPr indent="-310832" lvl="2" marL="1371600" rtl="0" algn="l">
              <a:lnSpc>
                <a:spcPct val="115000"/>
              </a:lnSpc>
              <a:spcBef>
                <a:spcPts val="0"/>
              </a:spcBef>
              <a:spcAft>
                <a:spcPts val="0"/>
              </a:spcAft>
              <a:buSzPct val="100000"/>
              <a:buChar char="■"/>
            </a:pPr>
            <a:r>
              <a:rPr lang="en"/>
              <a:t>DeepTalk embedding features are shown to be robust to local dense regions of noise by use of dilated convolutions, effectively divulging emotion information in audio.</a:t>
            </a:r>
            <a:endParaRPr/>
          </a:p>
          <a:p>
            <a:pPr indent="-310832" lvl="1" marL="914400" rtl="0" algn="l">
              <a:lnSpc>
                <a:spcPct val="115000"/>
              </a:lnSpc>
              <a:spcBef>
                <a:spcPts val="0"/>
              </a:spcBef>
              <a:spcAft>
                <a:spcPts val="0"/>
              </a:spcAft>
              <a:buSzPct val="100000"/>
              <a:buChar char="○"/>
            </a:pPr>
            <a:r>
              <a:rPr lang="en"/>
              <a:t>DeepVOX</a:t>
            </a:r>
            <a:r>
              <a:rPr baseline="30000" lang="en"/>
              <a:t>[1]</a:t>
            </a:r>
            <a:r>
              <a:rPr lang="en"/>
              <a:t>: extracts noise robust features through this method which are useful in eliminating excess intra-user variation caused by noisy audio.</a:t>
            </a:r>
            <a:endParaRPr/>
          </a:p>
          <a:p>
            <a:pPr indent="-310832" lvl="1" marL="914400" rtl="0" algn="l">
              <a:lnSpc>
                <a:spcPct val="115000"/>
              </a:lnSpc>
              <a:spcBef>
                <a:spcPts val="0"/>
              </a:spcBef>
              <a:spcAft>
                <a:spcPts val="0"/>
              </a:spcAft>
              <a:buSzPct val="100000"/>
              <a:buChar char="○"/>
            </a:pPr>
            <a:r>
              <a:rPr lang="en"/>
              <a:t>GST layer: extracts DeepTalk embeddings from DeepVOX features. The GSTs identify salient style information which contains emotional content.</a:t>
            </a:r>
            <a:endParaRPr/>
          </a:p>
          <a:p>
            <a:pPr indent="-334327" lvl="0" marL="457200" rtl="0" algn="l">
              <a:lnSpc>
                <a:spcPct val="115000"/>
              </a:lnSpc>
              <a:spcBef>
                <a:spcPts val="0"/>
              </a:spcBef>
              <a:spcAft>
                <a:spcPts val="0"/>
              </a:spcAft>
              <a:buSzPct val="100000"/>
              <a:buChar char="●"/>
            </a:pPr>
            <a:r>
              <a:rPr lang="en"/>
              <a:t>Implemented frame length is 22,000 (1s frame) and hop length is 220 (10ms frame).</a:t>
            </a:r>
            <a:endParaRPr/>
          </a:p>
        </p:txBody>
      </p:sp>
      <p:sp>
        <p:nvSpPr>
          <p:cNvPr id="98" name="Google Shape;98;p5"/>
          <p:cNvSpPr txBox="1"/>
          <p:nvPr/>
        </p:nvSpPr>
        <p:spPr>
          <a:xfrm>
            <a:off x="496625" y="4700100"/>
            <a:ext cx="5663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 </a:t>
            </a:r>
            <a:r>
              <a:rPr lang="en" sz="900" u="sng">
                <a:solidFill>
                  <a:schemeClr val="hlink"/>
                </a:solidFill>
                <a:latin typeface="Open Sans"/>
                <a:ea typeface="Open Sans"/>
                <a:cs typeface="Open Sans"/>
                <a:sym typeface="Open Sans"/>
                <a:hlinkClick r:id="rId3"/>
              </a:rPr>
              <a:t>DeepVOX: Discovering Features from Raw Audio for Speaker Recognition in Non-ideal Audio Signals</a:t>
            </a:r>
            <a:endParaRPr sz="9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Classifier</a:t>
            </a:r>
            <a:endParaRPr/>
          </a:p>
        </p:txBody>
      </p:sp>
      <p:sp>
        <p:nvSpPr>
          <p:cNvPr id="104" name="Google Shape;104;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Classifier using SVM with 2 approaches:</a:t>
            </a:r>
            <a:endParaRPr/>
          </a:p>
          <a:p>
            <a:pPr indent="-342900" lvl="0" marL="457200" rtl="0" algn="l">
              <a:lnSpc>
                <a:spcPct val="115000"/>
              </a:lnSpc>
              <a:spcBef>
                <a:spcPts val="1200"/>
              </a:spcBef>
              <a:spcAft>
                <a:spcPts val="0"/>
              </a:spcAft>
              <a:buSzPts val="1800"/>
              <a:buChar char="●"/>
            </a:pPr>
            <a:r>
              <a:rPr lang="en"/>
              <a:t>Single 4-class SVM (Angry, Sad, Happy, and Neutral).</a:t>
            </a:r>
            <a:endParaRPr/>
          </a:p>
          <a:p>
            <a:pPr indent="-342900" lvl="0" marL="457200" rtl="0" algn="l">
              <a:lnSpc>
                <a:spcPct val="115000"/>
              </a:lnSpc>
              <a:spcBef>
                <a:spcPts val="0"/>
              </a:spcBef>
              <a:spcAft>
                <a:spcPts val="0"/>
              </a:spcAft>
              <a:buSzPts val="1800"/>
              <a:buChar char="●"/>
            </a:pPr>
            <a:r>
              <a:rPr lang="en"/>
              <a:t>SVM 1 b/w sad vs non-sad; SVM 2 for other emotions.</a:t>
            </a:r>
            <a:endParaRPr/>
          </a:p>
        </p:txBody>
      </p:sp>
      <p:pic>
        <p:nvPicPr>
          <p:cNvPr id="105" name="Google Shape;105;p7"/>
          <p:cNvPicPr preferRelativeResize="0"/>
          <p:nvPr/>
        </p:nvPicPr>
        <p:blipFill rotWithShape="1">
          <a:blip r:embed="rId3">
            <a:alphaModFix/>
          </a:blip>
          <a:srcRect b="0" l="0" r="0" t="0"/>
          <a:stretch/>
        </p:blipFill>
        <p:spPr>
          <a:xfrm>
            <a:off x="2675012" y="2522325"/>
            <a:ext cx="3793974" cy="2486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Style Tokens: Unsupervised Style Modeling, Control and Transfer in End-to-End Speech Synthesis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a:t>
            </a:r>
            <a:endParaRPr/>
          </a:p>
        </p:txBody>
      </p:sp>
      <p:sp>
        <p:nvSpPr>
          <p:cNvPr id="116" name="Google Shape;116;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Propose Global Style Tokens (GST), a bank of embeddings:</a:t>
            </a:r>
            <a:endParaRPr/>
          </a:p>
          <a:p>
            <a:pPr indent="-317500" lvl="1" marL="914400" rtl="0" algn="l">
              <a:lnSpc>
                <a:spcPct val="115000"/>
              </a:lnSpc>
              <a:spcBef>
                <a:spcPts val="0"/>
              </a:spcBef>
              <a:spcAft>
                <a:spcPts val="0"/>
              </a:spcAft>
              <a:buSzPts val="1400"/>
              <a:buChar char="○"/>
            </a:pPr>
            <a:r>
              <a:rPr lang="en"/>
              <a:t>That are jointly trained within Tacotron (a SOTA in end-to-end speech synthesis)</a:t>
            </a:r>
            <a:endParaRPr/>
          </a:p>
          <a:p>
            <a:pPr indent="-317500" lvl="2" marL="1371600" rtl="0" algn="l">
              <a:lnSpc>
                <a:spcPct val="115000"/>
              </a:lnSpc>
              <a:spcBef>
                <a:spcPts val="0"/>
              </a:spcBef>
              <a:spcAft>
                <a:spcPts val="0"/>
              </a:spcAft>
              <a:buSzPts val="1400"/>
              <a:buChar char="■"/>
            </a:pPr>
            <a:r>
              <a:rPr lang="en"/>
              <a:t>A seq2seq model that predicts Mel spectrograms directly from grapheme or phoneme inputs.</a:t>
            </a:r>
            <a:endParaRPr/>
          </a:p>
          <a:p>
            <a:pPr indent="-317500" lvl="2" marL="1371600" rtl="0" algn="l">
              <a:lnSpc>
                <a:spcPct val="115000"/>
              </a:lnSpc>
              <a:spcBef>
                <a:spcPts val="0"/>
              </a:spcBef>
              <a:spcAft>
                <a:spcPts val="0"/>
              </a:spcAft>
              <a:buSzPts val="1400"/>
              <a:buChar char="■"/>
            </a:pPr>
            <a:r>
              <a:rPr lang="en"/>
              <a:t>Mel spectrograms are converted to waveforms either by a low-resource inversion algorithm or neural vocoder such as WaveNet.</a:t>
            </a:r>
            <a:endParaRPr/>
          </a:p>
          <a:p>
            <a:pPr indent="-317500" lvl="1" marL="914400" rtl="0" algn="l">
              <a:lnSpc>
                <a:spcPct val="115000"/>
              </a:lnSpc>
              <a:spcBef>
                <a:spcPts val="0"/>
              </a:spcBef>
              <a:spcAft>
                <a:spcPts val="0"/>
              </a:spcAft>
              <a:buSzPts val="1400"/>
              <a:buChar char="○"/>
            </a:pPr>
            <a:r>
              <a:rPr lang="en"/>
              <a:t>Can be used for style transfer, replicating the speaking style of a single audio clip across an entire long-form text corpus.</a:t>
            </a:r>
            <a:endParaRPr/>
          </a:p>
          <a:p>
            <a:pPr indent="-317500" lvl="1" marL="914400" rtl="0" algn="l">
              <a:lnSpc>
                <a:spcPct val="115000"/>
              </a:lnSpc>
              <a:spcBef>
                <a:spcPts val="0"/>
              </a:spcBef>
              <a:spcAft>
                <a:spcPts val="0"/>
              </a:spcAft>
              <a:buSzPts val="1400"/>
              <a:buChar char="○"/>
            </a:pPr>
            <a:r>
              <a:rPr lang="en"/>
              <a:t>Trained on noisy, unlabeled found data, GSTs learn to factorize noise and speaker identity, providing a path towards highly scalable but robust speech synthesis.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