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jzV2DRiX2wItImjQ2ufpu/bTJb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ff7563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ff7563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14b252b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14b252b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8d5a8940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58d5a894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6fa4013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6fa4013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6fa40139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26fa40139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6fa4013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6fa4013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3ca476b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3ca476b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3ca476b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3ca476b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3ca476b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3ca476b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6fa4013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6fa4013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3ca476b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3ca476b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3ca476b8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3ca476b8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8d5a894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8d5a894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8d5a8940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8d5a8940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8d5a894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8d5a894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8d5a8940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8d5a8940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8d5a894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8d5a894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8d5a8940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8d5a894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8d5a8940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8d5a8940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4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4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41"/>
          <p:cNvGrpSpPr/>
          <p:nvPr/>
        </p:nvGrpSpPr>
        <p:grpSpPr>
          <a:xfrm>
            <a:off x="1004144" y="1022025"/>
            <a:ext cx="7136668" cy="152400"/>
            <a:chOff x="1346429" y="1011300"/>
            <a:chExt cx="6452100" cy="152400"/>
          </a:xfrm>
        </p:grpSpPr>
        <p:cxnSp>
          <p:nvCxnSpPr>
            <p:cNvPr id="13" name="Google Shape;13;p4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4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41"/>
          <p:cNvGrpSpPr/>
          <p:nvPr/>
        </p:nvGrpSpPr>
        <p:grpSpPr>
          <a:xfrm>
            <a:off x="1004151" y="3969100"/>
            <a:ext cx="7136668" cy="152400"/>
            <a:chOff x="1346435" y="3969088"/>
            <a:chExt cx="6452100" cy="152400"/>
          </a:xfrm>
        </p:grpSpPr>
        <p:cxnSp>
          <p:nvCxnSpPr>
            <p:cNvPr id="16" name="Google Shape;16;p4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4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4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4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5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5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4" name="Google Shape;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8" name="Google Shape;28;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4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4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4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4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ece.mcgill.ca/~bchamp/Papers/Conference/ICASSP2019b.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hyperlink" Target="https://arxiv.org/abs/1908.04351" TargetMode="External"/><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rxiv.org/pdf/1703.09452.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rxiv.org/pdf/2001.04260.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pdf/1911.04697.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Papers Presentation </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58ff75636a_0_1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314b252b3d_0_2"/>
          <p:cNvPicPr preferRelativeResize="0"/>
          <p:nvPr/>
        </p:nvPicPr>
        <p:blipFill>
          <a:blip r:embed="rId3">
            <a:alphaModFix/>
          </a:blip>
          <a:stretch>
            <a:fillRect/>
          </a:stretch>
        </p:blipFill>
        <p:spPr>
          <a:xfrm>
            <a:off x="5719551" y="707898"/>
            <a:ext cx="2960700" cy="2352325"/>
          </a:xfrm>
          <a:prstGeom prst="rect">
            <a:avLst/>
          </a:prstGeom>
          <a:noFill/>
          <a:ln>
            <a:noFill/>
          </a:ln>
        </p:spPr>
      </p:pic>
      <p:pic>
        <p:nvPicPr>
          <p:cNvPr id="140" name="Google Shape;140;g2314b252b3d_0_2"/>
          <p:cNvPicPr preferRelativeResize="0"/>
          <p:nvPr/>
        </p:nvPicPr>
        <p:blipFill>
          <a:blip r:embed="rId4">
            <a:alphaModFix/>
          </a:blip>
          <a:stretch>
            <a:fillRect/>
          </a:stretch>
        </p:blipFill>
        <p:spPr>
          <a:xfrm>
            <a:off x="28950" y="3236897"/>
            <a:ext cx="5964924" cy="1710150"/>
          </a:xfrm>
          <a:prstGeom prst="rect">
            <a:avLst/>
          </a:prstGeom>
          <a:noFill/>
          <a:ln>
            <a:noFill/>
          </a:ln>
        </p:spPr>
      </p:pic>
      <p:pic>
        <p:nvPicPr>
          <p:cNvPr id="141" name="Google Shape;141;g2314b252b3d_0_2"/>
          <p:cNvPicPr preferRelativeResize="0"/>
          <p:nvPr/>
        </p:nvPicPr>
        <p:blipFill>
          <a:blip r:embed="rId5">
            <a:alphaModFix/>
          </a:blip>
          <a:stretch>
            <a:fillRect/>
          </a:stretch>
        </p:blipFill>
        <p:spPr>
          <a:xfrm>
            <a:off x="76950" y="707900"/>
            <a:ext cx="4996538" cy="20199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58d5a89404_0_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None/>
            </a:pPr>
            <a:r>
              <a:rPr lang="en"/>
              <a:t>A Fully Convolutional Neural Network for Complex Spectrogram Processing in Speech Enhancement</a:t>
            </a:r>
            <a:r>
              <a:rPr lang="en" u="sng">
                <a:solidFill>
                  <a:schemeClr val="hlink"/>
                </a:solidFill>
                <a:hlinkClick r:id="rId3"/>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26fa40139f_0_5"/>
          <p:cNvSpPr txBox="1"/>
          <p:nvPr>
            <p:ph idx="1" type="body"/>
          </p:nvPr>
        </p:nvSpPr>
        <p:spPr>
          <a:xfrm>
            <a:off x="4148625" y="1266325"/>
            <a:ext cx="4926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a:t>
            </a:r>
            <a:r>
              <a:rPr lang="en" sz="1400"/>
              <a:t>wofolds of using complex spectrogram:</a:t>
            </a:r>
            <a:endParaRPr sz="1400"/>
          </a:p>
          <a:p>
            <a:pPr indent="-317500" lvl="0" marL="457200" rtl="0" algn="l">
              <a:spcBef>
                <a:spcPts val="0"/>
              </a:spcBef>
              <a:spcAft>
                <a:spcPts val="0"/>
              </a:spcAft>
              <a:buSzPts val="1400"/>
              <a:buChar char="●"/>
            </a:pPr>
            <a:r>
              <a:rPr lang="en" sz="1400"/>
              <a:t>Estimating the magnitude and phase at the same time, while avoiding the difficulty of phase estimation with neural networks</a:t>
            </a:r>
            <a:endParaRPr sz="1400"/>
          </a:p>
          <a:p>
            <a:pPr indent="-317500" lvl="0" marL="457200" rtl="0" algn="l">
              <a:spcBef>
                <a:spcPts val="0"/>
              </a:spcBef>
              <a:spcAft>
                <a:spcPts val="0"/>
              </a:spcAft>
              <a:buSzPts val="1400"/>
              <a:buChar char="●"/>
            </a:pPr>
            <a:r>
              <a:rPr lang="en" sz="1400"/>
              <a:t>Due to the similarity between real and imaginary spectrograms, it is possible to use a single neural network to estimate them jointly</a:t>
            </a:r>
            <a:endParaRPr sz="1400"/>
          </a:p>
        </p:txBody>
      </p:sp>
      <p:pic>
        <p:nvPicPr>
          <p:cNvPr id="152" name="Google Shape;152;g226fa40139f_0_5"/>
          <p:cNvPicPr preferRelativeResize="0"/>
          <p:nvPr/>
        </p:nvPicPr>
        <p:blipFill>
          <a:blip r:embed="rId3">
            <a:alphaModFix/>
          </a:blip>
          <a:stretch>
            <a:fillRect/>
          </a:stretch>
        </p:blipFill>
        <p:spPr>
          <a:xfrm>
            <a:off x="270972" y="2183475"/>
            <a:ext cx="3601200" cy="1939108"/>
          </a:xfrm>
          <a:prstGeom prst="rect">
            <a:avLst/>
          </a:prstGeom>
          <a:noFill/>
          <a:ln>
            <a:noFill/>
          </a:ln>
        </p:spPr>
      </p:pic>
      <p:sp>
        <p:nvSpPr>
          <p:cNvPr id="153" name="Google Shape;153;g226fa40139f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 Spectrogram</a:t>
            </a:r>
            <a:endParaRPr/>
          </a:p>
        </p:txBody>
      </p:sp>
      <p:sp>
        <p:nvSpPr>
          <p:cNvPr id="154" name="Google Shape;154;g226fa40139f_0_5"/>
          <p:cNvSpPr txBox="1"/>
          <p:nvPr/>
        </p:nvSpPr>
        <p:spPr>
          <a:xfrm>
            <a:off x="419750" y="4823739"/>
            <a:ext cx="436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 </a:t>
            </a:r>
            <a:r>
              <a:rPr lang="en" sz="700" u="sng">
                <a:solidFill>
                  <a:schemeClr val="hlink"/>
                </a:solidFill>
                <a:latin typeface="Open Sans"/>
                <a:ea typeface="Open Sans"/>
                <a:cs typeface="Open Sans"/>
                <a:sym typeface="Open Sans"/>
                <a:hlinkClick r:id="rId4"/>
              </a:rPr>
              <a:t>Explaining convolutional neural networks using softmax gradient layer-wise relevance propagation</a:t>
            </a:r>
            <a:endParaRPr sz="700">
              <a:latin typeface="Open Sans"/>
              <a:ea typeface="Open Sans"/>
              <a:cs typeface="Open Sans"/>
              <a:sym typeface="Open Sans"/>
            </a:endParaRPr>
          </a:p>
        </p:txBody>
      </p:sp>
      <p:pic>
        <p:nvPicPr>
          <p:cNvPr id="155" name="Google Shape;155;g226fa40139f_0_5"/>
          <p:cNvPicPr preferRelativeResize="0"/>
          <p:nvPr/>
        </p:nvPicPr>
        <p:blipFill>
          <a:blip r:embed="rId5">
            <a:alphaModFix/>
          </a:blip>
          <a:stretch>
            <a:fillRect/>
          </a:stretch>
        </p:blipFill>
        <p:spPr>
          <a:xfrm>
            <a:off x="311700" y="1339575"/>
            <a:ext cx="3678950" cy="92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Dilated 2-d and 1-d frequency convolution</a:t>
            </a:r>
            <a:endParaRPr/>
          </a:p>
        </p:txBody>
      </p:sp>
      <p:sp>
        <p:nvSpPr>
          <p:cNvPr id="161" name="Google Shape;161;p3"/>
          <p:cNvSpPr txBox="1"/>
          <p:nvPr>
            <p:ph idx="1" type="body"/>
          </p:nvPr>
        </p:nvSpPr>
        <p:spPr>
          <a:xfrm>
            <a:off x="311700" y="1266325"/>
            <a:ext cx="5038800" cy="3302700"/>
          </a:xfrm>
          <a:prstGeom prst="rect">
            <a:avLst/>
          </a:prstGeom>
          <a:noFill/>
          <a:ln>
            <a:noFill/>
          </a:ln>
        </p:spPr>
        <p:txBody>
          <a:bodyPr anchorCtr="0" anchor="t" bIns="91425" lIns="91425" spcFirstLastPara="1" rIns="91425" wrap="square" tIns="91425">
            <a:normAutofit/>
          </a:bodyPr>
          <a:lstStyle/>
          <a:p>
            <a:pPr indent="-298450" lvl="0" marL="457200" rtl="0" algn="l">
              <a:lnSpc>
                <a:spcPct val="95000"/>
              </a:lnSpc>
              <a:spcBef>
                <a:spcPts val="0"/>
              </a:spcBef>
              <a:spcAft>
                <a:spcPts val="0"/>
              </a:spcAft>
              <a:buSzPts val="1100"/>
              <a:buChar char="●"/>
            </a:pPr>
            <a:r>
              <a:rPr lang="en" sz="1100"/>
              <a:t>Figure 1 shows the frequency-dilated 2-d convolution. By stacking this dilated convolution with an increasing dilation factor, one could keep the size of filter relatively small, while obtaining a large receptive field in frequency</a:t>
            </a:r>
            <a:endParaRPr sz="1100"/>
          </a:p>
          <a:p>
            <a:pPr indent="-298450" lvl="0" marL="457200" rtl="0" algn="l">
              <a:lnSpc>
                <a:spcPct val="95000"/>
              </a:lnSpc>
              <a:spcBef>
                <a:spcPts val="0"/>
              </a:spcBef>
              <a:spcAft>
                <a:spcPts val="0"/>
              </a:spcAft>
              <a:buSzPts val="1100"/>
              <a:buChar char="●"/>
            </a:pPr>
            <a:r>
              <a:rPr lang="en" sz="1100"/>
              <a:t>The 1-d convolution is a special case where the filter is only of 1-dimension. In Fig. 2, the 1-d convolution is applied along frequency axis. It is more efficient than 2-d convolution when the goal is to increase the size of receptive field along frequency axis only.</a:t>
            </a:r>
            <a:endParaRPr sz="1100"/>
          </a:p>
        </p:txBody>
      </p:sp>
      <p:pic>
        <p:nvPicPr>
          <p:cNvPr id="162" name="Google Shape;162;p3"/>
          <p:cNvPicPr preferRelativeResize="0"/>
          <p:nvPr/>
        </p:nvPicPr>
        <p:blipFill>
          <a:blip r:embed="rId3">
            <a:alphaModFix/>
          </a:blip>
          <a:stretch>
            <a:fillRect/>
          </a:stretch>
        </p:blipFill>
        <p:spPr>
          <a:xfrm>
            <a:off x="5502900" y="1304825"/>
            <a:ext cx="3488699" cy="1897290"/>
          </a:xfrm>
          <a:prstGeom prst="rect">
            <a:avLst/>
          </a:prstGeom>
          <a:noFill/>
          <a:ln>
            <a:noFill/>
          </a:ln>
        </p:spPr>
      </p:pic>
      <p:pic>
        <p:nvPicPr>
          <p:cNvPr id="163" name="Google Shape;163;p3"/>
          <p:cNvPicPr preferRelativeResize="0"/>
          <p:nvPr/>
        </p:nvPicPr>
        <p:blipFill>
          <a:blip r:embed="rId4">
            <a:alphaModFix/>
          </a:blip>
          <a:stretch>
            <a:fillRect/>
          </a:stretch>
        </p:blipFill>
        <p:spPr>
          <a:xfrm>
            <a:off x="5182094" y="3229075"/>
            <a:ext cx="3993425" cy="168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6fa40139f_0_12"/>
          <p:cNvSpPr txBox="1"/>
          <p:nvPr>
            <p:ph idx="1" type="body"/>
          </p:nvPr>
        </p:nvSpPr>
        <p:spPr>
          <a:xfrm>
            <a:off x="311700" y="1266325"/>
            <a:ext cx="4825800" cy="3302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It consists of </a:t>
            </a:r>
            <a:r>
              <a:rPr lang="en" sz="1600"/>
              <a:t>fully convolutional and consists of a set of Conv2d and Conv1d layers.</a:t>
            </a:r>
            <a:endParaRPr sz="1600"/>
          </a:p>
          <a:p>
            <a:pPr indent="-330200" lvl="0" marL="457200" rtl="0" algn="l">
              <a:lnSpc>
                <a:spcPct val="115000"/>
              </a:lnSpc>
              <a:spcBef>
                <a:spcPts val="0"/>
              </a:spcBef>
              <a:spcAft>
                <a:spcPts val="0"/>
              </a:spcAft>
              <a:buSzPts val="1600"/>
              <a:buChar char="●"/>
            </a:pPr>
            <a:r>
              <a:rPr lang="en" sz="1600"/>
              <a:t>Conv2d layer uses both frequency-dilated 2-d convolution and regular 1-d convolution (fig 1)</a:t>
            </a:r>
            <a:endParaRPr sz="1600"/>
          </a:p>
          <a:p>
            <a:pPr indent="-330200" lvl="0" marL="457200" rtl="0" algn="l">
              <a:lnSpc>
                <a:spcPct val="115000"/>
              </a:lnSpc>
              <a:spcBef>
                <a:spcPts val="0"/>
              </a:spcBef>
              <a:spcAft>
                <a:spcPts val="0"/>
              </a:spcAft>
              <a:buSzPts val="1600"/>
              <a:buChar char="●"/>
            </a:pPr>
            <a:r>
              <a:rPr lang="en" sz="1600"/>
              <a:t>Conv1d layer only uses regular 1-d convolution along the frequency axis (fig 2)</a:t>
            </a:r>
            <a:endParaRPr sz="1600"/>
          </a:p>
        </p:txBody>
      </p:sp>
      <p:sp>
        <p:nvSpPr>
          <p:cNvPr id="169" name="Google Shape;169;g226fa40139f_0_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Network Architecture</a:t>
            </a:r>
            <a:endParaRPr/>
          </a:p>
        </p:txBody>
      </p:sp>
      <p:pic>
        <p:nvPicPr>
          <p:cNvPr id="170" name="Google Shape;170;g226fa40139f_0_12"/>
          <p:cNvPicPr preferRelativeResize="0"/>
          <p:nvPr/>
        </p:nvPicPr>
        <p:blipFill>
          <a:blip r:embed="rId3">
            <a:alphaModFix/>
          </a:blip>
          <a:stretch>
            <a:fillRect/>
          </a:stretch>
        </p:blipFill>
        <p:spPr>
          <a:xfrm>
            <a:off x="5289900" y="1304825"/>
            <a:ext cx="3701701" cy="27057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6fa40139f_0_4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SEGAN</a:t>
            </a:r>
            <a:r>
              <a:rPr lang="en" u="sng">
                <a:solidFill>
                  <a:schemeClr val="hlink"/>
                </a:solidFill>
                <a:hlinkClick r:id="rId3"/>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53ca476b8e_0_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a:t>
            </a:r>
            <a:endParaRPr/>
          </a:p>
        </p:txBody>
      </p:sp>
      <p:sp>
        <p:nvSpPr>
          <p:cNvPr id="181" name="Google Shape;181;g253ca476b8e_0_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Loss function is built on Least Squares GAN (LSGAN) (eq. 4) to solve the suffering from vanishing gradients due to the sigmoid cross-entropy loss in normal approach (eq. 2)</a:t>
            </a:r>
            <a:endParaRPr/>
          </a:p>
          <a:p>
            <a:pPr indent="-342900" lvl="0" marL="457200" rtl="0" algn="l">
              <a:spcBef>
                <a:spcPts val="0"/>
              </a:spcBef>
              <a:spcAft>
                <a:spcPts val="0"/>
              </a:spcAft>
              <a:buSzPts val="1800"/>
              <a:buChar char="●"/>
            </a:pPr>
            <a:r>
              <a:rPr lang="en"/>
              <a:t>W</a:t>
            </a:r>
            <a:r>
              <a:rPr lang="en"/>
              <a:t>e found it convenient to add a secondary component to the loss of G in order to minimize the distance between its generations and the clean example. Add L1 norm </a:t>
            </a:r>
            <a:endParaRPr/>
          </a:p>
        </p:txBody>
      </p:sp>
      <p:pic>
        <p:nvPicPr>
          <p:cNvPr id="182" name="Google Shape;182;g253ca476b8e_0_19"/>
          <p:cNvPicPr preferRelativeResize="0"/>
          <p:nvPr/>
        </p:nvPicPr>
        <p:blipFill>
          <a:blip r:embed="rId3">
            <a:alphaModFix/>
          </a:blip>
          <a:stretch>
            <a:fillRect/>
          </a:stretch>
        </p:blipFill>
        <p:spPr>
          <a:xfrm>
            <a:off x="706800" y="3278925"/>
            <a:ext cx="3360674" cy="664600"/>
          </a:xfrm>
          <a:prstGeom prst="rect">
            <a:avLst/>
          </a:prstGeom>
          <a:noFill/>
          <a:ln>
            <a:noFill/>
          </a:ln>
        </p:spPr>
      </p:pic>
      <p:pic>
        <p:nvPicPr>
          <p:cNvPr id="183" name="Google Shape;183;g253ca476b8e_0_19"/>
          <p:cNvPicPr preferRelativeResize="0"/>
          <p:nvPr/>
        </p:nvPicPr>
        <p:blipFill>
          <a:blip r:embed="rId4">
            <a:alphaModFix/>
          </a:blip>
          <a:stretch>
            <a:fillRect/>
          </a:stretch>
        </p:blipFill>
        <p:spPr>
          <a:xfrm>
            <a:off x="5119850" y="3061349"/>
            <a:ext cx="3595050" cy="1183625"/>
          </a:xfrm>
          <a:prstGeom prst="rect">
            <a:avLst/>
          </a:prstGeom>
          <a:noFill/>
          <a:ln>
            <a:noFill/>
          </a:ln>
        </p:spPr>
      </p:pic>
      <p:pic>
        <p:nvPicPr>
          <p:cNvPr id="184" name="Google Shape;184;g253ca476b8e_0_19"/>
          <p:cNvPicPr preferRelativeResize="0"/>
          <p:nvPr/>
        </p:nvPicPr>
        <p:blipFill>
          <a:blip r:embed="rId5">
            <a:alphaModFix/>
          </a:blip>
          <a:stretch>
            <a:fillRect/>
          </a:stretch>
        </p:blipFill>
        <p:spPr>
          <a:xfrm>
            <a:off x="2588238" y="4206625"/>
            <a:ext cx="3461938" cy="70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53ca476b8e_0_30"/>
          <p:cNvSpPr txBox="1"/>
          <p:nvPr>
            <p:ph idx="1" type="body"/>
          </p:nvPr>
        </p:nvSpPr>
        <p:spPr>
          <a:xfrm>
            <a:off x="311700" y="1266325"/>
            <a:ext cx="5611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 is fully convolutional, which enforces the network to focus on temporally-close correlations in the input signal and throughout the whole layering process</a:t>
            </a:r>
            <a:endParaRPr/>
          </a:p>
          <a:p>
            <a:pPr indent="-342900" lvl="0" marL="457200" rtl="0" algn="l">
              <a:spcBef>
                <a:spcPts val="0"/>
              </a:spcBef>
              <a:spcAft>
                <a:spcPts val="0"/>
              </a:spcAft>
              <a:buSzPts val="1800"/>
              <a:buChar char="●"/>
            </a:pPr>
            <a:r>
              <a:rPr lang="en"/>
              <a:t>Low level details could be lost if all information flows through bottleneck. Skip connections pass information of the waveform to the decoding stage (e.g., phase, alignment)</a:t>
            </a:r>
            <a:endParaRPr/>
          </a:p>
          <a:p>
            <a:pPr indent="-342900" lvl="0" marL="457200" rtl="0" algn="l">
              <a:spcBef>
                <a:spcPts val="0"/>
              </a:spcBef>
              <a:spcAft>
                <a:spcPts val="0"/>
              </a:spcAft>
              <a:buSzPts val="1800"/>
              <a:buChar char="●"/>
            </a:pPr>
            <a:r>
              <a:t/>
            </a:r>
            <a:endParaRPr/>
          </a:p>
        </p:txBody>
      </p:sp>
      <p:sp>
        <p:nvSpPr>
          <p:cNvPr id="190" name="Google Shape;190;g253ca476b8e_0_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rchitecture</a:t>
            </a:r>
            <a:endParaRPr/>
          </a:p>
        </p:txBody>
      </p:sp>
      <p:pic>
        <p:nvPicPr>
          <p:cNvPr id="191" name="Google Shape;191;g253ca476b8e_0_30"/>
          <p:cNvPicPr preferRelativeResize="0"/>
          <p:nvPr/>
        </p:nvPicPr>
        <p:blipFill>
          <a:blip r:embed="rId3">
            <a:alphaModFix/>
          </a:blip>
          <a:stretch>
            <a:fillRect/>
          </a:stretch>
        </p:blipFill>
        <p:spPr>
          <a:xfrm>
            <a:off x="5923424" y="312450"/>
            <a:ext cx="3482676" cy="4334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53ca476b8e_0_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97" name="Google Shape;197;g253ca476b8e_0_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8" name="Google Shape;198;g253ca476b8e_0_39"/>
          <p:cNvPicPr preferRelativeResize="0"/>
          <p:nvPr/>
        </p:nvPicPr>
        <p:blipFill>
          <a:blip r:embed="rId3">
            <a:alphaModFix/>
          </a:blip>
          <a:stretch>
            <a:fillRect/>
          </a:stretch>
        </p:blipFill>
        <p:spPr>
          <a:xfrm>
            <a:off x="3052423" y="632598"/>
            <a:ext cx="5168176" cy="404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None/>
            </a:pPr>
            <a:r>
              <a:rPr lang="en"/>
              <a:t>Improving Dysarthric Speech Intelligibility</a:t>
            </a:r>
            <a:endParaRPr/>
          </a:p>
          <a:p>
            <a:pPr indent="0" lvl="0" marL="0" rtl="0" algn="ctr">
              <a:lnSpc>
                <a:spcPct val="100000"/>
              </a:lnSpc>
              <a:spcBef>
                <a:spcPts val="0"/>
              </a:spcBef>
              <a:spcAft>
                <a:spcPts val="0"/>
              </a:spcAft>
              <a:buNone/>
            </a:pPr>
            <a:r>
              <a:rPr lang="en"/>
              <a:t>Using Cycle-consistent Adversarial Trainin</a:t>
            </a:r>
            <a:r>
              <a:rPr lang="en" u="sng">
                <a:hlinkClick r:id="rId3"/>
              </a:rPr>
              <a:t>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26fa40139f_0_47"/>
          <p:cNvSpPr txBox="1"/>
          <p:nvPr>
            <p:ph type="title"/>
          </p:nvPr>
        </p:nvSpPr>
        <p:spPr>
          <a:xfrm>
            <a:off x="311700" y="8148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PHASEN: A Phase-and-Harmonics-Aware Speech Enhancement Network</a:t>
            </a:r>
            <a:r>
              <a:rPr lang="en" u="sng">
                <a:solidFill>
                  <a:schemeClr val="hlink"/>
                </a:solidFill>
                <a:hlinkClick r:id="rId3"/>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53ca476b8e_0_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209" name="Google Shape;209;g253ca476b8e_0_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ropose a novel 2-stream DNN architecture with two-way information exchange for efficient speech noise reduction in T-F domain. The proposed architecture is capable of recovering phase information of the target speech.</a:t>
            </a:r>
            <a:endParaRPr/>
          </a:p>
          <a:p>
            <a:pPr indent="-342900" lvl="0" marL="457200" rtl="0" algn="l">
              <a:spcBef>
                <a:spcPts val="0"/>
              </a:spcBef>
              <a:spcAft>
                <a:spcPts val="0"/>
              </a:spcAft>
              <a:buSzPts val="1800"/>
              <a:buChar char="●"/>
            </a:pPr>
            <a:r>
              <a:rPr lang="en"/>
              <a:t>Design frequency transformation blocks in the amplitude stream to efficiently exploit global frequency correlations, especially the harmonic correlation in spectrogram.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53ca476b8e_0_52"/>
          <p:cNvSpPr txBox="1"/>
          <p:nvPr>
            <p:ph idx="1" type="body"/>
          </p:nvPr>
        </p:nvSpPr>
        <p:spPr>
          <a:xfrm>
            <a:off x="311700" y="1266325"/>
            <a:ext cx="2319300" cy="3302700"/>
          </a:xfrm>
          <a:prstGeom prst="rect">
            <a:avLst/>
          </a:prstGeom>
        </p:spPr>
        <p:txBody>
          <a:bodyPr anchorCtr="0" anchor="t" bIns="91425" lIns="91425" spcFirstLastPara="1" rIns="91425" wrap="square" tIns="91425">
            <a:normAutofit fontScale="55000"/>
          </a:bodyPr>
          <a:lstStyle/>
          <a:p>
            <a:pPr indent="-291465" lvl="0" marL="457200" rtl="0" algn="l">
              <a:spcBef>
                <a:spcPts val="0"/>
              </a:spcBef>
              <a:spcAft>
                <a:spcPts val="0"/>
              </a:spcAft>
              <a:buSzPct val="100000"/>
              <a:buChar char="●"/>
            </a:pPr>
            <a:r>
              <a:rPr lang="en"/>
              <a:t>B</a:t>
            </a:r>
            <a:r>
              <a:rPr lang="en"/>
              <a:t>asic idea behind PHASEN is to separate the predictions of amplitude and phase</a:t>
            </a:r>
            <a:endParaRPr/>
          </a:p>
          <a:p>
            <a:pPr indent="-291465" lvl="0" marL="457200" rtl="0" algn="l">
              <a:spcBef>
                <a:spcPts val="0"/>
              </a:spcBef>
              <a:spcAft>
                <a:spcPts val="0"/>
              </a:spcAft>
              <a:buSzPct val="100000"/>
              <a:buChar char="●"/>
            </a:pPr>
            <a:r>
              <a:rPr lang="en"/>
              <a:t>Input is  STFT spectrogram,  a complex-valued spectrogram</a:t>
            </a:r>
            <a:endParaRPr/>
          </a:p>
          <a:p>
            <a:pPr indent="-291465" lvl="0" marL="457200" rtl="0" algn="l">
              <a:spcBef>
                <a:spcPts val="0"/>
              </a:spcBef>
              <a:spcAft>
                <a:spcPts val="0"/>
              </a:spcAft>
              <a:buSzPct val="100000"/>
              <a:buChar char="●"/>
            </a:pPr>
            <a:r>
              <a:rPr lang="en"/>
              <a:t>Key component in PHASEN is the stacked two streams blocks (TSBs) (stream A and P are computed separately). Stream A and P exchange information at the end of each TSB.</a:t>
            </a:r>
            <a:endParaRPr/>
          </a:p>
          <a:p>
            <a:pPr indent="-291465" lvl="0" marL="457200" rtl="0" algn="l">
              <a:spcBef>
                <a:spcPts val="0"/>
              </a:spcBef>
              <a:spcAft>
                <a:spcPts val="0"/>
              </a:spcAft>
              <a:buSzPct val="100000"/>
              <a:buChar char="●"/>
            </a:pPr>
            <a:r>
              <a:rPr lang="en"/>
              <a:t>Frequency transformation blocks (FTBs) are used to capture non-local correlation along F-axis.</a:t>
            </a:r>
            <a:endParaRPr/>
          </a:p>
        </p:txBody>
      </p:sp>
      <p:sp>
        <p:nvSpPr>
          <p:cNvPr id="215" name="Google Shape;215;g253ca476b8e_0_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216" name="Google Shape;216;g253ca476b8e_0_52"/>
          <p:cNvPicPr preferRelativeResize="0"/>
          <p:nvPr/>
        </p:nvPicPr>
        <p:blipFill>
          <a:blip r:embed="rId3">
            <a:alphaModFix/>
          </a:blip>
          <a:stretch>
            <a:fillRect/>
          </a:stretch>
        </p:blipFill>
        <p:spPr>
          <a:xfrm>
            <a:off x="2755025" y="1610478"/>
            <a:ext cx="6249049" cy="270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58d5a89404_0_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ysarthric speech</a:t>
            </a:r>
            <a:endParaRPr/>
          </a:p>
        </p:txBody>
      </p:sp>
      <p:sp>
        <p:nvSpPr>
          <p:cNvPr id="78" name="Google Shape;78;g258d5a89404_0_1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Dysarthria and dysphagia occur frequently in Parkinson’s disease (PD). Reduced speech intelligibility is a significant functional limitation of dysarthria, and in the case of PD is likely related articulatory and phonatory impairment.”</a:t>
            </a:r>
            <a:r>
              <a:rPr baseline="30000" lang="en"/>
              <a:t>[1]</a:t>
            </a:r>
            <a:endParaRPr baseline="30000"/>
          </a:p>
        </p:txBody>
      </p:sp>
      <p:sp>
        <p:nvSpPr>
          <p:cNvPr id="79" name="Google Shape;79;g258d5a89404_0_1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0" name="Google Shape;80;g258d5a89404_0_13"/>
          <p:cNvPicPr preferRelativeResize="0"/>
          <p:nvPr/>
        </p:nvPicPr>
        <p:blipFill>
          <a:blip r:embed="rId3">
            <a:alphaModFix/>
          </a:blip>
          <a:stretch>
            <a:fillRect/>
          </a:stretch>
        </p:blipFill>
        <p:spPr>
          <a:xfrm>
            <a:off x="4311600" y="1152425"/>
            <a:ext cx="4462275" cy="2510024"/>
          </a:xfrm>
          <a:prstGeom prst="rect">
            <a:avLst/>
          </a:prstGeom>
          <a:noFill/>
          <a:ln>
            <a:noFill/>
          </a:ln>
        </p:spPr>
      </p:pic>
      <p:sp>
        <p:nvSpPr>
          <p:cNvPr id="81" name="Google Shape;81;g258d5a89404_0_13"/>
          <p:cNvSpPr txBox="1"/>
          <p:nvPr/>
        </p:nvSpPr>
        <p:spPr>
          <a:xfrm>
            <a:off x="539550" y="4806975"/>
            <a:ext cx="80649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Open Sans"/>
                <a:ea typeface="Open Sans"/>
                <a:cs typeface="Open Sans"/>
                <a:sym typeface="Open Sans"/>
              </a:rPr>
              <a:t>[1]: </a:t>
            </a:r>
            <a:r>
              <a:rPr lang="en" sz="700">
                <a:solidFill>
                  <a:srgbClr val="212121"/>
                </a:solidFill>
                <a:highlight>
                  <a:srgbClr val="FFFFFF"/>
                </a:highlight>
                <a:latin typeface="Roboto"/>
                <a:ea typeface="Roboto"/>
                <a:cs typeface="Roboto"/>
                <a:sym typeface="Roboto"/>
              </a:rPr>
              <a:t>Tjaden K. Speech and Swallowing in Parkinson's Disease. Top Geriatr Rehabil. 2008;24(2):115-126. doi: 10.1097/01.TGR.0000318899.87690.44. PMID: 19946386; PMCID: PMC2784698.</a:t>
            </a:r>
            <a:endParaRPr sz="7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58d5a89404_0_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Speech material</a:t>
            </a:r>
            <a:endParaRPr/>
          </a:p>
        </p:txBody>
      </p:sp>
      <p:sp>
        <p:nvSpPr>
          <p:cNvPr id="87" name="Google Shape;87;g258d5a89404_0_4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Speech database of 100 dysarthric persons of low, moderate and severe degrees of disability has been recorded in a related project called QoLT (Quality of Life Technology)</a:t>
            </a:r>
            <a:endParaRPr/>
          </a:p>
          <a:p>
            <a:pPr indent="-317500" lvl="0" marL="457200" rtl="0" algn="l">
              <a:spcBef>
                <a:spcPts val="0"/>
              </a:spcBef>
              <a:spcAft>
                <a:spcPts val="0"/>
              </a:spcAft>
              <a:buSzPts val="1400"/>
              <a:buChar char="●"/>
            </a:pPr>
            <a:r>
              <a:rPr lang="en"/>
              <a:t>The command words were designed to represent the Korean alphabet letters for the purpose of speech recognition when controlling electronic appliances, such as a cell phone, PC, TV, and a radio</a:t>
            </a:r>
            <a:endParaRPr/>
          </a:p>
        </p:txBody>
      </p:sp>
      <p:sp>
        <p:nvSpPr>
          <p:cNvPr id="88" name="Google Shape;88;g258d5a89404_0_4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Dysarthric speakers had the age range from 30 to 40, and the ratio of male and female was 2:1</a:t>
            </a:r>
            <a:endParaRPr/>
          </a:p>
          <a:p>
            <a:pPr indent="-317500" lvl="0" marL="457200" rtl="0" algn="l">
              <a:spcBef>
                <a:spcPts val="0"/>
              </a:spcBef>
              <a:spcAft>
                <a:spcPts val="0"/>
              </a:spcAft>
              <a:buSzPts val="1400"/>
              <a:buChar char="●"/>
            </a:pPr>
            <a:r>
              <a:rPr lang="en"/>
              <a:t>Healthy control speakers were also recorded with the same age and gender distributions</a:t>
            </a:r>
            <a:endParaRPr/>
          </a:p>
        </p:txBody>
      </p:sp>
      <p:pic>
        <p:nvPicPr>
          <p:cNvPr id="89" name="Google Shape;89;g258d5a89404_0_46"/>
          <p:cNvPicPr preferRelativeResize="0"/>
          <p:nvPr/>
        </p:nvPicPr>
        <p:blipFill>
          <a:blip r:embed="rId3">
            <a:alphaModFix/>
          </a:blip>
          <a:stretch>
            <a:fillRect/>
          </a:stretch>
        </p:blipFill>
        <p:spPr>
          <a:xfrm>
            <a:off x="4909699" y="2947450"/>
            <a:ext cx="3845301" cy="217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58d5a89404_0_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(GAN)</a:t>
            </a:r>
            <a:endParaRPr/>
          </a:p>
        </p:txBody>
      </p:sp>
      <p:sp>
        <p:nvSpPr>
          <p:cNvPr id="95" name="Google Shape;95;g258d5a89404_0_5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Adversarial Loss: G tries to generate spectrograms G(x) that look similar to </a:t>
            </a:r>
            <a:r>
              <a:rPr lang="en"/>
              <a:t>spectrograms </a:t>
            </a:r>
            <a:r>
              <a:rPr lang="en"/>
              <a:t>from domain Y , while D</a:t>
            </a:r>
            <a:r>
              <a:rPr baseline="-25000" lang="en"/>
              <a:t>Y</a:t>
            </a:r>
            <a:r>
              <a:rPr lang="en"/>
              <a:t> aims to distinguish between translated samples G(x) and real samples y. G aims to minimize this objective against an adversary D that tries to maximize it (minG maxD</a:t>
            </a:r>
            <a:r>
              <a:rPr baseline="-25000" lang="en"/>
              <a:t>Y</a:t>
            </a:r>
            <a:r>
              <a:rPr lang="en"/>
              <a:t> L</a:t>
            </a:r>
            <a:r>
              <a:rPr baseline="-25000" lang="en"/>
              <a:t>GAN</a:t>
            </a:r>
            <a:r>
              <a:rPr lang="en"/>
              <a:t>(G, D</a:t>
            </a:r>
            <a:r>
              <a:rPr baseline="-25000" lang="en"/>
              <a:t>Y</a:t>
            </a:r>
            <a:r>
              <a:rPr lang="en"/>
              <a:t>, X, Y))</a:t>
            </a:r>
            <a:endParaRPr/>
          </a:p>
          <a:p>
            <a:pPr indent="-317500" lvl="0" marL="457200" rtl="0" algn="l">
              <a:spcBef>
                <a:spcPts val="0"/>
              </a:spcBef>
              <a:spcAft>
                <a:spcPts val="0"/>
              </a:spcAft>
              <a:buSzPts val="1400"/>
              <a:buChar char="●"/>
            </a:pPr>
            <a:r>
              <a:rPr lang="en"/>
              <a:t>Cycle-consistency loss was further introduced to reduce the space of possible mapping functions</a:t>
            </a:r>
            <a:endParaRPr/>
          </a:p>
        </p:txBody>
      </p:sp>
      <p:sp>
        <p:nvSpPr>
          <p:cNvPr id="96" name="Google Shape;96;g258d5a89404_0_5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7" name="Google Shape;97;g258d5a89404_0_53"/>
          <p:cNvPicPr preferRelativeResize="0"/>
          <p:nvPr/>
        </p:nvPicPr>
        <p:blipFill>
          <a:blip r:embed="rId3">
            <a:alphaModFix/>
          </a:blip>
          <a:stretch>
            <a:fillRect/>
          </a:stretch>
        </p:blipFill>
        <p:spPr>
          <a:xfrm>
            <a:off x="4205450" y="1266175"/>
            <a:ext cx="4938549" cy="1981250"/>
          </a:xfrm>
          <a:prstGeom prst="rect">
            <a:avLst/>
          </a:prstGeom>
          <a:noFill/>
          <a:ln>
            <a:noFill/>
          </a:ln>
        </p:spPr>
      </p:pic>
      <p:grpSp>
        <p:nvGrpSpPr>
          <p:cNvPr id="98" name="Google Shape;98;g258d5a89404_0_53"/>
          <p:cNvGrpSpPr/>
          <p:nvPr/>
        </p:nvGrpSpPr>
        <p:grpSpPr>
          <a:xfrm>
            <a:off x="5181683" y="3361175"/>
            <a:ext cx="2986088" cy="1173382"/>
            <a:chOff x="4205446" y="3361175"/>
            <a:chExt cx="2986088" cy="1173382"/>
          </a:xfrm>
        </p:grpSpPr>
        <p:pic>
          <p:nvPicPr>
            <p:cNvPr id="99" name="Google Shape;99;g258d5a89404_0_53"/>
            <p:cNvPicPr preferRelativeResize="0"/>
            <p:nvPr/>
          </p:nvPicPr>
          <p:blipFill>
            <a:blip r:embed="rId4">
              <a:alphaModFix/>
            </a:blip>
            <a:stretch>
              <a:fillRect/>
            </a:stretch>
          </p:blipFill>
          <p:spPr>
            <a:xfrm>
              <a:off x="4205446" y="3361175"/>
              <a:ext cx="2986088" cy="628650"/>
            </a:xfrm>
            <a:prstGeom prst="rect">
              <a:avLst/>
            </a:prstGeom>
            <a:noFill/>
            <a:ln>
              <a:noFill/>
            </a:ln>
          </p:spPr>
        </p:pic>
        <p:pic>
          <p:nvPicPr>
            <p:cNvPr id="100" name="Google Shape;100;g258d5a89404_0_53"/>
            <p:cNvPicPr preferRelativeResize="0"/>
            <p:nvPr/>
          </p:nvPicPr>
          <p:blipFill>
            <a:blip r:embed="rId5">
              <a:alphaModFix/>
            </a:blip>
            <a:stretch>
              <a:fillRect/>
            </a:stretch>
          </p:blipFill>
          <p:spPr>
            <a:xfrm>
              <a:off x="4205450" y="3980250"/>
              <a:ext cx="2986075" cy="55430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58d5a89404_0_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(c</a:t>
            </a:r>
            <a:r>
              <a:rPr lang="en"/>
              <a:t>ycleGAN for improving dysarthric speech</a:t>
            </a:r>
            <a:r>
              <a:rPr lang="en"/>
              <a:t>)</a:t>
            </a:r>
            <a:endParaRPr/>
          </a:p>
        </p:txBody>
      </p:sp>
      <p:sp>
        <p:nvSpPr>
          <p:cNvPr id="106" name="Google Shape;106;g258d5a89404_0_59"/>
          <p:cNvSpPr txBox="1"/>
          <p:nvPr>
            <p:ph idx="1" type="body"/>
          </p:nvPr>
        </p:nvSpPr>
        <p:spPr>
          <a:xfrm>
            <a:off x="311700" y="1266175"/>
            <a:ext cx="3192900" cy="3302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018"/>
              <a:buNone/>
            </a:pPr>
            <a:r>
              <a:rPr lang="en" sz="1195"/>
              <a:t>Reasons choosing cycleGAN:</a:t>
            </a:r>
            <a:endParaRPr sz="1195"/>
          </a:p>
          <a:p>
            <a:pPr indent="-304482" lvl="0" marL="457200" rtl="0" algn="l">
              <a:lnSpc>
                <a:spcPct val="95000"/>
              </a:lnSpc>
              <a:spcBef>
                <a:spcPts val="0"/>
              </a:spcBef>
              <a:spcAft>
                <a:spcPts val="0"/>
              </a:spcAft>
              <a:buSzPts val="1195"/>
              <a:buChar char="●"/>
            </a:pPr>
            <a:r>
              <a:rPr lang="en" sz="1195"/>
              <a:t>T</a:t>
            </a:r>
            <a:r>
              <a:rPr lang="en" sz="1195"/>
              <a:t>o avoid </a:t>
            </a:r>
            <a:r>
              <a:rPr lang="en" sz="1195"/>
              <a:t>having</a:t>
            </a:r>
            <a:r>
              <a:rPr lang="en" sz="1195"/>
              <a:t> </a:t>
            </a:r>
            <a:r>
              <a:rPr lang="en" sz="1195"/>
              <a:t>many possible outputs</a:t>
            </a:r>
            <a:r>
              <a:rPr lang="en" sz="1195"/>
              <a:t>, cycle-consistency loss desirable.</a:t>
            </a:r>
            <a:endParaRPr sz="1195"/>
          </a:p>
          <a:p>
            <a:pPr indent="-304482" lvl="0" marL="457200" rtl="0" algn="l">
              <a:lnSpc>
                <a:spcPct val="95000"/>
              </a:lnSpc>
              <a:spcBef>
                <a:spcPts val="0"/>
              </a:spcBef>
              <a:spcAft>
                <a:spcPts val="0"/>
              </a:spcAft>
              <a:buSzPts val="1195"/>
              <a:buChar char="●"/>
            </a:pPr>
            <a:r>
              <a:rPr lang="en" sz="1195"/>
              <a:t>Despite the differences in the two speech styles, the speech of the same utterance shares an underlying structure. Since cycle-consistency loss preserves the translation cycle, it is our hypothesis that it will have the effect of preserving the global structure of the input spectrograms. Therefore, it is the hypothesis in this work that CycleGAN may have the effect of prohibiting from generating infinitely many possible acceptable outputs while preserving the global structure of the input speech</a:t>
            </a:r>
            <a:endParaRPr sz="1195"/>
          </a:p>
        </p:txBody>
      </p:sp>
      <p:pic>
        <p:nvPicPr>
          <p:cNvPr id="107" name="Google Shape;107;g258d5a89404_0_59"/>
          <p:cNvPicPr preferRelativeResize="0"/>
          <p:nvPr/>
        </p:nvPicPr>
        <p:blipFill>
          <a:blip r:embed="rId3">
            <a:alphaModFix/>
          </a:blip>
          <a:stretch>
            <a:fillRect/>
          </a:stretch>
        </p:blipFill>
        <p:spPr>
          <a:xfrm>
            <a:off x="3467975" y="1266173"/>
            <a:ext cx="5590126" cy="264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58d5a89404_0_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(s</a:t>
            </a:r>
            <a:r>
              <a:rPr lang="en"/>
              <a:t>peech and spectrogram conversions</a:t>
            </a:r>
            <a:r>
              <a:rPr lang="en"/>
              <a:t>)</a:t>
            </a:r>
            <a:endParaRPr/>
          </a:p>
        </p:txBody>
      </p:sp>
      <p:sp>
        <p:nvSpPr>
          <p:cNvPr id="113" name="Google Shape;113;g258d5a89404_0_66"/>
          <p:cNvSpPr txBox="1"/>
          <p:nvPr>
            <p:ph idx="1" type="body"/>
          </p:nvPr>
        </p:nvSpPr>
        <p:spPr>
          <a:xfrm>
            <a:off x="311700" y="1266175"/>
            <a:ext cx="3206400" cy="3302700"/>
          </a:xfrm>
          <a:prstGeom prst="rect">
            <a:avLst/>
          </a:prstGeom>
        </p:spPr>
        <p:txBody>
          <a:bodyPr anchorCtr="0" anchor="t"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C</a:t>
            </a:r>
            <a:r>
              <a:rPr lang="en"/>
              <a:t>onvert audio signal to a wideband spectrogram using Short-Time Fourier Transform (STFT) with windows of 512 frames and 33% overlap.</a:t>
            </a:r>
            <a:endParaRPr/>
          </a:p>
          <a:p>
            <a:pPr indent="-297497" lvl="0" marL="457200" rtl="0" algn="l">
              <a:spcBef>
                <a:spcPts val="0"/>
              </a:spcBef>
              <a:spcAft>
                <a:spcPts val="0"/>
              </a:spcAft>
              <a:buSzPct val="100000"/>
              <a:buChar char="●"/>
            </a:pPr>
            <a:r>
              <a:rPr lang="en"/>
              <a:t>It is converted to wideband spectrograms ranging from 100-200Hz, which allows for high quality output in the time resolution.</a:t>
            </a:r>
            <a:endParaRPr/>
          </a:p>
          <a:p>
            <a:pPr indent="-297497" lvl="0" marL="457200" rtl="0" algn="l">
              <a:spcBef>
                <a:spcPts val="0"/>
              </a:spcBef>
              <a:spcAft>
                <a:spcPts val="0"/>
              </a:spcAft>
              <a:buSzPct val="100000"/>
              <a:buChar char="●"/>
            </a:pPr>
            <a:r>
              <a:rPr lang="en"/>
              <a:t>It is then converted to dB amplitude scale, and padded with white noise to generate 128x128 pixels images.</a:t>
            </a:r>
            <a:endParaRPr/>
          </a:p>
          <a:p>
            <a:pPr indent="-297497" lvl="0" marL="457200" rtl="0" algn="l">
              <a:spcBef>
                <a:spcPts val="0"/>
              </a:spcBef>
              <a:spcAft>
                <a:spcPts val="0"/>
              </a:spcAft>
              <a:buSzPct val="100000"/>
              <a:buChar char="●"/>
            </a:pPr>
            <a:r>
              <a:rPr lang="en"/>
              <a:t>White noise padding is done in order to adjust the variability in speech length to a fixed size.</a:t>
            </a:r>
            <a:endParaRPr/>
          </a:p>
          <a:p>
            <a:pPr indent="-297497" lvl="0" marL="457200" rtl="0" algn="l">
              <a:spcBef>
                <a:spcPts val="0"/>
              </a:spcBef>
              <a:spcAft>
                <a:spcPts val="0"/>
              </a:spcAft>
              <a:buSzPct val="100000"/>
              <a:buChar char="●"/>
            </a:pPr>
            <a:r>
              <a:rPr lang="en"/>
              <a:t>Reconstruct the audio signal: use the Griffin and Lim algorithm that use the magnitude of the STFT.</a:t>
            </a:r>
            <a:endParaRPr/>
          </a:p>
        </p:txBody>
      </p:sp>
      <p:pic>
        <p:nvPicPr>
          <p:cNvPr id="114" name="Google Shape;114;g258d5a89404_0_66"/>
          <p:cNvPicPr preferRelativeResize="0"/>
          <p:nvPr/>
        </p:nvPicPr>
        <p:blipFill>
          <a:blip r:embed="rId3">
            <a:alphaModFix/>
          </a:blip>
          <a:stretch>
            <a:fillRect/>
          </a:stretch>
        </p:blipFill>
        <p:spPr>
          <a:xfrm>
            <a:off x="3467975" y="1266173"/>
            <a:ext cx="5590126" cy="264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58d5a89404_0_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(c</a:t>
            </a:r>
            <a:r>
              <a:rPr lang="en"/>
              <a:t>ycleGAN implementations</a:t>
            </a:r>
            <a:r>
              <a:rPr lang="en"/>
              <a:t>)</a:t>
            </a:r>
            <a:endParaRPr/>
          </a:p>
        </p:txBody>
      </p:sp>
      <p:sp>
        <p:nvSpPr>
          <p:cNvPr id="120" name="Google Shape;120;g258d5a89404_0_73"/>
          <p:cNvSpPr txBox="1"/>
          <p:nvPr>
            <p:ph idx="1" type="body"/>
          </p:nvPr>
        </p:nvSpPr>
        <p:spPr>
          <a:xfrm>
            <a:off x="311700" y="1266175"/>
            <a:ext cx="3199500" cy="33027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The cycle-consistent adversarial training follows the same network architecture as original cycleGAN, </a:t>
            </a:r>
            <a:endParaRPr/>
          </a:p>
          <a:p>
            <a:pPr indent="-310832" lvl="0" marL="457200" rtl="0" algn="l">
              <a:spcBef>
                <a:spcPts val="0"/>
              </a:spcBef>
              <a:spcAft>
                <a:spcPts val="0"/>
              </a:spcAft>
              <a:buSzPct val="100000"/>
              <a:buChar char="●"/>
            </a:pPr>
            <a:r>
              <a:rPr lang="en"/>
              <a:t>For the discriminator training, </a:t>
            </a:r>
            <a:r>
              <a:rPr lang="en"/>
              <a:t>Markovian</a:t>
            </a:r>
            <a:r>
              <a:rPr lang="en"/>
              <a:t> PatchGAN is used for classifying if each N x N patch in an image is real or fake.</a:t>
            </a:r>
            <a:endParaRPr/>
          </a:p>
          <a:p>
            <a:pPr indent="-310832" lvl="0" marL="457200" rtl="0" algn="l">
              <a:spcBef>
                <a:spcPts val="0"/>
              </a:spcBef>
              <a:spcAft>
                <a:spcPts val="0"/>
              </a:spcAft>
              <a:buSzPct val="100000"/>
              <a:buChar char="●"/>
            </a:pPr>
            <a:r>
              <a:rPr lang="en"/>
              <a:t>Dysarthric and control spectrogram images are fed into the CycleGAN network.</a:t>
            </a:r>
            <a:endParaRPr/>
          </a:p>
          <a:p>
            <a:pPr indent="-310832" lvl="0" marL="457200" rtl="0" algn="l">
              <a:spcBef>
                <a:spcPts val="0"/>
              </a:spcBef>
              <a:spcAft>
                <a:spcPts val="0"/>
              </a:spcAft>
              <a:buSzPct val="100000"/>
              <a:buChar char="●"/>
            </a:pPr>
            <a:r>
              <a:rPr lang="en"/>
              <a:t>Trained on 18,700 spectrogram images in the dysarthric domain and on 8,610 spectrogram images in the control group</a:t>
            </a:r>
            <a:endParaRPr/>
          </a:p>
          <a:p>
            <a:pPr indent="-310832" lvl="0" marL="457200" rtl="0" algn="l">
              <a:spcBef>
                <a:spcPts val="0"/>
              </a:spcBef>
              <a:spcAft>
                <a:spcPts val="0"/>
              </a:spcAft>
              <a:buSzPct val="100000"/>
              <a:buChar char="●"/>
            </a:pPr>
            <a:r>
              <a:rPr lang="en"/>
              <a:t>Trained for 1,000 iterations</a:t>
            </a:r>
            <a:endParaRPr/>
          </a:p>
        </p:txBody>
      </p:sp>
      <p:pic>
        <p:nvPicPr>
          <p:cNvPr id="121" name="Google Shape;121;g258d5a89404_0_73"/>
          <p:cNvPicPr preferRelativeResize="0"/>
          <p:nvPr/>
        </p:nvPicPr>
        <p:blipFill>
          <a:blip r:embed="rId3">
            <a:alphaModFix/>
          </a:blip>
          <a:stretch>
            <a:fillRect/>
          </a:stretch>
        </p:blipFill>
        <p:spPr>
          <a:xfrm>
            <a:off x="3467975" y="1266173"/>
            <a:ext cx="5590126" cy="264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58d5a89404_0_8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en"/>
              <a:t>Table 2 displays the ASR (using Google Cloud STT ) performance in terms of WER obtained from 100 test samples of generated speech signals and 200 samples of the original signals from the QoLT database.</a:t>
            </a:r>
            <a:endParaRPr/>
          </a:p>
          <a:p>
            <a:pPr indent="-293369" lvl="1" marL="914400" rtl="0" algn="l">
              <a:spcBef>
                <a:spcPts val="0"/>
              </a:spcBef>
              <a:spcAft>
                <a:spcPts val="0"/>
              </a:spcAft>
              <a:buSzPct val="100000"/>
              <a:buChar char="○"/>
            </a:pPr>
            <a:r>
              <a:rPr lang="en"/>
              <a:t>The test samples are generated sounds and contains a certain amount of noise and artifacts, which may lower recognition accuracies. The latter includes clean speeches from control and dysarthric groups</a:t>
            </a:r>
            <a:endParaRPr/>
          </a:p>
          <a:p>
            <a:pPr indent="-304165" lvl="0" marL="457200" rtl="0" algn="l">
              <a:spcBef>
                <a:spcPts val="0"/>
              </a:spcBef>
              <a:spcAft>
                <a:spcPts val="0"/>
              </a:spcAft>
              <a:buSzPct val="100000"/>
              <a:buChar char="●"/>
            </a:pPr>
            <a:r>
              <a:rPr lang="en"/>
              <a:t>For clean speech of the control group WER is 7%.</a:t>
            </a:r>
            <a:endParaRPr/>
          </a:p>
          <a:p>
            <a:pPr indent="-304165" lvl="0" marL="457200" rtl="0" algn="l">
              <a:spcBef>
                <a:spcPts val="0"/>
              </a:spcBef>
              <a:spcAft>
                <a:spcPts val="0"/>
              </a:spcAft>
              <a:buSzPct val="100000"/>
              <a:buChar char="●"/>
            </a:pPr>
            <a:r>
              <a:rPr lang="en"/>
              <a:t>Comparing the recognition accuracies of the original dysarthric with the generated speech the system performance is improved using the proposed method. The WER has been lowered by 33.4%, even with some artifacts introduced in the course of lossy conversions.</a:t>
            </a:r>
            <a:endParaRPr/>
          </a:p>
        </p:txBody>
      </p:sp>
      <p:sp>
        <p:nvSpPr>
          <p:cNvPr id="127" name="Google Shape;127;g258d5a89404_0_8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Evaluation</a:t>
            </a:r>
            <a:endParaRPr/>
          </a:p>
        </p:txBody>
      </p:sp>
      <p:pic>
        <p:nvPicPr>
          <p:cNvPr id="128" name="Google Shape;128;g258d5a89404_0_80"/>
          <p:cNvPicPr preferRelativeResize="0"/>
          <p:nvPr/>
        </p:nvPicPr>
        <p:blipFill>
          <a:blip r:embed="rId3">
            <a:alphaModFix/>
          </a:blip>
          <a:stretch>
            <a:fillRect/>
          </a:stretch>
        </p:blipFill>
        <p:spPr>
          <a:xfrm>
            <a:off x="4948688" y="412375"/>
            <a:ext cx="3767301" cy="2652725"/>
          </a:xfrm>
          <a:prstGeom prst="rect">
            <a:avLst/>
          </a:prstGeom>
          <a:noFill/>
          <a:ln>
            <a:noFill/>
          </a:ln>
        </p:spPr>
      </p:pic>
      <p:pic>
        <p:nvPicPr>
          <p:cNvPr id="129" name="Google Shape;129;g258d5a89404_0_80"/>
          <p:cNvPicPr preferRelativeResize="0"/>
          <p:nvPr/>
        </p:nvPicPr>
        <p:blipFill>
          <a:blip r:embed="rId4">
            <a:alphaModFix/>
          </a:blip>
          <a:stretch>
            <a:fillRect/>
          </a:stretch>
        </p:blipFill>
        <p:spPr>
          <a:xfrm>
            <a:off x="5069824" y="3150050"/>
            <a:ext cx="3525050" cy="141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