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T Sans Narrow"/>
      <p:regular r:id="rId43"/>
      <p:bold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9" roundtripDataSignature="AMtx7mjWwg1PWYVyusb7BhkvXf6rSeVO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TSansNarrow-bold.fntdata"/><Relationship Id="rId43" Type="http://schemas.openxmlformats.org/officeDocument/2006/relationships/font" Target="fonts/PTSansNarrow-regular.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17d9ad57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17d9ad57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17d9ad5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17d9ad5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17d9ad57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17d9ad57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17d9ad5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17d9ad5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17d9ad57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17d9ad57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17d9ad5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17d9ad5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17d9ad5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317d9ad57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1276f73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1276f73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1276f73f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1276f73f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1276f73f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1276f73f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d851bcb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d851bcb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1276f73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1276f73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1276f73f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31276f73f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7104d03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7104d03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73a706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73a7067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73a7067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73a7067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7104d03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7104d03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7104d030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57104d03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559989a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559989a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559989a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559989a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559989a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5559989a9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d851bcb47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5d851bcb4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35b8af7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35b8af7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35b8af7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35b8af7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35b8af71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535b8af7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6fc04a3c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6fc04a3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20055a4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20055a4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20055a4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20055a4b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f080dcd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4f080dcd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6d18a8a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6d18a8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7caacd7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7caacd7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d851bcb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d851bcb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7caacd7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7caacd7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7caacd73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7caacd73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7caacd73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37caacd7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17d9ad5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17d9ad5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41"/>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4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41"/>
          <p:cNvGrpSpPr/>
          <p:nvPr/>
        </p:nvGrpSpPr>
        <p:grpSpPr>
          <a:xfrm>
            <a:off x="1004144" y="1022025"/>
            <a:ext cx="7136668" cy="152400"/>
            <a:chOff x="1346429" y="1011300"/>
            <a:chExt cx="6452100" cy="152400"/>
          </a:xfrm>
        </p:grpSpPr>
        <p:cxnSp>
          <p:nvCxnSpPr>
            <p:cNvPr id="13" name="Google Shape;13;p41"/>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41"/>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41"/>
          <p:cNvGrpSpPr/>
          <p:nvPr/>
        </p:nvGrpSpPr>
        <p:grpSpPr>
          <a:xfrm>
            <a:off x="1004151" y="3969100"/>
            <a:ext cx="7136668" cy="152400"/>
            <a:chOff x="1346435" y="3969088"/>
            <a:chExt cx="6452100" cy="152400"/>
          </a:xfrm>
        </p:grpSpPr>
        <p:cxnSp>
          <p:nvCxnSpPr>
            <p:cNvPr id="16" name="Google Shape;16;p41"/>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41"/>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4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4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50"/>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0"/>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50"/>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4" name="Google Shape;2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8" name="Google Shape;28;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4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4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47"/>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4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4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4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4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9"/>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4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tensorflow.org/install/source#gpu" TargetMode="External"/><Relationship Id="rId4" Type="http://schemas.openxmlformats.org/officeDocument/2006/relationships/hyperlink" Target="https://medium.com/repro-repo/install-cuda-and-cudnn-for-tensorflow-gpu-on-ubuntu-79306e4ac04e" TargetMode="External"/><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santi-pdp/sega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rive.google.com/drive/folders/19i0j4U3hLxhw6fjz9JoNVr6JcIJortK8?usp=drive_link" TargetMode="Externa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rive.google.com/drive/folders/1h_B4Tc16lgaw-QCS1WSWrNOsxHIs8CZ5?usp=drive_link" TargetMode="External"/><Relationship Id="rId4" Type="http://schemas.openxmlformats.org/officeDocument/2006/relationships/hyperlink" Target="https://drive.google.com/drive/folders/1BvG9l84SNEEYX4Aig3DdHlDAi7u0IqgN?usp=drive_link" TargetMode="External"/><Relationship Id="rId5" Type="http://schemas.openxmlformats.org/officeDocument/2006/relationships/hyperlink" Target="https://drive.google.com/drive/folders/1788LoSXatnhCh2fW95JMXPauha4zXkWd?usp=drive_lin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s://archive.ics.uci.edu/dataset/301/parkinson+speech+dataset+with+multiple+types+of+sound+recordings" TargetMode="External"/><Relationship Id="rId10" Type="http://schemas.openxmlformats.org/officeDocument/2006/relationships/hyperlink" Target="https://github.com/phpstorm1/SE-FCN" TargetMode="External"/><Relationship Id="rId13" Type="http://schemas.openxmlformats.org/officeDocument/2006/relationships/hyperlink" Target="https://huggingface.co/openai/whisper-medium" TargetMode="External"/><Relationship Id="rId12" Type="http://schemas.openxmlformats.org/officeDocument/2006/relationships/hyperlink" Target="https://github.com/jim-schwoebel/voice_datasets" TargetMode="External"/><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arxiv.org/pdf/1703.09452.pdf" TargetMode="External"/><Relationship Id="rId4" Type="http://schemas.openxmlformats.org/officeDocument/2006/relationships/hyperlink" Target="https://github.com/santi-pdp/segan_pytorch" TargetMode="External"/><Relationship Id="rId9" Type="http://schemas.openxmlformats.org/officeDocument/2006/relationships/hyperlink" Target="http://www.ece.mcgill.ca/~bchamp/Papers/Conference/ICASSP2019b.pdf" TargetMode="External"/><Relationship Id="rId5" Type="http://schemas.openxmlformats.org/officeDocument/2006/relationships/hyperlink" Target="https://arxiv.org/pdf/1911.04697.pdf" TargetMode="External"/><Relationship Id="rId6" Type="http://schemas.openxmlformats.org/officeDocument/2006/relationships/hyperlink" Target="https://github.com/huyanxin/phasen" TargetMode="External"/><Relationship Id="rId7" Type="http://schemas.openxmlformats.org/officeDocument/2006/relationships/hyperlink" Target="http://www.ece.mcgill.ca/~bchamp/Papers/Conference/ICASSP2019b.pdf" TargetMode="External"/><Relationship Id="rId8" Type="http://schemas.openxmlformats.org/officeDocument/2006/relationships/hyperlink" Target="http://www.ece.mcgill.ca/~bchamp/Papers/Conference/ICASSP2019b.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google.com/presentation/d/1ukhXHVuPZaxJtQ4e4SodwAor2ea2YvHe/edit?usp=sharing&amp;ouid=114304310352102922333&amp;rtpof=true&amp;sd=true" TargetMode="External"/><Relationship Id="rId4" Type="http://schemas.openxmlformats.org/officeDocument/2006/relationships/hyperlink" Target="https://speeq.readthedocs.io/en/latest/index.html" TargetMode="External"/><Relationship Id="rId5" Type="http://schemas.openxmlformats.org/officeDocument/2006/relationships/hyperlink" Target="https://github.com/msalhab96/SpeeQ" TargetMode="External"/><Relationship Id="rId6" Type="http://schemas.openxmlformats.org/officeDocument/2006/relationships/hyperlink" Target="https://arxiv.org/abs/1506.07503" TargetMode="External"/></Relationships>
</file>

<file path=ppt/slides/_rels/slide37.xml.rels><?xml version="1.0" encoding="UTF-8" standalone="yes"?><Relationships xmlns="http://schemas.openxmlformats.org/package/2006/relationships"><Relationship Id="rId11" Type="http://schemas.openxmlformats.org/officeDocument/2006/relationships/hyperlink" Target="https://openaccess.thecvf.com/content_CVPR_2020/papers/Chen_One-Shot_Adversarial_Attacks_on_Visual_Tracking_With_Dual_Attention_CVPR_2020_paper.pdf" TargetMode="External"/><Relationship Id="rId10" Type="http://schemas.openxmlformats.org/officeDocument/2006/relationships/hyperlink" Target="https://ieeexplore.ieee.org/stamp/stamp.jsp?arnumber=9536416" TargetMode="External"/><Relationship Id="rId13" Type="http://schemas.openxmlformats.org/officeDocument/2006/relationships/hyperlink" Target="https://arxiv.org/pdf/1908.07125.pdf" TargetMode="External"/><Relationship Id="rId12" Type="http://schemas.openxmlformats.org/officeDocument/2006/relationships/hyperlink" Target="https://ojs.aaai.org/index.php/AAAI/article/view/5767" TargetMode="External"/><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ieeexplore.ieee.org/stamp/stamp.jsp?arnumber=9053288" TargetMode="External"/><Relationship Id="rId4" Type="http://schemas.openxmlformats.org/officeDocument/2006/relationships/hyperlink" Target="https://ieeexplore.ieee.org/stamp/stamp.jsp?arnumber=9238430" TargetMode="External"/><Relationship Id="rId9" Type="http://schemas.openxmlformats.org/officeDocument/2006/relationships/hyperlink" Target="https://www.sciencedirect.com/science/article/pii/S1110016822000953" TargetMode="External"/><Relationship Id="rId15" Type="http://schemas.openxmlformats.org/officeDocument/2006/relationships/hyperlink" Target="https://arxiv.org/pdf/1903.06620.pdf" TargetMode="External"/><Relationship Id="rId14" Type="http://schemas.openxmlformats.org/officeDocument/2006/relationships/hyperlink" Target="https://ieeexplore.ieee.org/stamp/stamp.jsp?arnumber=8788563" TargetMode="External"/><Relationship Id="rId17" Type="http://schemas.openxmlformats.org/officeDocument/2006/relationships/hyperlink" Target="https://engineering.purdue.edu/ChanGroup/ECE595/files/chapter3.pdf" TargetMode="External"/><Relationship Id="rId16" Type="http://schemas.openxmlformats.org/officeDocument/2006/relationships/hyperlink" Target="https://openaccess.thecvf.com/content/CVPR2022/papers/Lovisotto_Give_Me_Your_Attention_Dot-Product_Attention_Considered_Harmful_for_Adversarial_CVPR_2022_paper.pdf" TargetMode="External"/><Relationship Id="rId5" Type="http://schemas.openxmlformats.org/officeDocument/2006/relationships/hyperlink" Target="https://link.springer.com/chapter/10.1007/978-3-030-68851-6_2" TargetMode="External"/><Relationship Id="rId6" Type="http://schemas.openxmlformats.org/officeDocument/2006/relationships/hyperlink" Target="https://arxiv.org/pdf/1709.08693.pdf" TargetMode="External"/><Relationship Id="rId18" Type="http://schemas.openxmlformats.org/officeDocument/2006/relationships/hyperlink" Target="https://en.wikipedia.org/wiki/Adversarial_machine_learning" TargetMode="External"/><Relationship Id="rId7" Type="http://schemas.openxmlformats.org/officeDocument/2006/relationships/hyperlink" Target="https://onlinelibrary.wiley.com/doi/pdf/10.1002/int.22808" TargetMode="External"/><Relationship Id="rId8" Type="http://schemas.openxmlformats.org/officeDocument/2006/relationships/hyperlink" Target="https://secml2018.github.io/attend.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drive/folders/1-fPR7CNt04L2MwVfz5OcYbXfAsrZWPsz?usp=driv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abs/1611.0700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drive/folders/1cCbt1nyz-khLva-6A-u2if2uZoqFZ0DK?usp=drive_link" TargetMode="External"/><Relationship Id="rId4" Type="http://schemas.openxmlformats.org/officeDocument/2006/relationships/hyperlink" Target="https://drive.google.com/file/d/1oE7ram7YCG1PUNrI6bHhpdIfytBnJ-Nk/view?usp=drive_link" TargetMode="External"/><Relationship Id="rId5" Type="http://schemas.openxmlformats.org/officeDocument/2006/relationships/hyperlink" Target="https://drive.google.com/file/d/1TXS9q41-lQ8j5Fglf4T70cSyTEyouyt7/view?usp=drive_link" TargetMode="External"/><Relationship Id="rId6" Type="http://schemas.openxmlformats.org/officeDocument/2006/relationships/hyperlink" Target="https://github.com/bkvogel/griffin_lim/blob/master/run_demo.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Wrap up</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317d9ad578_0_8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8</a:t>
            </a:r>
            <a:endParaRPr/>
          </a:p>
        </p:txBody>
      </p:sp>
      <p:sp>
        <p:nvSpPr>
          <p:cNvPr id="138" name="Google Shape;138;g2317d9ad578_0_8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Trained cGAN and cycleGAN using our dataset for 1M steps</a:t>
            </a:r>
            <a:endParaRPr/>
          </a:p>
          <a:p>
            <a:pPr indent="-317500" lvl="1" marL="914400" rtl="0" algn="l">
              <a:spcBef>
                <a:spcPts val="0"/>
              </a:spcBef>
              <a:spcAft>
                <a:spcPts val="0"/>
              </a:spcAft>
              <a:buSzPts val="1400"/>
              <a:buChar char="○"/>
            </a:pPr>
            <a:r>
              <a:rPr lang="en"/>
              <a:t>Tested cGAN with MNIST dataset, it works well</a:t>
            </a:r>
            <a:endParaRPr/>
          </a:p>
        </p:txBody>
      </p:sp>
      <p:pic>
        <p:nvPicPr>
          <p:cNvPr id="139" name="Google Shape;139;g2317d9ad578_0_89"/>
          <p:cNvPicPr preferRelativeResize="0"/>
          <p:nvPr/>
        </p:nvPicPr>
        <p:blipFill>
          <a:blip r:embed="rId3">
            <a:alphaModFix/>
          </a:blip>
          <a:stretch>
            <a:fillRect/>
          </a:stretch>
        </p:blipFill>
        <p:spPr>
          <a:xfrm>
            <a:off x="4849725" y="2228850"/>
            <a:ext cx="2583150" cy="2583150"/>
          </a:xfrm>
          <a:prstGeom prst="rect">
            <a:avLst/>
          </a:prstGeom>
          <a:noFill/>
          <a:ln>
            <a:noFill/>
          </a:ln>
        </p:spPr>
      </p:pic>
      <p:pic>
        <p:nvPicPr>
          <p:cNvPr id="140" name="Google Shape;140;g2317d9ad578_0_89"/>
          <p:cNvPicPr preferRelativeResize="0"/>
          <p:nvPr/>
        </p:nvPicPr>
        <p:blipFill>
          <a:blip r:embed="rId4">
            <a:alphaModFix/>
          </a:blip>
          <a:stretch>
            <a:fillRect/>
          </a:stretch>
        </p:blipFill>
        <p:spPr>
          <a:xfrm>
            <a:off x="1961400" y="2228850"/>
            <a:ext cx="2583150" cy="258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317d9ad578_0_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8</a:t>
            </a:r>
            <a:endParaRPr/>
          </a:p>
        </p:txBody>
      </p:sp>
      <p:sp>
        <p:nvSpPr>
          <p:cNvPr id="146" name="Google Shape;146;g2317d9ad578_0_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Trained cGAN and cycleGAN using our dataset for 1M steps</a:t>
            </a:r>
            <a:endParaRPr/>
          </a:p>
          <a:p>
            <a:pPr indent="-317500" lvl="1" marL="914400" rtl="0" algn="l">
              <a:spcBef>
                <a:spcPts val="0"/>
              </a:spcBef>
              <a:spcAft>
                <a:spcPts val="0"/>
              </a:spcAft>
              <a:buSzPts val="1400"/>
              <a:buChar char="○"/>
            </a:pPr>
            <a:r>
              <a:rPr lang="en"/>
              <a:t>Tested cGAN with MNIST dataset, it works well</a:t>
            </a:r>
            <a:endParaRPr/>
          </a:p>
          <a:p>
            <a:pPr indent="-317500" lvl="1" marL="914400" rtl="0" algn="l">
              <a:spcBef>
                <a:spcPts val="0"/>
              </a:spcBef>
              <a:spcAft>
                <a:spcPts val="0"/>
              </a:spcAft>
              <a:buSzPts val="1400"/>
              <a:buChar char="○"/>
            </a:pPr>
            <a:r>
              <a:rPr lang="en"/>
              <a:t>Using cGAN on our dataset with UNet and ResNet generator: it cannot generate anything</a:t>
            </a:r>
            <a:endParaRPr/>
          </a:p>
          <a:p>
            <a:pPr indent="-317500" lvl="2" marL="1371600" rtl="0" algn="l">
              <a:spcBef>
                <a:spcPts val="0"/>
              </a:spcBef>
              <a:spcAft>
                <a:spcPts val="0"/>
              </a:spcAft>
              <a:buSzPts val="1400"/>
              <a:buChar char="■"/>
            </a:pPr>
            <a:r>
              <a:rPr lang="en"/>
              <a:t>cGAN using UNet:</a:t>
            </a:r>
            <a:endParaRPr/>
          </a:p>
        </p:txBody>
      </p:sp>
      <p:grpSp>
        <p:nvGrpSpPr>
          <p:cNvPr id="147" name="Google Shape;147;g2317d9ad578_0_13"/>
          <p:cNvGrpSpPr/>
          <p:nvPr/>
        </p:nvGrpSpPr>
        <p:grpSpPr>
          <a:xfrm>
            <a:off x="1123200" y="2476500"/>
            <a:ext cx="1219200" cy="1568250"/>
            <a:chOff x="279675" y="2476500"/>
            <a:chExt cx="1219200" cy="1568250"/>
          </a:xfrm>
        </p:grpSpPr>
        <p:pic>
          <p:nvPicPr>
            <p:cNvPr id="148" name="Google Shape;148;g2317d9ad578_0_13"/>
            <p:cNvPicPr preferRelativeResize="0"/>
            <p:nvPr/>
          </p:nvPicPr>
          <p:blipFill>
            <a:blip r:embed="rId3">
              <a:alphaModFix/>
            </a:blip>
            <a:stretch>
              <a:fillRect/>
            </a:stretch>
          </p:blipFill>
          <p:spPr>
            <a:xfrm>
              <a:off x="279675" y="2476500"/>
              <a:ext cx="1219200" cy="1219200"/>
            </a:xfrm>
            <a:prstGeom prst="rect">
              <a:avLst/>
            </a:prstGeom>
            <a:noFill/>
            <a:ln>
              <a:noFill/>
            </a:ln>
          </p:spPr>
        </p:pic>
        <p:sp>
          <p:nvSpPr>
            <p:cNvPr id="149" name="Google Shape;149;g2317d9ad578_0_13"/>
            <p:cNvSpPr txBox="1"/>
            <p:nvPr/>
          </p:nvSpPr>
          <p:spPr>
            <a:xfrm>
              <a:off x="594375" y="3790950"/>
              <a:ext cx="5898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input</a:t>
              </a:r>
              <a:endParaRPr sz="1000">
                <a:latin typeface="Open Sans"/>
                <a:ea typeface="Open Sans"/>
                <a:cs typeface="Open Sans"/>
                <a:sym typeface="Open Sans"/>
              </a:endParaRPr>
            </a:p>
          </p:txBody>
        </p:sp>
      </p:grpSp>
      <p:grpSp>
        <p:nvGrpSpPr>
          <p:cNvPr id="150" name="Google Shape;150;g2317d9ad578_0_13"/>
          <p:cNvGrpSpPr/>
          <p:nvPr/>
        </p:nvGrpSpPr>
        <p:grpSpPr>
          <a:xfrm>
            <a:off x="6589025" y="2476500"/>
            <a:ext cx="1219200" cy="1644450"/>
            <a:chOff x="6225550" y="2476500"/>
            <a:chExt cx="1219200" cy="1644450"/>
          </a:xfrm>
        </p:grpSpPr>
        <p:pic>
          <p:nvPicPr>
            <p:cNvPr id="151" name="Google Shape;151;g2317d9ad578_0_13"/>
            <p:cNvPicPr preferRelativeResize="0"/>
            <p:nvPr/>
          </p:nvPicPr>
          <p:blipFill>
            <a:blip r:embed="rId4">
              <a:alphaModFix/>
            </a:blip>
            <a:stretch>
              <a:fillRect/>
            </a:stretch>
          </p:blipFill>
          <p:spPr>
            <a:xfrm>
              <a:off x="6225550" y="2476500"/>
              <a:ext cx="1219200" cy="1219200"/>
            </a:xfrm>
            <a:prstGeom prst="rect">
              <a:avLst/>
            </a:prstGeom>
            <a:noFill/>
            <a:ln>
              <a:noFill/>
            </a:ln>
          </p:spPr>
        </p:pic>
        <p:sp>
          <p:nvSpPr>
            <p:cNvPr id="152" name="Google Shape;152;g2317d9ad578_0_13"/>
            <p:cNvSpPr txBox="1"/>
            <p:nvPr/>
          </p:nvSpPr>
          <p:spPr>
            <a:xfrm>
              <a:off x="6540250" y="3867150"/>
              <a:ext cx="5898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out</a:t>
              </a:r>
              <a:r>
                <a:rPr lang="en" sz="1000">
                  <a:latin typeface="Open Sans"/>
                  <a:ea typeface="Open Sans"/>
                  <a:cs typeface="Open Sans"/>
                  <a:sym typeface="Open Sans"/>
                </a:rPr>
                <a:t>put</a:t>
              </a:r>
              <a:endParaRPr sz="1000">
                <a:latin typeface="Open Sans"/>
                <a:ea typeface="Open Sans"/>
                <a:cs typeface="Open Sans"/>
                <a:sym typeface="Open Sans"/>
              </a:endParaRPr>
            </a:p>
          </p:txBody>
        </p:sp>
      </p:grpSp>
      <p:grpSp>
        <p:nvGrpSpPr>
          <p:cNvPr id="153" name="Google Shape;153;g2317d9ad578_0_13"/>
          <p:cNvGrpSpPr/>
          <p:nvPr/>
        </p:nvGrpSpPr>
        <p:grpSpPr>
          <a:xfrm>
            <a:off x="3173725" y="2476500"/>
            <a:ext cx="1219200" cy="1644450"/>
            <a:chOff x="3173725" y="2476500"/>
            <a:chExt cx="1219200" cy="1644450"/>
          </a:xfrm>
        </p:grpSpPr>
        <p:pic>
          <p:nvPicPr>
            <p:cNvPr id="154" name="Google Shape;154;g2317d9ad578_0_13"/>
            <p:cNvPicPr preferRelativeResize="0"/>
            <p:nvPr/>
          </p:nvPicPr>
          <p:blipFill>
            <a:blip r:embed="rId5">
              <a:alphaModFix/>
            </a:blip>
            <a:stretch>
              <a:fillRect/>
            </a:stretch>
          </p:blipFill>
          <p:spPr>
            <a:xfrm>
              <a:off x="3173725" y="2476500"/>
              <a:ext cx="1219200" cy="1219200"/>
            </a:xfrm>
            <a:prstGeom prst="rect">
              <a:avLst/>
            </a:prstGeom>
            <a:noFill/>
            <a:ln>
              <a:noFill/>
            </a:ln>
          </p:spPr>
        </p:pic>
        <p:sp>
          <p:nvSpPr>
            <p:cNvPr id="155" name="Google Shape;155;g2317d9ad578_0_13"/>
            <p:cNvSpPr txBox="1"/>
            <p:nvPr/>
          </p:nvSpPr>
          <p:spPr>
            <a:xfrm>
              <a:off x="3283375" y="3867150"/>
              <a:ext cx="9999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40000</a:t>
              </a:r>
              <a:endParaRPr sz="1000">
                <a:latin typeface="Open Sans"/>
                <a:ea typeface="Open Sans"/>
                <a:cs typeface="Open Sans"/>
                <a:sym typeface="Open Sans"/>
              </a:endParaRPr>
            </a:p>
          </p:txBody>
        </p:sp>
      </p:grpSp>
      <p:grpSp>
        <p:nvGrpSpPr>
          <p:cNvPr id="156" name="Google Shape;156;g2317d9ad578_0_13"/>
          <p:cNvGrpSpPr/>
          <p:nvPr/>
        </p:nvGrpSpPr>
        <p:grpSpPr>
          <a:xfrm>
            <a:off x="4537700" y="2476500"/>
            <a:ext cx="1219200" cy="1644450"/>
            <a:chOff x="4537700" y="2476500"/>
            <a:chExt cx="1219200" cy="1644450"/>
          </a:xfrm>
        </p:grpSpPr>
        <p:pic>
          <p:nvPicPr>
            <p:cNvPr id="157" name="Google Shape;157;g2317d9ad578_0_13"/>
            <p:cNvPicPr preferRelativeResize="0"/>
            <p:nvPr/>
          </p:nvPicPr>
          <p:blipFill>
            <a:blip r:embed="rId6">
              <a:alphaModFix/>
            </a:blip>
            <a:stretch>
              <a:fillRect/>
            </a:stretch>
          </p:blipFill>
          <p:spPr>
            <a:xfrm>
              <a:off x="4537700" y="2476500"/>
              <a:ext cx="1219200" cy="1219200"/>
            </a:xfrm>
            <a:prstGeom prst="rect">
              <a:avLst/>
            </a:prstGeom>
            <a:noFill/>
            <a:ln>
              <a:noFill/>
            </a:ln>
          </p:spPr>
        </p:pic>
        <p:sp>
          <p:nvSpPr>
            <p:cNvPr id="158" name="Google Shape;158;g2317d9ad578_0_13"/>
            <p:cNvSpPr txBox="1"/>
            <p:nvPr/>
          </p:nvSpPr>
          <p:spPr>
            <a:xfrm>
              <a:off x="4647350" y="3867150"/>
              <a:ext cx="9999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990000</a:t>
              </a:r>
              <a:endParaRPr sz="1000">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317d9ad578_0_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8</a:t>
            </a:r>
            <a:endParaRPr/>
          </a:p>
        </p:txBody>
      </p:sp>
      <p:sp>
        <p:nvSpPr>
          <p:cNvPr id="164" name="Google Shape;164;g2317d9ad578_0_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Trained cGAN and cycleGAN using our dataset for 1M steps</a:t>
            </a:r>
            <a:endParaRPr/>
          </a:p>
          <a:p>
            <a:pPr indent="-317500" lvl="1" marL="914400" rtl="0" algn="l">
              <a:spcBef>
                <a:spcPts val="0"/>
              </a:spcBef>
              <a:spcAft>
                <a:spcPts val="0"/>
              </a:spcAft>
              <a:buSzPts val="1400"/>
              <a:buChar char="○"/>
            </a:pPr>
            <a:r>
              <a:rPr lang="en"/>
              <a:t>Tested cGAN with MNIST dataset, it works well</a:t>
            </a:r>
            <a:endParaRPr/>
          </a:p>
          <a:p>
            <a:pPr indent="-317500" lvl="1" marL="914400" rtl="0" algn="l">
              <a:spcBef>
                <a:spcPts val="0"/>
              </a:spcBef>
              <a:spcAft>
                <a:spcPts val="0"/>
              </a:spcAft>
              <a:buSzPts val="1400"/>
              <a:buChar char="○"/>
            </a:pPr>
            <a:r>
              <a:rPr lang="en"/>
              <a:t>Using cGAN on our dataset with UNet and ResNet generator: it cannot generate anything</a:t>
            </a:r>
            <a:endParaRPr/>
          </a:p>
          <a:p>
            <a:pPr indent="-317500" lvl="2" marL="1371600" rtl="0" algn="l">
              <a:spcBef>
                <a:spcPts val="0"/>
              </a:spcBef>
              <a:spcAft>
                <a:spcPts val="0"/>
              </a:spcAft>
              <a:buSzPts val="1400"/>
              <a:buChar char="■"/>
            </a:pPr>
            <a:r>
              <a:rPr lang="en"/>
              <a:t>cGAN using ResNet:</a:t>
            </a:r>
            <a:endParaRPr/>
          </a:p>
        </p:txBody>
      </p:sp>
      <p:pic>
        <p:nvPicPr>
          <p:cNvPr id="165" name="Google Shape;165;g2317d9ad578_0_37"/>
          <p:cNvPicPr preferRelativeResize="0"/>
          <p:nvPr/>
        </p:nvPicPr>
        <p:blipFill>
          <a:blip r:embed="rId3">
            <a:alphaModFix/>
          </a:blip>
          <a:stretch>
            <a:fillRect/>
          </a:stretch>
        </p:blipFill>
        <p:spPr>
          <a:xfrm>
            <a:off x="1123200" y="2476500"/>
            <a:ext cx="1219200" cy="1219200"/>
          </a:xfrm>
          <a:prstGeom prst="rect">
            <a:avLst/>
          </a:prstGeom>
          <a:noFill/>
          <a:ln>
            <a:noFill/>
          </a:ln>
        </p:spPr>
      </p:pic>
      <p:sp>
        <p:nvSpPr>
          <p:cNvPr id="166" name="Google Shape;166;g2317d9ad578_0_37"/>
          <p:cNvSpPr txBox="1"/>
          <p:nvPr/>
        </p:nvSpPr>
        <p:spPr>
          <a:xfrm>
            <a:off x="1437900" y="3790950"/>
            <a:ext cx="5898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input</a:t>
            </a:r>
            <a:endParaRPr sz="1000">
              <a:latin typeface="Open Sans"/>
              <a:ea typeface="Open Sans"/>
              <a:cs typeface="Open Sans"/>
              <a:sym typeface="Open Sans"/>
            </a:endParaRPr>
          </a:p>
        </p:txBody>
      </p:sp>
      <p:pic>
        <p:nvPicPr>
          <p:cNvPr id="167" name="Google Shape;167;g2317d9ad578_0_37"/>
          <p:cNvPicPr preferRelativeResize="0"/>
          <p:nvPr/>
        </p:nvPicPr>
        <p:blipFill>
          <a:blip r:embed="rId4">
            <a:alphaModFix/>
          </a:blip>
          <a:stretch>
            <a:fillRect/>
          </a:stretch>
        </p:blipFill>
        <p:spPr>
          <a:xfrm>
            <a:off x="6589025" y="2476500"/>
            <a:ext cx="1219200" cy="1219200"/>
          </a:xfrm>
          <a:prstGeom prst="rect">
            <a:avLst/>
          </a:prstGeom>
          <a:noFill/>
          <a:ln>
            <a:noFill/>
          </a:ln>
        </p:spPr>
      </p:pic>
      <p:sp>
        <p:nvSpPr>
          <p:cNvPr id="168" name="Google Shape;168;g2317d9ad578_0_37"/>
          <p:cNvSpPr txBox="1"/>
          <p:nvPr/>
        </p:nvSpPr>
        <p:spPr>
          <a:xfrm>
            <a:off x="6903725" y="3867150"/>
            <a:ext cx="5898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output</a:t>
            </a:r>
            <a:endParaRPr sz="1000">
              <a:latin typeface="Open Sans"/>
              <a:ea typeface="Open Sans"/>
              <a:cs typeface="Open Sans"/>
              <a:sym typeface="Open Sans"/>
            </a:endParaRPr>
          </a:p>
        </p:txBody>
      </p:sp>
      <p:sp>
        <p:nvSpPr>
          <p:cNvPr id="169" name="Google Shape;169;g2317d9ad578_0_37"/>
          <p:cNvSpPr txBox="1"/>
          <p:nvPr/>
        </p:nvSpPr>
        <p:spPr>
          <a:xfrm>
            <a:off x="3283375" y="3867150"/>
            <a:ext cx="9999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20000</a:t>
            </a:r>
            <a:endParaRPr sz="1000">
              <a:latin typeface="Open Sans"/>
              <a:ea typeface="Open Sans"/>
              <a:cs typeface="Open Sans"/>
              <a:sym typeface="Open Sans"/>
            </a:endParaRPr>
          </a:p>
        </p:txBody>
      </p:sp>
      <p:sp>
        <p:nvSpPr>
          <p:cNvPr id="170" name="Google Shape;170;g2317d9ad578_0_37"/>
          <p:cNvSpPr txBox="1"/>
          <p:nvPr/>
        </p:nvSpPr>
        <p:spPr>
          <a:xfrm>
            <a:off x="4647350" y="3867150"/>
            <a:ext cx="9999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a:t>
            </a:r>
            <a:r>
              <a:rPr lang="en" sz="1000">
                <a:latin typeface="Open Sans"/>
                <a:ea typeface="Open Sans"/>
                <a:cs typeface="Open Sans"/>
                <a:sym typeface="Open Sans"/>
              </a:rPr>
              <a:t>820000</a:t>
            </a:r>
            <a:endParaRPr sz="1000">
              <a:latin typeface="Open Sans"/>
              <a:ea typeface="Open Sans"/>
              <a:cs typeface="Open Sans"/>
              <a:sym typeface="Open Sans"/>
            </a:endParaRPr>
          </a:p>
        </p:txBody>
      </p:sp>
      <p:pic>
        <p:nvPicPr>
          <p:cNvPr id="171" name="Google Shape;171;g2317d9ad578_0_37"/>
          <p:cNvPicPr preferRelativeResize="0"/>
          <p:nvPr/>
        </p:nvPicPr>
        <p:blipFill>
          <a:blip r:embed="rId5">
            <a:alphaModFix/>
          </a:blip>
          <a:stretch>
            <a:fillRect/>
          </a:stretch>
        </p:blipFill>
        <p:spPr>
          <a:xfrm>
            <a:off x="4537700" y="2476500"/>
            <a:ext cx="1219200" cy="1219200"/>
          </a:xfrm>
          <a:prstGeom prst="rect">
            <a:avLst/>
          </a:prstGeom>
          <a:noFill/>
          <a:ln>
            <a:noFill/>
          </a:ln>
        </p:spPr>
      </p:pic>
      <p:pic>
        <p:nvPicPr>
          <p:cNvPr id="172" name="Google Shape;172;g2317d9ad578_0_37"/>
          <p:cNvPicPr preferRelativeResize="0"/>
          <p:nvPr/>
        </p:nvPicPr>
        <p:blipFill>
          <a:blip r:embed="rId6">
            <a:alphaModFix/>
          </a:blip>
          <a:stretch>
            <a:fillRect/>
          </a:stretch>
        </p:blipFill>
        <p:spPr>
          <a:xfrm>
            <a:off x="3173725" y="2476500"/>
            <a:ext cx="1219200" cy="121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317d9ad578_0_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8</a:t>
            </a:r>
            <a:endParaRPr/>
          </a:p>
        </p:txBody>
      </p:sp>
      <p:sp>
        <p:nvSpPr>
          <p:cNvPr id="178" name="Google Shape;178;g2317d9ad578_0_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Trained cGAN and cycleGAN using our dataset for 1M steps</a:t>
            </a:r>
            <a:endParaRPr/>
          </a:p>
          <a:p>
            <a:pPr indent="-317500" lvl="1" marL="914400" rtl="0" algn="l">
              <a:spcBef>
                <a:spcPts val="0"/>
              </a:spcBef>
              <a:spcAft>
                <a:spcPts val="0"/>
              </a:spcAft>
              <a:buSzPts val="1400"/>
              <a:buChar char="○"/>
            </a:pPr>
            <a:r>
              <a:rPr lang="en"/>
              <a:t>Using </a:t>
            </a:r>
            <a:r>
              <a:rPr lang="en"/>
              <a:t>cycleGAN</a:t>
            </a:r>
            <a:r>
              <a:rPr lang="en"/>
              <a:t> on our dataset with UNet generator: it cannot generate anything too</a:t>
            </a:r>
            <a:endParaRPr/>
          </a:p>
        </p:txBody>
      </p:sp>
      <p:pic>
        <p:nvPicPr>
          <p:cNvPr id="179" name="Google Shape;179;g2317d9ad578_0_56"/>
          <p:cNvPicPr preferRelativeResize="0"/>
          <p:nvPr/>
        </p:nvPicPr>
        <p:blipFill>
          <a:blip r:embed="rId3">
            <a:alphaModFix/>
          </a:blip>
          <a:stretch>
            <a:fillRect/>
          </a:stretch>
        </p:blipFill>
        <p:spPr>
          <a:xfrm>
            <a:off x="1123200" y="2476500"/>
            <a:ext cx="1219200" cy="1219200"/>
          </a:xfrm>
          <a:prstGeom prst="rect">
            <a:avLst/>
          </a:prstGeom>
          <a:noFill/>
          <a:ln>
            <a:noFill/>
          </a:ln>
        </p:spPr>
      </p:pic>
      <p:sp>
        <p:nvSpPr>
          <p:cNvPr id="180" name="Google Shape;180;g2317d9ad578_0_56"/>
          <p:cNvSpPr txBox="1"/>
          <p:nvPr/>
        </p:nvSpPr>
        <p:spPr>
          <a:xfrm>
            <a:off x="1437900" y="3790950"/>
            <a:ext cx="5898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input</a:t>
            </a:r>
            <a:endParaRPr sz="1000">
              <a:latin typeface="Open Sans"/>
              <a:ea typeface="Open Sans"/>
              <a:cs typeface="Open Sans"/>
              <a:sym typeface="Open Sans"/>
            </a:endParaRPr>
          </a:p>
        </p:txBody>
      </p:sp>
      <p:pic>
        <p:nvPicPr>
          <p:cNvPr id="181" name="Google Shape;181;g2317d9ad578_0_56"/>
          <p:cNvPicPr preferRelativeResize="0"/>
          <p:nvPr/>
        </p:nvPicPr>
        <p:blipFill>
          <a:blip r:embed="rId4">
            <a:alphaModFix/>
          </a:blip>
          <a:stretch>
            <a:fillRect/>
          </a:stretch>
        </p:blipFill>
        <p:spPr>
          <a:xfrm>
            <a:off x="6589025" y="2476500"/>
            <a:ext cx="1219200" cy="1219200"/>
          </a:xfrm>
          <a:prstGeom prst="rect">
            <a:avLst/>
          </a:prstGeom>
          <a:noFill/>
          <a:ln>
            <a:noFill/>
          </a:ln>
        </p:spPr>
      </p:pic>
      <p:sp>
        <p:nvSpPr>
          <p:cNvPr id="182" name="Google Shape;182;g2317d9ad578_0_56"/>
          <p:cNvSpPr txBox="1"/>
          <p:nvPr/>
        </p:nvSpPr>
        <p:spPr>
          <a:xfrm>
            <a:off x="6903725" y="3867150"/>
            <a:ext cx="5898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output</a:t>
            </a:r>
            <a:endParaRPr sz="1000">
              <a:latin typeface="Open Sans"/>
              <a:ea typeface="Open Sans"/>
              <a:cs typeface="Open Sans"/>
              <a:sym typeface="Open Sans"/>
            </a:endParaRPr>
          </a:p>
        </p:txBody>
      </p:sp>
      <p:sp>
        <p:nvSpPr>
          <p:cNvPr id="183" name="Google Shape;183;g2317d9ad578_0_56"/>
          <p:cNvSpPr txBox="1"/>
          <p:nvPr/>
        </p:nvSpPr>
        <p:spPr>
          <a:xfrm>
            <a:off x="3283375" y="3867150"/>
            <a:ext cx="9999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a:t>
            </a:r>
            <a:r>
              <a:rPr lang="en" sz="1000">
                <a:latin typeface="Open Sans"/>
                <a:ea typeface="Open Sans"/>
                <a:cs typeface="Open Sans"/>
                <a:sym typeface="Open Sans"/>
              </a:rPr>
              <a:t>110000</a:t>
            </a:r>
            <a:endParaRPr sz="1000">
              <a:latin typeface="Open Sans"/>
              <a:ea typeface="Open Sans"/>
              <a:cs typeface="Open Sans"/>
              <a:sym typeface="Open Sans"/>
            </a:endParaRPr>
          </a:p>
        </p:txBody>
      </p:sp>
      <p:sp>
        <p:nvSpPr>
          <p:cNvPr id="184" name="Google Shape;184;g2317d9ad578_0_56"/>
          <p:cNvSpPr txBox="1"/>
          <p:nvPr/>
        </p:nvSpPr>
        <p:spPr>
          <a:xfrm>
            <a:off x="4647350" y="3867150"/>
            <a:ext cx="9999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a:t>
            </a:r>
            <a:r>
              <a:rPr lang="en" sz="1000">
                <a:latin typeface="Open Sans"/>
                <a:ea typeface="Open Sans"/>
                <a:cs typeface="Open Sans"/>
                <a:sym typeface="Open Sans"/>
              </a:rPr>
              <a:t>850000</a:t>
            </a:r>
            <a:endParaRPr sz="1000">
              <a:latin typeface="Open Sans"/>
              <a:ea typeface="Open Sans"/>
              <a:cs typeface="Open Sans"/>
              <a:sym typeface="Open Sans"/>
            </a:endParaRPr>
          </a:p>
        </p:txBody>
      </p:sp>
      <p:pic>
        <p:nvPicPr>
          <p:cNvPr id="185" name="Google Shape;185;g2317d9ad578_0_56"/>
          <p:cNvPicPr preferRelativeResize="0"/>
          <p:nvPr/>
        </p:nvPicPr>
        <p:blipFill>
          <a:blip r:embed="rId5">
            <a:alphaModFix/>
          </a:blip>
          <a:stretch>
            <a:fillRect/>
          </a:stretch>
        </p:blipFill>
        <p:spPr>
          <a:xfrm>
            <a:off x="4537700" y="2476500"/>
            <a:ext cx="1219200" cy="1219200"/>
          </a:xfrm>
          <a:prstGeom prst="rect">
            <a:avLst/>
          </a:prstGeom>
          <a:noFill/>
          <a:ln>
            <a:noFill/>
          </a:ln>
        </p:spPr>
      </p:pic>
      <p:pic>
        <p:nvPicPr>
          <p:cNvPr id="186" name="Google Shape;186;g2317d9ad578_0_56"/>
          <p:cNvPicPr preferRelativeResize="0"/>
          <p:nvPr/>
        </p:nvPicPr>
        <p:blipFill>
          <a:blip r:embed="rId6">
            <a:alphaModFix/>
          </a:blip>
          <a:stretch>
            <a:fillRect/>
          </a:stretch>
        </p:blipFill>
        <p:spPr>
          <a:xfrm>
            <a:off x="3173725" y="2476500"/>
            <a:ext cx="1219200" cy="121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317d9ad578_0_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8</a:t>
            </a:r>
            <a:endParaRPr/>
          </a:p>
        </p:txBody>
      </p:sp>
      <p:sp>
        <p:nvSpPr>
          <p:cNvPr id="192" name="Google Shape;192;g2317d9ad578_0_73"/>
          <p:cNvSpPr txBox="1"/>
          <p:nvPr>
            <p:ph idx="1" type="body"/>
          </p:nvPr>
        </p:nvSpPr>
        <p:spPr>
          <a:xfrm>
            <a:off x="311700" y="1266325"/>
            <a:ext cx="39402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Trained cGAN and cycleGAN using our dataset for 1M steps</a:t>
            </a:r>
            <a:endParaRPr/>
          </a:p>
          <a:p>
            <a:pPr indent="-342900" lvl="0" marL="457200" rtl="0" algn="l">
              <a:spcBef>
                <a:spcPts val="0"/>
              </a:spcBef>
              <a:spcAft>
                <a:spcPts val="0"/>
              </a:spcAft>
              <a:buSzPts val="1800"/>
              <a:buChar char="●"/>
            </a:pPr>
            <a:r>
              <a:rPr lang="en"/>
              <a:t>Loss over every 10000 steps:</a:t>
            </a:r>
            <a:endParaRPr/>
          </a:p>
        </p:txBody>
      </p:sp>
      <p:pic>
        <p:nvPicPr>
          <p:cNvPr id="193" name="Google Shape;193;g2317d9ad578_0_73"/>
          <p:cNvPicPr preferRelativeResize="0"/>
          <p:nvPr/>
        </p:nvPicPr>
        <p:blipFill>
          <a:blip r:embed="rId3">
            <a:alphaModFix/>
          </a:blip>
          <a:stretch>
            <a:fillRect/>
          </a:stretch>
        </p:blipFill>
        <p:spPr>
          <a:xfrm>
            <a:off x="4133850" y="486925"/>
            <a:ext cx="4893000" cy="4169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317d9ad578_1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9</a:t>
            </a:r>
            <a:endParaRPr/>
          </a:p>
        </p:txBody>
      </p:sp>
      <p:sp>
        <p:nvSpPr>
          <p:cNvPr id="199" name="Google Shape;199;g2317d9ad578_1_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a:t>
            </a:r>
            <a:endParaRPr/>
          </a:p>
          <a:p>
            <a:pPr indent="-342900" lvl="0" marL="457200" rtl="0" algn="l">
              <a:spcBef>
                <a:spcPts val="0"/>
              </a:spcBef>
              <a:spcAft>
                <a:spcPts val="0"/>
              </a:spcAft>
              <a:buSzPts val="1800"/>
              <a:buAutoNum type="arabicPeriod"/>
            </a:pPr>
            <a:r>
              <a:rPr lang="en"/>
              <a:t>For D: use encoder to focus more on context (can be ASR/voice conversion encoder) (</a:t>
            </a:r>
            <a:r>
              <a:rPr b="1" lang="en" u="sng"/>
              <a:t>not yet</a:t>
            </a:r>
            <a:r>
              <a:rPr lang="en"/>
              <a:t>)</a:t>
            </a:r>
            <a:endParaRPr/>
          </a:p>
          <a:p>
            <a:pPr indent="-317500" lvl="1" marL="914400" rtl="0" algn="l">
              <a:spcBef>
                <a:spcPts val="0"/>
              </a:spcBef>
              <a:spcAft>
                <a:spcPts val="0"/>
              </a:spcAft>
              <a:buSzPts val="1400"/>
              <a:buAutoNum type="alphaLcPeriod"/>
            </a:pPr>
            <a:r>
              <a:rPr lang="en"/>
              <a:t>May change G encoder to match with our task</a:t>
            </a:r>
            <a:endParaRPr/>
          </a:p>
          <a:p>
            <a:pPr indent="-342900" lvl="0" marL="457200" rtl="0" algn="l">
              <a:spcBef>
                <a:spcPts val="0"/>
              </a:spcBef>
              <a:spcAft>
                <a:spcPts val="0"/>
              </a:spcAft>
              <a:buSzPts val="1800"/>
              <a:buAutoNum type="arabicPeriod"/>
            </a:pPr>
            <a:r>
              <a:rPr lang="en"/>
              <a:t>Injecting ASR context vector into G’s decoder (</a:t>
            </a:r>
            <a:r>
              <a:rPr b="1" lang="en" u="sng"/>
              <a:t>done</a:t>
            </a:r>
            <a:r>
              <a:rPr lang="en"/>
              <a:t>)</a:t>
            </a:r>
            <a:endParaRPr/>
          </a:p>
          <a:p>
            <a:pPr indent="-317500" lvl="1" marL="914400" rtl="0" algn="l">
              <a:spcBef>
                <a:spcPts val="0"/>
              </a:spcBef>
              <a:spcAft>
                <a:spcPts val="0"/>
              </a:spcAft>
              <a:buSzPts val="1400"/>
              <a:buAutoNum type="alphaLcPeriod"/>
            </a:pPr>
            <a:r>
              <a:rPr lang="en"/>
              <a:t>Combine 1 and 2, similar to cVAE-GAN (Conditional Variational Autoencoder GAN)</a:t>
            </a:r>
            <a:endParaRPr/>
          </a:p>
          <a:p>
            <a:pPr indent="-342900" lvl="0" marL="457200" rtl="0" algn="l">
              <a:spcBef>
                <a:spcPts val="0"/>
              </a:spcBef>
              <a:spcAft>
                <a:spcPts val="0"/>
              </a:spcAft>
              <a:buSzPts val="1800"/>
              <a:buAutoNum type="arabicPeriod"/>
            </a:pPr>
            <a:r>
              <a:rPr lang="en"/>
              <a:t>Both G, D: get pretrained weights from speech enhancement/noise reduction/etc. tasks then finetune on our dataset (</a:t>
            </a:r>
            <a:r>
              <a:rPr b="1" lang="en" u="sng"/>
              <a:t>done</a:t>
            </a:r>
            <a:r>
              <a:rPr lang="en"/>
              <a:t>)</a:t>
            </a:r>
            <a:endParaRPr/>
          </a:p>
          <a:p>
            <a:pPr indent="-342900" lvl="0" marL="457200" rtl="0" algn="l">
              <a:spcBef>
                <a:spcPts val="0"/>
              </a:spcBef>
              <a:spcAft>
                <a:spcPts val="0"/>
              </a:spcAft>
              <a:buSzPts val="1800"/>
              <a:buAutoNum type="arabicPeriod"/>
            </a:pPr>
            <a:r>
              <a:rPr lang="en"/>
              <a:t>Why cGAN and cycleGAN? Look at other types of GAN (</a:t>
            </a:r>
            <a:r>
              <a:rPr b="1" lang="en" u="sng"/>
              <a:t>not yet</a:t>
            </a:r>
            <a:r>
              <a:rPr lang="en"/>
              <a:t>)</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317d9ad578_0_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Weekly Report</a:t>
            </a:r>
            <a:endParaRPr/>
          </a:p>
          <a:p>
            <a:pPr indent="0" lvl="0" marL="0" rtl="0" algn="ctr">
              <a:lnSpc>
                <a:spcPct val="100000"/>
              </a:lnSpc>
              <a:spcBef>
                <a:spcPts val="0"/>
              </a:spcBef>
              <a:spcAft>
                <a:spcPts val="0"/>
              </a:spcAft>
              <a:buSzPct val="100000"/>
              <a:buNone/>
            </a:pPr>
            <a:r>
              <a:rPr lang="en"/>
              <a:t>(week 7-8)</a:t>
            </a:r>
            <a:endParaRPr/>
          </a:p>
        </p:txBody>
      </p:sp>
      <p:sp>
        <p:nvSpPr>
          <p:cNvPr id="205" name="Google Shape;205;g2317d9ad578_0_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31276f73fe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7</a:t>
            </a:r>
            <a:endParaRPr/>
          </a:p>
        </p:txBody>
      </p:sp>
      <p:sp>
        <p:nvSpPr>
          <p:cNvPr id="211" name="Google Shape;211;g231276f73fe_0_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 IDSEGAN in Tensorflow (</a:t>
            </a:r>
            <a:r>
              <a:rPr lang="en"/>
              <a:t>Iterated SEGAN and Deep SEGAN):</a:t>
            </a:r>
            <a:endParaRPr/>
          </a:p>
          <a:p>
            <a:pPr indent="-317500" lvl="1" marL="914400" rtl="0" algn="l">
              <a:spcBef>
                <a:spcPts val="0"/>
              </a:spcBef>
              <a:spcAft>
                <a:spcPts val="0"/>
              </a:spcAft>
              <a:buSzPts val="1400"/>
              <a:buChar char="○"/>
            </a:pPr>
            <a:r>
              <a:rPr lang="en"/>
              <a:t>Both cannot get the GPU for Tensorflow with suitable CUDA and cudnn, so the training is very slow</a:t>
            </a:r>
            <a:endParaRPr/>
          </a:p>
          <a:p>
            <a:pPr indent="-317500" lvl="2" marL="1371600" rtl="0" algn="l">
              <a:spcBef>
                <a:spcPts val="0"/>
              </a:spcBef>
              <a:spcAft>
                <a:spcPts val="0"/>
              </a:spcAft>
              <a:buSzPts val="1400"/>
              <a:buChar char="■"/>
            </a:pPr>
            <a:r>
              <a:rPr lang="en"/>
              <a:t>I tried to install CUDA 9 (compatible version for </a:t>
            </a:r>
            <a:r>
              <a:rPr lang="en" u="sng">
                <a:solidFill>
                  <a:schemeClr val="hlink"/>
                </a:solidFill>
                <a:hlinkClick r:id="rId3"/>
              </a:rPr>
              <a:t>tf1.9</a:t>
            </a:r>
            <a:r>
              <a:rPr lang="en"/>
              <a:t>) following </a:t>
            </a:r>
            <a:r>
              <a:rPr lang="en" u="sng">
                <a:solidFill>
                  <a:schemeClr val="hlink"/>
                </a:solidFill>
                <a:hlinkClick r:id="rId4"/>
              </a:rPr>
              <a:t>guide</a:t>
            </a:r>
            <a:r>
              <a:rPr lang="en"/>
              <a:t> from Medium, but the system does not allow using sudo command</a:t>
            </a:r>
            <a:endParaRPr/>
          </a:p>
        </p:txBody>
      </p:sp>
      <p:pic>
        <p:nvPicPr>
          <p:cNvPr id="212" name="Google Shape;212;g231276f73fe_0_5"/>
          <p:cNvPicPr preferRelativeResize="0"/>
          <p:nvPr/>
        </p:nvPicPr>
        <p:blipFill>
          <a:blip r:embed="rId5">
            <a:alphaModFix/>
          </a:blip>
          <a:stretch>
            <a:fillRect/>
          </a:stretch>
        </p:blipFill>
        <p:spPr>
          <a:xfrm>
            <a:off x="-12" y="3582975"/>
            <a:ext cx="6690014" cy="269675"/>
          </a:xfrm>
          <a:prstGeom prst="rect">
            <a:avLst/>
          </a:prstGeom>
          <a:noFill/>
          <a:ln>
            <a:noFill/>
          </a:ln>
        </p:spPr>
      </p:pic>
      <p:pic>
        <p:nvPicPr>
          <p:cNvPr id="213" name="Google Shape;213;g231276f73fe_0_5"/>
          <p:cNvPicPr preferRelativeResize="0"/>
          <p:nvPr/>
        </p:nvPicPr>
        <p:blipFill rotWithShape="1">
          <a:blip r:embed="rId6">
            <a:alphaModFix/>
          </a:blip>
          <a:srcRect b="0" l="0" r="0" t="56178"/>
          <a:stretch/>
        </p:blipFill>
        <p:spPr>
          <a:xfrm>
            <a:off x="0" y="3892975"/>
            <a:ext cx="8455926" cy="1169750"/>
          </a:xfrm>
          <a:prstGeom prst="rect">
            <a:avLst/>
          </a:prstGeom>
          <a:noFill/>
          <a:ln>
            <a:noFill/>
          </a:ln>
        </p:spPr>
      </p:pic>
      <p:pic>
        <p:nvPicPr>
          <p:cNvPr id="214" name="Google Shape;214;g231276f73fe_0_5"/>
          <p:cNvPicPr preferRelativeResize="0"/>
          <p:nvPr/>
        </p:nvPicPr>
        <p:blipFill>
          <a:blip r:embed="rId7">
            <a:alphaModFix/>
          </a:blip>
          <a:stretch>
            <a:fillRect/>
          </a:stretch>
        </p:blipFill>
        <p:spPr>
          <a:xfrm>
            <a:off x="0" y="2662550"/>
            <a:ext cx="4596774" cy="88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31276f73fe_1_1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7</a:t>
            </a:r>
            <a:endParaRPr/>
          </a:p>
        </p:txBody>
      </p:sp>
      <p:sp>
        <p:nvSpPr>
          <p:cNvPr id="220" name="Google Shape;220;g231276f73fe_1_1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 IDSEGAN in Tensorflow (Iterated SEGAN and Deep SEGAN):</a:t>
            </a:r>
            <a:endParaRPr/>
          </a:p>
          <a:p>
            <a:pPr indent="-317500" lvl="1" marL="914400" rtl="0" algn="l">
              <a:spcBef>
                <a:spcPts val="0"/>
              </a:spcBef>
              <a:spcAft>
                <a:spcPts val="0"/>
              </a:spcAft>
              <a:buSzPts val="1400"/>
              <a:buChar char="○"/>
            </a:pPr>
            <a:r>
              <a:rPr lang="en"/>
              <a:t>Some issue with the checkpoint saving functions so that the weights cannot be saved</a:t>
            </a:r>
            <a:endParaRPr/>
          </a:p>
        </p:txBody>
      </p:sp>
      <p:pic>
        <p:nvPicPr>
          <p:cNvPr id="221" name="Google Shape;221;g231276f73fe_1_11"/>
          <p:cNvPicPr preferRelativeResize="0"/>
          <p:nvPr/>
        </p:nvPicPr>
        <p:blipFill>
          <a:blip r:embed="rId3">
            <a:alphaModFix/>
          </a:blip>
          <a:stretch>
            <a:fillRect/>
          </a:stretch>
        </p:blipFill>
        <p:spPr>
          <a:xfrm>
            <a:off x="1503700" y="1988825"/>
            <a:ext cx="6136600" cy="288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31276f73fe_1_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7</a:t>
            </a:r>
            <a:endParaRPr/>
          </a:p>
        </p:txBody>
      </p:sp>
      <p:sp>
        <p:nvSpPr>
          <p:cNvPr id="227" name="Google Shape;227;g231276f73fe_1_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Run </a:t>
            </a:r>
            <a:r>
              <a:rPr lang="en" u="sng">
                <a:solidFill>
                  <a:schemeClr val="hlink"/>
                </a:solidFill>
                <a:hlinkClick r:id="rId3"/>
              </a:rPr>
              <a:t>SEGAN</a:t>
            </a:r>
            <a:r>
              <a:rPr lang="en"/>
              <a:t> in Tensorflow instead of Pytorch version:</a:t>
            </a:r>
            <a:endParaRPr/>
          </a:p>
          <a:p>
            <a:pPr indent="-317500" lvl="1" marL="914400" rtl="0" algn="l">
              <a:spcBef>
                <a:spcPts val="0"/>
              </a:spcBef>
              <a:spcAft>
                <a:spcPts val="0"/>
              </a:spcAft>
              <a:buSzPts val="1400"/>
              <a:buChar char="○"/>
            </a:pPr>
            <a:r>
              <a:rPr lang="en"/>
              <a:t>Appears error since the author used Python 2.7 with Tensorflow 0.12, which is too old. Thus, I could not import tensorflow</a:t>
            </a:r>
            <a:endParaRPr/>
          </a:p>
        </p:txBody>
      </p:sp>
      <p:pic>
        <p:nvPicPr>
          <p:cNvPr id="228" name="Google Shape;228;g231276f73fe_1_1"/>
          <p:cNvPicPr preferRelativeResize="0"/>
          <p:nvPr/>
        </p:nvPicPr>
        <p:blipFill>
          <a:blip r:embed="rId4">
            <a:alphaModFix/>
          </a:blip>
          <a:stretch>
            <a:fillRect/>
          </a:stretch>
        </p:blipFill>
        <p:spPr>
          <a:xfrm>
            <a:off x="1280163" y="2468727"/>
            <a:ext cx="6583674" cy="18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5d851bcb47_0_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a:t>
            </a:r>
            <a:endParaRPr/>
          </a:p>
        </p:txBody>
      </p:sp>
      <p:sp>
        <p:nvSpPr>
          <p:cNvPr id="73" name="Google Shape;73;g25d851bcb47_0_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Upload codebase to github</a:t>
            </a:r>
            <a:endParaRPr/>
          </a:p>
          <a:p>
            <a:pPr indent="-342900" lvl="0" marL="457200" rtl="0" algn="l">
              <a:spcBef>
                <a:spcPts val="0"/>
              </a:spcBef>
              <a:spcAft>
                <a:spcPts val="0"/>
              </a:spcAft>
              <a:buSzPts val="1800"/>
              <a:buChar char="-"/>
            </a:pPr>
            <a:r>
              <a:rPr lang="en"/>
              <a:t>Must show motivation: through SOP (curious and preservation), personal project relating to music?</a:t>
            </a:r>
            <a:endParaRPr/>
          </a:p>
          <a:p>
            <a:pPr indent="-342900" lvl="0" marL="457200" rtl="0" algn="l">
              <a:spcBef>
                <a:spcPts val="0"/>
              </a:spcBef>
              <a:spcAft>
                <a:spcPts val="0"/>
              </a:spcAft>
              <a:buSzPts val="1800"/>
              <a:buChar char="-"/>
            </a:pPr>
            <a:r>
              <a:rPr lang="en"/>
              <a:t>Always make some progress (small and big)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31276f73fe_0_1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8</a:t>
            </a:r>
            <a:endParaRPr/>
          </a:p>
        </p:txBody>
      </p:sp>
      <p:sp>
        <p:nvSpPr>
          <p:cNvPr id="234" name="Google Shape;234;g231276f73fe_0_1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Run IDSEGAN on desktop</a:t>
            </a:r>
            <a:endParaRPr/>
          </a:p>
          <a:p>
            <a:pPr indent="-342900" lvl="0" marL="457200" rtl="0" algn="l">
              <a:spcBef>
                <a:spcPts val="0"/>
              </a:spcBef>
              <a:spcAft>
                <a:spcPts val="0"/>
              </a:spcAft>
              <a:buSzPts val="1800"/>
              <a:buChar char="●"/>
            </a:pPr>
            <a:r>
              <a:rPr lang="en"/>
              <a:t>Create diagram of our system for lab meeting/poster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31276f73fe_0_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Weekly Report</a:t>
            </a:r>
            <a:endParaRPr/>
          </a:p>
          <a:p>
            <a:pPr indent="0" lvl="0" marL="0" rtl="0" algn="ctr">
              <a:lnSpc>
                <a:spcPct val="100000"/>
              </a:lnSpc>
              <a:spcBef>
                <a:spcPts val="0"/>
              </a:spcBef>
              <a:spcAft>
                <a:spcPts val="0"/>
              </a:spcAft>
              <a:buSzPct val="100000"/>
              <a:buNone/>
            </a:pPr>
            <a:r>
              <a:rPr lang="en"/>
              <a:t>(week 6-7)</a:t>
            </a:r>
            <a:endParaRPr/>
          </a:p>
        </p:txBody>
      </p:sp>
      <p:sp>
        <p:nvSpPr>
          <p:cNvPr id="240" name="Google Shape;240;g231276f73fe_0_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57104d0304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6</a:t>
            </a:r>
            <a:endParaRPr/>
          </a:p>
        </p:txBody>
      </p:sp>
      <p:sp>
        <p:nvSpPr>
          <p:cNvPr id="246" name="Google Shape;246;g257104d0304_0_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Generating ground-truth that has the voice similar to speaker’s voice</a:t>
            </a:r>
            <a:endParaRPr/>
          </a:p>
          <a:p>
            <a:pPr indent="-317500" lvl="1" marL="914400" rtl="0" algn="l">
              <a:spcBef>
                <a:spcPts val="0"/>
              </a:spcBef>
              <a:spcAft>
                <a:spcPts val="0"/>
              </a:spcAft>
              <a:buSzPts val="1400"/>
              <a:buChar char="○"/>
            </a:pPr>
            <a:r>
              <a:rPr lang="en"/>
              <a:t>Last week was generating groundtruth with random </a:t>
            </a:r>
            <a:r>
              <a:rPr lang="en"/>
              <a:t>vocal</a:t>
            </a:r>
            <a:r>
              <a:rPr lang="en"/>
              <a:t> style</a:t>
            </a:r>
            <a:endParaRPr/>
          </a:p>
          <a:p>
            <a:pPr indent="-317500" lvl="1" marL="914400" rtl="0" algn="l">
              <a:spcBef>
                <a:spcPts val="0"/>
              </a:spcBef>
              <a:spcAft>
                <a:spcPts val="0"/>
              </a:spcAft>
              <a:buSzPts val="1400"/>
              <a:buChar char="○"/>
            </a:pPr>
            <a:r>
              <a:rPr lang="en"/>
              <a:t>This week, I figured out why my previous attempt failed: data must be converted to 16kHz, then use pretrained model to extract vocal style of each speaker</a:t>
            </a:r>
            <a:endParaRPr/>
          </a:p>
          <a:p>
            <a:pPr indent="-342900" lvl="0" marL="457200" rtl="0" algn="l">
              <a:spcBef>
                <a:spcPts val="0"/>
              </a:spcBef>
              <a:spcAft>
                <a:spcPts val="0"/>
              </a:spcAft>
              <a:buSzPts val="1800"/>
              <a:buChar char="●"/>
            </a:pPr>
            <a:r>
              <a:rPr lang="en"/>
              <a:t>Finetuned SEGAN on our dataset, there are 2 smaller steps, train SEGAN on noise-reduction dataset, then finetune that on our PD speech dataset since ours is very small (around 200 samples).</a:t>
            </a:r>
            <a:endParaRPr/>
          </a:p>
          <a:p>
            <a:pPr indent="-317500" lvl="1" marL="914400" rtl="0" algn="l">
              <a:spcBef>
                <a:spcPts val="0"/>
              </a:spcBef>
              <a:spcAft>
                <a:spcPts val="0"/>
              </a:spcAft>
              <a:buSzPts val="1400"/>
              <a:buChar char="○"/>
            </a:pPr>
            <a:r>
              <a:rPr lang="en"/>
              <a:t>T</a:t>
            </a:r>
            <a:r>
              <a:rPr lang="en"/>
              <a:t>rain SEGAN on noise-reduction dataset: I trained for 90 epochs, but the result is quite bad, not the same as author’s pretrained model. I realized my learning rate (lr) is 10 times smaller than that mentioned in their paper, so I am </a:t>
            </a:r>
            <a:r>
              <a:rPr lang="en"/>
              <a:t>training</a:t>
            </a:r>
            <a:r>
              <a:rPr lang="en"/>
              <a:t> another with lr same as theirs</a:t>
            </a:r>
            <a:endParaRPr/>
          </a:p>
          <a:p>
            <a:pPr indent="-317500" lvl="1" marL="914400" rtl="0" algn="l">
              <a:spcBef>
                <a:spcPts val="0"/>
              </a:spcBef>
              <a:spcAft>
                <a:spcPts val="0"/>
              </a:spcAft>
              <a:buSzPts val="1400"/>
              <a:buChar char="○"/>
            </a:pPr>
            <a:r>
              <a:rPr lang="en"/>
              <a:t>Train SEGAN on our PD dataset: the model does not work well enough so far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573a706764_0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ground-truth</a:t>
            </a:r>
            <a:endParaRPr/>
          </a:p>
        </p:txBody>
      </p:sp>
      <p:sp>
        <p:nvSpPr>
          <p:cNvPr id="252" name="Google Shape;252;g2573a706764_0_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of new data: </a:t>
            </a:r>
            <a:r>
              <a:rPr lang="en" u="sng">
                <a:solidFill>
                  <a:schemeClr val="hlink"/>
                </a:solidFill>
                <a:hlinkClick r:id="rId3"/>
              </a:rPr>
              <a:t>link</a:t>
            </a:r>
            <a:endParaRPr/>
          </a:p>
        </p:txBody>
      </p:sp>
      <p:pic>
        <p:nvPicPr>
          <p:cNvPr id="253" name="Google Shape;253;g2573a706764_0_0"/>
          <p:cNvPicPr preferRelativeResize="0"/>
          <p:nvPr/>
        </p:nvPicPr>
        <p:blipFill>
          <a:blip r:embed="rId4">
            <a:alphaModFix/>
          </a:blip>
          <a:stretch>
            <a:fillRect/>
          </a:stretch>
        </p:blipFill>
        <p:spPr>
          <a:xfrm>
            <a:off x="418350" y="1935750"/>
            <a:ext cx="8119874" cy="280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573a706764_0_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Noise-reduction:</a:t>
            </a:r>
            <a:endParaRPr/>
          </a:p>
          <a:p>
            <a:pPr indent="-317500" lvl="1" marL="914400" rtl="0" algn="l">
              <a:spcBef>
                <a:spcPts val="0"/>
              </a:spcBef>
              <a:spcAft>
                <a:spcPts val="0"/>
              </a:spcAft>
              <a:buSzPts val="1400"/>
              <a:buChar char="○"/>
            </a:pPr>
            <a:r>
              <a:rPr lang="en"/>
              <a:t>Their approach works on the wav data directly (without converting into spectrogram)</a:t>
            </a:r>
            <a:endParaRPr/>
          </a:p>
          <a:p>
            <a:pPr indent="-317500" lvl="2" marL="1371600" rtl="0" algn="l">
              <a:spcBef>
                <a:spcPts val="0"/>
              </a:spcBef>
              <a:spcAft>
                <a:spcPts val="0"/>
              </a:spcAft>
              <a:buSzPts val="1400"/>
              <a:buChar char="■"/>
            </a:pPr>
            <a:r>
              <a:rPr lang="en"/>
              <a:t>From author’s weight: here are some </a:t>
            </a:r>
            <a:r>
              <a:rPr lang="en" u="sng">
                <a:solidFill>
                  <a:schemeClr val="hlink"/>
                </a:solidFill>
                <a:hlinkClick r:id="rId3"/>
              </a:rPr>
              <a:t>samples</a:t>
            </a:r>
            <a:endParaRPr/>
          </a:p>
          <a:p>
            <a:pPr indent="-317500" lvl="2" marL="1371600" rtl="0" algn="l">
              <a:spcBef>
                <a:spcPts val="0"/>
              </a:spcBef>
              <a:spcAft>
                <a:spcPts val="0"/>
              </a:spcAft>
              <a:buSzPts val="1400"/>
              <a:buChar char="■"/>
            </a:pPr>
            <a:r>
              <a:rPr lang="en"/>
              <a:t>Our weight trained on their dataset: here are some </a:t>
            </a:r>
            <a:r>
              <a:rPr lang="en" u="sng">
                <a:solidFill>
                  <a:schemeClr val="hlink"/>
                </a:solidFill>
                <a:hlinkClick r:id="rId4"/>
              </a:rPr>
              <a:t>samples</a:t>
            </a:r>
            <a:endParaRPr/>
          </a:p>
          <a:p>
            <a:pPr indent="-317500" lvl="3" marL="1828800" rtl="0" algn="l">
              <a:spcBef>
                <a:spcPts val="0"/>
              </a:spcBef>
              <a:spcAft>
                <a:spcPts val="0"/>
              </a:spcAft>
              <a:buSzPts val="1400"/>
              <a:buChar char="●"/>
            </a:pPr>
            <a:r>
              <a:rPr lang="en"/>
              <a:t>Config: 90 epochs, lr=0.0002, Adam optimizer</a:t>
            </a:r>
            <a:endParaRPr/>
          </a:p>
          <a:p>
            <a:pPr indent="-342900" lvl="0" marL="457200" rtl="0" algn="l">
              <a:spcBef>
                <a:spcPts val="0"/>
              </a:spcBef>
              <a:spcAft>
                <a:spcPts val="0"/>
              </a:spcAft>
              <a:buSzPts val="1800"/>
              <a:buChar char="●"/>
            </a:pPr>
            <a:r>
              <a:rPr lang="en"/>
              <a:t>PD speech:</a:t>
            </a:r>
            <a:endParaRPr/>
          </a:p>
          <a:p>
            <a:pPr indent="-317500" lvl="1" marL="914400" rtl="0" algn="l">
              <a:spcBef>
                <a:spcPts val="0"/>
              </a:spcBef>
              <a:spcAft>
                <a:spcPts val="0"/>
              </a:spcAft>
              <a:buSzPts val="1400"/>
              <a:buChar char="○"/>
            </a:pPr>
            <a:r>
              <a:rPr lang="en"/>
              <a:t>Keep training on their pretrained weight, but on our dataset, including both non and amplified speech (total of around 200 files)</a:t>
            </a:r>
            <a:endParaRPr/>
          </a:p>
          <a:p>
            <a:pPr indent="-317500" lvl="1" marL="914400" rtl="0" algn="l">
              <a:spcBef>
                <a:spcPts val="0"/>
              </a:spcBef>
              <a:spcAft>
                <a:spcPts val="0"/>
              </a:spcAft>
              <a:buSzPts val="1400"/>
              <a:buChar char="○"/>
            </a:pPr>
            <a:r>
              <a:rPr lang="en"/>
              <a:t>Result: cannot hear the speech well, here are some </a:t>
            </a:r>
            <a:r>
              <a:rPr lang="en" u="sng">
                <a:solidFill>
                  <a:schemeClr val="hlink"/>
                </a:solidFill>
                <a:hlinkClick r:id="rId5"/>
              </a:rPr>
              <a:t>samples</a:t>
            </a:r>
            <a:endParaRPr/>
          </a:p>
        </p:txBody>
      </p:sp>
      <p:sp>
        <p:nvSpPr>
          <p:cNvPr id="259" name="Google Shape;259;g2573a706764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Finetuned SEGAN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57104d0304_0_1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7</a:t>
            </a:r>
            <a:endParaRPr/>
          </a:p>
        </p:txBody>
      </p:sp>
      <p:sp>
        <p:nvSpPr>
          <p:cNvPr id="265" name="Google Shape;265;g257104d0304_0_1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Re-train model with other hyperparameters, especially learning rate and optimizer (using Adam instead of RMSprop as in the paper) on both noise-reduction and PD speech datasets</a:t>
            </a:r>
            <a:endParaRPr/>
          </a:p>
          <a:p>
            <a:pPr indent="-317500" lvl="1" marL="914400" rtl="0" algn="l">
              <a:spcBef>
                <a:spcPts val="0"/>
              </a:spcBef>
              <a:spcAft>
                <a:spcPts val="0"/>
              </a:spcAft>
              <a:buSzPts val="1400"/>
              <a:buChar char="○"/>
            </a:pPr>
            <a:r>
              <a:rPr lang="en"/>
              <a:t>Train Tensorflow version, check whether they provide G and D weights</a:t>
            </a:r>
            <a:endParaRPr/>
          </a:p>
          <a:p>
            <a:pPr indent="-342900" lvl="0" marL="457200" rtl="0" algn="l">
              <a:spcBef>
                <a:spcPts val="0"/>
              </a:spcBef>
              <a:spcAft>
                <a:spcPts val="0"/>
              </a:spcAft>
              <a:buSzPts val="1800"/>
              <a:buChar char="●"/>
            </a:pPr>
            <a:r>
              <a:rPr lang="en"/>
              <a:t>Discuss with Yuanda and Hanqing to find </a:t>
            </a:r>
            <a:r>
              <a:rPr lang="en"/>
              <a:t>alternative</a:t>
            </a:r>
            <a:r>
              <a:rPr lang="en"/>
              <a:t> methods if SEGAN cannot perform well</a:t>
            </a:r>
            <a:endParaRPr/>
          </a:p>
          <a:p>
            <a:pPr indent="-317500" lvl="1" marL="914400" rtl="0" algn="l">
              <a:spcBef>
                <a:spcPts val="0"/>
              </a:spcBef>
              <a:spcAft>
                <a:spcPts val="0"/>
              </a:spcAft>
              <a:buSzPts val="1400"/>
              <a:buChar char="○"/>
            </a:pPr>
            <a:r>
              <a:rPr lang="en"/>
              <a:t>Using 2D domain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57104d0304_0_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Weekly Report</a:t>
            </a:r>
            <a:endParaRPr/>
          </a:p>
          <a:p>
            <a:pPr indent="0" lvl="0" marL="0" rtl="0" algn="ctr">
              <a:lnSpc>
                <a:spcPct val="100000"/>
              </a:lnSpc>
              <a:spcBef>
                <a:spcPts val="0"/>
              </a:spcBef>
              <a:spcAft>
                <a:spcPts val="0"/>
              </a:spcAft>
              <a:buSzPct val="100000"/>
              <a:buNone/>
            </a:pPr>
            <a:r>
              <a:rPr lang="en"/>
              <a:t>(week 5-6)</a:t>
            </a:r>
            <a:endParaRPr/>
          </a:p>
        </p:txBody>
      </p:sp>
      <p:sp>
        <p:nvSpPr>
          <p:cNvPr id="271" name="Google Shape;271;g257104d0304_0_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5559989a9d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5</a:t>
            </a:r>
            <a:endParaRPr/>
          </a:p>
        </p:txBody>
      </p:sp>
      <p:sp>
        <p:nvSpPr>
          <p:cNvPr id="277" name="Google Shape;277;g25559989a9d_0_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Amplified the formants by frame based on Hanqing’s code for mean formants</a:t>
            </a:r>
            <a:endParaRPr/>
          </a:p>
          <a:p>
            <a:pPr indent="-342900" lvl="0" marL="457200" rtl="0" algn="l">
              <a:spcBef>
                <a:spcPts val="0"/>
              </a:spcBef>
              <a:spcAft>
                <a:spcPts val="0"/>
              </a:spcAft>
              <a:buSzPts val="1800"/>
              <a:buChar char="●"/>
            </a:pPr>
            <a:r>
              <a:rPr lang="en"/>
              <a:t>Tried other methods of enhancement such as spectral shaping, sub-band spectral </a:t>
            </a:r>
            <a:r>
              <a:rPr lang="en"/>
              <a:t>enhancement</a:t>
            </a:r>
            <a:r>
              <a:rPr lang="en"/>
              <a:t>, but couldn’t improve the result.</a:t>
            </a:r>
            <a:endParaRPr/>
          </a:p>
          <a:p>
            <a:pPr indent="-342900" lvl="0" marL="457200" rtl="0" algn="l">
              <a:spcBef>
                <a:spcPts val="0"/>
              </a:spcBef>
              <a:spcAft>
                <a:spcPts val="0"/>
              </a:spcAft>
              <a:buSzPts val="1800"/>
              <a:buChar char="●"/>
            </a:pPr>
            <a:r>
              <a:rPr lang="en"/>
              <a:t>Computed WER and CER on 2 </a:t>
            </a:r>
            <a:r>
              <a:rPr lang="en"/>
              <a:t>scenarios</a:t>
            </a:r>
            <a:r>
              <a:rPr lang="en"/>
              <a:t>: both pd and oc, only pd</a:t>
            </a:r>
            <a:endParaRPr/>
          </a:p>
          <a:p>
            <a:pPr indent="-342900" lvl="0" marL="457200" rtl="0" algn="l">
              <a:spcBef>
                <a:spcPts val="0"/>
              </a:spcBef>
              <a:spcAft>
                <a:spcPts val="0"/>
              </a:spcAft>
              <a:buSzPts val="1800"/>
              <a:buChar char="●"/>
            </a:pPr>
            <a:r>
              <a:rPr lang="en"/>
              <a:t>Generated ground truth speech files using text-to-speech Microsoft’s SpeechT5 model (choosing the style randomly)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5559989a9d_0_1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6</a:t>
            </a:r>
            <a:endParaRPr/>
          </a:p>
        </p:txBody>
      </p:sp>
      <p:sp>
        <p:nvSpPr>
          <p:cNvPr id="283" name="Google Shape;283;g25559989a9d_0_1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 to understand the label input and </a:t>
            </a:r>
            <a:r>
              <a:rPr lang="en"/>
              <a:t>data </a:t>
            </a:r>
            <a:r>
              <a:rPr lang="en"/>
              <a:t>as well as folder structure for SEGAN model</a:t>
            </a:r>
            <a:endParaRPr/>
          </a:p>
          <a:p>
            <a:pPr indent="-342900" lvl="0" marL="457200" rtl="0" algn="l">
              <a:spcBef>
                <a:spcPts val="0"/>
              </a:spcBef>
              <a:spcAft>
                <a:spcPts val="0"/>
              </a:spcAft>
              <a:buSzPts val="1800"/>
              <a:buChar char="●"/>
            </a:pPr>
            <a:r>
              <a:rPr lang="en"/>
              <a:t>Finetuning SEGAN on our dataset</a:t>
            </a:r>
            <a:endParaRPr/>
          </a:p>
          <a:p>
            <a:pPr indent="-342900" lvl="0" marL="457200" rtl="0" algn="l">
              <a:spcBef>
                <a:spcPts val="0"/>
              </a:spcBef>
              <a:spcAft>
                <a:spcPts val="0"/>
              </a:spcAft>
              <a:buSzPts val="1800"/>
              <a:buChar char="●"/>
            </a:pPr>
            <a:r>
              <a:rPr lang="en"/>
              <a:t>Discuss with Yuanda about separating context and style of speech and finetune SEGAN on that instead of using both context and style as first bullet point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5559989a9d_0_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Weekly Report</a:t>
            </a:r>
            <a:endParaRPr/>
          </a:p>
          <a:p>
            <a:pPr indent="0" lvl="0" marL="0" rtl="0" algn="ctr">
              <a:lnSpc>
                <a:spcPct val="100000"/>
              </a:lnSpc>
              <a:spcBef>
                <a:spcPts val="0"/>
              </a:spcBef>
              <a:spcAft>
                <a:spcPts val="0"/>
              </a:spcAft>
              <a:buSzPct val="100000"/>
              <a:buNone/>
            </a:pPr>
            <a:r>
              <a:rPr lang="en"/>
              <a:t>(week 4-5)</a:t>
            </a:r>
            <a:endParaRPr/>
          </a:p>
        </p:txBody>
      </p:sp>
      <p:sp>
        <p:nvSpPr>
          <p:cNvPr id="289" name="Google Shape;289;g25559989a9d_0_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5d851bcb47_0_6"/>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Weekly Report</a:t>
            </a:r>
            <a:endParaRPr/>
          </a:p>
          <a:p>
            <a:pPr indent="0" lvl="0" marL="0" rtl="0" algn="ctr">
              <a:lnSpc>
                <a:spcPct val="100000"/>
              </a:lnSpc>
              <a:spcBef>
                <a:spcPts val="0"/>
              </a:spcBef>
              <a:spcAft>
                <a:spcPts val="0"/>
              </a:spcAft>
              <a:buSzPct val="100000"/>
              <a:buNone/>
            </a:pPr>
            <a:r>
              <a:rPr lang="en"/>
              <a:t>(week 9-10)</a:t>
            </a:r>
            <a:endParaRPr/>
          </a:p>
        </p:txBody>
      </p:sp>
      <p:sp>
        <p:nvSpPr>
          <p:cNvPr id="79" name="Google Shape;79;g25d851bcb47_0_6"/>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535b8af712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4</a:t>
            </a:r>
            <a:endParaRPr/>
          </a:p>
        </p:txBody>
      </p:sp>
      <p:sp>
        <p:nvSpPr>
          <p:cNvPr id="295" name="Google Shape;295;g2535b8af712_0_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Read papers Yuanda suggested:</a:t>
            </a:r>
            <a:endParaRPr/>
          </a:p>
          <a:p>
            <a:pPr indent="-317500" lvl="1" marL="914400" rtl="0" algn="l">
              <a:spcBef>
                <a:spcPts val="0"/>
              </a:spcBef>
              <a:spcAft>
                <a:spcPts val="0"/>
              </a:spcAft>
              <a:buSzPts val="1400"/>
              <a:buChar char="○"/>
            </a:pPr>
            <a:r>
              <a:rPr lang="en" u="sng">
                <a:solidFill>
                  <a:schemeClr val="hlink"/>
                </a:solidFill>
                <a:hlinkClick r:id="rId3"/>
              </a:rPr>
              <a:t>SEGAN: Speech Enhancement Generative Adversarial Network</a:t>
            </a:r>
            <a:r>
              <a:rPr lang="en"/>
              <a:t> (</a:t>
            </a:r>
            <a:r>
              <a:rPr lang="en" u="sng">
                <a:solidFill>
                  <a:schemeClr val="hlink"/>
                </a:solidFill>
                <a:hlinkClick r:id="rId4"/>
              </a:rPr>
              <a:t>code</a:t>
            </a:r>
            <a:r>
              <a:rPr lang="en"/>
              <a:t>)</a:t>
            </a:r>
            <a:endParaRPr/>
          </a:p>
          <a:p>
            <a:pPr indent="-317500" lvl="1" marL="914400" rtl="0" algn="l">
              <a:spcBef>
                <a:spcPts val="0"/>
              </a:spcBef>
              <a:spcAft>
                <a:spcPts val="0"/>
              </a:spcAft>
              <a:buSzPts val="1400"/>
              <a:buChar char="○"/>
            </a:pPr>
            <a:r>
              <a:rPr lang="en" u="sng">
                <a:solidFill>
                  <a:schemeClr val="hlink"/>
                </a:solidFill>
                <a:hlinkClick r:id="rId5"/>
              </a:rPr>
              <a:t>PHASEN: A Phase-and-Harmonics-Aware Speech Enhancement Network</a:t>
            </a:r>
            <a:r>
              <a:rPr lang="en"/>
              <a:t> (</a:t>
            </a:r>
            <a:r>
              <a:rPr lang="en" u="sng">
                <a:solidFill>
                  <a:schemeClr val="hlink"/>
                </a:solidFill>
                <a:hlinkClick r:id="rId6"/>
              </a:rPr>
              <a:t>code</a:t>
            </a:r>
            <a:r>
              <a:rPr lang="en"/>
              <a:t>)</a:t>
            </a:r>
            <a:endParaRPr/>
          </a:p>
          <a:p>
            <a:pPr indent="-317500" lvl="1" marL="914400" rtl="0" algn="l">
              <a:spcBef>
                <a:spcPts val="0"/>
              </a:spcBef>
              <a:spcAft>
                <a:spcPts val="0"/>
              </a:spcAft>
              <a:buSzPts val="1400"/>
              <a:buChar char="○"/>
            </a:pPr>
            <a:r>
              <a:rPr lang="en" u="sng">
                <a:solidFill>
                  <a:schemeClr val="hlink"/>
                </a:solidFill>
                <a:hlinkClick r:id="rId7"/>
              </a:rPr>
              <a:t>A Fully Convolutional Neural Network for Complex Spectrogram Processing in Speech</a:t>
            </a:r>
            <a:r>
              <a:rPr lang="en" u="sng">
                <a:solidFill>
                  <a:schemeClr val="hlink"/>
                </a:solidFill>
                <a:hlinkClick r:id="rId8"/>
              </a:rPr>
              <a:t> </a:t>
            </a:r>
            <a:r>
              <a:rPr lang="en" u="sng">
                <a:solidFill>
                  <a:schemeClr val="hlink"/>
                </a:solidFill>
                <a:hlinkClick r:id="rId9"/>
              </a:rPr>
              <a:t>Enhancement</a:t>
            </a:r>
            <a:r>
              <a:rPr lang="en"/>
              <a:t> (</a:t>
            </a:r>
            <a:r>
              <a:rPr lang="en" u="sng">
                <a:solidFill>
                  <a:schemeClr val="hlink"/>
                </a:solidFill>
                <a:hlinkClick r:id="rId10"/>
              </a:rPr>
              <a:t>code</a:t>
            </a:r>
            <a:r>
              <a:rPr lang="en"/>
              <a:t>)</a:t>
            </a:r>
            <a:endParaRPr/>
          </a:p>
          <a:p>
            <a:pPr indent="-342900" lvl="0" marL="457200" rtl="0" algn="l">
              <a:spcBef>
                <a:spcPts val="0"/>
              </a:spcBef>
              <a:spcAft>
                <a:spcPts val="0"/>
              </a:spcAft>
              <a:buSzPts val="1800"/>
              <a:buChar char="●"/>
            </a:pPr>
            <a:r>
              <a:rPr lang="en"/>
              <a:t>Find dataset (in case we need larger dataset to train/finetune model): </a:t>
            </a:r>
            <a:r>
              <a:rPr lang="en" u="sng">
                <a:solidFill>
                  <a:schemeClr val="hlink"/>
                </a:solidFill>
                <a:hlinkClick r:id="rId11"/>
              </a:rPr>
              <a:t>Parkinson Speech Dataset with Multiple Types of Sound Recordings</a:t>
            </a:r>
            <a:r>
              <a:rPr lang="en"/>
              <a:t> (from </a:t>
            </a:r>
            <a:r>
              <a:rPr lang="en" u="sng">
                <a:solidFill>
                  <a:schemeClr val="hlink"/>
                </a:solidFill>
                <a:hlinkClick r:id="rId12"/>
              </a:rPr>
              <a:t>dataset list</a:t>
            </a:r>
            <a:r>
              <a:rPr lang="en"/>
              <a:t>)</a:t>
            </a:r>
            <a:endParaRPr/>
          </a:p>
          <a:p>
            <a:pPr indent="-342900" lvl="0" marL="457200" rtl="0" algn="l">
              <a:spcBef>
                <a:spcPts val="0"/>
              </a:spcBef>
              <a:spcAft>
                <a:spcPts val="0"/>
              </a:spcAft>
              <a:buSzPts val="1800"/>
              <a:buChar char="●"/>
            </a:pPr>
            <a:r>
              <a:rPr lang="en"/>
              <a:t>Discuss w</a:t>
            </a:r>
            <a:r>
              <a:rPr lang="en"/>
              <a:t>ith Yuanda about model pipeline to </a:t>
            </a:r>
            <a:r>
              <a:rPr lang="en"/>
              <a:t>enhance ASR for PD patient</a:t>
            </a:r>
            <a:endParaRPr/>
          </a:p>
          <a:p>
            <a:pPr indent="-342900" lvl="0" marL="457200" rtl="0" algn="l">
              <a:spcBef>
                <a:spcPts val="0"/>
              </a:spcBef>
              <a:spcAft>
                <a:spcPts val="0"/>
              </a:spcAft>
              <a:buSzPts val="1800"/>
              <a:buChar char="●"/>
            </a:pPr>
            <a:r>
              <a:rPr lang="en"/>
              <a:t>Write evaluation pipeline on wavefiles using pretrained ASR model (</a:t>
            </a:r>
            <a:r>
              <a:rPr lang="en" u="sng">
                <a:solidFill>
                  <a:schemeClr val="hlink"/>
                </a:solidFill>
                <a:hlinkClick r:id="rId13"/>
              </a:rPr>
              <a:t>OpenAI’s Whisper-medium</a:t>
            </a:r>
            <a:r>
              <a:rPr lang="en"/>
              <a:t>) to avoid using commercial APIs (reduce expense on using them)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535b8af712_0_1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5</a:t>
            </a:r>
            <a:endParaRPr/>
          </a:p>
        </p:txBody>
      </p:sp>
      <p:sp>
        <p:nvSpPr>
          <p:cNvPr id="301" name="Google Shape;301;g2535b8af712_0_10"/>
          <p:cNvSpPr txBox="1"/>
          <p:nvPr>
            <p:ph idx="1" type="body"/>
          </p:nvPr>
        </p:nvSpPr>
        <p:spPr>
          <a:xfrm>
            <a:off x="311700" y="1266325"/>
            <a:ext cx="61659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Decide which pipeline to use to enhance to PD patients’ speech:</a:t>
            </a:r>
            <a:endParaRPr sz="1600"/>
          </a:p>
          <a:p>
            <a:pPr indent="-304800" lvl="1" marL="914400" rtl="0" algn="l">
              <a:spcBef>
                <a:spcPts val="0"/>
              </a:spcBef>
              <a:spcAft>
                <a:spcPts val="0"/>
              </a:spcAft>
              <a:buSzPts val="1200"/>
              <a:buChar char="○"/>
            </a:pPr>
            <a:r>
              <a:rPr lang="en" sz="1200"/>
              <a:t>Issue: the pipeline is what I feel worried the most since Yuanda said the idea must be unique or have some innovations). Here is my idea. The target is to enhance speech, so both input and output must be audio/wavefiles, using both normal speech and normal text as ground truth to compute loss</a:t>
            </a:r>
            <a:endParaRPr sz="1200"/>
          </a:p>
          <a:p>
            <a:pPr indent="-330200" lvl="0" marL="457200" rtl="0" algn="l">
              <a:spcBef>
                <a:spcPts val="0"/>
              </a:spcBef>
              <a:spcAft>
                <a:spcPts val="0"/>
              </a:spcAft>
              <a:buSzPts val="1600"/>
              <a:buChar char="●"/>
            </a:pPr>
            <a:r>
              <a:rPr lang="en" sz="1600"/>
              <a:t>After deciding the pipeline, I will choose models for:</a:t>
            </a:r>
            <a:endParaRPr sz="1600"/>
          </a:p>
          <a:p>
            <a:pPr indent="-304800" lvl="1" marL="914400" rtl="0" algn="l">
              <a:spcBef>
                <a:spcPts val="0"/>
              </a:spcBef>
              <a:spcAft>
                <a:spcPts val="0"/>
              </a:spcAft>
              <a:buSzPts val="1200"/>
              <a:buChar char="○"/>
            </a:pPr>
            <a:r>
              <a:rPr lang="en" sz="1200"/>
              <a:t>Speech encoding</a:t>
            </a:r>
            <a:endParaRPr sz="1200"/>
          </a:p>
          <a:p>
            <a:pPr indent="-304800" lvl="1" marL="914400" rtl="0" algn="l">
              <a:spcBef>
                <a:spcPts val="0"/>
              </a:spcBef>
              <a:spcAft>
                <a:spcPts val="0"/>
              </a:spcAft>
              <a:buSzPts val="1200"/>
              <a:buChar char="○"/>
            </a:pPr>
            <a:r>
              <a:rPr lang="en" sz="1200"/>
              <a:t>Speech decoding</a:t>
            </a:r>
            <a:endParaRPr sz="1200"/>
          </a:p>
          <a:p>
            <a:pPr indent="-304800" lvl="1" marL="914400" rtl="0" algn="l">
              <a:spcBef>
                <a:spcPts val="0"/>
              </a:spcBef>
              <a:spcAft>
                <a:spcPts val="0"/>
              </a:spcAft>
              <a:buSzPts val="1200"/>
              <a:buChar char="○"/>
            </a:pPr>
            <a:r>
              <a:rPr lang="en" sz="1200"/>
              <a:t>Text decoding</a:t>
            </a:r>
            <a:endParaRPr sz="1200"/>
          </a:p>
          <a:p>
            <a:pPr indent="-330200" lvl="0" marL="457200" rtl="0" algn="l">
              <a:spcBef>
                <a:spcPts val="0"/>
              </a:spcBef>
              <a:spcAft>
                <a:spcPts val="0"/>
              </a:spcAft>
              <a:buSzPts val="1600"/>
              <a:buChar char="●"/>
            </a:pPr>
            <a:r>
              <a:rPr lang="en" sz="1600"/>
              <a:t>Lastly, I will work on the data pipeline, dataset/dataloader for finetuning</a:t>
            </a:r>
            <a:endParaRPr sz="1600"/>
          </a:p>
        </p:txBody>
      </p:sp>
      <p:pic>
        <p:nvPicPr>
          <p:cNvPr id="302" name="Google Shape;302;g2535b8af712_0_10"/>
          <p:cNvPicPr preferRelativeResize="0"/>
          <p:nvPr/>
        </p:nvPicPr>
        <p:blipFill>
          <a:blip r:embed="rId3">
            <a:alphaModFix/>
          </a:blip>
          <a:stretch>
            <a:fillRect/>
          </a:stretch>
        </p:blipFill>
        <p:spPr>
          <a:xfrm>
            <a:off x="3960721" y="2495546"/>
            <a:ext cx="5163500" cy="2262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535b8af712_0_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Weekly Report</a:t>
            </a:r>
            <a:endParaRPr/>
          </a:p>
          <a:p>
            <a:pPr indent="0" lvl="0" marL="0" rtl="0" algn="ctr">
              <a:lnSpc>
                <a:spcPct val="100000"/>
              </a:lnSpc>
              <a:spcBef>
                <a:spcPts val="0"/>
              </a:spcBef>
              <a:spcAft>
                <a:spcPts val="0"/>
              </a:spcAft>
              <a:buSzPct val="100000"/>
              <a:buNone/>
            </a:pPr>
            <a:r>
              <a:rPr lang="en"/>
              <a:t>(week 3-4)</a:t>
            </a:r>
            <a:endParaRPr/>
          </a:p>
        </p:txBody>
      </p:sp>
      <p:sp>
        <p:nvSpPr>
          <p:cNvPr id="308" name="Google Shape;308;g2535b8af712_0_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26fc04a3c1_0_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3</a:t>
            </a:r>
            <a:endParaRPr/>
          </a:p>
        </p:txBody>
      </p:sp>
      <p:sp>
        <p:nvSpPr>
          <p:cNvPr id="314" name="Google Shape;314;g226fc04a3c1_0_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Improve ASR for patients with mental diseases:</a:t>
            </a:r>
            <a:endParaRPr/>
          </a:p>
          <a:p>
            <a:pPr indent="-317500" lvl="1" marL="914400" rtl="0" algn="l">
              <a:spcBef>
                <a:spcPts val="0"/>
              </a:spcBef>
              <a:spcAft>
                <a:spcPts val="0"/>
              </a:spcAft>
              <a:buSzPts val="1400"/>
              <a:buChar char="○"/>
            </a:pPr>
            <a:r>
              <a:rPr lang="en"/>
              <a:t>Changed the project topic to modifying sound to improve commercial ASR for Parkinson’s patients</a:t>
            </a:r>
            <a:endParaRPr/>
          </a:p>
          <a:p>
            <a:pPr indent="-317500" lvl="1" marL="914400" rtl="0" algn="l">
              <a:spcBef>
                <a:spcPts val="0"/>
              </a:spcBef>
              <a:spcAft>
                <a:spcPts val="0"/>
              </a:spcAft>
              <a:buSzPts val="1400"/>
              <a:buChar char="○"/>
            </a:pPr>
            <a:r>
              <a:rPr lang="en"/>
              <a:t>Met with Hanqing to continue his work, working on this project with Yuanda</a:t>
            </a:r>
            <a:endParaRPr/>
          </a:p>
          <a:p>
            <a:pPr indent="-317500" lvl="1" marL="914400" rtl="0" algn="l">
              <a:spcBef>
                <a:spcPts val="0"/>
              </a:spcBef>
              <a:spcAft>
                <a:spcPts val="0"/>
              </a:spcAft>
              <a:buSzPts val="1400"/>
              <a:buChar char="○"/>
            </a:pPr>
            <a:r>
              <a:rPr lang="en"/>
              <a:t>Spent time getting use to Hanqing’s code</a:t>
            </a:r>
            <a:endParaRPr/>
          </a:p>
          <a:p>
            <a:pPr indent="-317500" lvl="1" marL="914400" rtl="0" algn="l">
              <a:spcBef>
                <a:spcPts val="0"/>
              </a:spcBef>
              <a:spcAft>
                <a:spcPts val="0"/>
              </a:spcAft>
              <a:buSzPts val="1400"/>
              <a:buChar char="○"/>
            </a:pPr>
            <a:r>
              <a:rPr lang="en"/>
              <a:t>Find previous work relating to this topic</a:t>
            </a:r>
            <a:endParaRPr/>
          </a:p>
          <a:p>
            <a:pPr indent="-317500" lvl="1" marL="914400" rtl="0" algn="l">
              <a:spcBef>
                <a:spcPts val="0"/>
              </a:spcBef>
              <a:spcAft>
                <a:spcPts val="0"/>
              </a:spcAft>
              <a:buSzPts val="1400"/>
              <a:buChar char="○"/>
            </a:pPr>
            <a:r>
              <a:rPr lang="en"/>
              <a:t>Find open-source models for each of 2 pipelines:</a:t>
            </a:r>
            <a:endParaRPr/>
          </a:p>
          <a:p>
            <a:pPr indent="-317500" lvl="2" marL="1371600" rtl="0" algn="l">
              <a:spcBef>
                <a:spcPts val="0"/>
              </a:spcBef>
              <a:spcAft>
                <a:spcPts val="0"/>
              </a:spcAft>
              <a:buSzPts val="1400"/>
              <a:buChar char="■"/>
            </a:pPr>
            <a:r>
              <a:rPr lang="en"/>
              <a:t>Speech Enhancement: SpeechBrain/</a:t>
            </a:r>
            <a:endParaRPr/>
          </a:p>
          <a:p>
            <a:pPr indent="-317500" lvl="2" marL="1371600" rtl="0" algn="l">
              <a:spcBef>
                <a:spcPts val="0"/>
              </a:spcBef>
              <a:spcAft>
                <a:spcPts val="0"/>
              </a:spcAft>
              <a:buSzPts val="1400"/>
              <a:buChar char="■"/>
            </a:pPr>
            <a:r>
              <a:rPr lang="en"/>
              <a:t>ASR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520055a4b6_0_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4</a:t>
            </a:r>
            <a:endParaRPr/>
          </a:p>
        </p:txBody>
      </p:sp>
      <p:sp>
        <p:nvSpPr>
          <p:cNvPr id="320" name="Google Shape;320;g2520055a4b6_0_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Signal processing:</a:t>
            </a:r>
            <a:endParaRPr/>
          </a:p>
          <a:p>
            <a:pPr indent="-317500" lvl="1" marL="914400" rtl="0" algn="l">
              <a:spcBef>
                <a:spcPts val="0"/>
              </a:spcBef>
              <a:spcAft>
                <a:spcPts val="0"/>
              </a:spcAft>
              <a:buSzPts val="1400"/>
              <a:buChar char="○"/>
            </a:pPr>
            <a:r>
              <a:rPr lang="en"/>
              <a:t>Read papers/materials about those methods</a:t>
            </a:r>
            <a:endParaRPr/>
          </a:p>
          <a:p>
            <a:pPr indent="-317500" lvl="1" marL="914400" rtl="0" algn="l">
              <a:spcBef>
                <a:spcPts val="0"/>
              </a:spcBef>
              <a:spcAft>
                <a:spcPts val="0"/>
              </a:spcAft>
              <a:buSzPts val="1400"/>
              <a:buChar char="○"/>
            </a:pPr>
            <a:r>
              <a:rPr lang="en"/>
              <a:t>Try different methods to explore whether they help improving the performance</a:t>
            </a:r>
            <a:endParaRPr/>
          </a:p>
          <a:p>
            <a:pPr indent="-342900" lvl="0" marL="457200" rtl="0" algn="l">
              <a:spcBef>
                <a:spcPts val="0"/>
              </a:spcBef>
              <a:spcAft>
                <a:spcPts val="0"/>
              </a:spcAft>
              <a:buSzPts val="1800"/>
              <a:buChar char="●"/>
            </a:pPr>
            <a:r>
              <a:rPr lang="en"/>
              <a:t>SpeechBrain:</a:t>
            </a:r>
            <a:endParaRPr/>
          </a:p>
          <a:p>
            <a:pPr indent="-317500" lvl="1" marL="914400" rtl="0" algn="l">
              <a:spcBef>
                <a:spcPts val="0"/>
              </a:spcBef>
              <a:spcAft>
                <a:spcPts val="0"/>
              </a:spcAft>
              <a:buSzPts val="1400"/>
              <a:buChar char="○"/>
            </a:pPr>
            <a:r>
              <a:rPr lang="en"/>
              <a:t>Try with pretrain first</a:t>
            </a:r>
            <a:endParaRPr/>
          </a:p>
          <a:p>
            <a:pPr indent="-317500" lvl="1" marL="914400" rtl="0" algn="l">
              <a:spcBef>
                <a:spcPts val="0"/>
              </a:spcBef>
              <a:spcAft>
                <a:spcPts val="0"/>
              </a:spcAft>
              <a:buSzPts val="1400"/>
              <a:buChar char="○"/>
            </a:pPr>
            <a:r>
              <a:rPr lang="en"/>
              <a:t>If does not work, then fine-tune it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520055a4b6_0_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Weekly Report</a:t>
            </a:r>
            <a:endParaRPr/>
          </a:p>
          <a:p>
            <a:pPr indent="0" lvl="0" marL="0" rtl="0" algn="ctr">
              <a:spcBef>
                <a:spcPts val="0"/>
              </a:spcBef>
              <a:spcAft>
                <a:spcPts val="0"/>
              </a:spcAft>
              <a:buNone/>
            </a:pPr>
            <a:r>
              <a:rPr lang="en"/>
              <a:t>(week 2-3)</a:t>
            </a:r>
            <a:endParaRPr/>
          </a:p>
        </p:txBody>
      </p:sp>
      <p:sp>
        <p:nvSpPr>
          <p:cNvPr id="326" name="Google Shape;326;g2520055a4b6_0_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Quan Nguyen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4f080dcda0_0_1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2</a:t>
            </a:r>
            <a:endParaRPr/>
          </a:p>
        </p:txBody>
      </p:sp>
      <p:sp>
        <p:nvSpPr>
          <p:cNvPr id="332" name="Google Shape;332;g24f080dcda0_0_1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Paper presentation slides: </a:t>
            </a:r>
            <a:r>
              <a:rPr lang="en"/>
              <a:t>Here is my </a:t>
            </a:r>
            <a:r>
              <a:rPr lang="en" u="sng">
                <a:solidFill>
                  <a:schemeClr val="hlink"/>
                </a:solidFill>
                <a:hlinkClick r:id="rId3"/>
              </a:rPr>
              <a:t>Slides Presentation for 5 Papers</a:t>
            </a:r>
            <a:r>
              <a:rPr lang="en"/>
              <a:t>:</a:t>
            </a:r>
            <a:endParaRPr/>
          </a:p>
          <a:p>
            <a:pPr indent="-310832" lvl="1" marL="914400" rtl="0" algn="l">
              <a:spcBef>
                <a:spcPts val="0"/>
              </a:spcBef>
              <a:spcAft>
                <a:spcPts val="0"/>
              </a:spcAft>
              <a:buSzPct val="100000"/>
              <a:buChar char="○"/>
            </a:pPr>
            <a:r>
              <a:rPr lang="en"/>
              <a:t>Is Style All You Need? Dependencies Between Emotion And GST-Based Speaker Recognition</a:t>
            </a:r>
            <a:endParaRPr/>
          </a:p>
          <a:p>
            <a:pPr indent="-310832" lvl="1" marL="914400" rtl="0" algn="l">
              <a:spcBef>
                <a:spcPts val="0"/>
              </a:spcBef>
              <a:spcAft>
                <a:spcPts val="0"/>
              </a:spcAft>
              <a:buSzPct val="100000"/>
              <a:buChar char="○"/>
            </a:pPr>
            <a:r>
              <a:rPr lang="en"/>
              <a:t>Style Tokens: Unsupervised Style Modeling, Control and Transfer in End-to-End Speech Synthesis</a:t>
            </a:r>
            <a:endParaRPr/>
          </a:p>
          <a:p>
            <a:pPr indent="-310832" lvl="1" marL="914400" rtl="0" algn="l">
              <a:spcBef>
                <a:spcPts val="0"/>
              </a:spcBef>
              <a:spcAft>
                <a:spcPts val="0"/>
              </a:spcAft>
              <a:buSzPct val="100000"/>
              <a:buChar char="○"/>
            </a:pPr>
            <a:r>
              <a:rPr lang="en"/>
              <a:t>Mind the Style of Text! Adversarial and Backdoor Attacks Based on Text Style Transfer</a:t>
            </a:r>
            <a:endParaRPr/>
          </a:p>
          <a:p>
            <a:pPr indent="-310832" lvl="1" marL="914400" rtl="0" algn="l">
              <a:spcBef>
                <a:spcPts val="0"/>
              </a:spcBef>
              <a:spcAft>
                <a:spcPts val="0"/>
              </a:spcAft>
              <a:buSzPct val="100000"/>
              <a:buChar char="○"/>
            </a:pPr>
            <a:r>
              <a:rPr lang="en"/>
              <a:t>Hidden Trigger Backdoor Attack on NLP Models via Linguistic Style Manipulation</a:t>
            </a:r>
            <a:endParaRPr/>
          </a:p>
          <a:p>
            <a:pPr indent="-310832" lvl="1" marL="914400" rtl="0" algn="l">
              <a:spcBef>
                <a:spcPts val="0"/>
              </a:spcBef>
              <a:spcAft>
                <a:spcPts val="0"/>
              </a:spcAft>
              <a:buSzPct val="100000"/>
              <a:buChar char="○"/>
            </a:pPr>
            <a:r>
              <a:rPr lang="en"/>
              <a:t>Scale-up: An efficient black-box input-level backdoor detection via analyzing scaled prediction consistency</a:t>
            </a:r>
            <a:endParaRPr/>
          </a:p>
          <a:p>
            <a:pPr indent="-334327" lvl="0" marL="457200" rtl="0" algn="l">
              <a:spcBef>
                <a:spcPts val="0"/>
              </a:spcBef>
              <a:spcAft>
                <a:spcPts val="0"/>
              </a:spcAft>
              <a:buSzPct val="100000"/>
              <a:buChar char="●"/>
            </a:pPr>
            <a:r>
              <a:rPr lang="en"/>
              <a:t>Implementation for Speech Recognition with attention:</a:t>
            </a:r>
            <a:endParaRPr/>
          </a:p>
          <a:p>
            <a:pPr indent="-310832" lvl="1" marL="914400" rtl="0" algn="l">
              <a:spcBef>
                <a:spcPts val="0"/>
              </a:spcBef>
              <a:spcAft>
                <a:spcPts val="0"/>
              </a:spcAft>
              <a:buSzPct val="100000"/>
              <a:buChar char="○"/>
            </a:pPr>
            <a:r>
              <a:rPr lang="en"/>
              <a:t>After our meeting last Friday, we decided that the implementation of attention-based speech recognition is needed for our project.</a:t>
            </a:r>
            <a:endParaRPr/>
          </a:p>
          <a:p>
            <a:pPr indent="-310832" lvl="1" marL="914400" rtl="0" algn="l">
              <a:spcBef>
                <a:spcPts val="0"/>
              </a:spcBef>
              <a:spcAft>
                <a:spcPts val="0"/>
              </a:spcAft>
              <a:buSzPct val="100000"/>
              <a:buChar char="○"/>
            </a:pPr>
            <a:r>
              <a:rPr lang="en"/>
              <a:t>Thus, I found a Pytorch implementation of speech recognition with attention-based RNN and transformers: </a:t>
            </a:r>
            <a:r>
              <a:rPr lang="en" u="sng">
                <a:solidFill>
                  <a:schemeClr val="hlink"/>
                </a:solidFill>
                <a:hlinkClick r:id="rId4"/>
              </a:rPr>
              <a:t>SpeeQ</a:t>
            </a:r>
            <a:r>
              <a:rPr lang="en"/>
              <a:t> (source code </a:t>
            </a:r>
            <a:r>
              <a:rPr lang="en" u="sng">
                <a:solidFill>
                  <a:schemeClr val="hlink"/>
                </a:solidFill>
                <a:hlinkClick r:id="rId5"/>
              </a:rPr>
              <a:t>Github</a:t>
            </a:r>
            <a:r>
              <a:rPr lang="en"/>
              <a:t>).</a:t>
            </a:r>
            <a:endParaRPr/>
          </a:p>
          <a:p>
            <a:pPr indent="-310832" lvl="1" marL="914400" rtl="0" algn="l">
              <a:spcBef>
                <a:spcPts val="0"/>
              </a:spcBef>
              <a:spcAft>
                <a:spcPts val="0"/>
              </a:spcAft>
              <a:buSzPct val="100000"/>
              <a:buChar char="○"/>
            </a:pPr>
            <a:r>
              <a:rPr lang="en"/>
              <a:t>From the “</a:t>
            </a:r>
            <a:r>
              <a:rPr lang="en" u="sng">
                <a:solidFill>
                  <a:schemeClr val="hlink"/>
                </a:solidFill>
                <a:hlinkClick r:id="rId6"/>
              </a:rPr>
              <a:t>Attention-Based Models for Speech Recognition</a:t>
            </a:r>
            <a:r>
              <a:rPr lang="en"/>
              <a:t>,” their main contribution is the Location Aware Attention, which is build based on Seq2Seq model with RNN.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26d18a8aae_0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3</a:t>
            </a:r>
            <a:endParaRPr/>
          </a:p>
        </p:txBody>
      </p:sp>
      <p:sp>
        <p:nvSpPr>
          <p:cNvPr id="338" name="Google Shape;338;g226d18a8aae_0_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SzPct val="100000"/>
              <a:buChar char="●"/>
            </a:pPr>
            <a:r>
              <a:rPr lang="en"/>
              <a:t>Before meeting:</a:t>
            </a:r>
            <a:endParaRPr/>
          </a:p>
          <a:p>
            <a:pPr indent="-277494" lvl="1" marL="914400" rtl="0" algn="l">
              <a:spcBef>
                <a:spcPts val="0"/>
              </a:spcBef>
              <a:spcAft>
                <a:spcPts val="0"/>
              </a:spcAft>
              <a:buSzPct val="100000"/>
              <a:buChar char="○"/>
            </a:pPr>
            <a:r>
              <a:rPr lang="en"/>
              <a:t>Determine research project: Type of attack: adversarial voice attack / Attack method / Metrics / Hardware needed to conduct those attacks / Choose the attacked model (intend to be attention-based speech recognition model)</a:t>
            </a:r>
            <a:endParaRPr/>
          </a:p>
          <a:p>
            <a:pPr indent="-277494" lvl="1" marL="914400" rtl="0" algn="l">
              <a:spcBef>
                <a:spcPts val="0"/>
              </a:spcBef>
              <a:spcAft>
                <a:spcPts val="0"/>
              </a:spcAft>
              <a:buSzPct val="100000"/>
              <a:buChar char="○"/>
            </a:pPr>
            <a:r>
              <a:rPr lang="en"/>
              <a:t>Reimplement Seq2Seq model with RNN and Location Aware Attention for speech recognition (if Dr. Yan requires).</a:t>
            </a:r>
            <a:endParaRPr/>
          </a:p>
          <a:p>
            <a:pPr indent="-277494" lvl="1" marL="914400" rtl="0" algn="l">
              <a:spcBef>
                <a:spcPts val="0"/>
              </a:spcBef>
              <a:spcAft>
                <a:spcPts val="0"/>
              </a:spcAft>
              <a:buSzPct val="100000"/>
              <a:buChar char="○"/>
            </a:pPr>
            <a:r>
              <a:rPr lang="en"/>
              <a:t>Stay in touch and start working with Yuanda.</a:t>
            </a:r>
            <a:endParaRPr/>
          </a:p>
          <a:p>
            <a:pPr indent="-291465" lvl="0" marL="457200" rtl="0" algn="l">
              <a:spcBef>
                <a:spcPts val="0"/>
              </a:spcBef>
              <a:spcAft>
                <a:spcPts val="0"/>
              </a:spcAft>
              <a:buSzPct val="100000"/>
              <a:buChar char="●"/>
            </a:pPr>
            <a:r>
              <a:rPr lang="en"/>
              <a:t>After meeting:</a:t>
            </a:r>
            <a:endParaRPr/>
          </a:p>
          <a:p>
            <a:pPr indent="-291465" lvl="0" marL="914400" rtl="0" algn="l">
              <a:spcBef>
                <a:spcPts val="0"/>
              </a:spcBef>
              <a:spcAft>
                <a:spcPts val="0"/>
              </a:spcAft>
              <a:buSzPct val="100000"/>
              <a:buChar char="●"/>
            </a:pPr>
            <a:r>
              <a:rPr lang="en"/>
              <a:t>Literature review:</a:t>
            </a:r>
            <a:endParaRPr/>
          </a:p>
          <a:p>
            <a:pPr indent="-277494" lvl="1" marL="1371600" rtl="0" algn="l">
              <a:spcBef>
                <a:spcPts val="0"/>
              </a:spcBef>
              <a:spcAft>
                <a:spcPts val="0"/>
              </a:spcAft>
              <a:buSzPct val="100000"/>
              <a:buChar char="○"/>
            </a:pPr>
            <a:r>
              <a:rPr lang="en"/>
              <a:t>Advantage of attn on speech recognition</a:t>
            </a:r>
            <a:endParaRPr/>
          </a:p>
          <a:p>
            <a:pPr indent="-277494" lvl="1" marL="1371600" rtl="0" algn="l">
              <a:spcBef>
                <a:spcPts val="0"/>
              </a:spcBef>
              <a:spcAft>
                <a:spcPts val="0"/>
              </a:spcAft>
              <a:buSzPct val="100000"/>
              <a:buChar char="○"/>
            </a:pPr>
            <a:r>
              <a:rPr lang="en"/>
              <a:t>How attn works in speech recognition</a:t>
            </a:r>
            <a:endParaRPr/>
          </a:p>
          <a:p>
            <a:pPr indent="-277494" lvl="1" marL="1371600" rtl="0" algn="l">
              <a:spcBef>
                <a:spcPts val="0"/>
              </a:spcBef>
              <a:spcAft>
                <a:spcPts val="0"/>
              </a:spcAft>
              <a:buSzPct val="100000"/>
              <a:buChar char="○"/>
            </a:pPr>
            <a:r>
              <a:rPr lang="en"/>
              <a:t>Attacks on attn mechanism</a:t>
            </a:r>
            <a:endParaRPr/>
          </a:p>
          <a:p>
            <a:pPr indent="-277494" lvl="2" marL="1828800" rtl="0" algn="l">
              <a:spcBef>
                <a:spcPts val="0"/>
              </a:spcBef>
              <a:spcAft>
                <a:spcPts val="0"/>
              </a:spcAft>
              <a:buSzPct val="100000"/>
              <a:buChar char="■"/>
            </a:pPr>
            <a:r>
              <a:rPr lang="en" u="sng">
                <a:solidFill>
                  <a:schemeClr val="hlink"/>
                </a:solidFill>
                <a:hlinkClick r:id="rId3"/>
              </a:rPr>
              <a:t>Characterizing Speech Adversarial Examples Using Self-Attention U-Net Enhancement</a:t>
            </a:r>
            <a:endParaRPr/>
          </a:p>
          <a:p>
            <a:pPr indent="-277494" lvl="2" marL="1828800" rtl="0" algn="l">
              <a:spcBef>
                <a:spcPts val="0"/>
              </a:spcBef>
              <a:spcAft>
                <a:spcPts val="0"/>
              </a:spcAft>
              <a:buSzPct val="100000"/>
              <a:buChar char="■"/>
            </a:pPr>
            <a:r>
              <a:rPr lang="en" u="sng">
                <a:solidFill>
                  <a:schemeClr val="hlink"/>
                </a:solidFill>
                <a:hlinkClick r:id="rId4"/>
              </a:rPr>
              <a:t>Universal Adversarial Attack on Attention and the Resulting Dataset DAmageNet</a:t>
            </a:r>
            <a:endParaRPr/>
          </a:p>
          <a:p>
            <a:pPr indent="-277494" lvl="2" marL="1828800" rtl="0" algn="l">
              <a:spcBef>
                <a:spcPts val="0"/>
              </a:spcBef>
              <a:spcAft>
                <a:spcPts val="0"/>
              </a:spcAft>
              <a:buSzPct val="100000"/>
              <a:buChar char="■"/>
            </a:pPr>
            <a:r>
              <a:rPr lang="en" u="sng">
                <a:solidFill>
                  <a:schemeClr val="hlink"/>
                </a:solidFill>
                <a:hlinkClick r:id="rId5"/>
              </a:rPr>
              <a:t>Attention Mechanism Based Adversarial Attack Against Deep Reinforcement Learning</a:t>
            </a:r>
            <a:endParaRPr/>
          </a:p>
          <a:p>
            <a:pPr indent="-277494" lvl="2" marL="1828800" rtl="0" algn="l">
              <a:spcBef>
                <a:spcPts val="0"/>
              </a:spcBef>
              <a:spcAft>
                <a:spcPts val="0"/>
              </a:spcAft>
              <a:buSzPct val="100000"/>
              <a:buChar char="■"/>
            </a:pPr>
            <a:r>
              <a:rPr lang="en" u="sng">
                <a:solidFill>
                  <a:schemeClr val="hlink"/>
                </a:solidFill>
                <a:hlinkClick r:id="rId6"/>
              </a:rPr>
              <a:t>Fooling Vision and Language Models Despite Localization and Attention Mechanism</a:t>
            </a:r>
            <a:endParaRPr/>
          </a:p>
          <a:p>
            <a:pPr indent="-277494" lvl="2" marL="1828800" rtl="0" algn="l">
              <a:spcBef>
                <a:spcPts val="0"/>
              </a:spcBef>
              <a:spcAft>
                <a:spcPts val="0"/>
              </a:spcAft>
              <a:buSzPct val="100000"/>
              <a:buChar char="■"/>
            </a:pPr>
            <a:r>
              <a:rPr lang="en" u="sng">
                <a:solidFill>
                  <a:schemeClr val="hlink"/>
                </a:solidFill>
                <a:hlinkClick r:id="rId7"/>
              </a:rPr>
              <a:t>Attention‐guided transformation‐invariant attack for black‐box adversarial examples</a:t>
            </a:r>
            <a:endParaRPr/>
          </a:p>
          <a:p>
            <a:pPr indent="-277494" lvl="2" marL="1828800" rtl="0" algn="l">
              <a:spcBef>
                <a:spcPts val="0"/>
              </a:spcBef>
              <a:spcAft>
                <a:spcPts val="0"/>
              </a:spcAft>
              <a:buSzPct val="100000"/>
              <a:buChar char="■"/>
            </a:pPr>
            <a:r>
              <a:rPr lang="en" u="sng">
                <a:solidFill>
                  <a:schemeClr val="hlink"/>
                </a:solidFill>
                <a:hlinkClick r:id="rId8"/>
              </a:rPr>
              <a:t>Attend and Attack: Attention Guided Adversarial Attacks on Visual Question Answering Models</a:t>
            </a:r>
            <a:endParaRPr/>
          </a:p>
          <a:p>
            <a:pPr indent="-277494" lvl="2" marL="1828800" rtl="0" algn="l">
              <a:spcBef>
                <a:spcPts val="0"/>
              </a:spcBef>
              <a:spcAft>
                <a:spcPts val="0"/>
              </a:spcAft>
              <a:buSzPct val="100000"/>
              <a:buChar char="■"/>
            </a:pPr>
            <a:r>
              <a:rPr lang="en" u="sng">
                <a:solidFill>
                  <a:schemeClr val="hlink"/>
                </a:solidFill>
                <a:hlinkClick r:id="rId9"/>
              </a:rPr>
              <a:t>Generating De-identification facial images based on the attention models and adversarial examples</a:t>
            </a:r>
            <a:endParaRPr/>
          </a:p>
          <a:p>
            <a:pPr indent="-277494" lvl="2" marL="1828800" rtl="0" algn="l">
              <a:spcBef>
                <a:spcPts val="0"/>
              </a:spcBef>
              <a:spcAft>
                <a:spcPts val="0"/>
              </a:spcAft>
              <a:buSzPct val="100000"/>
              <a:buChar char="■"/>
            </a:pPr>
            <a:r>
              <a:rPr lang="en" u="sng">
                <a:solidFill>
                  <a:schemeClr val="hlink"/>
                </a:solidFill>
                <a:hlinkClick r:id="rId10"/>
              </a:rPr>
              <a:t>Inheritance Attention Matrix-Based Universal Adversarial Perturbations on Vision Transformers</a:t>
            </a:r>
            <a:endParaRPr/>
          </a:p>
          <a:p>
            <a:pPr indent="-277494" lvl="2" marL="1828800" rtl="0" algn="l">
              <a:spcBef>
                <a:spcPts val="0"/>
              </a:spcBef>
              <a:spcAft>
                <a:spcPts val="0"/>
              </a:spcAft>
              <a:buSzPct val="100000"/>
              <a:buChar char="■"/>
            </a:pPr>
            <a:r>
              <a:rPr lang="en" u="sng">
                <a:solidFill>
                  <a:schemeClr val="hlink"/>
                </a:solidFill>
                <a:hlinkClick r:id="rId11"/>
              </a:rPr>
              <a:t>One-Shot Adversarial Attacks on Visual Tracking With Dual Attention</a:t>
            </a:r>
            <a:endParaRPr/>
          </a:p>
          <a:p>
            <a:pPr indent="-277494" lvl="2" marL="1828800" rtl="0" algn="l">
              <a:spcBef>
                <a:spcPts val="0"/>
              </a:spcBef>
              <a:spcAft>
                <a:spcPts val="0"/>
              </a:spcAft>
              <a:buSzPct val="100000"/>
              <a:buChar char="■"/>
            </a:pPr>
            <a:r>
              <a:rPr lang="en" u="sng">
                <a:solidFill>
                  <a:schemeClr val="accent5"/>
                </a:solidFill>
                <a:hlinkClick r:id="rId12">
                  <a:extLst>
                    <a:ext uri="{A12FA001-AC4F-418D-AE19-62706E023703}">
                      <ahyp:hlinkClr val="tx"/>
                    </a:ext>
                  </a:extLst>
                </a:hlinkClick>
              </a:rPr>
              <a:t>Seq2Sick: Evaluating the Robustness of Sequence-to-Sequence Models with Adversarial Examples</a:t>
            </a:r>
            <a:endParaRPr/>
          </a:p>
          <a:p>
            <a:pPr indent="-277495" lvl="3" marL="2286000" rtl="0" algn="l">
              <a:spcBef>
                <a:spcPts val="0"/>
              </a:spcBef>
              <a:spcAft>
                <a:spcPts val="0"/>
              </a:spcAft>
              <a:buSzPct val="100000"/>
              <a:buChar char="●"/>
            </a:pPr>
            <a:r>
              <a:rPr lang="en" u="sng">
                <a:solidFill>
                  <a:schemeClr val="accent5"/>
                </a:solidFill>
                <a:hlinkClick r:id="rId13">
                  <a:extLst>
                    <a:ext uri="{A12FA001-AC4F-418D-AE19-62706E023703}">
                      <ahyp:hlinkClr val="tx"/>
                    </a:ext>
                  </a:extLst>
                </a:hlinkClick>
              </a:rPr>
              <a:t>Universal Adversarial Triggers for Attacking and Analyzing NLP</a:t>
            </a:r>
            <a:endParaRPr/>
          </a:p>
          <a:p>
            <a:pPr indent="-277494" lvl="2" marL="1828800" rtl="0" algn="l">
              <a:spcBef>
                <a:spcPts val="0"/>
              </a:spcBef>
              <a:spcAft>
                <a:spcPts val="0"/>
              </a:spcAft>
              <a:buSzPct val="100000"/>
              <a:buChar char="■"/>
            </a:pPr>
            <a:r>
              <a:rPr lang="en" u="sng">
                <a:solidFill>
                  <a:schemeClr val="accent5"/>
                </a:solidFill>
                <a:hlinkClick r:id="rId14">
                  <a:extLst>
                    <a:ext uri="{A12FA001-AC4F-418D-AE19-62706E023703}">
                      <ahyp:hlinkClr val="tx"/>
                    </a:ext>
                  </a:extLst>
                </a:hlinkClick>
              </a:rPr>
              <a:t>Adversarial Regularization for Attention Based End-to-End Robust Speech Recognition</a:t>
            </a:r>
            <a:endParaRPr/>
          </a:p>
          <a:p>
            <a:pPr indent="-277494" lvl="2" marL="1828800" rtl="0" algn="l">
              <a:spcBef>
                <a:spcPts val="0"/>
              </a:spcBef>
              <a:spcAft>
                <a:spcPts val="0"/>
              </a:spcAft>
              <a:buSzPct val="100000"/>
              <a:buChar char="■"/>
            </a:pPr>
            <a:r>
              <a:rPr lang="en" u="sng">
                <a:solidFill>
                  <a:schemeClr val="accent5"/>
                </a:solidFill>
                <a:hlinkClick r:id="rId15">
                  <a:extLst>
                    <a:ext uri="{A12FA001-AC4F-418D-AE19-62706E023703}">
                      <ahyp:hlinkClr val="tx"/>
                    </a:ext>
                  </a:extLst>
                </a:hlinkClick>
              </a:rPr>
              <a:t>On Evaluation of Adversarial Perturbations for Sequence-to-Sequence Models</a:t>
            </a:r>
            <a:endParaRPr/>
          </a:p>
          <a:p>
            <a:pPr indent="-277494" lvl="2" marL="1828800" rtl="0" algn="l">
              <a:spcBef>
                <a:spcPts val="0"/>
              </a:spcBef>
              <a:spcAft>
                <a:spcPts val="0"/>
              </a:spcAft>
              <a:buSzPct val="100000"/>
              <a:buChar char="■"/>
            </a:pPr>
            <a:r>
              <a:rPr lang="en" u="sng">
                <a:solidFill>
                  <a:schemeClr val="accent5"/>
                </a:solidFill>
                <a:hlinkClick r:id="rId16">
                  <a:extLst>
                    <a:ext uri="{A12FA001-AC4F-418D-AE19-62706E023703}">
                      <ahyp:hlinkClr val="tx"/>
                    </a:ext>
                  </a:extLst>
                </a:hlinkClick>
              </a:rPr>
              <a:t>Give Me Your Attention: Dot-Product Attention Considered Harmful for Adversarial Patch Robustness</a:t>
            </a:r>
            <a:endParaRPr/>
          </a:p>
          <a:p>
            <a:pPr indent="-277494" lvl="1" marL="1371600" rtl="0" algn="l">
              <a:spcBef>
                <a:spcPts val="0"/>
              </a:spcBef>
              <a:spcAft>
                <a:spcPts val="0"/>
              </a:spcAft>
              <a:buSzPct val="100000"/>
              <a:buChar char="○"/>
            </a:pPr>
            <a:r>
              <a:rPr lang="en"/>
              <a:t>Learn more about Adversarial Attack:</a:t>
            </a:r>
            <a:endParaRPr/>
          </a:p>
          <a:p>
            <a:pPr indent="-277494" lvl="2" marL="1828800" rtl="0" algn="l">
              <a:spcBef>
                <a:spcPts val="0"/>
              </a:spcBef>
              <a:spcAft>
                <a:spcPts val="0"/>
              </a:spcAft>
              <a:buSzPct val="100000"/>
              <a:buChar char="■"/>
            </a:pPr>
            <a:r>
              <a:rPr lang="en" u="sng">
                <a:solidFill>
                  <a:schemeClr val="hlink"/>
                </a:solidFill>
                <a:hlinkClick r:id="rId17"/>
              </a:rPr>
              <a:t>Purdue University</a:t>
            </a:r>
            <a:endParaRPr/>
          </a:p>
          <a:p>
            <a:pPr indent="-277494" lvl="2" marL="1828800" rtl="0" algn="l">
              <a:spcBef>
                <a:spcPts val="0"/>
              </a:spcBef>
              <a:spcAft>
                <a:spcPts val="0"/>
              </a:spcAft>
              <a:buSzPct val="100000"/>
              <a:buChar char="■"/>
            </a:pPr>
            <a:r>
              <a:rPr lang="en" u="sng">
                <a:solidFill>
                  <a:schemeClr val="hlink"/>
                </a:solidFill>
                <a:hlinkClick r:id="rId18"/>
              </a:rPr>
              <a:t>Wiki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37caacd73c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9</a:t>
            </a:r>
            <a:endParaRPr/>
          </a:p>
        </p:txBody>
      </p:sp>
      <p:sp>
        <p:nvSpPr>
          <p:cNvPr id="85" name="Google Shape;85;g237caacd73c_0_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Fixed last week issue by normalizing the spectrogram before training</a:t>
            </a:r>
            <a:endParaRPr/>
          </a:p>
        </p:txBody>
      </p:sp>
      <p:grpSp>
        <p:nvGrpSpPr>
          <p:cNvPr id="86" name="Google Shape;86;g237caacd73c_0_5"/>
          <p:cNvGrpSpPr/>
          <p:nvPr/>
        </p:nvGrpSpPr>
        <p:grpSpPr>
          <a:xfrm>
            <a:off x="1123201" y="1790731"/>
            <a:ext cx="1054364" cy="1356223"/>
            <a:chOff x="279675" y="2476500"/>
            <a:chExt cx="1219200" cy="1568250"/>
          </a:xfrm>
        </p:grpSpPr>
        <p:pic>
          <p:nvPicPr>
            <p:cNvPr id="87" name="Google Shape;87;g237caacd73c_0_5"/>
            <p:cNvPicPr preferRelativeResize="0"/>
            <p:nvPr/>
          </p:nvPicPr>
          <p:blipFill>
            <a:blip r:embed="rId3">
              <a:alphaModFix/>
            </a:blip>
            <a:stretch>
              <a:fillRect/>
            </a:stretch>
          </p:blipFill>
          <p:spPr>
            <a:xfrm>
              <a:off x="279675" y="2476500"/>
              <a:ext cx="1219200" cy="1219200"/>
            </a:xfrm>
            <a:prstGeom prst="rect">
              <a:avLst/>
            </a:prstGeom>
            <a:noFill/>
            <a:ln>
              <a:noFill/>
            </a:ln>
          </p:spPr>
        </p:pic>
        <p:sp>
          <p:nvSpPr>
            <p:cNvPr id="88" name="Google Shape;88;g237caacd73c_0_5"/>
            <p:cNvSpPr txBox="1"/>
            <p:nvPr/>
          </p:nvSpPr>
          <p:spPr>
            <a:xfrm>
              <a:off x="594375" y="3790950"/>
              <a:ext cx="5898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input</a:t>
              </a:r>
              <a:endParaRPr sz="1000">
                <a:latin typeface="Open Sans"/>
                <a:ea typeface="Open Sans"/>
                <a:cs typeface="Open Sans"/>
                <a:sym typeface="Open Sans"/>
              </a:endParaRPr>
            </a:p>
          </p:txBody>
        </p:sp>
      </p:grpSp>
      <p:grpSp>
        <p:nvGrpSpPr>
          <p:cNvPr id="89" name="Google Shape;89;g237caacd73c_0_5"/>
          <p:cNvGrpSpPr/>
          <p:nvPr/>
        </p:nvGrpSpPr>
        <p:grpSpPr>
          <a:xfrm>
            <a:off x="5850049" y="1790731"/>
            <a:ext cx="1054364" cy="1422131"/>
            <a:chOff x="6225550" y="2476500"/>
            <a:chExt cx="1219200" cy="1644462"/>
          </a:xfrm>
        </p:grpSpPr>
        <p:pic>
          <p:nvPicPr>
            <p:cNvPr id="90" name="Google Shape;90;g237caacd73c_0_5"/>
            <p:cNvPicPr preferRelativeResize="0"/>
            <p:nvPr/>
          </p:nvPicPr>
          <p:blipFill>
            <a:blip r:embed="rId4">
              <a:alphaModFix/>
            </a:blip>
            <a:stretch>
              <a:fillRect/>
            </a:stretch>
          </p:blipFill>
          <p:spPr>
            <a:xfrm>
              <a:off x="6225550" y="2476500"/>
              <a:ext cx="1219200" cy="1219200"/>
            </a:xfrm>
            <a:prstGeom prst="rect">
              <a:avLst/>
            </a:prstGeom>
            <a:noFill/>
            <a:ln>
              <a:noFill/>
            </a:ln>
          </p:spPr>
        </p:pic>
        <p:sp>
          <p:nvSpPr>
            <p:cNvPr id="91" name="Google Shape;91;g237caacd73c_0_5"/>
            <p:cNvSpPr txBox="1"/>
            <p:nvPr/>
          </p:nvSpPr>
          <p:spPr>
            <a:xfrm>
              <a:off x="6540246" y="3867162"/>
              <a:ext cx="9045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output</a:t>
              </a:r>
              <a:endParaRPr sz="1000">
                <a:latin typeface="Open Sans"/>
                <a:ea typeface="Open Sans"/>
                <a:cs typeface="Open Sans"/>
                <a:sym typeface="Open Sans"/>
              </a:endParaRPr>
            </a:p>
          </p:txBody>
        </p:sp>
      </p:grpSp>
      <p:grpSp>
        <p:nvGrpSpPr>
          <p:cNvPr id="92" name="Google Shape;92;g237caacd73c_0_5"/>
          <p:cNvGrpSpPr/>
          <p:nvPr/>
        </p:nvGrpSpPr>
        <p:grpSpPr>
          <a:xfrm>
            <a:off x="2896500" y="1790731"/>
            <a:ext cx="1054364" cy="1404708"/>
            <a:chOff x="3173725" y="2476500"/>
            <a:chExt cx="1219200" cy="1624315"/>
          </a:xfrm>
        </p:grpSpPr>
        <p:pic>
          <p:nvPicPr>
            <p:cNvPr id="93" name="Google Shape;93;g237caacd73c_0_5"/>
            <p:cNvPicPr preferRelativeResize="0"/>
            <p:nvPr/>
          </p:nvPicPr>
          <p:blipFill>
            <a:blip r:embed="rId5">
              <a:alphaModFix/>
            </a:blip>
            <a:stretch>
              <a:fillRect/>
            </a:stretch>
          </p:blipFill>
          <p:spPr>
            <a:xfrm>
              <a:off x="3173725" y="2476500"/>
              <a:ext cx="1219200" cy="1219200"/>
            </a:xfrm>
            <a:prstGeom prst="rect">
              <a:avLst/>
            </a:prstGeom>
            <a:noFill/>
            <a:ln>
              <a:noFill/>
            </a:ln>
          </p:spPr>
        </p:pic>
        <p:sp>
          <p:nvSpPr>
            <p:cNvPr id="94" name="Google Shape;94;g237caacd73c_0_5"/>
            <p:cNvSpPr txBox="1"/>
            <p:nvPr/>
          </p:nvSpPr>
          <p:spPr>
            <a:xfrm>
              <a:off x="3283375" y="3847015"/>
              <a:ext cx="9999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40000</a:t>
              </a:r>
              <a:endParaRPr sz="1000">
                <a:latin typeface="Open Sans"/>
                <a:ea typeface="Open Sans"/>
                <a:cs typeface="Open Sans"/>
                <a:sym typeface="Open Sans"/>
              </a:endParaRPr>
            </a:p>
          </p:txBody>
        </p:sp>
      </p:grpSp>
      <p:grpSp>
        <p:nvGrpSpPr>
          <p:cNvPr id="95" name="Google Shape;95;g237caacd73c_0_5"/>
          <p:cNvGrpSpPr/>
          <p:nvPr/>
        </p:nvGrpSpPr>
        <p:grpSpPr>
          <a:xfrm>
            <a:off x="4076065" y="1790731"/>
            <a:ext cx="1149201" cy="1404718"/>
            <a:chOff x="4537700" y="2476500"/>
            <a:chExt cx="1328863" cy="1624327"/>
          </a:xfrm>
        </p:grpSpPr>
        <p:pic>
          <p:nvPicPr>
            <p:cNvPr id="96" name="Google Shape;96;g237caacd73c_0_5"/>
            <p:cNvPicPr preferRelativeResize="0"/>
            <p:nvPr/>
          </p:nvPicPr>
          <p:blipFill>
            <a:blip r:embed="rId6">
              <a:alphaModFix/>
            </a:blip>
            <a:stretch>
              <a:fillRect/>
            </a:stretch>
          </p:blipFill>
          <p:spPr>
            <a:xfrm>
              <a:off x="4537700" y="2476500"/>
              <a:ext cx="1219200" cy="1219200"/>
            </a:xfrm>
            <a:prstGeom prst="rect">
              <a:avLst/>
            </a:prstGeom>
            <a:noFill/>
            <a:ln>
              <a:noFill/>
            </a:ln>
          </p:spPr>
        </p:pic>
        <p:sp>
          <p:nvSpPr>
            <p:cNvPr id="97" name="Google Shape;97;g237caacd73c_0_5"/>
            <p:cNvSpPr txBox="1"/>
            <p:nvPr/>
          </p:nvSpPr>
          <p:spPr>
            <a:xfrm>
              <a:off x="4647363" y="3847027"/>
              <a:ext cx="12192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Step 990000</a:t>
              </a:r>
              <a:endParaRPr sz="1000">
                <a:latin typeface="Open Sans"/>
                <a:ea typeface="Open Sans"/>
                <a:cs typeface="Open Sans"/>
                <a:sym typeface="Open Sans"/>
              </a:endParaRPr>
            </a:p>
          </p:txBody>
        </p:sp>
      </p:grpSp>
      <p:pic>
        <p:nvPicPr>
          <p:cNvPr id="98" name="Google Shape;98;g237caacd73c_0_5"/>
          <p:cNvPicPr preferRelativeResize="0"/>
          <p:nvPr/>
        </p:nvPicPr>
        <p:blipFill>
          <a:blip r:embed="rId7">
            <a:alphaModFix/>
          </a:blip>
          <a:stretch>
            <a:fillRect/>
          </a:stretch>
        </p:blipFill>
        <p:spPr>
          <a:xfrm>
            <a:off x="599657" y="3326300"/>
            <a:ext cx="2101450" cy="1582400"/>
          </a:xfrm>
          <a:prstGeom prst="rect">
            <a:avLst/>
          </a:prstGeom>
          <a:noFill/>
          <a:ln>
            <a:noFill/>
          </a:ln>
        </p:spPr>
      </p:pic>
      <p:pic>
        <p:nvPicPr>
          <p:cNvPr id="99" name="Google Shape;99;g237caacd73c_0_5"/>
          <p:cNvPicPr preferRelativeResize="0"/>
          <p:nvPr/>
        </p:nvPicPr>
        <p:blipFill>
          <a:blip r:embed="rId8">
            <a:alphaModFix/>
          </a:blip>
          <a:stretch>
            <a:fillRect/>
          </a:stretch>
        </p:blipFill>
        <p:spPr>
          <a:xfrm>
            <a:off x="3108677" y="3326300"/>
            <a:ext cx="2116598" cy="158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5d851bcb47_0_1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9</a:t>
            </a:r>
            <a:endParaRPr/>
          </a:p>
        </p:txBody>
      </p:sp>
      <p:sp>
        <p:nvSpPr>
          <p:cNvPr id="105" name="Google Shape;105;g25d851bcb47_0_1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Combine new dataset into the old one</a:t>
            </a:r>
            <a:endParaRPr/>
          </a:p>
          <a:p>
            <a:pPr indent="-317500" lvl="1" marL="914400" rtl="0" algn="l">
              <a:spcBef>
                <a:spcPts val="0"/>
              </a:spcBef>
              <a:spcAft>
                <a:spcPts val="0"/>
              </a:spcAft>
              <a:buSzPts val="1400"/>
              <a:buChar char="○"/>
            </a:pPr>
            <a:r>
              <a:rPr lang="en"/>
              <a:t>Total PD and OC: ~1400 files</a:t>
            </a:r>
            <a:endParaRPr/>
          </a:p>
          <a:p>
            <a:pPr indent="-317500" lvl="1" marL="914400" rtl="0" algn="l">
              <a:spcBef>
                <a:spcPts val="0"/>
              </a:spcBef>
              <a:spcAft>
                <a:spcPts val="0"/>
              </a:spcAft>
              <a:buSzPts val="1400"/>
              <a:buChar char="○"/>
            </a:pPr>
            <a:r>
              <a:rPr lang="en"/>
              <a:t>Transcribe using Whisper-base model</a:t>
            </a:r>
            <a:endParaRPr/>
          </a:p>
          <a:p>
            <a:pPr indent="-317500" lvl="1" marL="914400" rtl="0" algn="l">
              <a:spcBef>
                <a:spcPts val="0"/>
              </a:spcBef>
              <a:spcAft>
                <a:spcPts val="0"/>
              </a:spcAft>
              <a:buSzPts val="1400"/>
              <a:buChar char="○"/>
            </a:pPr>
            <a:r>
              <a:rPr lang="en"/>
              <a:t>Clean by pairing transcriptions that has overlap rate &gt; 80%. PD and OC total is ~700 (~400 files are PD files). This is important since we need to pair a PD with OC sample to get the most correct transcription</a:t>
            </a:r>
            <a:endParaRPr/>
          </a:p>
          <a:p>
            <a:pPr indent="-317500" lvl="1" marL="914400" rtl="0" algn="l">
              <a:spcBef>
                <a:spcPts val="0"/>
              </a:spcBef>
              <a:spcAft>
                <a:spcPts val="0"/>
              </a:spcAft>
              <a:buSzPts val="1400"/>
              <a:buChar char="○"/>
            </a:pPr>
            <a:r>
              <a:rPr lang="en"/>
              <a:t>That ~400 PD files are combined with the old data set, creating a total of 437 training files + 50 testing files</a:t>
            </a:r>
            <a:endParaRPr/>
          </a:p>
          <a:p>
            <a:pPr indent="-317500" lvl="1" marL="914400" rtl="0" algn="l">
              <a:spcBef>
                <a:spcPts val="0"/>
              </a:spcBef>
              <a:spcAft>
                <a:spcPts val="0"/>
              </a:spcAft>
              <a:buSzPts val="1400"/>
              <a:buChar char="○"/>
            </a:pPr>
            <a:r>
              <a:rPr lang="en"/>
              <a:t>Transcription files: </a:t>
            </a:r>
            <a:r>
              <a:rPr lang="en" u="sng">
                <a:solidFill>
                  <a:schemeClr val="hlink"/>
                </a:solidFill>
                <a:hlinkClick r:id="rId3"/>
              </a:rPr>
              <a:t>new-dataset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37caacd73c_0_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9</a:t>
            </a:r>
            <a:endParaRPr/>
          </a:p>
        </p:txBody>
      </p:sp>
      <p:sp>
        <p:nvSpPr>
          <p:cNvPr id="111" name="Google Shape;111;g237caacd73c_0_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Attempt 1: combine the mel-spectrogram and spectrogram embedding as input for model</a:t>
            </a:r>
            <a:endParaRPr/>
          </a:p>
          <a:p>
            <a:pPr indent="-342900" lvl="0" marL="457200" rtl="0" algn="l">
              <a:spcBef>
                <a:spcPts val="0"/>
              </a:spcBef>
              <a:spcAft>
                <a:spcPts val="0"/>
              </a:spcAft>
              <a:buSzPts val="1800"/>
              <a:buChar char="●"/>
            </a:pPr>
            <a:r>
              <a:rPr lang="en"/>
              <a:t>Attempt 2: add context loss, which compares the embedding between the generated wav and </a:t>
            </a:r>
            <a:r>
              <a:rPr lang="en"/>
              <a:t>ground truth</a:t>
            </a:r>
            <a:r>
              <a:rPr lang="en"/>
              <a:t> wav</a:t>
            </a:r>
            <a:endParaRPr/>
          </a:p>
          <a:p>
            <a:pPr indent="-342900" lvl="0" marL="457200" rtl="0" algn="l">
              <a:spcBef>
                <a:spcPts val="0"/>
              </a:spcBef>
              <a:spcAft>
                <a:spcPts val="0"/>
              </a:spcAft>
              <a:buSzPts val="1800"/>
              <a:buChar char="●"/>
            </a:pPr>
            <a:r>
              <a:rPr lang="en"/>
              <a:t>Attempt 3: combine attempt 1 and 2</a:t>
            </a:r>
            <a:endParaRPr/>
          </a:p>
          <a:p>
            <a:pPr indent="-342900" lvl="0" marL="457200" rtl="0" algn="l">
              <a:spcBef>
                <a:spcPts val="0"/>
              </a:spcBef>
              <a:spcAft>
                <a:spcPts val="0"/>
              </a:spcAft>
              <a:buSzPts val="1800"/>
              <a:buChar char="●"/>
            </a:pPr>
            <a:r>
              <a:rPr lang="en"/>
              <a:t>Attempt 4: add L1 loss between generated spectrogram and ground truth spectrogram (inspired from </a:t>
            </a:r>
            <a:r>
              <a:rPr lang="en" u="sng">
                <a:solidFill>
                  <a:schemeClr val="hlink"/>
                </a:solidFill>
                <a:hlinkClick r:id="rId3"/>
              </a:rPr>
              <a:t>Pix2Pix</a:t>
            </a:r>
            <a:r>
              <a:rPr lang="en"/>
              <a:t>) as they mentioned “generator is tasked to not only fool the discriminator but also to be near the ground truth output in an L2 sense, but L1 rather than L2 as L1 encourages less blurring</a:t>
            </a:r>
            <a:endParaRPr/>
          </a:p>
          <a:p>
            <a:pPr indent="-342900" lvl="0" marL="457200" rtl="0" algn="l">
              <a:spcBef>
                <a:spcPts val="0"/>
              </a:spcBef>
              <a:spcAft>
                <a:spcPts val="0"/>
              </a:spcAft>
              <a:buSzPts val="1800"/>
              <a:buChar char="●"/>
            </a:pPr>
            <a:r>
              <a:rPr lang="en"/>
              <a:t>Attempt 5: </a:t>
            </a:r>
            <a:r>
              <a:rPr lang="en"/>
              <a:t>switch</a:t>
            </a:r>
            <a:r>
              <a:rPr lang="en"/>
              <a:t> generators between UNet and ResNet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37caacd73c_0_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9</a:t>
            </a:r>
            <a:endParaRPr/>
          </a:p>
        </p:txBody>
      </p:sp>
      <p:sp>
        <p:nvSpPr>
          <p:cNvPr id="117" name="Google Shape;117;g237caacd73c_0_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Issue: the generated audios are difficult to hear, partly because of Griffin-Lim algorithm</a:t>
            </a:r>
            <a:endParaRPr/>
          </a:p>
          <a:p>
            <a:pPr indent="-317500" lvl="1" marL="914400" rtl="0" algn="l">
              <a:spcBef>
                <a:spcPts val="0"/>
              </a:spcBef>
              <a:spcAft>
                <a:spcPts val="0"/>
              </a:spcAft>
              <a:buSzPts val="1400"/>
              <a:buChar char="○"/>
            </a:pPr>
            <a:r>
              <a:rPr lang="en"/>
              <a:t>Model output samples: </a:t>
            </a:r>
            <a:r>
              <a:rPr lang="en" u="sng">
                <a:solidFill>
                  <a:schemeClr val="hlink"/>
                </a:solidFill>
                <a:hlinkClick r:id="rId3"/>
              </a:rPr>
              <a:t>cgan_unet_infer_ctx-loss_1</a:t>
            </a:r>
            <a:endParaRPr/>
          </a:p>
          <a:p>
            <a:pPr indent="-317500" lvl="1" marL="914400" rtl="0" algn="l">
              <a:spcBef>
                <a:spcPts val="0"/>
              </a:spcBef>
              <a:spcAft>
                <a:spcPts val="0"/>
              </a:spcAft>
              <a:buSzPts val="1400"/>
              <a:buChar char="○"/>
            </a:pPr>
            <a:r>
              <a:rPr lang="en"/>
              <a:t>Griffin-Lim reconstruct sample: </a:t>
            </a:r>
            <a:r>
              <a:rPr lang="en" u="sng">
                <a:solidFill>
                  <a:schemeClr val="hlink"/>
                </a:solidFill>
                <a:hlinkClick r:id="rId4"/>
              </a:rPr>
              <a:t>original</a:t>
            </a:r>
            <a:r>
              <a:rPr lang="en"/>
              <a:t> - </a:t>
            </a:r>
            <a:r>
              <a:rPr lang="en" u="sng">
                <a:solidFill>
                  <a:schemeClr val="hlink"/>
                </a:solidFill>
                <a:hlinkClick r:id="rId5"/>
              </a:rPr>
              <a:t>reconstruct</a:t>
            </a:r>
            <a:endParaRPr/>
          </a:p>
          <a:p>
            <a:pPr indent="-342900" lvl="0" marL="457200" rtl="0" algn="l">
              <a:spcBef>
                <a:spcPts val="0"/>
              </a:spcBef>
              <a:spcAft>
                <a:spcPts val="0"/>
              </a:spcAft>
              <a:buSzPts val="1800"/>
              <a:buChar char="●"/>
            </a:pPr>
            <a:r>
              <a:rPr lang="en"/>
              <a:t>Try:</a:t>
            </a:r>
            <a:endParaRPr/>
          </a:p>
          <a:p>
            <a:pPr indent="-317500" lvl="1" marL="914400" rtl="0" algn="l">
              <a:spcBef>
                <a:spcPts val="0"/>
              </a:spcBef>
              <a:spcAft>
                <a:spcPts val="0"/>
              </a:spcAft>
              <a:buSzPts val="1400"/>
              <a:buChar char="○"/>
            </a:pPr>
            <a:r>
              <a:rPr lang="en"/>
              <a:t>Diff hparam</a:t>
            </a:r>
            <a:endParaRPr/>
          </a:p>
          <a:p>
            <a:pPr indent="-317500" lvl="1" marL="914400" rtl="0" algn="l">
              <a:spcBef>
                <a:spcPts val="0"/>
              </a:spcBef>
              <a:spcAft>
                <a:spcPts val="0"/>
              </a:spcAft>
              <a:buSzPts val="1400"/>
              <a:buChar char="○"/>
            </a:pPr>
            <a:r>
              <a:rPr lang="en"/>
              <a:t>Processing input w/ diff method (use wav as in/output)</a:t>
            </a:r>
            <a:endParaRPr/>
          </a:p>
          <a:p>
            <a:pPr indent="-317500" lvl="1" marL="914400" rtl="0" algn="l">
              <a:spcBef>
                <a:spcPts val="0"/>
              </a:spcBef>
              <a:spcAft>
                <a:spcPts val="0"/>
              </a:spcAft>
              <a:buSzPts val="1400"/>
              <a:buChar char="○"/>
            </a:pPr>
            <a:r>
              <a:rPr lang="en"/>
              <a:t>Replace line 110 </a:t>
            </a:r>
            <a:r>
              <a:rPr lang="en" u="sng">
                <a:solidFill>
                  <a:schemeClr val="hlink"/>
                </a:solidFill>
                <a:hlinkClick r:id="rId6"/>
              </a:rPr>
              <a:t>https://github.com/bkvogel/griffin_lim/blob/master/run_demo.py</a:t>
            </a:r>
            <a:r>
              <a:rPr lang="en"/>
              <a:t> with 32 from Hanqing’s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37caacd73c_0_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Weekly Report</a:t>
            </a:r>
            <a:endParaRPr/>
          </a:p>
          <a:p>
            <a:pPr indent="0" lvl="0" marL="0" rtl="0" algn="ctr">
              <a:lnSpc>
                <a:spcPct val="100000"/>
              </a:lnSpc>
              <a:spcBef>
                <a:spcPts val="0"/>
              </a:spcBef>
              <a:spcAft>
                <a:spcPts val="0"/>
              </a:spcAft>
              <a:buSzPct val="100000"/>
              <a:buNone/>
            </a:pPr>
            <a:r>
              <a:rPr lang="en"/>
              <a:t>(week 8-9)</a:t>
            </a:r>
            <a:endParaRPr/>
          </a:p>
        </p:txBody>
      </p:sp>
      <p:sp>
        <p:nvSpPr>
          <p:cNvPr id="123" name="Google Shape;123;g237caacd73c_0_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317d9ad578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8</a:t>
            </a:r>
            <a:endParaRPr/>
          </a:p>
        </p:txBody>
      </p:sp>
      <p:sp>
        <p:nvSpPr>
          <p:cNvPr id="129" name="Google Shape;129;g2317d9ad578_0_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torch Dataset class reading wav files and return melspectrogram in db. Use db instead of power because patterns are large enough to see the difference b/w melspectrograms</a:t>
            </a:r>
            <a:endParaRPr/>
          </a:p>
        </p:txBody>
      </p:sp>
      <p:pic>
        <p:nvPicPr>
          <p:cNvPr id="130" name="Google Shape;130;g2317d9ad578_0_5"/>
          <p:cNvPicPr preferRelativeResize="0"/>
          <p:nvPr/>
        </p:nvPicPr>
        <p:blipFill>
          <a:blip r:embed="rId3">
            <a:alphaModFix/>
          </a:blip>
          <a:stretch>
            <a:fillRect/>
          </a:stretch>
        </p:blipFill>
        <p:spPr>
          <a:xfrm>
            <a:off x="241745" y="2376775"/>
            <a:ext cx="3180375" cy="2574325"/>
          </a:xfrm>
          <a:prstGeom prst="rect">
            <a:avLst/>
          </a:prstGeom>
          <a:noFill/>
          <a:ln>
            <a:noFill/>
          </a:ln>
        </p:spPr>
      </p:pic>
      <p:pic>
        <p:nvPicPr>
          <p:cNvPr id="131" name="Google Shape;131;g2317d9ad578_0_5"/>
          <p:cNvPicPr preferRelativeResize="0"/>
          <p:nvPr/>
        </p:nvPicPr>
        <p:blipFill>
          <a:blip r:embed="rId4">
            <a:alphaModFix/>
          </a:blip>
          <a:stretch>
            <a:fillRect/>
          </a:stretch>
        </p:blipFill>
        <p:spPr>
          <a:xfrm>
            <a:off x="3728075" y="2376775"/>
            <a:ext cx="3180375" cy="2564828"/>
          </a:xfrm>
          <a:prstGeom prst="rect">
            <a:avLst/>
          </a:prstGeom>
          <a:noFill/>
          <a:ln>
            <a:noFill/>
          </a:ln>
        </p:spPr>
      </p:pic>
      <p:pic>
        <p:nvPicPr>
          <p:cNvPr id="132" name="Google Shape;132;g2317d9ad578_0_5"/>
          <p:cNvPicPr preferRelativeResize="0"/>
          <p:nvPr/>
        </p:nvPicPr>
        <p:blipFill>
          <a:blip r:embed="rId5">
            <a:alphaModFix/>
          </a:blip>
          <a:stretch>
            <a:fillRect/>
          </a:stretch>
        </p:blipFill>
        <p:spPr>
          <a:xfrm>
            <a:off x="7214400" y="2764525"/>
            <a:ext cx="12192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