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Mali"/>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ali-bold.fntdata"/><Relationship Id="rId61" Type="http://schemas.openxmlformats.org/officeDocument/2006/relationships/font" Target="fonts/Mali-regular.fntdata"/><Relationship Id="rId20" Type="http://schemas.openxmlformats.org/officeDocument/2006/relationships/slide" Target="slides/slide15.xml"/><Relationship Id="rId64" Type="http://schemas.openxmlformats.org/officeDocument/2006/relationships/font" Target="fonts/Mali-boldItalic.fntdata"/><Relationship Id="rId63" Type="http://schemas.openxmlformats.org/officeDocument/2006/relationships/font" Target="fonts/Mali-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907f49ee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907f49ee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ef56e961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ef56e96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f56e961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3ef56e961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6149b2b4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6149b2b4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ef56e96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ef56e96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907f49e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907f49e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ef56e961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ef56e961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ef56e961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ef56e961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ef56e96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ef56e96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907f49ee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907f49ee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ef56e961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ef56e961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ef56e96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ef56e96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ef56e96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ef56e96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ef56e961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ef56e961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3ef56e961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3ef56e961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ef56e961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ef56e961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3ef56e961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3ef56e961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907f49ee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907f49ee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ef56e961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ef56e961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ef56e961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ef56e961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ef56e961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ef56e961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ef56e961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ef56e961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907f49ee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907f49ee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3ef56e96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3ef56e96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ef56e961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ef56e961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907f49e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907f49e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907f49e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907f49e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907f49e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907f49e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907f49ee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7907f49ee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907f49e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7907f49e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7907f49ee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7907f49ee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907f49ee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907f49ee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907f49ee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907f49ee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907f49ee9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907f49ee9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907f49e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907f49e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907f49ee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907f49ee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907f49ee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907f49ee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907f49ee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907f49ee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7907f49ee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7907f49ee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7907f49ee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7907f49ee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7907f49ee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7907f49ee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907f49ee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7907f49ee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7907f49ee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7907f49ee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6149b2b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6149b2b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907f49ee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7907f49ee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7907f49ee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7907f49ee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907f49ee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907f49ee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7907f49ee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7907f49ee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907f49ee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7907f49ee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7907f49ee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7907f49ee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907f49ee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907f49ee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6149b2b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6149b2b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6149b2b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76149b2b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6149b2b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6149b2b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tapchitamlyhoc.com/bai-tap-giam-stress-3860.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vinmec.com/vi/tin-tuc/thong-tin-suc-khoe/song-khoe/bua-trua-an-gi-tot-nhat-tham-khao-thuc-don-bua-trua-giau-protei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anninhthudo.vn/10-bua-an-nhe-giua-buoi-chieu-tot-cho-suc-khoe-post129598.ant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truongfoods.vn/bua-toi-nen-an-gi-va-han-che-an-gi-cach-an-bua-toi-dung-cac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google.com/document/d/1MplvnrpzdMHfoendR2DjgcK-KQKx4AVkJ74vtvlzlqQ/edit?usp=drive_link"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omofocus.io/app"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thethaothientruong.vn/tin-tuc/bai-tap-the-duc-tang-suc-de-khang.html" TargetMode="External"/><Relationship Id="rId4" Type="http://schemas.openxmlformats.org/officeDocument/2006/relationships/hyperlink" Target="https://docs.google.com/document/d/1QYgnGrjDXzWiNCYyE41Stq5lpDwCrSii-W1QWU7oFxE/edit?usp=drive_link" TargetMode="External"/><Relationship Id="rId5" Type="http://schemas.openxmlformats.org/officeDocument/2006/relationships/hyperlink" Target="https://www.vinmec.com/vi/tin-tuc/thong-tin-suc-khoe/song-khoe/huong-dan-chay-bo-dung-cach/"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www.youtube.com/@lavendaire" TargetMode="External"/><Relationship Id="rId4" Type="http://schemas.openxmlformats.org/officeDocument/2006/relationships/hyperlink" Target="https://www.youtube.com/@AnnaAkana" TargetMode="External"/><Relationship Id="rId5" Type="http://schemas.openxmlformats.org/officeDocument/2006/relationships/hyperlink" Target="https://www.youtube.com/@Psych2go"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49625" y="1670025"/>
            <a:ext cx="8108100" cy="3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vi" sz="4000">
                <a:solidFill>
                  <a:srgbClr val="FF0000"/>
                </a:solidFill>
                <a:latin typeface="Mali"/>
                <a:ea typeface="Mali"/>
                <a:cs typeface="Mali"/>
                <a:sym typeface="Mali"/>
              </a:rPr>
              <a:t>KẾ HOẠCH THAY ĐỔI </a:t>
            </a:r>
            <a:endParaRPr b="1" sz="4000">
              <a:solidFill>
                <a:srgbClr val="FF0000"/>
              </a:solidFill>
              <a:latin typeface="Mali"/>
              <a:ea typeface="Mali"/>
              <a:cs typeface="Mali"/>
              <a:sym typeface="Mali"/>
            </a:endParaRPr>
          </a:p>
          <a:p>
            <a:pPr indent="0" lvl="0" marL="0" rtl="0" algn="ctr">
              <a:spcBef>
                <a:spcPts val="0"/>
              </a:spcBef>
              <a:spcAft>
                <a:spcPts val="0"/>
              </a:spcAft>
              <a:buNone/>
            </a:pPr>
            <a:r>
              <a:rPr b="1" lang="vi" sz="4000">
                <a:solidFill>
                  <a:srgbClr val="FF0000"/>
                </a:solidFill>
                <a:latin typeface="Mali"/>
                <a:ea typeface="Mali"/>
                <a:cs typeface="Mali"/>
                <a:sym typeface="Mali"/>
              </a:rPr>
              <a:t>VÀ PHÁT TRIỂN BẢN THÂN</a:t>
            </a:r>
            <a:endParaRPr b="1" sz="4000">
              <a:solidFill>
                <a:srgbClr val="FF0000"/>
              </a:solidFill>
              <a:latin typeface="Mali"/>
              <a:ea typeface="Mali"/>
              <a:cs typeface="Mali"/>
              <a:sym typeface="Ma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
        <p:nvSpPr>
          <p:cNvPr id="112" name="Google Shape;112;p22"/>
          <p:cNvSpPr txBox="1"/>
          <p:nvPr/>
        </p:nvSpPr>
        <p:spPr>
          <a:xfrm>
            <a:off x="-43650" y="1286700"/>
            <a:ext cx="9144000" cy="3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u="sng">
                <a:latin typeface="Mali"/>
                <a:ea typeface="Mali"/>
                <a:cs typeface="Mali"/>
                <a:sym typeface="Mali"/>
              </a:rPr>
              <a:t>Lợi ích của các bài tập giảm sự lo lắng</a:t>
            </a:r>
            <a:endParaRPr sz="2000" u="sng">
              <a:latin typeface="Mali"/>
              <a:ea typeface="Mali"/>
              <a:cs typeface="Mali"/>
              <a:sym typeface="Mali"/>
            </a:endParaRPr>
          </a:p>
          <a:p>
            <a:pPr indent="0" lvl="0" marL="0" rtl="0" algn="l">
              <a:spcBef>
                <a:spcPts val="0"/>
              </a:spcBef>
              <a:spcAft>
                <a:spcPts val="0"/>
              </a:spcAft>
              <a:buNone/>
            </a:pPr>
            <a:r>
              <a:t/>
            </a:r>
            <a:endParaRPr sz="2000" u="sng">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Giải phóng endorphin:</a:t>
            </a:r>
            <a:r>
              <a:rPr lang="vi" sz="2000">
                <a:latin typeface="Mali"/>
                <a:ea typeface="Mali"/>
                <a:cs typeface="Mali"/>
                <a:sym typeface="Mali"/>
              </a:rPr>
              <a:t> Endorphin là một chất dẫn truyền thần kinh mang lại cảm giác hưng phấn, hay còn được gọi là hormone hạnh phúc. Khi tập thể dục hoặc vận động thể chất sẽ khiến giải phóng endorphin tạo cảm giác dễ chịu.</a:t>
            </a:r>
            <a:endParaRPr sz="2000">
              <a:latin typeface="Mali"/>
              <a:ea typeface="Mali"/>
              <a:cs typeface="Mali"/>
              <a:sym typeface="Mali"/>
            </a:endParaRPr>
          </a:p>
          <a:p>
            <a:pPr indent="0" lvl="0" marL="457200" rtl="0" algn="l">
              <a:spcBef>
                <a:spcPts val="0"/>
              </a:spcBef>
              <a:spcAft>
                <a:spcPts val="0"/>
              </a:spcAft>
              <a:buNone/>
            </a:pPr>
            <a:r>
              <a:rPr lang="vi" sz="2000">
                <a:latin typeface="Mali"/>
                <a:ea typeface="Mali"/>
                <a:cs typeface="Mali"/>
                <a:sym typeface="Mali"/>
              </a:rPr>
              <a:t>Đồng thời còn giải phóng chất dẫn truyền thần kinh trong não là endocannabinoid được ví như “chất gây nghiện nội sinh” giúp điều hòa tâm trạng, tạo cảm giác hưng phấn. Ngoài ra endorphin có thể giảm đau, cải thiện chất lượng giấc ngủ, từ đó giúp bạn giảm căng thẳng.</a:t>
            </a:r>
            <a:endParaRPr sz="2000">
              <a:latin typeface="Mali"/>
              <a:ea typeface="Mali"/>
              <a:cs typeface="Mali"/>
              <a:sym typeface="Mal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
        <p:nvSpPr>
          <p:cNvPr id="118" name="Google Shape;118;p23"/>
          <p:cNvSpPr txBox="1"/>
          <p:nvPr/>
        </p:nvSpPr>
        <p:spPr>
          <a:xfrm>
            <a:off x="-43650" y="1286700"/>
            <a:ext cx="9144000" cy="3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u="sng">
                <a:latin typeface="Mali"/>
                <a:ea typeface="Mali"/>
                <a:cs typeface="Mali"/>
                <a:sym typeface="Mali"/>
              </a:rPr>
              <a:t>Lợi ích của các bài tập giảm sự lo lắng</a:t>
            </a:r>
            <a:endParaRPr sz="2000" u="sng">
              <a:latin typeface="Mali"/>
              <a:ea typeface="Mali"/>
              <a:cs typeface="Mali"/>
              <a:sym typeface="Mali"/>
            </a:endParaRPr>
          </a:p>
          <a:p>
            <a:pPr indent="0" lvl="0" marL="0" rtl="0" algn="l">
              <a:spcBef>
                <a:spcPts val="0"/>
              </a:spcBef>
              <a:spcAft>
                <a:spcPts val="0"/>
              </a:spcAft>
              <a:buNone/>
            </a:pPr>
            <a:r>
              <a:t/>
            </a:r>
            <a:endParaRPr sz="2000" u="sng">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Nâng cao sức khỏe: </a:t>
            </a:r>
            <a:r>
              <a:rPr lang="vi" sz="2000">
                <a:latin typeface="Mali"/>
                <a:ea typeface="Mali"/>
                <a:cs typeface="Mali"/>
                <a:sym typeface="Mali"/>
              </a:rPr>
              <a:t>Thay vì đắm chìm trong cảm xúc lo lắng, tiêu cực thì bạn hãy cố gắng thực hiện những điều tích cực để kiểm soát triệu chứng trầm cảm hoặc lo lắng. Lâu dần thói quen tập luyện, vận động cơ thể không chỉ giúp bạn cải thiện tâm trạng mà còn tác động tích cực lên sức khỏe.</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Hạn chế cảm xúc tiêu cực: </a:t>
            </a:r>
            <a:r>
              <a:rPr lang="vi" sz="2000">
                <a:latin typeface="Mali"/>
                <a:ea typeface="Mali"/>
                <a:cs typeface="Mali"/>
                <a:sym typeface="Mali"/>
              </a:rPr>
              <a:t>Khi bạn tập trung vào việc hít thở, giữ thăng bằng, cảm nhận chuyển động của cơ thể lúc tập luyện, những cảm xúc tiêu cực sẽ được đẩy lùi về sau.</a:t>
            </a:r>
            <a:endParaRPr sz="2000">
              <a:latin typeface="Mali"/>
              <a:ea typeface="Mali"/>
              <a:cs typeface="Mali"/>
              <a:sym typeface="Ma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học tập</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
        <p:nvSpPr>
          <p:cNvPr id="124" name="Google Shape;124;p24"/>
          <p:cNvSpPr txBox="1"/>
          <p:nvPr/>
        </p:nvSpPr>
        <p:spPr>
          <a:xfrm>
            <a:off x="108700" y="1237300"/>
            <a:ext cx="87900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vi" sz="2000">
                <a:solidFill>
                  <a:schemeClr val="dk1"/>
                </a:solidFill>
                <a:latin typeface="Mali"/>
                <a:ea typeface="Mali"/>
                <a:cs typeface="Mali"/>
                <a:sym typeface="Mali"/>
              </a:rPr>
              <a:t>Các bài tập giúp giảm căng thẳng thần kinh: </a:t>
            </a:r>
            <a:endParaRPr b="1" sz="2000">
              <a:solidFill>
                <a:schemeClr val="dk1"/>
              </a:solidFill>
              <a:latin typeface="Mali"/>
              <a:ea typeface="Mali"/>
              <a:cs typeface="Mali"/>
              <a:sym typeface="Mali"/>
            </a:endParaRPr>
          </a:p>
          <a:p>
            <a:pPr indent="0" lvl="0" marL="0" rtl="0" algn="just">
              <a:spcBef>
                <a:spcPts val="0"/>
              </a:spcBef>
              <a:spcAft>
                <a:spcPts val="0"/>
              </a:spcAft>
              <a:buNone/>
            </a:pPr>
            <a:r>
              <a:t/>
            </a:r>
            <a:endParaRPr b="1" sz="2000">
              <a:solidFill>
                <a:schemeClr val="dk1"/>
              </a:solidFill>
              <a:latin typeface="Mali"/>
              <a:ea typeface="Mali"/>
              <a:cs typeface="Mali"/>
              <a:sym typeface="Mali"/>
            </a:endParaRPr>
          </a:p>
          <a:p>
            <a:pPr indent="0" lvl="0" marL="0" rtl="0" algn="just">
              <a:spcBef>
                <a:spcPts val="0"/>
              </a:spcBef>
              <a:spcAft>
                <a:spcPts val="0"/>
              </a:spcAft>
              <a:buNone/>
            </a:pPr>
            <a:r>
              <a:rPr lang="vi" sz="2000">
                <a:solidFill>
                  <a:schemeClr val="dk1"/>
                </a:solidFill>
                <a:latin typeface="Mali"/>
                <a:ea typeface="Mali"/>
                <a:cs typeface="Mali"/>
                <a:sym typeface="Mali"/>
              </a:rPr>
              <a:t>Bài tập thở: Hít thở sâu là một cách tuyệt vời để thư giãn đầu óc, giảm kích thích hệ thống thần kinh giao cảm. Hít sâu trong khoảng 5 giây, giữ trong 2 giây và thả ra trong khoảng 5 giây, có thể giúp kích hoạt hệ thần kinh đối giao cảm của bạn để nghỉ ngơi và tiêu hóa, giúp giảm căng thẳng và lo lắng.</a:t>
            </a:r>
            <a:endParaRPr sz="2000">
              <a:solidFill>
                <a:schemeClr val="dk1"/>
              </a:solidFill>
              <a:latin typeface="Mali"/>
              <a:ea typeface="Mali"/>
              <a:cs typeface="Mali"/>
              <a:sym typeface="Mali"/>
            </a:endParaRPr>
          </a:p>
          <a:p>
            <a:pPr indent="0" lvl="0" marL="0" rtl="0" algn="just">
              <a:spcBef>
                <a:spcPts val="0"/>
              </a:spcBef>
              <a:spcAft>
                <a:spcPts val="0"/>
              </a:spcAft>
              <a:buNone/>
            </a:pPr>
            <a:r>
              <a:t/>
            </a:r>
            <a:endParaRPr sz="2000">
              <a:solidFill>
                <a:schemeClr val="dk1"/>
              </a:solidFill>
              <a:latin typeface="Mali"/>
              <a:ea typeface="Mali"/>
              <a:cs typeface="Mali"/>
              <a:sym typeface="Mali"/>
            </a:endParaRPr>
          </a:p>
          <a:p>
            <a:pPr indent="0" lvl="0" marL="0" rtl="0" algn="just">
              <a:spcBef>
                <a:spcPts val="0"/>
              </a:spcBef>
              <a:spcAft>
                <a:spcPts val="0"/>
              </a:spcAft>
              <a:buNone/>
            </a:pPr>
            <a:r>
              <a:rPr i="1" lang="vi" sz="2000" u="sng">
                <a:solidFill>
                  <a:schemeClr val="hlink"/>
                </a:solidFill>
                <a:latin typeface="Mali"/>
                <a:ea typeface="Mali"/>
                <a:cs typeface="Mali"/>
                <a:sym typeface="Mali"/>
                <a:hlinkClick r:id="rId3"/>
              </a:rPr>
              <a:t>https://tapchitamlyhoc.com/bai-tap-giam-stress-3860.html</a:t>
            </a:r>
            <a:r>
              <a:rPr i="1" lang="vi" sz="2000">
                <a:solidFill>
                  <a:schemeClr val="dk1"/>
                </a:solidFill>
                <a:latin typeface="Mali"/>
                <a:ea typeface="Mali"/>
                <a:cs typeface="Mali"/>
                <a:sym typeface="Mali"/>
              </a:rPr>
              <a:t> </a:t>
            </a:r>
            <a:endParaRPr i="1" sz="2000">
              <a:solidFill>
                <a:schemeClr val="dk1"/>
              </a:solidFill>
              <a:latin typeface="Mali"/>
              <a:ea typeface="Mali"/>
              <a:cs typeface="Mali"/>
              <a:sym typeface="Mal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923950" y="1003000"/>
            <a:ext cx="1615800" cy="3483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5"/>
          <p:cNvSpPr txBox="1"/>
          <p:nvPr/>
        </p:nvSpPr>
        <p:spPr>
          <a:xfrm>
            <a:off x="835025" y="980800"/>
            <a:ext cx="2297400" cy="3527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500">
                <a:solidFill>
                  <a:srgbClr val="FF0000"/>
                </a:solidFill>
                <a:latin typeface="Mali"/>
                <a:ea typeface="Mali"/>
                <a:cs typeface="Mali"/>
                <a:sym typeface="Mali"/>
              </a:rPr>
              <a:t>2.</a:t>
            </a:r>
            <a:r>
              <a:rPr b="1" lang="vi" sz="3500" u="sng">
                <a:solidFill>
                  <a:srgbClr val="FF0000"/>
                </a:solidFill>
                <a:latin typeface="Mali"/>
                <a:ea typeface="Mali"/>
                <a:cs typeface="Mali"/>
                <a:sym typeface="Mali"/>
              </a:rPr>
              <a:t> 	</a:t>
            </a:r>
            <a:endParaRPr b="1" sz="3500" u="sng">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VẤN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ĐỀ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ĂN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UỐNG</a:t>
            </a:r>
            <a:endParaRPr b="1" sz="3500">
              <a:solidFill>
                <a:srgbClr val="FF0000"/>
              </a:solidFill>
              <a:latin typeface="Mali"/>
              <a:ea typeface="Mali"/>
              <a:cs typeface="Mali"/>
              <a:sym typeface="Mali"/>
            </a:endParaRPr>
          </a:p>
        </p:txBody>
      </p:sp>
      <p:cxnSp>
        <p:nvCxnSpPr>
          <p:cNvPr id="131" name="Google Shape;131;p25"/>
          <p:cNvCxnSpPr>
            <a:stCxn id="130" idx="3"/>
            <a:endCxn id="132" idx="1"/>
          </p:cNvCxnSpPr>
          <p:nvPr/>
        </p:nvCxnSpPr>
        <p:spPr>
          <a:xfrm flipH="1" rot="10800000">
            <a:off x="3132425" y="588250"/>
            <a:ext cx="1260300" cy="21564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5"/>
          <p:cNvCxnSpPr>
            <a:stCxn id="130" idx="3"/>
            <a:endCxn id="134" idx="1"/>
          </p:cNvCxnSpPr>
          <p:nvPr/>
        </p:nvCxnSpPr>
        <p:spPr>
          <a:xfrm>
            <a:off x="3132425" y="2744650"/>
            <a:ext cx="1184100" cy="414900"/>
          </a:xfrm>
          <a:prstGeom prst="straightConnector1">
            <a:avLst/>
          </a:prstGeom>
          <a:noFill/>
          <a:ln cap="flat" cmpd="sng" w="9525">
            <a:solidFill>
              <a:schemeClr val="dk2"/>
            </a:solidFill>
            <a:prstDash val="solid"/>
            <a:round/>
            <a:headEnd len="med" w="med" type="none"/>
            <a:tailEnd len="med" w="med" type="triangle"/>
          </a:ln>
        </p:spPr>
      </p:cxnSp>
      <p:sp>
        <p:nvSpPr>
          <p:cNvPr id="132" name="Google Shape;132;p25"/>
          <p:cNvSpPr txBox="1"/>
          <p:nvPr/>
        </p:nvSpPr>
        <p:spPr>
          <a:xfrm>
            <a:off x="4392725" y="17320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Ăn chậm nhai kĩ</a:t>
            </a:r>
            <a:endParaRPr b="1" sz="3200">
              <a:solidFill>
                <a:schemeClr val="dk1"/>
              </a:solidFill>
              <a:latin typeface="Mali"/>
              <a:ea typeface="Mali"/>
              <a:cs typeface="Mali"/>
              <a:sym typeface="Mali"/>
            </a:endParaRPr>
          </a:p>
        </p:txBody>
      </p:sp>
      <p:sp>
        <p:nvSpPr>
          <p:cNvPr id="134" name="Google Shape;134;p25"/>
          <p:cNvSpPr txBox="1"/>
          <p:nvPr/>
        </p:nvSpPr>
        <p:spPr>
          <a:xfrm>
            <a:off x="4316525" y="2744650"/>
            <a:ext cx="47514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c</a:t>
            </a:r>
            <a:r>
              <a:rPr b="1" lang="vi" sz="3300">
                <a:solidFill>
                  <a:schemeClr val="dk1"/>
                </a:solidFill>
                <a:latin typeface="Mali"/>
                <a:ea typeface="Mali"/>
                <a:cs typeface="Mali"/>
                <a:sym typeface="Mali"/>
              </a:rPr>
              <a:t>. Mỗi bữa nên ăn gì?</a:t>
            </a:r>
            <a:endParaRPr b="1" sz="3300">
              <a:solidFill>
                <a:schemeClr val="dk1"/>
              </a:solidFill>
              <a:latin typeface="Mali"/>
              <a:ea typeface="Mali"/>
              <a:cs typeface="Mali"/>
              <a:sym typeface="Mali"/>
            </a:endParaRPr>
          </a:p>
        </p:txBody>
      </p:sp>
      <p:sp>
        <p:nvSpPr>
          <p:cNvPr id="135" name="Google Shape;135;p25"/>
          <p:cNvSpPr txBox="1"/>
          <p:nvPr/>
        </p:nvSpPr>
        <p:spPr>
          <a:xfrm>
            <a:off x="4429775" y="1321675"/>
            <a:ext cx="4677300" cy="11043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200">
                <a:solidFill>
                  <a:schemeClr val="dk1"/>
                </a:solidFill>
                <a:latin typeface="Mali"/>
                <a:ea typeface="Mali"/>
                <a:cs typeface="Mali"/>
                <a:sym typeface="Mali"/>
              </a:rPr>
              <a:t>b. Thời gian ăn khoa học, hợp lí</a:t>
            </a:r>
            <a:endParaRPr b="1" sz="3200">
              <a:solidFill>
                <a:schemeClr val="dk1"/>
              </a:solidFill>
              <a:latin typeface="Mali"/>
              <a:ea typeface="Mali"/>
              <a:cs typeface="Mali"/>
              <a:sym typeface="Mali"/>
            </a:endParaRPr>
          </a:p>
        </p:txBody>
      </p:sp>
      <p:cxnSp>
        <p:nvCxnSpPr>
          <p:cNvPr id="136" name="Google Shape;136;p25"/>
          <p:cNvCxnSpPr>
            <a:stCxn id="130" idx="3"/>
            <a:endCxn id="135" idx="1"/>
          </p:cNvCxnSpPr>
          <p:nvPr/>
        </p:nvCxnSpPr>
        <p:spPr>
          <a:xfrm flipH="1" rot="10800000">
            <a:off x="3132425" y="1873750"/>
            <a:ext cx="1297500" cy="870900"/>
          </a:xfrm>
          <a:prstGeom prst="straightConnector1">
            <a:avLst/>
          </a:prstGeom>
          <a:noFill/>
          <a:ln cap="flat" cmpd="sng" w="9525">
            <a:solidFill>
              <a:schemeClr val="dk2"/>
            </a:solidFill>
            <a:prstDash val="solid"/>
            <a:round/>
            <a:headEnd len="med" w="med" type="none"/>
            <a:tailEnd len="med" w="med" type="triangle"/>
          </a:ln>
        </p:spPr>
      </p:cxnSp>
      <p:sp>
        <p:nvSpPr>
          <p:cNvPr id="137" name="Google Shape;137;p25"/>
          <p:cNvSpPr txBox="1"/>
          <p:nvPr/>
        </p:nvSpPr>
        <p:spPr>
          <a:xfrm>
            <a:off x="4353725" y="3893125"/>
            <a:ext cx="47514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d</a:t>
            </a:r>
            <a:r>
              <a:rPr b="1" lang="vi" sz="3300">
                <a:solidFill>
                  <a:schemeClr val="dk1"/>
                </a:solidFill>
                <a:latin typeface="Mali"/>
                <a:ea typeface="Mali"/>
                <a:cs typeface="Mali"/>
                <a:sym typeface="Mali"/>
              </a:rPr>
              <a:t>. Những điều lưu ý</a:t>
            </a:r>
            <a:endParaRPr b="1" sz="3300">
              <a:solidFill>
                <a:schemeClr val="dk1"/>
              </a:solidFill>
              <a:latin typeface="Mali"/>
              <a:ea typeface="Mali"/>
              <a:cs typeface="Mali"/>
              <a:sym typeface="Mali"/>
            </a:endParaRPr>
          </a:p>
        </p:txBody>
      </p:sp>
      <p:cxnSp>
        <p:nvCxnSpPr>
          <p:cNvPr id="138" name="Google Shape;138;p25"/>
          <p:cNvCxnSpPr>
            <a:stCxn id="130" idx="3"/>
            <a:endCxn id="137" idx="1"/>
          </p:cNvCxnSpPr>
          <p:nvPr/>
        </p:nvCxnSpPr>
        <p:spPr>
          <a:xfrm>
            <a:off x="3132425" y="2744650"/>
            <a:ext cx="1221300" cy="156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nvSpPr>
        <p:spPr>
          <a:xfrm>
            <a:off x="2319000" y="187755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Ăn chậm nhai kĩ</a:t>
            </a:r>
            <a:endParaRPr b="1" sz="3200">
              <a:solidFill>
                <a:schemeClr val="dk1"/>
              </a:solidFill>
              <a:latin typeface="Mali"/>
              <a:ea typeface="Mali"/>
              <a:cs typeface="Mali"/>
              <a:sym typeface="Ma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0" y="0"/>
            <a:ext cx="36069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p:txBody>
      </p:sp>
      <p:sp>
        <p:nvSpPr>
          <p:cNvPr id="149" name="Google Shape;149;p27"/>
          <p:cNvSpPr txBox="1"/>
          <p:nvPr/>
        </p:nvSpPr>
        <p:spPr>
          <a:xfrm>
            <a:off x="0" y="869600"/>
            <a:ext cx="9144000" cy="42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u="sng">
                <a:latin typeface="Mali"/>
                <a:ea typeface="Mali"/>
                <a:cs typeface="Mali"/>
                <a:sym typeface="Mali"/>
              </a:rPr>
              <a:t>Tác hại của việc ăn quá nhanh:</a:t>
            </a:r>
            <a:endParaRPr b="1" sz="2000" u="sng">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Khi nhai, các tuyến nước bọt bắt đầu hoạt động, cơ thể được thông báo sẽ được cung cấp thức ăn và tạo thêm thời gian chuẩn bị cho quá trình tiêu hóa, nếu ăn quá nhanh thậm chí không kịp thưởng thức mùi vị của thức ăn thì </a:t>
            </a:r>
            <a:r>
              <a:rPr lang="vi" sz="2000">
                <a:solidFill>
                  <a:srgbClr val="FF0000"/>
                </a:solidFill>
                <a:latin typeface="Mali"/>
                <a:ea typeface="Mali"/>
                <a:cs typeface="Mali"/>
                <a:sym typeface="Mali"/>
              </a:rPr>
              <a:t>thức ăn chưa được nghiền nát hoặc chưa thực sự nhỏ, khi xuống dạ dày mất nhiều thời gian hơn mới tiêu hóa được thức ăn làm tăng gánh nặng cho dạ dày</a:t>
            </a:r>
            <a:r>
              <a:rPr lang="vi" sz="2000">
                <a:latin typeface="Mali"/>
                <a:ea typeface="Mali"/>
                <a:cs typeface="Mali"/>
                <a:sym typeface="Mali"/>
              </a:rPr>
              <a:t>.</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Đau dạ dày và làm dây thần kinh vị giác vẫn ở trạng thái hưng phấn, kéo dài như vậy sẽ ảnh hưởng đến vị giác.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Thức ăn khó di chuyển hơn qua đường tiêu hóa, không hấp thu dinh dưỡng cần thiết và tăng cảm giác cồng kềnh hoặc chướng bụng sau khi ăn.</a:t>
            </a:r>
            <a:endParaRPr sz="2000">
              <a:latin typeface="Mali"/>
              <a:ea typeface="Mali"/>
              <a:cs typeface="Mali"/>
              <a:sym typeface="Mal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55" name="Google Shape;155;p28"/>
          <p:cNvSpPr txBox="1"/>
          <p:nvPr/>
        </p:nvSpPr>
        <p:spPr>
          <a:xfrm>
            <a:off x="0" y="869700"/>
            <a:ext cx="9144000" cy="42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latin typeface="Mali"/>
                <a:ea typeface="Mali"/>
                <a:cs typeface="Mali"/>
                <a:sym typeface="Mali"/>
              </a:rPr>
              <a:t>Tác hại của việc ăn quá nhanh:</a:t>
            </a:r>
            <a:endParaRPr b="1"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Cảm giác no ở dạ dày phải mất 20 phút mới được thông tin đầy đủ đến não. Nếu ăn nhanh, rất dễ xảy ra tình huống là ăn nhiều thức ăn hơn mức cần thiết. Đây cũng là hệ lụy của rất nhiều bệnh do lượng thức ăn vào cơ thể liên tục khiến cơ thể không kịp xử lý gây ra tình trạng ứ đọng chất béo, đường... </a:t>
            </a:r>
            <a:r>
              <a:rPr lang="vi" sz="2000">
                <a:solidFill>
                  <a:srgbClr val="FF0000"/>
                </a:solidFill>
                <a:highlight>
                  <a:srgbClr val="FFFFFF"/>
                </a:highlight>
                <a:latin typeface="Mali"/>
                <a:ea typeface="Mali"/>
                <a:cs typeface="Mali"/>
                <a:sym typeface="Mali"/>
              </a:rPr>
              <a:t>từ đó ảnh hưởng đến sự điều tiết insullin và hậu quả là làm tăng nguy cơ bệnh đái tháo đường.</a:t>
            </a:r>
            <a:endParaRPr sz="2000">
              <a:solidFill>
                <a:srgbClr val="FF0000"/>
              </a:solidFill>
              <a:highlight>
                <a:srgbClr val="FFFFFF"/>
              </a:highlight>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highlight>
                  <a:srgbClr val="FFFFFF"/>
                </a:highlight>
                <a:latin typeface="Mali"/>
                <a:ea typeface="Mali"/>
                <a:cs typeface="Mali"/>
                <a:sym typeface="Mali"/>
              </a:rPr>
              <a:t>Có thể làm </a:t>
            </a:r>
            <a:r>
              <a:rPr lang="vi" sz="2000">
                <a:solidFill>
                  <a:srgbClr val="FF0000"/>
                </a:solidFill>
                <a:highlight>
                  <a:srgbClr val="FFFFFF"/>
                </a:highlight>
                <a:latin typeface="Mali"/>
                <a:ea typeface="Mali"/>
                <a:cs typeface="Mali"/>
                <a:sym typeface="Mali"/>
              </a:rPr>
              <a:t>mắc nghẹn, gây ra chứng ợ nóng khiến dạ dày khó chịu và còn nhiều căn bệnh khác nữa.</a:t>
            </a:r>
            <a:r>
              <a:rPr lang="vi" sz="2000">
                <a:solidFill>
                  <a:schemeClr val="dk1"/>
                </a:solidFill>
                <a:highlight>
                  <a:srgbClr val="FFFFFF"/>
                </a:highlight>
                <a:latin typeface="Mali"/>
                <a:ea typeface="Mali"/>
                <a:cs typeface="Mali"/>
                <a:sym typeface="Mali"/>
              </a:rPr>
              <a:t> Hơn nữa, đối với một số thức ăn có nhiều dầu mỡ hoặc cứng, dạ dày không thể nghiền nát chúng, như thế sẽ </a:t>
            </a:r>
            <a:r>
              <a:rPr lang="vi" sz="2000">
                <a:solidFill>
                  <a:srgbClr val="FF0000"/>
                </a:solidFill>
                <a:highlight>
                  <a:srgbClr val="FFFFFF"/>
                </a:highlight>
                <a:latin typeface="Mali"/>
                <a:ea typeface="Mali"/>
                <a:cs typeface="Mali"/>
                <a:sym typeface="Mali"/>
              </a:rPr>
              <a:t>ảnh hưởng đến sự tiêu hóa thức ăn.</a:t>
            </a:r>
            <a:r>
              <a:rPr lang="vi" sz="2000">
                <a:solidFill>
                  <a:schemeClr val="dk1"/>
                </a:solidFill>
                <a:highlight>
                  <a:srgbClr val="FFFFFF"/>
                </a:highlight>
                <a:latin typeface="Mali"/>
                <a:ea typeface="Mali"/>
                <a:cs typeface="Mali"/>
                <a:sym typeface="Mali"/>
              </a:rPr>
              <a:t> Điều này không chỉ làm lãng phí chất dinh dưỡng trong thức ăn mà còn làm </a:t>
            </a:r>
            <a:r>
              <a:rPr lang="vi" sz="2000">
                <a:solidFill>
                  <a:srgbClr val="FF0000"/>
                </a:solidFill>
                <a:highlight>
                  <a:srgbClr val="FFFFFF"/>
                </a:highlight>
                <a:latin typeface="Mali"/>
                <a:ea typeface="Mali"/>
                <a:cs typeface="Mali"/>
                <a:sym typeface="Mali"/>
              </a:rPr>
              <a:t>đau dạ dày</a:t>
            </a:r>
            <a:r>
              <a:rPr lang="vi" sz="2000">
                <a:solidFill>
                  <a:schemeClr val="dk1"/>
                </a:solidFill>
                <a:highlight>
                  <a:srgbClr val="FFFFFF"/>
                </a:highlight>
                <a:latin typeface="Mali"/>
                <a:ea typeface="Mali"/>
                <a:cs typeface="Mali"/>
                <a:sym typeface="Mali"/>
              </a:rPr>
              <a:t>.</a:t>
            </a:r>
            <a:endParaRPr sz="2000">
              <a:solidFill>
                <a:schemeClr val="dk1"/>
              </a:solidFill>
              <a:highlight>
                <a:srgbClr val="FFFFFF"/>
              </a:highlight>
              <a:latin typeface="Mali"/>
              <a:ea typeface="Mali"/>
              <a:cs typeface="Mali"/>
              <a:sym typeface="Mal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61" name="Google Shape;161;p29"/>
          <p:cNvSpPr txBox="1"/>
          <p:nvPr/>
        </p:nvSpPr>
        <p:spPr>
          <a:xfrm>
            <a:off x="0" y="869700"/>
            <a:ext cx="9144000" cy="42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700">
                <a:latin typeface="Mali"/>
                <a:ea typeface="Mali"/>
                <a:cs typeface="Mali"/>
                <a:sym typeface="Mali"/>
              </a:rPr>
              <a:t>→ </a:t>
            </a:r>
            <a:r>
              <a:rPr lang="vi" sz="2000">
                <a:latin typeface="Mali"/>
                <a:ea typeface="Mali"/>
                <a:cs typeface="Mali"/>
                <a:sym typeface="Mali"/>
              </a:rPr>
              <a:t>Do vậy, để có hệ tiêu hóa khỏe mạnh, cần ăn chậm nhai kỹ để thức ăn sẽ được nghiền nhỏ hơn, làm tăng diện tích tiếp xúc của thức ăn, giúp cho thức ăn được tiêu hóa triệt để hơn. Các chất dinh dưỡng được hấp thu tốt hơn và dạ dày cũng làm việc bớt cực nhọc hơn. Từ việc nhai kỹ thức ăn, có thể tiết kiệm được lượng thức ăn mỗi ngày, vừa tiết kiệm chi phí, vừa giảm bớt gánh nặng cho dạ dày mà vẫn đảm bảo đủ năng lượng.</a:t>
            </a:r>
            <a:endParaRPr sz="2000">
              <a:latin typeface="Mali"/>
              <a:ea typeface="Mali"/>
              <a:cs typeface="Mali"/>
              <a:sym typeface="Mali"/>
            </a:endParaRPr>
          </a:p>
          <a:p>
            <a:pPr indent="0" lvl="0" marL="0" rtl="0" algn="l">
              <a:spcBef>
                <a:spcPts val="0"/>
              </a:spcBef>
              <a:spcAft>
                <a:spcPts val="0"/>
              </a:spcAft>
              <a:buNone/>
            </a:pPr>
            <a:r>
              <a:rPr b="1" lang="vi" sz="2700">
                <a:solidFill>
                  <a:schemeClr val="dk1"/>
                </a:solidFill>
                <a:latin typeface="Mali"/>
                <a:ea typeface="Mali"/>
                <a:cs typeface="Mali"/>
                <a:sym typeface="Mali"/>
              </a:rPr>
              <a:t>→ </a:t>
            </a:r>
            <a:r>
              <a:rPr lang="vi" sz="2000">
                <a:latin typeface="Mali"/>
                <a:ea typeface="Mali"/>
                <a:cs typeface="Mali"/>
                <a:sym typeface="Mali"/>
              </a:rPr>
              <a:t>Hãy: </a:t>
            </a:r>
            <a:r>
              <a:rPr i="1" lang="vi" sz="2000">
                <a:solidFill>
                  <a:srgbClr val="FF0000"/>
                </a:solidFill>
                <a:latin typeface="Mali"/>
                <a:ea typeface="Mali"/>
                <a:cs typeface="Mali"/>
                <a:sym typeface="Mali"/>
              </a:rPr>
              <a:t>Dùng đũa để gắp thức ăn; Ngồi thẳng, hít thở chậm và sâu khi ăn; Chỉ tập trung cho việc ăn uống, loại bỏ buồn phiền; Dành không gian riêng chỉ để ăn uống; Tự nấu nướng để nâng cao chất lượng bữa ăn hơn.</a:t>
            </a:r>
            <a:endParaRPr i="1" sz="2000">
              <a:solidFill>
                <a:srgbClr val="FF0000"/>
              </a:solidFill>
              <a:latin typeface="Mali"/>
              <a:ea typeface="Mali"/>
              <a:cs typeface="Mali"/>
              <a:sym typeface="Mali"/>
            </a:endParaRPr>
          </a:p>
          <a:p>
            <a:pPr indent="0" lvl="0" marL="0" rtl="0" algn="l">
              <a:spcBef>
                <a:spcPts val="0"/>
              </a:spcBef>
              <a:spcAft>
                <a:spcPts val="0"/>
              </a:spcAft>
              <a:buNone/>
            </a:pPr>
            <a:r>
              <a:t/>
            </a:r>
            <a:endParaRPr i="1" sz="2000">
              <a:solidFill>
                <a:srgbClr val="FF0000"/>
              </a:solidFill>
              <a:latin typeface="Mali"/>
              <a:ea typeface="Mali"/>
              <a:cs typeface="Mali"/>
              <a:sym typeface="Mali"/>
            </a:endParaRPr>
          </a:p>
          <a:p>
            <a:pPr indent="0" lvl="0" marL="0" rtl="0" algn="ctr">
              <a:spcBef>
                <a:spcPts val="0"/>
              </a:spcBef>
              <a:spcAft>
                <a:spcPts val="0"/>
              </a:spcAft>
              <a:buNone/>
            </a:pPr>
            <a:r>
              <a:rPr b="1" lang="vi" sz="2000">
                <a:solidFill>
                  <a:srgbClr val="FF0000"/>
                </a:solidFill>
                <a:latin typeface="Mali"/>
                <a:ea typeface="Mali"/>
                <a:cs typeface="Mali"/>
                <a:sym typeface="Mali"/>
              </a:rPr>
              <a:t>	SỐNG ĐỂ ĂN, CHỨ KHÔNG PHẢI ĂN ĐỂ SỐNG.</a:t>
            </a:r>
            <a:endParaRPr b="1" sz="2000">
              <a:solidFill>
                <a:srgbClr val="FF0000"/>
              </a:solidFill>
              <a:latin typeface="Mali"/>
              <a:ea typeface="Mali"/>
              <a:cs typeface="Mali"/>
              <a:sym typeface="Ma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2006025" y="1936850"/>
            <a:ext cx="5039700" cy="12006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200">
                <a:solidFill>
                  <a:schemeClr val="dk1"/>
                </a:solidFill>
                <a:latin typeface="Mali"/>
                <a:ea typeface="Mali"/>
                <a:cs typeface="Mali"/>
                <a:sym typeface="Mali"/>
              </a:rPr>
              <a:t>b. Thời gian ăn khoa học, hợp lí</a:t>
            </a:r>
            <a:endParaRPr b="1" sz="3200">
              <a:solidFill>
                <a:schemeClr val="dk1"/>
              </a:solidFill>
              <a:latin typeface="Mali"/>
              <a:ea typeface="Mali"/>
              <a:cs typeface="Mali"/>
              <a:sym typeface="Ma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0" y="0"/>
            <a:ext cx="46446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72" name="Google Shape;172;p31"/>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b="1" lang="vi" sz="2000">
                <a:latin typeface="Mali"/>
                <a:ea typeface="Mali"/>
                <a:cs typeface="Mali"/>
                <a:sym typeface="Mali"/>
              </a:rPr>
              <a:t>Lợi ích của việc xây dựng thời gian ăn uống khoa học</a:t>
            </a:r>
            <a:endParaRPr b="1" sz="2000">
              <a:latin typeface="Mali"/>
              <a:ea typeface="Mali"/>
              <a:cs typeface="Mali"/>
              <a:sym typeface="Mali"/>
            </a:endParaRPr>
          </a:p>
          <a:p>
            <a:pPr indent="0" lvl="0" marL="0" rtl="0" algn="l">
              <a:spcBef>
                <a:spcPts val="0"/>
              </a:spcBef>
              <a:spcAft>
                <a:spcPts val="0"/>
              </a:spcAft>
              <a:buNone/>
            </a:pPr>
            <a:r>
              <a:rPr lang="vi" sz="2000">
                <a:latin typeface="Mali"/>
                <a:ea typeface="Mali"/>
                <a:cs typeface="Mali"/>
                <a:sym typeface="Mali"/>
              </a:rPr>
              <a:t>Mục đích của việc ăn uống là để cung cấp những nguồn dưỡng chất cần thiết cho các hoạt động sống của cơ thể. Trong đó, quá trình trao đổi chất đòi hỏi một dòng glucose liên tục, và điều này đến từ thức ăn tại thời điểm chúng ta tiêu thụ hoặc từ sự tích tụ glycogen trước đó. </a:t>
            </a:r>
            <a:endParaRPr sz="2000">
              <a:latin typeface="Mali"/>
              <a:ea typeface="Mali"/>
              <a:cs typeface="Mali"/>
              <a:sym typeface="Mali"/>
            </a:endParaRPr>
          </a:p>
          <a:p>
            <a:pPr indent="0" lvl="0" marL="0" rtl="0" algn="l">
              <a:spcBef>
                <a:spcPts val="0"/>
              </a:spcBef>
              <a:spcAft>
                <a:spcPts val="0"/>
              </a:spcAft>
              <a:buNone/>
            </a:pPr>
            <a:r>
              <a:t/>
            </a:r>
            <a:endParaRPr sz="2000">
              <a:latin typeface="Mali"/>
              <a:ea typeface="Mali"/>
              <a:cs typeface="Mali"/>
              <a:sym typeface="Mali"/>
            </a:endParaRPr>
          </a:p>
          <a:p>
            <a:pPr indent="0" lvl="0" marL="0" rtl="0" algn="l">
              <a:spcBef>
                <a:spcPts val="0"/>
              </a:spcBef>
              <a:spcAft>
                <a:spcPts val="0"/>
              </a:spcAft>
              <a:buNone/>
            </a:pPr>
            <a:r>
              <a:rPr lang="vi" sz="2000">
                <a:latin typeface="Mali"/>
                <a:ea typeface="Mali"/>
                <a:cs typeface="Mali"/>
                <a:sym typeface="Mali"/>
              </a:rPr>
              <a:t>Thường sau sáu giờ, cảm giác đói xuất hiện, đây là một chu kỳ ngắn và tự nhiên, được xác định bởi sự biến đổi theo thời gian của các nguyên liệu thô do thức ăn đưa vào cơ thể. Khi thấy đói, có nghĩa là, cơ thể chúng ta báo hiệu rằng nó cần nhiên liệu cho não. Vì vậy, </a:t>
            </a:r>
            <a:r>
              <a:rPr lang="vi" sz="2000">
                <a:solidFill>
                  <a:srgbClr val="FF0000"/>
                </a:solidFill>
                <a:latin typeface="Mali"/>
                <a:ea typeface="Mali"/>
                <a:cs typeface="Mali"/>
                <a:sym typeface="Mali"/>
              </a:rPr>
              <a:t>việc xây dựng và luôn áp dụng thời gian ăn uống khoa học là rất cần thiết với sức khỏe của mỗi người.</a:t>
            </a:r>
            <a:endParaRPr sz="2000">
              <a:solidFill>
                <a:srgbClr val="FF0000"/>
              </a:solidFill>
              <a:latin typeface="Mali"/>
              <a:ea typeface="Mali"/>
              <a:cs typeface="Mali"/>
              <a:sym typeface="Ma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p:nvPr/>
        </p:nvSpPr>
        <p:spPr>
          <a:xfrm>
            <a:off x="923950" y="1003000"/>
            <a:ext cx="1615800" cy="3483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894300" y="988175"/>
            <a:ext cx="1689900" cy="3527700"/>
          </a:xfrm>
          <a:prstGeom prst="rect">
            <a:avLst/>
          </a:prstGeom>
          <a:solidFill>
            <a:srgbClr val="FCE5CD"/>
          </a:solidFill>
          <a:ln>
            <a:noFill/>
          </a:ln>
        </p:spPr>
        <p:txBody>
          <a:bodyPr anchorCtr="0" anchor="ctr" bIns="91425" lIns="91425" spcFirstLastPara="1" rIns="91425" wrap="square" tIns="91425">
            <a:noAutofit/>
          </a:bodyPr>
          <a:lstStyle/>
          <a:p>
            <a:pPr indent="-450850" lvl="0" marL="457200" rtl="0" algn="ctr">
              <a:spcBef>
                <a:spcPts val="0"/>
              </a:spcBef>
              <a:spcAft>
                <a:spcPts val="0"/>
              </a:spcAft>
              <a:buClr>
                <a:srgbClr val="FF0000"/>
              </a:buClr>
              <a:buSzPts val="3500"/>
              <a:buFont typeface="Mali"/>
              <a:buAutoNum type="arabicPeriod"/>
            </a:pPr>
            <a:r>
              <a:rPr b="1" lang="vi" sz="3500">
                <a:solidFill>
                  <a:srgbClr val="FF0000"/>
                </a:solidFill>
                <a:latin typeface="Mali"/>
                <a:ea typeface="Mali"/>
                <a:cs typeface="Mali"/>
                <a:sym typeface="Mali"/>
              </a:rPr>
              <a:t>VẤN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ĐỀ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SỨC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KHỎE</a:t>
            </a:r>
            <a:endParaRPr b="1" sz="3500">
              <a:solidFill>
                <a:srgbClr val="FF0000"/>
              </a:solidFill>
              <a:latin typeface="Mali"/>
              <a:ea typeface="Mali"/>
              <a:cs typeface="Mali"/>
              <a:sym typeface="Mali"/>
            </a:endParaRPr>
          </a:p>
        </p:txBody>
      </p:sp>
      <p:cxnSp>
        <p:nvCxnSpPr>
          <p:cNvPr id="61" name="Google Shape;61;p14"/>
          <p:cNvCxnSpPr>
            <a:stCxn id="60" idx="3"/>
            <a:endCxn id="62" idx="1"/>
          </p:cNvCxnSpPr>
          <p:nvPr/>
        </p:nvCxnSpPr>
        <p:spPr>
          <a:xfrm flipH="1" rot="10800000">
            <a:off x="2584200" y="1566125"/>
            <a:ext cx="1882500" cy="118590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p14"/>
          <p:cNvCxnSpPr>
            <a:stCxn id="60" idx="3"/>
            <a:endCxn id="64" idx="1"/>
          </p:cNvCxnSpPr>
          <p:nvPr/>
        </p:nvCxnSpPr>
        <p:spPr>
          <a:xfrm>
            <a:off x="2584200" y="2752025"/>
            <a:ext cx="1808400" cy="1349100"/>
          </a:xfrm>
          <a:prstGeom prst="straightConnector1">
            <a:avLst/>
          </a:prstGeom>
          <a:noFill/>
          <a:ln cap="flat" cmpd="sng" w="9525">
            <a:solidFill>
              <a:schemeClr val="dk2"/>
            </a:solidFill>
            <a:prstDash val="solid"/>
            <a:round/>
            <a:headEnd len="med" w="med" type="none"/>
            <a:tailEnd len="med" w="med" type="triangle"/>
          </a:ln>
        </p:spPr>
      </p:cxnSp>
      <p:sp>
        <p:nvSpPr>
          <p:cNvPr id="62" name="Google Shape;62;p14"/>
          <p:cNvSpPr txBox="1"/>
          <p:nvPr/>
        </p:nvSpPr>
        <p:spPr>
          <a:xfrm>
            <a:off x="4466700" y="1151225"/>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Sức khỏe thể chất</a:t>
            </a:r>
            <a:endParaRPr b="1" sz="3200">
              <a:solidFill>
                <a:schemeClr val="dk1"/>
              </a:solidFill>
              <a:latin typeface="Mali"/>
              <a:ea typeface="Mali"/>
              <a:cs typeface="Mali"/>
              <a:sym typeface="Mali"/>
            </a:endParaRPr>
          </a:p>
        </p:txBody>
      </p:sp>
      <p:sp>
        <p:nvSpPr>
          <p:cNvPr id="64" name="Google Shape;64;p14"/>
          <p:cNvSpPr txBox="1"/>
          <p:nvPr/>
        </p:nvSpPr>
        <p:spPr>
          <a:xfrm>
            <a:off x="4392600" y="3686075"/>
            <a:ext cx="46689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b. </a:t>
            </a:r>
            <a:r>
              <a:rPr b="1" lang="vi" sz="3300">
                <a:solidFill>
                  <a:schemeClr val="dk1"/>
                </a:solidFill>
                <a:latin typeface="Mali"/>
                <a:ea typeface="Mali"/>
                <a:cs typeface="Mali"/>
                <a:sym typeface="Mali"/>
              </a:rPr>
              <a:t>Sức khỏe tinh thần</a:t>
            </a:r>
            <a:endParaRPr b="1" sz="3300">
              <a:solidFill>
                <a:schemeClr val="dk1"/>
              </a:solidFill>
              <a:latin typeface="Mali"/>
              <a:ea typeface="Mali"/>
              <a:cs typeface="Mali"/>
              <a:sym typeface="Mal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nvSpPr>
        <p:spPr>
          <a:xfrm>
            <a:off x="0" y="0"/>
            <a:ext cx="46446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78" name="Google Shape;178;p32"/>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b="1" lang="vi" sz="2000">
                <a:latin typeface="Mali"/>
                <a:ea typeface="Mali"/>
                <a:cs typeface="Mali"/>
                <a:sym typeface="Mali"/>
              </a:rPr>
              <a:t>Thời gian ăn uống như thế nào là khoa học và tốt cho sức khỏe?</a:t>
            </a:r>
            <a:endParaRPr b="1" sz="2000">
              <a:latin typeface="Mali"/>
              <a:ea typeface="Mali"/>
              <a:cs typeface="Mali"/>
              <a:sym typeface="Mali"/>
            </a:endParaRPr>
          </a:p>
          <a:p>
            <a:pPr indent="0" lvl="0" marL="0" rtl="0" algn="l">
              <a:spcBef>
                <a:spcPts val="0"/>
              </a:spcBef>
              <a:spcAft>
                <a:spcPts val="0"/>
              </a:spcAft>
              <a:buNone/>
            </a:pPr>
            <a:r>
              <a:rPr lang="vi" sz="2000">
                <a:latin typeface="Mali"/>
                <a:ea typeface="Mali"/>
                <a:cs typeface="Mali"/>
                <a:sym typeface="Mali"/>
              </a:rPr>
              <a:t>Nhịp điệu sinh học của cơ thể được điều chỉnh bởi một đồng hồ nằm trong bộ não. Theo Tiến sĩ Schwob, </a:t>
            </a:r>
            <a:r>
              <a:rPr lang="vi" sz="2000">
                <a:solidFill>
                  <a:srgbClr val="FF0000"/>
                </a:solidFill>
                <a:latin typeface="Mali"/>
                <a:ea typeface="Mali"/>
                <a:cs typeface="Mali"/>
                <a:sym typeface="Mali"/>
              </a:rPr>
              <a:t>ăn đúng bữa sẽ giúp điều chỉnh sự thèm ăn đồng thời ngăn ngừa cảm giác thèm ăn và đột quỵ. </a:t>
            </a:r>
            <a:r>
              <a:rPr lang="vi" sz="2000">
                <a:latin typeface="Mali"/>
                <a:ea typeface="Mali"/>
                <a:cs typeface="Mali"/>
                <a:sym typeface="Mali"/>
              </a:rPr>
              <a:t>Bữa ăn phải phù hợp với nội tiết tố, bao gồm cả cortisol, hormone được tiết ra bởi tuyến thượng thận nằm phía trên mỗi quả thận. </a:t>
            </a:r>
            <a:endParaRPr sz="2000">
              <a:latin typeface="Mali"/>
              <a:ea typeface="Mali"/>
              <a:cs typeface="Mali"/>
              <a:sym typeface="Mali"/>
            </a:endParaRPr>
          </a:p>
          <a:p>
            <a:pPr indent="0" lvl="0" marL="0" rtl="0" algn="l">
              <a:spcBef>
                <a:spcPts val="0"/>
              </a:spcBef>
              <a:spcAft>
                <a:spcPts val="0"/>
              </a:spcAft>
              <a:buNone/>
            </a:pPr>
            <a:r>
              <a:rPr lang="vi" sz="2000">
                <a:solidFill>
                  <a:srgbClr val="FF0000"/>
                </a:solidFill>
                <a:latin typeface="Mali"/>
                <a:ea typeface="Mali"/>
                <a:cs typeface="Mali"/>
                <a:sym typeface="Mali"/>
              </a:rPr>
              <a:t>Vì vậy. để có một sức khỏe tốt, cần có những lưu ý về thời gian ăn uống khoa học.</a:t>
            </a:r>
            <a:endParaRPr sz="2000">
              <a:solidFill>
                <a:srgbClr val="FF0000"/>
              </a:solidFill>
              <a:latin typeface="Mali"/>
              <a:ea typeface="Mali"/>
              <a:cs typeface="Mali"/>
              <a:sym typeface="Mali"/>
            </a:endParaRPr>
          </a:p>
          <a:p>
            <a:pPr indent="0" lvl="0" marL="0" rtl="0" algn="l">
              <a:spcBef>
                <a:spcPts val="0"/>
              </a:spcBef>
              <a:spcAft>
                <a:spcPts val="0"/>
              </a:spcAft>
              <a:buNone/>
            </a:pPr>
            <a:r>
              <a:rPr i="1" lang="vi" sz="2000">
                <a:latin typeface="Mali"/>
                <a:ea typeface="Mali"/>
                <a:cs typeface="Mali"/>
                <a:sym typeface="Mali"/>
              </a:rPr>
              <a:t>Vào ban ngày, chúng ta sẽ ưu tiên các loại thực phẩm cung cấp năng lượng cần thiết cho các hoạt động và buổi tối là các thực phẩm có vai trò tái tạo tế bào.</a:t>
            </a:r>
            <a:endParaRPr i="1" sz="2000">
              <a:latin typeface="Mali"/>
              <a:ea typeface="Mali"/>
              <a:cs typeface="Mali"/>
              <a:sym typeface="Ma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0" y="0"/>
            <a:ext cx="67788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a:t>
            </a:r>
            <a:r>
              <a:rPr b="1" lang="vi" sz="2300" u="sng">
                <a:solidFill>
                  <a:srgbClr val="FF0000"/>
                </a:solidFill>
                <a:latin typeface="Mali"/>
                <a:ea typeface="Mali"/>
                <a:cs typeface="Mali"/>
                <a:sym typeface="Mali"/>
              </a:rPr>
              <a:t>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84" name="Google Shape;184;p33"/>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Mali"/>
              <a:buChar char="●"/>
            </a:pPr>
            <a:r>
              <a:rPr b="1" lang="vi" sz="2000">
                <a:solidFill>
                  <a:schemeClr val="dk1"/>
                </a:solidFill>
                <a:latin typeface="Mali"/>
                <a:ea typeface="Mali"/>
                <a:cs typeface="Mali"/>
                <a:sym typeface="Mali"/>
              </a:rPr>
              <a:t>Thời gian ăn uống như thế nào là khoa học và tốt cho sức khỏe?</a:t>
            </a:r>
            <a:endParaRPr b="1" sz="2000">
              <a:solidFill>
                <a:schemeClr val="dk1"/>
              </a:solidFill>
              <a:latin typeface="Mali"/>
              <a:ea typeface="Mali"/>
              <a:cs typeface="Mali"/>
              <a:sym typeface="Mali"/>
            </a:endParaRPr>
          </a:p>
          <a:p>
            <a:pPr indent="0" lvl="0" marL="45720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Ăn sáng khi thức dậy:</a:t>
            </a:r>
            <a:r>
              <a:rPr lang="vi" sz="2000">
                <a:latin typeface="Mali"/>
                <a:ea typeface="Mali"/>
                <a:cs typeface="Mali"/>
                <a:sym typeface="Mali"/>
              </a:rPr>
              <a:t> Bữa sáng nên được thực hiện trong khoảng thời gian từ 6 đến 8 giờ sáng. </a:t>
            </a:r>
            <a:r>
              <a:rPr i="1" lang="vi" sz="2000">
                <a:latin typeface="Mali"/>
                <a:ea typeface="Mali"/>
                <a:cs typeface="Mali"/>
                <a:sym typeface="Mali"/>
              </a:rPr>
              <a:t>(trong vòng 30 phút  – 1 giờ sau khi thức dậy)</a:t>
            </a:r>
            <a:endParaRPr i="1"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Ăn trưa sau bốn giờ: </a:t>
            </a:r>
            <a:r>
              <a:rPr lang="vi" sz="2000">
                <a:latin typeface="Mali"/>
                <a:ea typeface="Mali"/>
                <a:cs typeface="Mali"/>
                <a:sym typeface="Mali"/>
              </a:rPr>
              <a:t>Bữa trưa nên được thực hiện sau khi ăn sáng bốn hoặc năm giờ. Khi bạn càng nhịn ăn, bạn sẽ càng đói và thèm ăn hơn.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Bữa tối nên ăn sớm và thức ăn nhẹ: </a:t>
            </a:r>
            <a:r>
              <a:rPr lang="vi" sz="2000">
                <a:latin typeface="Mali"/>
                <a:ea typeface="Mali"/>
                <a:cs typeface="Mali"/>
                <a:sym typeface="Mali"/>
              </a:rPr>
              <a:t>Nên ăn từ 7 đến 8 giờ tối. Ăn tối quá gần giờ đi ngủ làm tăng lượng đường trong máu và lượng insulin, khiến bạn khó đi vào giấc ngủ hơn. </a:t>
            </a:r>
            <a:endParaRPr sz="2000">
              <a:latin typeface="Mali"/>
              <a:ea typeface="Mali"/>
              <a:cs typeface="Mali"/>
              <a:sym typeface="Ma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nvSpPr>
        <p:spPr>
          <a:xfrm>
            <a:off x="0" y="0"/>
            <a:ext cx="67788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90" name="Google Shape;190;p34"/>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Mali"/>
              <a:buChar char="●"/>
            </a:pPr>
            <a:r>
              <a:rPr b="1" lang="vi" sz="2000">
                <a:solidFill>
                  <a:schemeClr val="dk1"/>
                </a:solidFill>
                <a:latin typeface="Mali"/>
                <a:ea typeface="Mali"/>
                <a:cs typeface="Mali"/>
                <a:sym typeface="Mali"/>
              </a:rPr>
              <a:t>Thời gian ăn uống như thế nào là khoa học và tốt cho sức khỏe?</a:t>
            </a:r>
            <a:endParaRPr b="1" sz="2000">
              <a:solidFill>
                <a:schemeClr val="dk1"/>
              </a:solidFill>
              <a:latin typeface="Mali"/>
              <a:ea typeface="Mali"/>
              <a:cs typeface="Mali"/>
              <a:sym typeface="Mali"/>
            </a:endParaRPr>
          </a:p>
          <a:p>
            <a:pPr indent="0" lvl="0" marL="45720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Ăn sáng khi thức dậy:</a:t>
            </a:r>
            <a:r>
              <a:rPr lang="vi" sz="2000">
                <a:latin typeface="Mali"/>
                <a:ea typeface="Mali"/>
                <a:cs typeface="Mali"/>
                <a:sym typeface="Mali"/>
              </a:rPr>
              <a:t> Bữa sáng nên được thực hiện trong khoảng thời gian từ 6 đến 8 giờ sáng.</a:t>
            </a:r>
            <a:endParaRPr sz="2000">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Giữa buổi sáng</a:t>
            </a:r>
            <a:endParaRPr sz="2000">
              <a:solidFill>
                <a:srgbClr val="FF0000"/>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Ăn trưa sau bốn giờ: </a:t>
            </a:r>
            <a:r>
              <a:rPr lang="vi" sz="2000">
                <a:latin typeface="Mali"/>
                <a:ea typeface="Mali"/>
                <a:cs typeface="Mali"/>
                <a:sym typeface="Mali"/>
              </a:rPr>
              <a:t>Bữa trưa nên được thực hiện sau khi ăn sáng bốn hoặc năm giờ. Khi bạn càng nhịn ăn, bạn sẽ càng đói và thèm ăn hơn. </a:t>
            </a:r>
            <a:endParaRPr sz="2000">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Giữa buổi chiều</a:t>
            </a:r>
            <a:endParaRPr sz="2000">
              <a:solidFill>
                <a:srgbClr val="FF0000"/>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Bữa tối nên ăn sớm và thức ăn nhẹ: </a:t>
            </a:r>
            <a:r>
              <a:rPr lang="vi" sz="2000">
                <a:latin typeface="Mali"/>
                <a:ea typeface="Mali"/>
                <a:cs typeface="Mali"/>
                <a:sym typeface="Mali"/>
              </a:rPr>
              <a:t>Nên ăn từ 7 đến 8 giờ tối. Ăn tối quá gần giờ đi ngủ làm tăng lượng đường trong máu và lượng insulin, khiến bạn khó đi vào giấc ngủ hơn. </a:t>
            </a:r>
            <a:endParaRPr sz="2000">
              <a:latin typeface="Mali"/>
              <a:ea typeface="Mali"/>
              <a:cs typeface="Mali"/>
              <a:sym typeface="Ma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nvSpPr>
        <p:spPr>
          <a:xfrm>
            <a:off x="0" y="0"/>
            <a:ext cx="67788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196" name="Google Shape;196;p35"/>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Mali"/>
              <a:buChar char="●"/>
            </a:pPr>
            <a:r>
              <a:rPr b="1" lang="vi" sz="2000">
                <a:solidFill>
                  <a:schemeClr val="dk1"/>
                </a:solidFill>
                <a:latin typeface="Mali"/>
                <a:ea typeface="Mali"/>
                <a:cs typeface="Mali"/>
                <a:sym typeface="Mali"/>
              </a:rPr>
              <a:t>Thời gian ăn uống như thế nào là khoa học và tốt cho sức khỏe?</a:t>
            </a:r>
            <a:endParaRPr b="1" sz="2000">
              <a:solidFill>
                <a:schemeClr val="dk1"/>
              </a:solidFill>
              <a:latin typeface="Mali"/>
              <a:ea typeface="Mali"/>
              <a:cs typeface="Mali"/>
              <a:sym typeface="Mali"/>
            </a:endParaRPr>
          </a:p>
          <a:p>
            <a:pPr indent="0" lvl="0" marL="0" rtl="0" algn="l">
              <a:spcBef>
                <a:spcPts val="0"/>
              </a:spcBef>
              <a:spcAft>
                <a:spcPts val="0"/>
              </a:spcAft>
              <a:buNone/>
            </a:pPr>
            <a:r>
              <a:rPr lang="vi" sz="2000">
                <a:solidFill>
                  <a:srgbClr val="FF0000"/>
                </a:solidFill>
                <a:latin typeface="Mali"/>
                <a:ea typeface="Mali"/>
                <a:cs typeface="Mali"/>
                <a:sym typeface="Mali"/>
              </a:rPr>
              <a:t>Đối với một người đi ngủ lúc 23 giờ và thức dậy lúc 7 giờ.</a:t>
            </a:r>
            <a:endParaRPr sz="2000">
              <a:solidFill>
                <a:srgbClr val="FF0000"/>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sáng: 8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trưa: 12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tối: không ăn sau 20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phụ: từ 15 giờ đến 16 giờ.</a:t>
            </a:r>
            <a:endParaRPr sz="2000">
              <a:solidFill>
                <a:schemeClr val="dk1"/>
              </a:solidFill>
              <a:latin typeface="Mali"/>
              <a:ea typeface="Mali"/>
              <a:cs typeface="Mali"/>
              <a:sym typeface="Mali"/>
            </a:endParaRPr>
          </a:p>
          <a:p>
            <a:pPr indent="0" lvl="0" marL="0" rtl="0" algn="l">
              <a:spcBef>
                <a:spcPts val="0"/>
              </a:spcBef>
              <a:spcAft>
                <a:spcPts val="0"/>
              </a:spcAft>
              <a:buNone/>
            </a:pPr>
            <a:r>
              <a:t/>
            </a:r>
            <a:endParaRPr sz="2000">
              <a:solidFill>
                <a:schemeClr val="dk1"/>
              </a:solidFill>
              <a:latin typeface="Mali"/>
              <a:ea typeface="Mali"/>
              <a:cs typeface="Mali"/>
              <a:sym typeface="Mali"/>
            </a:endParaRPr>
          </a:p>
          <a:p>
            <a:pPr indent="0" lvl="0" marL="0" rtl="0" algn="l">
              <a:spcBef>
                <a:spcPts val="0"/>
              </a:spcBef>
              <a:spcAft>
                <a:spcPts val="0"/>
              </a:spcAft>
              <a:buNone/>
            </a:pPr>
            <a:r>
              <a:rPr lang="vi" sz="2000">
                <a:solidFill>
                  <a:srgbClr val="FF0000"/>
                </a:solidFill>
                <a:latin typeface="Mali"/>
                <a:ea typeface="Mali"/>
                <a:cs typeface="Mali"/>
                <a:sym typeface="Mali"/>
              </a:rPr>
              <a:t>Đối với một người đi ngủ lúc 2 giờ và thức dậy lúc 10 giờ.</a:t>
            </a:r>
            <a:endParaRPr sz="2000">
              <a:solidFill>
                <a:srgbClr val="FF0000"/>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sáng: 11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trưa: 15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tối: không ăn sau 22 giờ.</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phụ: từ 18 giờ đến 19 giờ.</a:t>
            </a:r>
            <a:endParaRPr sz="2000">
              <a:solidFill>
                <a:schemeClr val="dk1"/>
              </a:solidFill>
              <a:latin typeface="Mali"/>
              <a:ea typeface="Mali"/>
              <a:cs typeface="Mali"/>
              <a:sym typeface="Mal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nvSpPr>
        <p:spPr>
          <a:xfrm>
            <a:off x="0" y="0"/>
            <a:ext cx="6778800" cy="165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02" name="Google Shape;202;p36"/>
          <p:cNvSpPr txBox="1"/>
          <p:nvPr/>
        </p:nvSpPr>
        <p:spPr>
          <a:xfrm>
            <a:off x="-9875" y="1255000"/>
            <a:ext cx="9144000" cy="3888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Mali"/>
              <a:buChar char="●"/>
            </a:pPr>
            <a:r>
              <a:rPr b="1" lang="vi" sz="2000">
                <a:solidFill>
                  <a:schemeClr val="dk1"/>
                </a:solidFill>
                <a:latin typeface="Mali"/>
                <a:ea typeface="Mali"/>
                <a:cs typeface="Mali"/>
                <a:sym typeface="Mali"/>
              </a:rPr>
              <a:t>Tác hại của việc nhịn ăn và thời gian ăn uống không khoa học</a:t>
            </a:r>
            <a:endParaRPr b="1" sz="2000">
              <a:solidFill>
                <a:schemeClr val="dk1"/>
              </a:solidFill>
              <a:latin typeface="Mali"/>
              <a:ea typeface="Mali"/>
              <a:cs typeface="Mali"/>
              <a:sym typeface="Mali"/>
            </a:endParaRPr>
          </a:p>
          <a:p>
            <a:pPr indent="457200" lvl="0" marL="0" rtl="0" algn="l">
              <a:spcBef>
                <a:spcPts val="0"/>
              </a:spcBef>
              <a:spcAft>
                <a:spcPts val="0"/>
              </a:spcAft>
              <a:buNone/>
            </a:pPr>
            <a:r>
              <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Khi nhịn ăn, thời gian ăn uống không hợp lý, để duy trì chức năng của các cơ quan, cơ thể phải sử dụng protein dự trữ, gan bắt đầu sản xuất glucose từ các axit amin. Khi tình trạng này kéo dài sẽ khiến cơ thể bị suy dinh dưỡng . Ngoài ra, nhịn ăn khiến cơ thể bị thiếu hụt một số loại vitamin và khoáng chất và có thể dẫn đến nhiều rối loạn.</a:t>
            </a:r>
            <a:endParaRPr sz="2000">
              <a:solidFill>
                <a:schemeClr val="dk1"/>
              </a:solidFill>
              <a:latin typeface="Mali"/>
              <a:ea typeface="Mali"/>
              <a:cs typeface="Mali"/>
              <a:sym typeface="Mali"/>
            </a:endParaRPr>
          </a:p>
          <a:p>
            <a:pPr indent="457200" lvl="0" marL="0" rtl="0" algn="l">
              <a:spcBef>
                <a:spcPts val="0"/>
              </a:spcBef>
              <a:spcAft>
                <a:spcPts val="0"/>
              </a:spcAft>
              <a:buNone/>
            </a:pPr>
            <a:r>
              <a:t/>
            </a:r>
            <a:endParaRPr sz="2000">
              <a:solidFill>
                <a:schemeClr val="dk1"/>
              </a:solidFill>
              <a:latin typeface="Mali"/>
              <a:ea typeface="Mali"/>
              <a:cs typeface="Mali"/>
              <a:sym typeface="Mali"/>
            </a:endParaRPr>
          </a:p>
          <a:p>
            <a:pPr indent="0" lvl="0" marL="0" rtl="0" algn="l">
              <a:spcBef>
                <a:spcPts val="0"/>
              </a:spcBef>
              <a:spcAft>
                <a:spcPts val="0"/>
              </a:spcAft>
              <a:buNone/>
            </a:pPr>
            <a:r>
              <a:rPr b="1" lang="vi" sz="2700">
                <a:solidFill>
                  <a:schemeClr val="dk1"/>
                </a:solidFill>
                <a:latin typeface="Mali"/>
                <a:ea typeface="Mali"/>
                <a:cs typeface="Mali"/>
                <a:sym typeface="Mali"/>
              </a:rPr>
              <a:t>→</a:t>
            </a:r>
            <a:r>
              <a:rPr lang="vi" sz="2000">
                <a:solidFill>
                  <a:schemeClr val="dk1"/>
                </a:solidFill>
                <a:latin typeface="Mali"/>
                <a:ea typeface="Mali"/>
                <a:cs typeface="Mali"/>
                <a:sym typeface="Mali"/>
              </a:rPr>
              <a:t> Lo ăn uống đúng giờ, đừng có ham học mà ăn uống lộn xộn, đừng nghĩ rằng những điều nhỏ nhặt như thế này là không quan trọng. Dù có bận học đến đâu thì đến giờ ăn cũng phải đi ăn, học mãi cũng không có tốt đâu.</a:t>
            </a:r>
            <a:endParaRPr sz="2000">
              <a:solidFill>
                <a:schemeClr val="dk1"/>
              </a:solidFill>
              <a:latin typeface="Mali"/>
              <a:ea typeface="Mali"/>
              <a:cs typeface="Mali"/>
              <a:sym typeface="Mali"/>
            </a:endParaRPr>
          </a:p>
          <a:p>
            <a:pPr indent="457200" lvl="0" marL="0" rtl="0" algn="l">
              <a:spcBef>
                <a:spcPts val="0"/>
              </a:spcBef>
              <a:spcAft>
                <a:spcPts val="0"/>
              </a:spcAft>
              <a:buNone/>
            </a:pPr>
            <a:r>
              <a:t/>
            </a:r>
            <a:endParaRPr sz="2000">
              <a:solidFill>
                <a:schemeClr val="dk1"/>
              </a:solidFill>
              <a:latin typeface="Mali"/>
              <a:ea typeface="Mali"/>
              <a:cs typeface="Mali"/>
              <a:sym typeface="Mal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nvSpPr>
        <p:spPr>
          <a:xfrm>
            <a:off x="2196300" y="2156850"/>
            <a:ext cx="47514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c. Mỗi bữa nên ăn gì?</a:t>
            </a:r>
            <a:endParaRPr b="1" sz="3300">
              <a:solidFill>
                <a:schemeClr val="dk1"/>
              </a:solidFill>
              <a:latin typeface="Mali"/>
              <a:ea typeface="Mali"/>
              <a:cs typeface="Mali"/>
              <a:sym typeface="Ma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13" name="Google Shape;213;p38"/>
          <p:cNvSpPr txBox="1"/>
          <p:nvPr/>
        </p:nvSpPr>
        <p:spPr>
          <a:xfrm>
            <a:off x="0" y="1625575"/>
            <a:ext cx="9144000" cy="38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Buổi sáng: </a:t>
            </a:r>
            <a:r>
              <a:rPr lang="vi" sz="2000">
                <a:solidFill>
                  <a:schemeClr val="dk1"/>
                </a:solidFill>
                <a:latin typeface="Mali"/>
                <a:ea typeface="Mali"/>
                <a:cs typeface="Mali"/>
                <a:sym typeface="Mali"/>
              </a:rPr>
              <a:t>mì, cháo, bún, phở, xôi thịt, bắp, khoai lang luộc…kết hợp cùng rau xanh và sữa chua, sữa tươi để thúc đẩy sự chuyển hóa của cơ thể. </a:t>
            </a:r>
            <a:endParaRPr sz="2000">
              <a:solidFill>
                <a:schemeClr val="dk1"/>
              </a:solidFill>
              <a:latin typeface="Mali"/>
              <a:ea typeface="Mali"/>
              <a:cs typeface="Mali"/>
              <a:sym typeface="Mali"/>
            </a:endParaRPr>
          </a:p>
          <a:p>
            <a:pPr indent="0" lvl="0" marL="457200" rtl="0" algn="l">
              <a:spcBef>
                <a:spcPts val="0"/>
              </a:spcBef>
              <a:spcAft>
                <a:spcPts val="0"/>
              </a:spcAft>
              <a:buNone/>
            </a:pPr>
            <a:r>
              <a:rPr lang="vi" sz="2000">
                <a:solidFill>
                  <a:srgbClr val="FF0000"/>
                </a:solidFill>
                <a:latin typeface="Mali"/>
                <a:ea typeface="Mali"/>
                <a:cs typeface="Mali"/>
                <a:sym typeface="Mali"/>
              </a:rPr>
              <a:t>Ăn trứng</a:t>
            </a:r>
            <a:r>
              <a:rPr lang="vi" sz="2000">
                <a:solidFill>
                  <a:schemeClr val="dk1"/>
                </a:solidFill>
                <a:latin typeface="Mali"/>
                <a:ea typeface="Mali"/>
                <a:cs typeface="Mali"/>
                <a:sym typeface="Mali"/>
              </a:rPr>
              <a:t> vào bữa sáng không chỉ tăng cảm giác no lâu, giảm lượng vào bữa ăn tiếp theo, mà còn giúp duy trì lượng đường và insulin trong máu ổn định Ngoài ra, lòng đỏ trứng có chứa lutein và zeaxanthin. Những chất chống oxy hóa này giúp ngăn ngừa các rối loạn về mắt như đục thủy tinh thể và thoái hóa điểm vàng. Trứng cũng là một trong những nguồn choline tốt nhất, một chất dinh dưỡng rất quan trọng đối với sức khỏe của não và gan.</a:t>
            </a:r>
            <a:endParaRPr sz="2000">
              <a:solidFill>
                <a:schemeClr val="dk1"/>
              </a:solidFill>
              <a:latin typeface="Mali"/>
              <a:ea typeface="Mali"/>
              <a:cs typeface="Mali"/>
              <a:sym typeface="Mal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19" name="Google Shape;219;p39"/>
          <p:cNvSpPr txBox="1"/>
          <p:nvPr/>
        </p:nvSpPr>
        <p:spPr>
          <a:xfrm>
            <a:off x="0" y="1625575"/>
            <a:ext cx="9144000" cy="26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Giữa buổi sáng:</a:t>
            </a:r>
            <a:endParaRPr b="1"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Các hoạt động cơ thể buổi sáng sẽ làm lượng đường trong máu giảm xuống, nguồn năng lượng cũng không còn được đủ đầy như trước. Vì vậy, nếu không bổ sung thực phẩm, bạn có thể sẽ cảm thấy mệt mỏi, chóng mặt, tụt huyết áp,…</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Để duy trì sự tỉnh táo, minh mẫn, tràn đầy sức lực là bổ sung thực phẩm giàu carbohydrate tiêu thụ nhanh và protein hấp thụ chậm như: </a:t>
            </a:r>
            <a:r>
              <a:rPr lang="vi" sz="2000">
                <a:solidFill>
                  <a:srgbClr val="FF0000"/>
                </a:solidFill>
                <a:latin typeface="Mali"/>
                <a:ea typeface="Mali"/>
                <a:cs typeface="Mali"/>
                <a:sym typeface="Mali"/>
              </a:rPr>
              <a:t>sữa, hoa quả…</a:t>
            </a:r>
            <a:endParaRPr sz="2000">
              <a:solidFill>
                <a:srgbClr val="FF0000"/>
              </a:solidFill>
              <a:latin typeface="Mali"/>
              <a:ea typeface="Mali"/>
              <a:cs typeface="Mali"/>
              <a:sym typeface="Mali"/>
            </a:endParaRPr>
          </a:p>
          <a:p>
            <a:pPr indent="0" lvl="0" marL="0" rtl="0" algn="l">
              <a:spcBef>
                <a:spcPts val="0"/>
              </a:spcBef>
              <a:spcAft>
                <a:spcPts val="0"/>
              </a:spcAft>
              <a:buNone/>
            </a:pPr>
            <a:r>
              <a:t/>
            </a:r>
            <a:endParaRPr sz="2000">
              <a:solidFill>
                <a:schemeClr val="dk1"/>
              </a:solidFill>
              <a:latin typeface="Mali"/>
              <a:ea typeface="Mali"/>
              <a:cs typeface="Mali"/>
              <a:sym typeface="Ma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25" name="Google Shape;225;p40"/>
          <p:cNvSpPr txBox="1"/>
          <p:nvPr/>
        </p:nvSpPr>
        <p:spPr>
          <a:xfrm>
            <a:off x="0" y="1595925"/>
            <a:ext cx="9144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Buổi trưa: </a:t>
            </a:r>
            <a:r>
              <a:rPr lang="vi" sz="2000">
                <a:solidFill>
                  <a:schemeClr val="dk1"/>
                </a:solidFill>
                <a:latin typeface="Mali"/>
                <a:ea typeface="Mali"/>
                <a:cs typeface="Mali"/>
                <a:sym typeface="Mali"/>
              </a:rPr>
              <a:t>Nếu bạn ăn một bữa trưa chất lượng, bạn sẽ giảm được sự thèm ăn đồ ăn ngọt vào buổi chiều khi lượng đường trong máu bắt đầu sụt giảm.</a:t>
            </a:r>
            <a:endParaRPr sz="2000">
              <a:solidFill>
                <a:srgbClr val="FF0000"/>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Bữa trưa nên hạn chế đường hấp thụ nhanh, nên bao gồm </a:t>
            </a:r>
            <a:r>
              <a:rPr lang="vi" sz="2000">
                <a:solidFill>
                  <a:srgbClr val="FF0000"/>
                </a:solidFill>
                <a:latin typeface="Mali"/>
                <a:ea typeface="Mali"/>
                <a:cs typeface="Mali"/>
                <a:sym typeface="Mali"/>
              </a:rPr>
              <a:t>rau họ cải như bắp cải, súp lơ,</a:t>
            </a:r>
            <a:r>
              <a:rPr lang="vi" sz="2000">
                <a:solidFill>
                  <a:schemeClr val="dk1"/>
                </a:solidFill>
                <a:latin typeface="Mali"/>
                <a:ea typeface="Mali"/>
                <a:cs typeface="Mali"/>
                <a:sym typeface="Mali"/>
              </a:rPr>
              <a:t> đảm bảo có ăn rau xanh để cung cấp nhiều chất xơ. </a:t>
            </a:r>
            <a:endParaRPr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rgbClr val="FF0000"/>
                </a:solidFill>
                <a:latin typeface="Mali"/>
                <a:ea typeface="Mali"/>
                <a:cs typeface="Mali"/>
                <a:sym typeface="Mali"/>
              </a:rPr>
              <a:t>Bổ sung protein</a:t>
            </a:r>
            <a:r>
              <a:rPr lang="vi" sz="2000">
                <a:solidFill>
                  <a:schemeClr val="dk1"/>
                </a:solidFill>
                <a:latin typeface="Mali"/>
                <a:ea typeface="Mali"/>
                <a:cs typeface="Mali"/>
                <a:sym typeface="Mali"/>
              </a:rPr>
              <a:t> trong bữa trưa từ các thực phẩm như </a:t>
            </a:r>
            <a:r>
              <a:rPr lang="vi" sz="2000">
                <a:solidFill>
                  <a:srgbClr val="FF0000"/>
                </a:solidFill>
                <a:latin typeface="Mali"/>
                <a:ea typeface="Mali"/>
                <a:cs typeface="Mali"/>
                <a:sym typeface="Mali"/>
              </a:rPr>
              <a:t>trứng, thịt gà, cá, giá, nấm, đậu...</a:t>
            </a:r>
            <a:r>
              <a:rPr lang="vi" sz="2000">
                <a:solidFill>
                  <a:schemeClr val="dk1"/>
                </a:solidFill>
                <a:latin typeface="Mali"/>
                <a:ea typeface="Mali"/>
                <a:cs typeface="Mali"/>
                <a:sym typeface="Mali"/>
              </a:rPr>
              <a:t> Bữa trưa cũng nên bao gồm axit béo thiết yếu tốt như chất béo không bão hòa đơn (</a:t>
            </a:r>
            <a:r>
              <a:rPr lang="vi" sz="2000">
                <a:solidFill>
                  <a:srgbClr val="FF0000"/>
                </a:solidFill>
                <a:latin typeface="Mali"/>
                <a:ea typeface="Mali"/>
                <a:cs typeface="Mali"/>
                <a:sym typeface="Mali"/>
              </a:rPr>
              <a:t>hạt, quả bơ, dầu oliu, hạt lanh…</a:t>
            </a:r>
            <a:r>
              <a:rPr lang="vi" sz="2000">
                <a:solidFill>
                  <a:schemeClr val="dk1"/>
                </a:solidFill>
                <a:latin typeface="Mali"/>
                <a:ea typeface="Mali"/>
                <a:cs typeface="Mali"/>
                <a:sym typeface="Mali"/>
              </a:rPr>
              <a:t>) và không bão hòa đa (</a:t>
            </a:r>
            <a:r>
              <a:rPr lang="vi" sz="2000">
                <a:solidFill>
                  <a:srgbClr val="FF0000"/>
                </a:solidFill>
                <a:latin typeface="Mali"/>
                <a:ea typeface="Mali"/>
                <a:cs typeface="Mali"/>
                <a:sym typeface="Mali"/>
              </a:rPr>
              <a:t>cá nước lạnh như cá ngừ, cá hồi, óc chó…</a:t>
            </a:r>
            <a:r>
              <a:rPr lang="vi" sz="2000">
                <a:solidFill>
                  <a:schemeClr val="dk1"/>
                </a:solidFill>
                <a:latin typeface="Mali"/>
                <a:ea typeface="Mali"/>
                <a:cs typeface="Mali"/>
                <a:sym typeface="Mali"/>
              </a:rPr>
              <a:t>). </a:t>
            </a:r>
            <a:endParaRPr sz="2000">
              <a:solidFill>
                <a:schemeClr val="dk1"/>
              </a:solidFill>
              <a:latin typeface="Mali"/>
              <a:ea typeface="Mali"/>
              <a:cs typeface="Mali"/>
              <a:sym typeface="Mali"/>
            </a:endParaRPr>
          </a:p>
          <a:p>
            <a:pPr indent="457200" lvl="0" marL="0" rtl="0" algn="l">
              <a:spcBef>
                <a:spcPts val="0"/>
              </a:spcBef>
              <a:spcAft>
                <a:spcPts val="0"/>
              </a:spcAft>
              <a:buNone/>
            </a:pPr>
            <a:r>
              <a:rPr i="1" lang="vi" sz="2000" u="sng">
                <a:solidFill>
                  <a:schemeClr val="hlink"/>
                </a:solidFill>
                <a:latin typeface="Mali"/>
                <a:ea typeface="Mali"/>
                <a:cs typeface="Mali"/>
                <a:sym typeface="Mali"/>
                <a:hlinkClick r:id="rId3"/>
              </a:rPr>
              <a:t>https://vinmec.com/vi/tin-tuc/thong-tin-suc-khoe/song-khoe/bua-trua-an-gi-tot-nhat-tham-khao-thuc-don-bua-trua-giau-protein/</a:t>
            </a:r>
            <a:r>
              <a:rPr i="1" lang="vi" sz="2000">
                <a:solidFill>
                  <a:schemeClr val="dk1"/>
                </a:solidFill>
                <a:latin typeface="Mali"/>
                <a:ea typeface="Mali"/>
                <a:cs typeface="Mali"/>
                <a:sym typeface="Mali"/>
              </a:rPr>
              <a:t> </a:t>
            </a:r>
            <a:endParaRPr i="1" sz="2000">
              <a:solidFill>
                <a:schemeClr val="dk1"/>
              </a:solidFill>
              <a:latin typeface="Mali"/>
              <a:ea typeface="Mali"/>
              <a:cs typeface="Mali"/>
              <a:sym typeface="Ma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31" name="Google Shape;231;p41"/>
          <p:cNvSpPr txBox="1"/>
          <p:nvPr/>
        </p:nvSpPr>
        <p:spPr>
          <a:xfrm>
            <a:off x="0" y="1595925"/>
            <a:ext cx="9144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Giữa buổi chiều: </a:t>
            </a:r>
            <a:endParaRPr b="1"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Để giữ cho sự trao đổi chất của cơ thể và để tránh khủng hoảng năng lượng vào giữa buổi chiều, bạn cần ăn một chút đồ ăn nhẹ nào đó tốt cho sức khoẻ như các loại hạt, đậu. Các loại hạt thường là nguồn chất béo tốt, lại có cung cấp một tỉ lệ nhỏ protein. </a:t>
            </a:r>
            <a:endParaRPr sz="2000">
              <a:solidFill>
                <a:schemeClr val="dk1"/>
              </a:solidFill>
              <a:latin typeface="Mali"/>
              <a:ea typeface="Mali"/>
              <a:cs typeface="Mali"/>
              <a:sym typeface="Mali"/>
            </a:endParaRPr>
          </a:p>
          <a:p>
            <a:pPr indent="457200" lvl="0" marL="0" rtl="0" algn="l">
              <a:spcBef>
                <a:spcPts val="0"/>
              </a:spcBef>
              <a:spcAft>
                <a:spcPts val="0"/>
              </a:spcAft>
              <a:buNone/>
            </a:pPr>
            <a:r>
              <a:t/>
            </a:r>
            <a:endParaRPr sz="2000">
              <a:solidFill>
                <a:schemeClr val="dk1"/>
              </a:solidFill>
              <a:latin typeface="Mali"/>
              <a:ea typeface="Mali"/>
              <a:cs typeface="Mali"/>
              <a:sym typeface="Mali"/>
            </a:endParaRPr>
          </a:p>
          <a:p>
            <a:pPr indent="457200" lvl="0" marL="0" rtl="0" algn="l">
              <a:spcBef>
                <a:spcPts val="0"/>
              </a:spcBef>
              <a:spcAft>
                <a:spcPts val="0"/>
              </a:spcAft>
              <a:buNone/>
            </a:pPr>
            <a:r>
              <a:rPr i="1" lang="vi" sz="2000" u="sng">
                <a:solidFill>
                  <a:schemeClr val="hlink"/>
                </a:solidFill>
                <a:latin typeface="Mali"/>
                <a:ea typeface="Mali"/>
                <a:cs typeface="Mali"/>
                <a:sym typeface="Mali"/>
                <a:hlinkClick r:id="rId3"/>
              </a:rPr>
              <a:t>https://www.anninhthudo.vn/10-bua-an-nhe-giua-buoi-chieu-tot-cho-suc-khoe-post129598.antd</a:t>
            </a:r>
            <a:r>
              <a:rPr i="1" lang="vi" sz="2000">
                <a:solidFill>
                  <a:schemeClr val="dk1"/>
                </a:solidFill>
                <a:latin typeface="Mali"/>
                <a:ea typeface="Mali"/>
                <a:cs typeface="Mali"/>
                <a:sym typeface="Mali"/>
              </a:rPr>
              <a:t> </a:t>
            </a:r>
            <a:endParaRPr i="1" sz="2000">
              <a:solidFill>
                <a:schemeClr val="dk1"/>
              </a:solidFill>
              <a:latin typeface="Mali"/>
              <a:ea typeface="Mali"/>
              <a:cs typeface="Mali"/>
              <a:sym typeface="Mali"/>
            </a:endParaRPr>
          </a:p>
          <a:p>
            <a:pPr indent="457200" lvl="0" marL="0" rtl="0" algn="l">
              <a:spcBef>
                <a:spcPts val="0"/>
              </a:spcBef>
              <a:spcAft>
                <a:spcPts val="0"/>
              </a:spcAft>
              <a:buNone/>
            </a:pPr>
            <a:r>
              <a:t/>
            </a:r>
            <a:endParaRPr b="1" sz="2000">
              <a:solidFill>
                <a:schemeClr val="dk1"/>
              </a:solidFill>
              <a:latin typeface="Mali"/>
              <a:ea typeface="Mali"/>
              <a:cs typeface="Mali"/>
              <a:sym typeface="Mal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2319000" y="208505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Sức khỏe thể chất</a:t>
            </a:r>
            <a:endParaRPr b="1" sz="3200">
              <a:solidFill>
                <a:schemeClr val="dk1"/>
              </a:solidFill>
              <a:latin typeface="Mali"/>
              <a:ea typeface="Mali"/>
              <a:cs typeface="Mali"/>
              <a:sym typeface="Mal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37" name="Google Shape;237;p42"/>
          <p:cNvSpPr txBox="1"/>
          <p:nvPr/>
        </p:nvSpPr>
        <p:spPr>
          <a:xfrm>
            <a:off x="0" y="1595925"/>
            <a:ext cx="9144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Bữa tối: </a:t>
            </a:r>
            <a:endParaRPr b="1" sz="2000">
              <a:solidFill>
                <a:schemeClr val="dk1"/>
              </a:solidFill>
              <a:latin typeface="Mali"/>
              <a:ea typeface="Mali"/>
              <a:cs typeface="Mali"/>
              <a:sym typeface="Mali"/>
            </a:endParaRPr>
          </a:p>
          <a:p>
            <a:pPr indent="457200" lvl="0" marL="0" rtl="0" algn="l">
              <a:spcBef>
                <a:spcPts val="0"/>
              </a:spcBef>
              <a:spcAft>
                <a:spcPts val="0"/>
              </a:spcAft>
              <a:buNone/>
            </a:pPr>
            <a:r>
              <a:rPr i="1" lang="vi" sz="2000" u="sng">
                <a:solidFill>
                  <a:schemeClr val="hlink"/>
                </a:solidFill>
                <a:latin typeface="Mali"/>
                <a:ea typeface="Mali"/>
                <a:cs typeface="Mali"/>
                <a:sym typeface="Mali"/>
                <a:hlinkClick r:id="rId3"/>
              </a:rPr>
              <a:t>https://truongfoods.vn/bua-toi-nen-an-gi-va-han-che-an-gi-cach-an-bua-toi-dung-cach/</a:t>
            </a:r>
            <a:r>
              <a:rPr i="1" lang="vi" sz="2000">
                <a:solidFill>
                  <a:schemeClr val="dk1"/>
                </a:solidFill>
                <a:latin typeface="Mali"/>
                <a:ea typeface="Mali"/>
                <a:cs typeface="Mali"/>
                <a:sym typeface="Mali"/>
              </a:rPr>
              <a:t> </a:t>
            </a:r>
            <a:endParaRPr i="1" sz="2000">
              <a:solidFill>
                <a:schemeClr val="dk1"/>
              </a:solidFill>
              <a:latin typeface="Mali"/>
              <a:ea typeface="Mali"/>
              <a:cs typeface="Mali"/>
              <a:sym typeface="Mali"/>
            </a:endParaRPr>
          </a:p>
          <a:p>
            <a:pPr indent="457200" lvl="0" marL="0" rtl="0" algn="l">
              <a:spcBef>
                <a:spcPts val="0"/>
              </a:spcBef>
              <a:spcAft>
                <a:spcPts val="0"/>
              </a:spcAft>
              <a:buNone/>
            </a:pPr>
            <a:r>
              <a:t/>
            </a:r>
            <a:endParaRPr i="1" sz="2000">
              <a:solidFill>
                <a:schemeClr val="dk1"/>
              </a:solidFill>
              <a:latin typeface="Mali"/>
              <a:ea typeface="Mali"/>
              <a:cs typeface="Mali"/>
              <a:sym typeface="Mali"/>
            </a:endParaRPr>
          </a:p>
          <a:p>
            <a:pPr indent="457200" lvl="0" marL="0" rtl="0" algn="l">
              <a:spcBef>
                <a:spcPts val="0"/>
              </a:spcBef>
              <a:spcAft>
                <a:spcPts val="0"/>
              </a:spcAft>
              <a:buNone/>
            </a:pPr>
            <a:r>
              <a:rPr lang="vi" sz="2000">
                <a:solidFill>
                  <a:schemeClr val="dk1"/>
                </a:solidFill>
                <a:latin typeface="Mali"/>
                <a:ea typeface="Mali"/>
                <a:cs typeface="Mali"/>
                <a:sym typeface="Mali"/>
              </a:rPr>
              <a:t>Có thể uống sữa buổi tối nhưng không nên uống trước khi đi ngủ khoảng 1 giờ đồng hồ.</a:t>
            </a:r>
            <a:endParaRPr i="1" sz="2000">
              <a:solidFill>
                <a:schemeClr val="dk1"/>
              </a:solidFill>
              <a:latin typeface="Mali"/>
              <a:ea typeface="Mali"/>
              <a:cs typeface="Mali"/>
              <a:sym typeface="Mali"/>
            </a:endParaRPr>
          </a:p>
          <a:p>
            <a:pPr indent="457200" lvl="0" marL="0" rtl="0" algn="l">
              <a:spcBef>
                <a:spcPts val="0"/>
              </a:spcBef>
              <a:spcAft>
                <a:spcPts val="0"/>
              </a:spcAft>
              <a:buNone/>
            </a:pPr>
            <a:r>
              <a:t/>
            </a:r>
            <a:endParaRPr b="1" sz="2000">
              <a:solidFill>
                <a:schemeClr val="dk1"/>
              </a:solidFill>
              <a:latin typeface="Mali"/>
              <a:ea typeface="Mali"/>
              <a:cs typeface="Mali"/>
              <a:sym typeface="Mal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43" name="Google Shape;243;p43"/>
          <p:cNvSpPr txBox="1"/>
          <p:nvPr/>
        </p:nvSpPr>
        <p:spPr>
          <a:xfrm>
            <a:off x="0" y="1585950"/>
            <a:ext cx="9144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Những loại thực phẩm tốt cho sức khỏe (dễ mua): </a:t>
            </a:r>
            <a:endParaRPr b="1" sz="2000">
              <a:solidFill>
                <a:schemeClr val="dk1"/>
              </a:solidFill>
              <a:latin typeface="Mali"/>
              <a:ea typeface="Mali"/>
              <a:cs typeface="Mali"/>
              <a:sym typeface="Mali"/>
            </a:endParaRPr>
          </a:p>
          <a:p>
            <a:pPr indent="0" lvl="0" marL="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Chuối:</a:t>
            </a:r>
            <a:r>
              <a:rPr lang="vi" sz="2000">
                <a:solidFill>
                  <a:schemeClr val="dk1"/>
                </a:solidFill>
                <a:latin typeface="Mali"/>
                <a:ea typeface="Mali"/>
                <a:cs typeface="Mali"/>
                <a:sym typeface="Mali"/>
              </a:rPr>
              <a:t> Nên ăn chuối càng chín càng tốt; Chỉ ăn 1 đến 2 quả chuối mỗi ngày; Không ăn chuối vào buổi sáng (1-2h sau bữa trưa hoặc sau bữa tối); Nên uống nước trong khi ăn chuối; Tránh ăn khi đói.</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Cam:</a:t>
            </a:r>
            <a:r>
              <a:rPr lang="vi" sz="2000">
                <a:solidFill>
                  <a:schemeClr val="dk1"/>
                </a:solidFill>
                <a:latin typeface="Mali"/>
                <a:ea typeface="Mali"/>
                <a:cs typeface="Mali"/>
                <a:sym typeface="Mali"/>
              </a:rPr>
              <a:t> nên uống nước cam sau bữa ăn sáng hoặc ăn trưa 1 - 2 giờ, sau khi tập luyện thể chất, tránh uống khi bụng đói và cần uống nước cam ngay sau khi vắt.</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Táo:</a:t>
            </a:r>
            <a:r>
              <a:rPr lang="vi" sz="2000">
                <a:solidFill>
                  <a:schemeClr val="dk1"/>
                </a:solidFill>
                <a:latin typeface="Mali"/>
                <a:ea typeface="Mali"/>
                <a:cs typeface="Mali"/>
                <a:sym typeface="Mali"/>
              </a:rPr>
              <a:t> ăn tốt nhất là vào buổi sáng.</a:t>
            </a:r>
            <a:endParaRPr sz="2000">
              <a:solidFill>
                <a:schemeClr val="dk1"/>
              </a:solidFill>
              <a:latin typeface="Mali"/>
              <a:ea typeface="Mali"/>
              <a:cs typeface="Mali"/>
              <a:sym typeface="Mal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nvSpPr>
        <p:spPr>
          <a:xfrm>
            <a:off x="0" y="0"/>
            <a:ext cx="6778800" cy="203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49" name="Google Shape;249;p44"/>
          <p:cNvSpPr txBox="1"/>
          <p:nvPr/>
        </p:nvSpPr>
        <p:spPr>
          <a:xfrm>
            <a:off x="0" y="1497000"/>
            <a:ext cx="9144000" cy="36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Những </a:t>
            </a:r>
            <a:r>
              <a:rPr b="1" lang="vi" sz="2000">
                <a:solidFill>
                  <a:schemeClr val="dk1"/>
                </a:solidFill>
                <a:latin typeface="Mali"/>
                <a:ea typeface="Mali"/>
                <a:cs typeface="Mali"/>
                <a:sym typeface="Mali"/>
              </a:rPr>
              <a:t>loại thực phẩm tốt cho sức khỏe (dễ mua): </a:t>
            </a:r>
            <a:endParaRPr b="1" sz="2000">
              <a:solidFill>
                <a:schemeClr val="dk1"/>
              </a:solidFill>
              <a:latin typeface="Mali"/>
              <a:ea typeface="Mali"/>
              <a:cs typeface="Mali"/>
              <a:sym typeface="Mali"/>
            </a:endParaRPr>
          </a:p>
          <a:p>
            <a:pPr indent="0" lvl="0" marL="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Sữa chua:</a:t>
            </a:r>
            <a:r>
              <a:rPr lang="vi" sz="2000">
                <a:solidFill>
                  <a:schemeClr val="dk1"/>
                </a:solidFill>
                <a:latin typeface="Mali"/>
                <a:ea typeface="Mali"/>
                <a:cs typeface="Mali"/>
                <a:sym typeface="Mali"/>
              </a:rPr>
              <a:t> ăn vào buổi sáng, ăn dặm ăn vặt, hoặc sau bữa ăn, sau khi tập luyện (</a:t>
            </a:r>
            <a:r>
              <a:rPr i="1" lang="vi" sz="2000">
                <a:solidFill>
                  <a:schemeClr val="dk1"/>
                </a:solidFill>
                <a:latin typeface="Mali"/>
                <a:ea typeface="Mali"/>
                <a:cs typeface="Mali"/>
                <a:sym typeface="Mali"/>
              </a:rPr>
              <a:t>Tránh lúc đói).</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Sữa:</a:t>
            </a:r>
            <a:r>
              <a:rPr lang="vi" sz="2000">
                <a:solidFill>
                  <a:schemeClr val="dk1"/>
                </a:solidFill>
                <a:latin typeface="Mali"/>
                <a:ea typeface="Mali"/>
                <a:cs typeface="Mali"/>
                <a:sym typeface="Mali"/>
              </a:rPr>
              <a:t> vào bữa ăn, sau khi tập luyện, buổi tối .</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Trứng gà: </a:t>
            </a:r>
            <a:r>
              <a:rPr lang="vi" sz="2000">
                <a:solidFill>
                  <a:schemeClr val="dk1"/>
                </a:solidFill>
                <a:latin typeface="Mali"/>
                <a:ea typeface="Mali"/>
                <a:cs typeface="Mali"/>
                <a:sym typeface="Mali"/>
              </a:rPr>
              <a:t>buổi sáng.</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Trứng vịt lộn:</a:t>
            </a:r>
            <a:r>
              <a:rPr lang="vi" sz="2000">
                <a:solidFill>
                  <a:schemeClr val="dk1"/>
                </a:solidFill>
                <a:latin typeface="Mali"/>
                <a:ea typeface="Mali"/>
                <a:cs typeface="Mali"/>
                <a:sym typeface="Mali"/>
              </a:rPr>
              <a:t> buổi sáng là tốt nhất, tránh ăn vào buổi tối vì đây là món ăn khó tiêu, khi đi ngủ sẽ bị khó chịu, đôi khi dẫn tới đầy hơi, không tiêu hóa được.</a:t>
            </a:r>
            <a:endParaRPr sz="2000">
              <a:solidFill>
                <a:schemeClr val="dk1"/>
              </a:solidFill>
              <a:latin typeface="Mali"/>
              <a:ea typeface="Mali"/>
              <a:cs typeface="Mali"/>
              <a:sym typeface="Ma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nvSpPr>
        <p:spPr>
          <a:xfrm>
            <a:off x="2196300" y="2156850"/>
            <a:ext cx="47514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d</a:t>
            </a:r>
            <a:r>
              <a:rPr b="1" lang="vi" sz="3300">
                <a:solidFill>
                  <a:schemeClr val="dk1"/>
                </a:solidFill>
                <a:latin typeface="Mali"/>
                <a:ea typeface="Mali"/>
                <a:cs typeface="Mali"/>
                <a:sym typeface="Mali"/>
              </a:rPr>
              <a:t>. Những điều lưu ý</a:t>
            </a:r>
            <a:endParaRPr b="1" sz="3300">
              <a:solidFill>
                <a:schemeClr val="dk1"/>
              </a:solidFill>
              <a:latin typeface="Mali"/>
              <a:ea typeface="Mali"/>
              <a:cs typeface="Mali"/>
              <a:sym typeface="Ma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nvSpPr>
        <p:spPr>
          <a:xfrm>
            <a:off x="0" y="0"/>
            <a:ext cx="6778800" cy="240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Những điều lưu ý</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60" name="Google Shape;260;p46"/>
          <p:cNvSpPr txBox="1"/>
          <p:nvPr/>
        </p:nvSpPr>
        <p:spPr>
          <a:xfrm>
            <a:off x="0" y="2030625"/>
            <a:ext cx="9144000" cy="36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Không nằm sau khi ăn:</a:t>
            </a:r>
            <a:r>
              <a:rPr lang="vi" sz="2000">
                <a:solidFill>
                  <a:schemeClr val="dk1"/>
                </a:solidFill>
                <a:latin typeface="Mali"/>
                <a:ea typeface="Mali"/>
                <a:cs typeface="Mali"/>
                <a:sym typeface="Mali"/>
              </a:rPr>
              <a:t> Nằm xuống sau khi ăn có thể khiến axit dạ dày tăng lên, tạo cảm giác đầy hơi, khó tiêu, đặc biệt là với những người mắc các bệnh lý về dạ dày như trào ngược dạ dày thực quản (GERD).</a:t>
            </a:r>
            <a:endParaRPr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Nên đi bộ sau bữa tối 1-2h:</a:t>
            </a:r>
            <a:r>
              <a:rPr lang="vi" sz="2000">
                <a:solidFill>
                  <a:schemeClr val="dk1"/>
                </a:solidFill>
                <a:latin typeface="Mali"/>
                <a:ea typeface="Mali"/>
                <a:cs typeface="Mali"/>
                <a:sym typeface="Mali"/>
              </a:rPr>
              <a:t> không nên đi bộ quá khuya ( trước khi ngủ 1h)</a:t>
            </a:r>
            <a:endParaRPr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Không nên vừa đi vừa ăn, </a:t>
            </a:r>
            <a:r>
              <a:rPr lang="vi" sz="2000">
                <a:latin typeface="Mali"/>
                <a:ea typeface="Mali"/>
                <a:cs typeface="Mali"/>
                <a:sym typeface="Mali"/>
              </a:rPr>
              <a:t>vì sẽ gây: Thức ăn ứ đọng dạ dày; Khó tiêu; Sình bụng; Buồn nôn; Đầy hơi…</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Không học bài ngay sau khi ăn: Sau khi ăn, lượng máu trong cơ thể sẽ tập trung cho hệ tiêu hóa, phục vụ cho việc tiêu hóa thức ăn nên não mất quyền ưu tiên.</a:t>
            </a:r>
            <a:endParaRPr sz="2000">
              <a:latin typeface="Mali"/>
              <a:ea typeface="Mali"/>
              <a:cs typeface="Mali"/>
              <a:sym typeface="Mali"/>
            </a:endParaRPr>
          </a:p>
          <a:p>
            <a:pPr indent="-355600" lvl="0" marL="457200" rtl="0" algn="l">
              <a:spcBef>
                <a:spcPts val="0"/>
              </a:spcBef>
              <a:spcAft>
                <a:spcPts val="0"/>
              </a:spcAft>
              <a:buSzPts val="2000"/>
              <a:buFont typeface="Mali"/>
              <a:buChar char="❏"/>
            </a:pPr>
            <a:r>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Thường xuyên học bài hoặc tập trung suy nghĩ ngay sau bữa ăn có thể gây ảnh hưởng không tốt cho hệ thần kinh trung ương, vì não bộ khi đó không được cung cấp đủ máu để hoạt động. Vì vậy, tốt nhất cháu hãy thư giãn, nghỉ ngơi sau ăn ít nhất 30 phút trước khi ngồi vào bàn học.</a:t>
            </a:r>
            <a:endParaRPr sz="2000">
              <a:latin typeface="Mali"/>
              <a:ea typeface="Mali"/>
              <a:cs typeface="Mali"/>
              <a:sym typeface="Ma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nvSpPr>
        <p:spPr>
          <a:xfrm>
            <a:off x="0" y="0"/>
            <a:ext cx="6778800" cy="240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Ăn chậm, nhai kĩ</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Thời gian ăn khoa học, hợp lí</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Mỗi bữa nên ăn gì?</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Những điều lưu ý</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66" name="Google Shape;266;p47"/>
          <p:cNvSpPr txBox="1"/>
          <p:nvPr/>
        </p:nvSpPr>
        <p:spPr>
          <a:xfrm>
            <a:off x="0" y="2030625"/>
            <a:ext cx="9144000" cy="36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b="1" lang="vi" sz="2000">
                <a:solidFill>
                  <a:srgbClr val="FF0000"/>
                </a:solidFill>
                <a:highlight>
                  <a:srgbClr val="FFFF00"/>
                </a:highlight>
                <a:latin typeface="Mali"/>
                <a:ea typeface="Mali"/>
                <a:cs typeface="Mali"/>
                <a:sym typeface="Mali"/>
              </a:rPr>
              <a:t>Không học bài ngay sau khi ăn:</a:t>
            </a:r>
            <a:r>
              <a:rPr lang="vi" sz="2000">
                <a:latin typeface="Mali"/>
                <a:ea typeface="Mali"/>
                <a:cs typeface="Mali"/>
                <a:sym typeface="Mali"/>
              </a:rPr>
              <a:t> Sau khi ăn, lượng máu trong cơ thể sẽ tập trung cho hệ tiêu hóa, phục vụ cho việc tiêu hóa thức ăn nên não mất quyền ưu tiên.</a:t>
            </a:r>
            <a:endParaRPr sz="2000">
              <a:latin typeface="Mali"/>
              <a:ea typeface="Mali"/>
              <a:cs typeface="Mali"/>
              <a:sym typeface="Mali"/>
            </a:endParaRPr>
          </a:p>
          <a:p>
            <a:pPr indent="0" lvl="0" marL="457200" rtl="0" algn="l">
              <a:spcBef>
                <a:spcPts val="0"/>
              </a:spcBef>
              <a:spcAft>
                <a:spcPts val="0"/>
              </a:spcAft>
              <a:buNone/>
            </a:pPr>
            <a:r>
              <a:rPr b="1" lang="vi" sz="2000">
                <a:solidFill>
                  <a:srgbClr val="FF0000"/>
                </a:solidFill>
                <a:latin typeface="Mali"/>
                <a:ea typeface="Mali"/>
                <a:cs typeface="Mali"/>
                <a:sym typeface="Mali"/>
              </a:rPr>
              <a:t>Thường xuyên học bài hoặc tập trung suy nghĩ ngay sau bữa ăn có thể gây ảnh hưởng không tốt cho hệ thần kinh trung ương, vì não bộ khi đó không được cung cấp đủ máu để hoạt động.</a:t>
            </a:r>
            <a:r>
              <a:rPr lang="vi" sz="2000">
                <a:latin typeface="Mali"/>
                <a:ea typeface="Mali"/>
                <a:cs typeface="Mali"/>
                <a:sym typeface="Mali"/>
              </a:rPr>
              <a:t> Vì vậy, tốt nhất hãy thư giãn, nghỉ ngơi sau ăn ít nhất 30 phút trước khi ngồi vào bàn học.</a:t>
            </a:r>
            <a:endParaRPr sz="2000">
              <a:latin typeface="Mali"/>
              <a:ea typeface="Mali"/>
              <a:cs typeface="Mali"/>
              <a:sym typeface="Mal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2.</a:t>
            </a:r>
            <a:r>
              <a:rPr b="1" lang="vi" sz="2300" u="sng">
                <a:solidFill>
                  <a:srgbClr val="FF0000"/>
                </a:solidFill>
                <a:latin typeface="Mali"/>
                <a:ea typeface="Mali"/>
                <a:cs typeface="Mali"/>
                <a:sym typeface="Mali"/>
              </a:rPr>
              <a:t> 	Vấn đề ăn uống</a:t>
            </a:r>
            <a:endParaRPr b="1" sz="2300" u="sng">
              <a:solidFill>
                <a:srgbClr val="FF0000"/>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272" name="Google Shape;272;p48"/>
          <p:cNvSpPr txBox="1"/>
          <p:nvPr/>
        </p:nvSpPr>
        <p:spPr>
          <a:xfrm>
            <a:off x="0" y="1497000"/>
            <a:ext cx="9144000" cy="3646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Ăn chậm, nhai kĩ, không ăn nhanh, vồ vập.</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Ăn đủ bữa, không bỏ bữa, không ăn lúc sớm lúc muộn, phải ăn uống đúng giờ, khoa học.</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Ăn đầy đủ các chất, món nào nên ăn lúc nào, không ăn món nào khi đói.</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Không nằm ngay sau khi ăn.</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Không vừa đi vừa ăn.</a:t>
            </a:r>
            <a:endParaRPr sz="2000">
              <a:solidFill>
                <a:schemeClr val="dk1"/>
              </a:solidFill>
              <a:latin typeface="Mali"/>
              <a:ea typeface="Mali"/>
              <a:cs typeface="Mali"/>
              <a:sym typeface="Mal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p:nvPr/>
        </p:nvSpPr>
        <p:spPr>
          <a:xfrm>
            <a:off x="923950" y="1003000"/>
            <a:ext cx="1615800" cy="3483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49"/>
          <p:cNvSpPr txBox="1"/>
          <p:nvPr/>
        </p:nvSpPr>
        <p:spPr>
          <a:xfrm>
            <a:off x="835025" y="980800"/>
            <a:ext cx="2297400" cy="3527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500">
                <a:solidFill>
                  <a:srgbClr val="FF0000"/>
                </a:solidFill>
                <a:latin typeface="Mali"/>
                <a:ea typeface="Mali"/>
                <a:cs typeface="Mali"/>
                <a:sym typeface="Mali"/>
              </a:rPr>
              <a:t>3</a:t>
            </a:r>
            <a:r>
              <a:rPr b="1" lang="vi" sz="3500">
                <a:solidFill>
                  <a:srgbClr val="FF0000"/>
                </a:solidFill>
                <a:latin typeface="Mali"/>
                <a:ea typeface="Mali"/>
                <a:cs typeface="Mali"/>
                <a:sym typeface="Mali"/>
              </a:rPr>
              <a:t>.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VẤN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ĐỀ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HỌC</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TẬP</a:t>
            </a:r>
            <a:endParaRPr b="1" sz="3500">
              <a:solidFill>
                <a:srgbClr val="FF0000"/>
              </a:solidFill>
              <a:latin typeface="Mali"/>
              <a:ea typeface="Mali"/>
              <a:cs typeface="Mali"/>
              <a:sym typeface="Mali"/>
            </a:endParaRPr>
          </a:p>
        </p:txBody>
      </p:sp>
      <p:cxnSp>
        <p:nvCxnSpPr>
          <p:cNvPr id="279" name="Google Shape;279;p49"/>
          <p:cNvCxnSpPr>
            <a:stCxn id="278" idx="3"/>
            <a:endCxn id="280" idx="1"/>
          </p:cNvCxnSpPr>
          <p:nvPr/>
        </p:nvCxnSpPr>
        <p:spPr>
          <a:xfrm flipH="1" rot="10800000">
            <a:off x="3132425" y="1395850"/>
            <a:ext cx="1137600" cy="13488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49"/>
          <p:cNvCxnSpPr>
            <a:stCxn id="278" idx="3"/>
            <a:endCxn id="282" idx="1"/>
          </p:cNvCxnSpPr>
          <p:nvPr/>
        </p:nvCxnSpPr>
        <p:spPr>
          <a:xfrm>
            <a:off x="3132425" y="2744650"/>
            <a:ext cx="1137600" cy="13062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49"/>
          <p:cNvSpPr txBox="1"/>
          <p:nvPr/>
        </p:nvSpPr>
        <p:spPr>
          <a:xfrm>
            <a:off x="4270025" y="98080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Học quá nhiều!!!</a:t>
            </a:r>
            <a:endParaRPr b="1" sz="3200">
              <a:solidFill>
                <a:schemeClr val="dk1"/>
              </a:solidFill>
              <a:latin typeface="Mali"/>
              <a:ea typeface="Mali"/>
              <a:cs typeface="Mali"/>
              <a:sym typeface="Mali"/>
            </a:endParaRPr>
          </a:p>
        </p:txBody>
      </p:sp>
      <p:sp>
        <p:nvSpPr>
          <p:cNvPr id="282" name="Google Shape;282;p49"/>
          <p:cNvSpPr txBox="1"/>
          <p:nvPr/>
        </p:nvSpPr>
        <p:spPr>
          <a:xfrm>
            <a:off x="4270025" y="3615400"/>
            <a:ext cx="4751400" cy="870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c. </a:t>
            </a:r>
            <a:r>
              <a:rPr b="1" lang="vi" sz="3300">
                <a:solidFill>
                  <a:schemeClr val="dk1"/>
                </a:solidFill>
                <a:latin typeface="Mali"/>
                <a:ea typeface="Mali"/>
                <a:cs typeface="Mali"/>
                <a:sym typeface="Mali"/>
              </a:rPr>
              <a:t>Pomodoro </a:t>
            </a:r>
            <a:endParaRPr b="1" sz="3300">
              <a:solidFill>
                <a:schemeClr val="dk1"/>
              </a:solidFill>
              <a:latin typeface="Mali"/>
              <a:ea typeface="Mali"/>
              <a:cs typeface="Mali"/>
              <a:sym typeface="Mali"/>
            </a:endParaRPr>
          </a:p>
        </p:txBody>
      </p:sp>
      <p:sp>
        <p:nvSpPr>
          <p:cNvPr id="283" name="Google Shape;283;p49"/>
          <p:cNvSpPr txBox="1"/>
          <p:nvPr/>
        </p:nvSpPr>
        <p:spPr>
          <a:xfrm>
            <a:off x="4270025" y="2192500"/>
            <a:ext cx="4677300" cy="11043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200">
                <a:solidFill>
                  <a:schemeClr val="dk1"/>
                </a:solidFill>
                <a:latin typeface="Mali"/>
                <a:ea typeface="Mali"/>
                <a:cs typeface="Mali"/>
                <a:sym typeface="Mali"/>
              </a:rPr>
              <a:t>b. Thức quá khuya để học bài</a:t>
            </a:r>
            <a:endParaRPr b="1" sz="3200">
              <a:solidFill>
                <a:schemeClr val="dk1"/>
              </a:solidFill>
              <a:latin typeface="Mali"/>
              <a:ea typeface="Mali"/>
              <a:cs typeface="Mali"/>
              <a:sym typeface="Mali"/>
            </a:endParaRPr>
          </a:p>
        </p:txBody>
      </p:sp>
      <p:cxnSp>
        <p:nvCxnSpPr>
          <p:cNvPr id="284" name="Google Shape;284;p49"/>
          <p:cNvCxnSpPr>
            <a:stCxn id="278" idx="3"/>
            <a:endCxn id="283" idx="1"/>
          </p:cNvCxnSpPr>
          <p:nvPr/>
        </p:nvCxnSpPr>
        <p:spPr>
          <a:xfrm>
            <a:off x="3132425" y="2744650"/>
            <a:ext cx="113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nvSpPr>
        <p:spPr>
          <a:xfrm>
            <a:off x="2461650" y="215685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Học quá nhiều!!!</a:t>
            </a:r>
            <a:endParaRPr b="1" sz="3200">
              <a:solidFill>
                <a:schemeClr val="dk1"/>
              </a:solidFill>
              <a:latin typeface="Mali"/>
              <a:ea typeface="Mali"/>
              <a:cs typeface="Mali"/>
              <a:sym typeface="Mal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a:solidFill>
                  <a:srgbClr val="FF0000"/>
                </a:solidFill>
                <a:latin typeface="Mali"/>
                <a:ea typeface="Mali"/>
                <a:cs typeface="Mali"/>
                <a:sym typeface="Mali"/>
              </a:rPr>
              <a:t>.</a:t>
            </a:r>
            <a:r>
              <a:rPr b="1" lang="vi" sz="2300" u="sng">
                <a:solidFill>
                  <a:srgbClr val="FF0000"/>
                </a:solidFill>
                <a:latin typeface="Mali"/>
                <a:ea typeface="Mali"/>
                <a:cs typeface="Mali"/>
                <a:sym typeface="Mali"/>
              </a:rPr>
              <a:t> 	Vấn đề học tập</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Học quá nhiều!!!</a:t>
            </a:r>
            <a:endParaRPr b="1" sz="2100" u="sng">
              <a:solidFill>
                <a:schemeClr val="dk1"/>
              </a:solidFill>
              <a:latin typeface="Mali"/>
              <a:ea typeface="Mali"/>
              <a:cs typeface="Mali"/>
              <a:sym typeface="Mali"/>
            </a:endParaRPr>
          </a:p>
        </p:txBody>
      </p:sp>
      <p:sp>
        <p:nvSpPr>
          <p:cNvPr id="295" name="Google Shape;295;p51"/>
          <p:cNvSpPr txBox="1"/>
          <p:nvPr/>
        </p:nvSpPr>
        <p:spPr>
          <a:xfrm>
            <a:off x="0" y="825125"/>
            <a:ext cx="9144000" cy="43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Tác hại của việc học quá nhiều: </a:t>
            </a:r>
            <a:endParaRPr b="1"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Tăng nguy cơ bị cận/ viễn/ loạn thị.</a:t>
            </a:r>
            <a:endParaRPr sz="2000">
              <a:solidFill>
                <a:srgbClr val="FF0000"/>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rgbClr val="FF0000"/>
                </a:solidFill>
                <a:latin typeface="Mali"/>
                <a:ea typeface="Mali"/>
                <a:cs typeface="Mali"/>
                <a:sym typeface="Mali"/>
              </a:rPr>
              <a:t>Sức khỏe suy giảm: </a:t>
            </a:r>
            <a:r>
              <a:rPr lang="vi" sz="2000">
                <a:solidFill>
                  <a:schemeClr val="dk1"/>
                </a:solidFill>
                <a:latin typeface="Mali"/>
                <a:ea typeface="Mali"/>
                <a:cs typeface="Mali"/>
                <a:sym typeface="Mali"/>
              </a:rPr>
              <a:t>dễ mất năng lượng, mệt mỏi và suy nhược.</a:t>
            </a:r>
            <a:endParaRPr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Stress - căng thẳng thần kinh: ảnh hưởng tâm lý</a:t>
            </a:r>
            <a:endParaRPr sz="2000">
              <a:solidFill>
                <a:schemeClr val="dk1"/>
              </a:solidFill>
              <a:latin typeface="Mali"/>
              <a:ea typeface="Mali"/>
              <a:cs typeface="Mali"/>
              <a:sym typeface="Mali"/>
            </a:endParaRPr>
          </a:p>
          <a:p>
            <a:pPr indent="-355600" lvl="0" marL="914400" rtl="0" algn="l">
              <a:spcBef>
                <a:spcPts val="0"/>
              </a:spcBef>
              <a:spcAft>
                <a:spcPts val="0"/>
              </a:spcAft>
              <a:buClr>
                <a:schemeClr val="dk1"/>
              </a:buClr>
              <a:buSzPts val="2000"/>
              <a:buFont typeface="Mali"/>
              <a:buChar char="➢"/>
            </a:pPr>
            <a:r>
              <a:rPr lang="vi" sz="2000">
                <a:solidFill>
                  <a:schemeClr val="dk1"/>
                </a:solidFill>
                <a:latin typeface="Mali"/>
                <a:ea typeface="Mali"/>
                <a:cs typeface="Mali"/>
                <a:sym typeface="Mali"/>
              </a:rPr>
              <a:t>Stress làm gia tăng hormone cortisol ở tuyến thượng thận. Hormone này gây ức chế hoạt động của hệ miễn dịch và khiến cho sức khỏe suy giảm theo thời gian. Giảm trí nhớ: việc anh thấy trí nhớ suy giảm có khi tại vì anh học quá nhiều, não không load được, nên phải học bớt lại. Không phải nhác học đi mà là thay đổi cách học hiệu quả hơn, đừng có học liên tục trong một thời gian như thế.</a:t>
            </a:r>
            <a:endParaRPr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Gia tăng các vấn đề về giấc ngủ: </a:t>
            </a:r>
            <a:r>
              <a:rPr lang="vi" sz="2000">
                <a:solidFill>
                  <a:schemeClr val="dk1"/>
                </a:solidFill>
                <a:latin typeface="Mali"/>
                <a:ea typeface="Mali"/>
                <a:cs typeface="Mali"/>
                <a:sym typeface="Mali"/>
              </a:rPr>
              <a:t>mất ngủ, ngủ không sâu, khó ngủ…</a:t>
            </a:r>
            <a:endParaRPr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Tăng nguy cơ các vấn đề về tâm lý: trầm cảm</a:t>
            </a:r>
            <a:endParaRPr sz="2000">
              <a:solidFill>
                <a:srgbClr val="FF0000"/>
              </a:solidFill>
              <a:latin typeface="Mali"/>
              <a:ea typeface="Mali"/>
              <a:cs typeface="Mali"/>
              <a:sym typeface="Mali"/>
            </a:endParaRPr>
          </a:p>
          <a:p>
            <a:pPr indent="0" lvl="0" marL="0" rtl="0" algn="l">
              <a:spcBef>
                <a:spcPts val="0"/>
              </a:spcBef>
              <a:spcAft>
                <a:spcPts val="0"/>
              </a:spcAft>
              <a:buNone/>
            </a:pPr>
            <a:r>
              <a:t/>
            </a:r>
            <a:endParaRPr sz="2000">
              <a:solidFill>
                <a:schemeClr val="dk1"/>
              </a:solidFill>
              <a:latin typeface="Mali"/>
              <a:ea typeface="Mali"/>
              <a:cs typeface="Mali"/>
              <a:sym typeface="Mal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p:nvPr/>
        </p:nvSpPr>
        <p:spPr>
          <a:xfrm>
            <a:off x="0" y="1944000"/>
            <a:ext cx="9144000" cy="31995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vi" sz="3500">
                <a:solidFill>
                  <a:schemeClr val="dk1"/>
                </a:solidFill>
                <a:latin typeface="Mali"/>
                <a:ea typeface="Mali"/>
                <a:cs typeface="Mali"/>
                <a:sym typeface="Mali"/>
              </a:rPr>
              <a:t>→</a:t>
            </a:r>
            <a:r>
              <a:rPr lang="vi" sz="2000">
                <a:solidFill>
                  <a:schemeClr val="dk1"/>
                </a:solidFill>
                <a:latin typeface="Mali"/>
                <a:ea typeface="Mali"/>
                <a:cs typeface="Mali"/>
                <a:sym typeface="Mali"/>
              </a:rPr>
              <a:t> Sức khỏe là rất quan trọng, dù cho anh Chỏm có học giỏi đến đâu, kiếm được nhiều tiền đến đâu mà sức khỏe không tốt thì cũng vô dụng thôi. Em nghĩ anh Chỏm kể từ bây giờ phải có một kế hoạch rèn luyện sức khỏe cho phù hợp, đừng nghĩ việc này là không quan trọng, hãy bỏ suy nghĩ đó đi. Phải rèn luyện sức khỏe, tập thể dục vào, đừng lúc nào cũng cắm đầu vào việc học, không phải chỉ vì chắc bản thân anh Chỏm mà còn vì bame nữa, anh mà hay đau ốm thì bame cũng không khỏe được đâu. Nên là hãy rèn luyện thể dục thể thao.</a:t>
            </a:r>
            <a:endParaRPr sz="2000">
              <a:solidFill>
                <a:schemeClr val="dk1"/>
              </a:solidFill>
              <a:latin typeface="Mali"/>
              <a:ea typeface="Mali"/>
              <a:cs typeface="Mali"/>
              <a:sym typeface="Mali"/>
            </a:endParaRPr>
          </a:p>
          <a:p>
            <a:pPr indent="0" lvl="0" marL="0" rtl="0" algn="just">
              <a:lnSpc>
                <a:spcPct val="115000"/>
              </a:lnSpc>
              <a:spcBef>
                <a:spcPts val="0"/>
              </a:spcBef>
              <a:spcAft>
                <a:spcPts val="0"/>
              </a:spcAft>
              <a:buClr>
                <a:schemeClr val="dk1"/>
              </a:buClr>
              <a:buSzPts val="1100"/>
              <a:buFont typeface="Arial"/>
              <a:buNone/>
            </a:pPr>
            <a:r>
              <a:t/>
            </a:r>
            <a:endParaRPr sz="2000">
              <a:solidFill>
                <a:schemeClr val="dk1"/>
              </a:solidFill>
              <a:latin typeface="Mali"/>
              <a:ea typeface="Mali"/>
              <a:cs typeface="Mali"/>
              <a:sym typeface="Mali"/>
            </a:endParaRPr>
          </a:p>
        </p:txBody>
      </p:sp>
      <p:sp>
        <p:nvSpPr>
          <p:cNvPr id="75" name="Google Shape;75;p16"/>
          <p:cNvSpPr txBox="1"/>
          <p:nvPr/>
        </p:nvSpPr>
        <p:spPr>
          <a:xfrm>
            <a:off x="0" y="0"/>
            <a:ext cx="9144000" cy="19971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i="1" lang="vi" sz="2100">
                <a:solidFill>
                  <a:schemeClr val="dk1"/>
                </a:solidFill>
                <a:latin typeface="Mali"/>
                <a:ea typeface="Mali"/>
                <a:cs typeface="Mali"/>
                <a:sym typeface="Mali"/>
              </a:rPr>
              <a:t>? Tại sao phải nâng cao sức khỏe thể chất: </a:t>
            </a:r>
            <a:r>
              <a:rPr i="1" lang="vi" sz="2000" u="sng">
                <a:solidFill>
                  <a:schemeClr val="hlink"/>
                </a:solidFill>
                <a:latin typeface="Mali"/>
                <a:ea typeface="Mali"/>
                <a:cs typeface="Mali"/>
                <a:sym typeface="Mali"/>
                <a:hlinkClick r:id="rId3"/>
              </a:rPr>
              <a:t>https://docs.google.com/document/d/1MplvnrpzdMHfoendR2DjgcK-KQKx4AVkJ74vtvlzlqQ/edit?usp=drive_link</a:t>
            </a:r>
            <a:r>
              <a:rPr i="1" lang="vi" sz="2000">
                <a:solidFill>
                  <a:schemeClr val="dk1"/>
                </a:solidFill>
                <a:latin typeface="Mali"/>
                <a:ea typeface="Mali"/>
                <a:cs typeface="Mali"/>
                <a:sym typeface="Mali"/>
              </a:rPr>
              <a:t> </a:t>
            </a:r>
            <a:endParaRPr sz="2000">
              <a:solidFill>
                <a:schemeClr val="dk1"/>
              </a:solidFill>
              <a:latin typeface="Mali"/>
              <a:ea typeface="Mali"/>
              <a:cs typeface="Mali"/>
              <a:sym typeface="Mal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2"/>
          <p:cNvSpPr txBox="1"/>
          <p:nvPr/>
        </p:nvSpPr>
        <p:spPr>
          <a:xfrm>
            <a:off x="1542625" y="1963350"/>
            <a:ext cx="6481500" cy="1216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200">
                <a:solidFill>
                  <a:schemeClr val="dk1"/>
                </a:solidFill>
                <a:latin typeface="Mali"/>
                <a:ea typeface="Mali"/>
                <a:cs typeface="Mali"/>
                <a:sym typeface="Mali"/>
              </a:rPr>
              <a:t>b. Thức quá khuya để học bài</a:t>
            </a:r>
            <a:endParaRPr b="1" sz="3200">
              <a:solidFill>
                <a:schemeClr val="dk1"/>
              </a:solidFill>
              <a:latin typeface="Mali"/>
              <a:ea typeface="Mali"/>
              <a:cs typeface="Mali"/>
              <a:sym typeface="Mal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Thức quá khuya để học bài</a:t>
            </a:r>
            <a:endParaRPr b="1" sz="2100" u="sng">
              <a:solidFill>
                <a:schemeClr val="dk1"/>
              </a:solidFill>
              <a:latin typeface="Mali"/>
              <a:ea typeface="Mali"/>
              <a:cs typeface="Mali"/>
              <a:sym typeface="Mali"/>
            </a:endParaRPr>
          </a:p>
        </p:txBody>
      </p:sp>
      <p:sp>
        <p:nvSpPr>
          <p:cNvPr id="306" name="Google Shape;306;p53"/>
          <p:cNvSpPr txBox="1"/>
          <p:nvPr/>
        </p:nvSpPr>
        <p:spPr>
          <a:xfrm>
            <a:off x="0" y="837725"/>
            <a:ext cx="9144000" cy="4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Tác hại của việc thức khuya: </a:t>
            </a:r>
            <a:endParaRPr b="1" sz="2000">
              <a:solidFill>
                <a:schemeClr val="dk1"/>
              </a:solidFill>
              <a:latin typeface="Mali"/>
              <a:ea typeface="Mali"/>
              <a:cs typeface="Mali"/>
              <a:sym typeface="Mali"/>
            </a:endParaRPr>
          </a:p>
          <a:p>
            <a:pPr indent="0" lvl="0" marL="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Clr>
                <a:schemeClr val="dk1"/>
              </a:buClr>
              <a:buSzPts val="2000"/>
              <a:buFont typeface="Mali"/>
              <a:buChar char="❏"/>
            </a:pPr>
            <a:r>
              <a:rPr b="1" lang="vi" sz="2000">
                <a:solidFill>
                  <a:srgbClr val="FF0000"/>
                </a:solidFill>
                <a:latin typeface="Mali"/>
                <a:ea typeface="Mali"/>
                <a:cs typeface="Mali"/>
                <a:sym typeface="Mali"/>
              </a:rPr>
              <a:t>Thức khuya gây đau đầu và suy giảm trí nhớ:</a:t>
            </a:r>
            <a:r>
              <a:rPr lang="vi" sz="2000">
                <a:solidFill>
                  <a:srgbClr val="FF0000"/>
                </a:solidFill>
                <a:latin typeface="Mali"/>
                <a:ea typeface="Mali"/>
                <a:cs typeface="Mali"/>
                <a:sym typeface="Mali"/>
              </a:rPr>
              <a:t> </a:t>
            </a:r>
            <a:r>
              <a:rPr lang="vi" sz="2000">
                <a:solidFill>
                  <a:schemeClr val="dk1"/>
                </a:solidFill>
                <a:latin typeface="Mali"/>
                <a:ea typeface="Mali"/>
                <a:cs typeface="Mali"/>
                <a:sym typeface="Mali"/>
              </a:rPr>
              <a:t>Theo thống kê, tỷ lệ </a:t>
            </a:r>
            <a:r>
              <a:rPr lang="vi" sz="2000">
                <a:solidFill>
                  <a:srgbClr val="FF0000"/>
                </a:solidFill>
                <a:latin typeface="Mali"/>
                <a:ea typeface="Mali"/>
                <a:cs typeface="Mali"/>
                <a:sym typeface="Mali"/>
              </a:rPr>
              <a:t>người có thói quen thức khuya bị suy giảm trí nhớ cao gấp 5 lần so với người bình thường không có thói quen thức khuya. </a:t>
            </a:r>
            <a:r>
              <a:rPr lang="vi" sz="2000">
                <a:solidFill>
                  <a:schemeClr val="dk1"/>
                </a:solidFill>
                <a:latin typeface="Mali"/>
                <a:ea typeface="Mali"/>
                <a:cs typeface="Mali"/>
                <a:sym typeface="Mali"/>
              </a:rPr>
              <a:t>Bởi vì thời gian buổi tối là lúc để bộ não nghỉ ngơi và ghi nhớ lại những hoạt động đã diễn ra trong ngày. Nhưng khi chúng ta thức khuya, đã làm tăng lượng thông tin cần ghi nhớ trong khi giảm thời gian nghỉ ngơi của bộ não.</a:t>
            </a:r>
            <a:endParaRPr sz="2000">
              <a:solidFill>
                <a:schemeClr val="dk1"/>
              </a:solidFill>
              <a:latin typeface="Mali"/>
              <a:ea typeface="Mali"/>
              <a:cs typeface="Mali"/>
              <a:sym typeface="Mali"/>
            </a:endParaRPr>
          </a:p>
          <a:p>
            <a:pPr indent="0" lvl="0" marL="457200" rtl="0" algn="l">
              <a:spcBef>
                <a:spcPts val="0"/>
              </a:spcBef>
              <a:spcAft>
                <a:spcPts val="0"/>
              </a:spcAft>
              <a:buNone/>
            </a:pPr>
            <a:r>
              <a:rPr lang="vi" sz="2000">
                <a:solidFill>
                  <a:schemeClr val="dk1"/>
                </a:solidFill>
                <a:latin typeface="Mali"/>
                <a:ea typeface="Mali"/>
                <a:cs typeface="Mali"/>
                <a:sym typeface="Mali"/>
              </a:rPr>
              <a:t>Mặt khác, khi thức khuya hoặc ngủ quá ít thì dễ bị đau đầu vào ngày hôm sau, ngoài ra nếu thường xuyên thức khuya sẽ gây ra những dấu hiệu về </a:t>
            </a:r>
            <a:r>
              <a:rPr lang="vi" sz="2000">
                <a:solidFill>
                  <a:srgbClr val="FF0000"/>
                </a:solidFill>
                <a:latin typeface="Mali"/>
                <a:ea typeface="Mali"/>
                <a:cs typeface="Mali"/>
                <a:sym typeface="Mali"/>
              </a:rPr>
              <a:t>rối loạn tâm thần như mất ngủ, người hay quên, lo âu, dễ cáu gắt, căng thẳng, đau đầu... </a:t>
            </a:r>
            <a:endParaRPr sz="2000">
              <a:solidFill>
                <a:schemeClr val="dk1"/>
              </a:solidFill>
              <a:latin typeface="Mali"/>
              <a:ea typeface="Mali"/>
              <a:cs typeface="Mali"/>
              <a:sym typeface="Mal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Thức quá khuya để học bài</a:t>
            </a:r>
            <a:endParaRPr b="1" sz="2100" u="sng">
              <a:solidFill>
                <a:schemeClr val="dk1"/>
              </a:solidFill>
              <a:latin typeface="Mali"/>
              <a:ea typeface="Mali"/>
              <a:cs typeface="Mali"/>
              <a:sym typeface="Mali"/>
            </a:endParaRPr>
          </a:p>
        </p:txBody>
      </p:sp>
      <p:sp>
        <p:nvSpPr>
          <p:cNvPr id="312" name="Google Shape;312;p54"/>
          <p:cNvSpPr txBox="1"/>
          <p:nvPr/>
        </p:nvSpPr>
        <p:spPr>
          <a:xfrm>
            <a:off x="0" y="1000775"/>
            <a:ext cx="9144000" cy="4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Tác hại của việc thức khuya: </a:t>
            </a:r>
            <a:endParaRPr b="1" sz="2000">
              <a:solidFill>
                <a:schemeClr val="dk1"/>
              </a:solidFill>
              <a:latin typeface="Mali"/>
              <a:ea typeface="Mali"/>
              <a:cs typeface="Mali"/>
              <a:sym typeface="Mali"/>
            </a:endParaRPr>
          </a:p>
          <a:p>
            <a:pPr indent="0" lvl="0" marL="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b="1" lang="vi" sz="2000">
                <a:solidFill>
                  <a:srgbClr val="FF0000"/>
                </a:solidFill>
                <a:latin typeface="Mali"/>
                <a:ea typeface="Mali"/>
                <a:cs typeface="Mali"/>
                <a:sym typeface="Mali"/>
              </a:rPr>
              <a:t>Ảnh hưởng tới hệ miễn dịch: </a:t>
            </a:r>
            <a:r>
              <a:rPr lang="vi" sz="2000">
                <a:latin typeface="Mali"/>
                <a:ea typeface="Mali"/>
                <a:cs typeface="Mali"/>
                <a:sym typeface="Mali"/>
              </a:rPr>
              <a:t>Khi thức khuya cơ thể dễ bị thiếu năng lượng, cơ thể mệt mỏi và làm cho sức đề kháng của cơ thể giảm sút. Vì vậy </a:t>
            </a:r>
            <a:r>
              <a:rPr lang="vi" sz="2000">
                <a:solidFill>
                  <a:srgbClr val="FF0000"/>
                </a:solidFill>
                <a:latin typeface="Mali"/>
                <a:ea typeface="Mali"/>
                <a:cs typeface="Mali"/>
                <a:sym typeface="Mali"/>
              </a:rPr>
              <a:t>những người thức khuya thường xuyên sẽ dễ bị mắc các bệnh do vi sinh vật gây nên như cúm, viêm nhiễm đường hô hấp... hơn so với người ngủ đủ giấc.</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Char char="❏"/>
            </a:pPr>
            <a:r>
              <a:rPr b="1" lang="vi" sz="2000">
                <a:solidFill>
                  <a:srgbClr val="FF0000"/>
                </a:solidFill>
                <a:latin typeface="Mali"/>
                <a:ea typeface="Mali"/>
                <a:cs typeface="Mali"/>
                <a:sym typeface="Mali"/>
              </a:rPr>
              <a:t>Rối loạn nội tiết:</a:t>
            </a:r>
            <a:r>
              <a:rPr lang="vi" sz="2000">
                <a:latin typeface="Mali"/>
                <a:ea typeface="Mali"/>
                <a:cs typeface="Mali"/>
                <a:sym typeface="Mali"/>
              </a:rPr>
              <a:t> Trong thời gian ngủ, cơ thể bài tiết ra hormone cân bằng giúp cơ thể tránh rơi vào trạng thái rối loạn nội tiết. Ở những người thường xuyên thức khuya hay ngủ không đủ giấc làm cho hormone bị thiếu hụt hay mất cân bằng. </a:t>
            </a:r>
            <a:endParaRPr sz="2000">
              <a:latin typeface="Mali"/>
              <a:ea typeface="Mali"/>
              <a:cs typeface="Mali"/>
              <a:sym typeface="Mal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Thức quá khuya để học bài</a:t>
            </a:r>
            <a:endParaRPr b="1" sz="2100" u="sng">
              <a:solidFill>
                <a:schemeClr val="dk1"/>
              </a:solidFill>
              <a:latin typeface="Mali"/>
              <a:ea typeface="Mali"/>
              <a:cs typeface="Mali"/>
              <a:sym typeface="Mali"/>
            </a:endParaRPr>
          </a:p>
        </p:txBody>
      </p:sp>
      <p:sp>
        <p:nvSpPr>
          <p:cNvPr id="318" name="Google Shape;318;p55"/>
          <p:cNvSpPr txBox="1"/>
          <p:nvPr/>
        </p:nvSpPr>
        <p:spPr>
          <a:xfrm>
            <a:off x="0" y="1000775"/>
            <a:ext cx="9144000" cy="4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Tác hại của việc thức khuya: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b="1" lang="vi" sz="2000">
                <a:solidFill>
                  <a:srgbClr val="FF0000"/>
                </a:solidFill>
                <a:latin typeface="Mali"/>
                <a:ea typeface="Mali"/>
                <a:cs typeface="Mali"/>
                <a:sym typeface="Mali"/>
              </a:rPr>
              <a:t>Gây ảnh hưởng tới hệ tiêu hóa: </a:t>
            </a:r>
            <a:r>
              <a:rPr lang="vi" sz="2000">
                <a:latin typeface="Mali"/>
                <a:ea typeface="Mali"/>
                <a:cs typeface="Mali"/>
                <a:sym typeface="Mali"/>
              </a:rPr>
              <a:t>Các tế bào niêm mạc dạ dày có thể tự tái tạo và hồi phục vào ban đêm trong khi ngủ. Việc thức khuya khiến cho các tế bào này không được nghỉ ngơi dẫn đến suy yếu. Hơn thế nữa, thức khuya khiến cho dịch dạ dày tiết ra nhiều dẫn đến viêm loét dạ dày nếu tình trạng này kéo dài, hoặc làm nặng hơn tình trạng bệnh nếu đã mắc bệnh trước đó rồi.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Thức khuya làm giảm thị lực</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Rối loạn thần kinh, đau đầu kéo dài.</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Cơ thể mệt mỏi, thiếu sức, ảnh hưởng tới chất lượng công việc và cuộc sống.</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Giảm khả năng tập trung.</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Dễ mắc các bệnh liên quan đến tim mạch.</a:t>
            </a:r>
            <a:endParaRPr sz="2000">
              <a:solidFill>
                <a:srgbClr val="FF0000"/>
              </a:solidFill>
              <a:latin typeface="Mali"/>
              <a:ea typeface="Mali"/>
              <a:cs typeface="Mali"/>
              <a:sym typeface="Mal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Thức quá khuya để học bài</a:t>
            </a:r>
            <a:endParaRPr b="1" sz="2100" u="sng">
              <a:solidFill>
                <a:schemeClr val="dk1"/>
              </a:solidFill>
              <a:latin typeface="Mali"/>
              <a:ea typeface="Mali"/>
              <a:cs typeface="Mali"/>
              <a:sym typeface="Mali"/>
            </a:endParaRPr>
          </a:p>
        </p:txBody>
      </p:sp>
      <p:sp>
        <p:nvSpPr>
          <p:cNvPr id="324" name="Google Shape;324;p56"/>
          <p:cNvSpPr txBox="1"/>
          <p:nvPr/>
        </p:nvSpPr>
        <p:spPr>
          <a:xfrm>
            <a:off x="0" y="915000"/>
            <a:ext cx="9144000" cy="4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solidFill>
                  <a:schemeClr val="dk1"/>
                </a:solidFill>
                <a:latin typeface="Mali"/>
                <a:ea typeface="Mali"/>
                <a:cs typeface="Mali"/>
                <a:sym typeface="Mali"/>
              </a:rPr>
              <a:t>Xây dựng một giấc ngủ hợp lý và lành mạnh</a:t>
            </a:r>
            <a:endParaRPr b="1" sz="2000">
              <a:solidFill>
                <a:schemeClr val="dk1"/>
              </a:solidFill>
              <a:latin typeface="Mali"/>
              <a:ea typeface="Mali"/>
              <a:cs typeface="Mali"/>
              <a:sym typeface="Mali"/>
            </a:endParaRPr>
          </a:p>
          <a:p>
            <a:pPr indent="0" lvl="0" marL="0" rtl="0" algn="l">
              <a:spcBef>
                <a:spcPts val="0"/>
              </a:spcBef>
              <a:spcAft>
                <a:spcPts val="0"/>
              </a:spcAft>
              <a:buNone/>
            </a:pPr>
            <a:r>
              <a:t/>
            </a:r>
            <a:endParaRPr b="1" sz="2000">
              <a:solidFill>
                <a:schemeClr val="dk1"/>
              </a:solidFill>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Xây dựng một thói quen với giờ ngủ và thức dậy cố định: → </a:t>
            </a:r>
            <a:r>
              <a:rPr lang="vi" sz="2000">
                <a:latin typeface="Mali"/>
                <a:ea typeface="Mali"/>
                <a:cs typeface="Mali"/>
                <a:sym typeface="Mali"/>
              </a:rPr>
              <a:t>hình thành “đồng hồ sinh học” phù hợp và tốt cho sức khỏe.</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Cố gắng đi ngủ sớm, đúng giờ và ngủ đủ giấc. Trong đó, với mỗi độ tuổi sẽ thời lượng ngủ nhất định mà bạn nên thực hiện theo.</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Giữ một tinh thần thoải mái, tránh căng thẳng kéo dài</a:t>
            </a:r>
            <a:r>
              <a:rPr lang="vi" sz="2000">
                <a:latin typeface="Mali"/>
                <a:ea typeface="Mali"/>
                <a:cs typeface="Mali"/>
                <a:sym typeface="Mali"/>
              </a:rPr>
              <a:t> có thể ảnh hưởng trực tiếp tới chất lượng giấc ngủ.</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S</a:t>
            </a:r>
            <a:r>
              <a:rPr lang="vi" sz="2000">
                <a:solidFill>
                  <a:srgbClr val="FF0000"/>
                </a:solidFill>
                <a:latin typeface="Mali"/>
                <a:ea typeface="Mali"/>
                <a:cs typeface="Mali"/>
                <a:sym typeface="Mali"/>
              </a:rPr>
              <a:t>ử dụng các thực phẩm tốt giúp dễ ngủ hơn</a:t>
            </a:r>
            <a:r>
              <a:rPr lang="vi" sz="2000">
                <a:latin typeface="Mali"/>
                <a:ea typeface="Mali"/>
                <a:cs typeface="Mali"/>
                <a:sym typeface="Mali"/>
              </a:rPr>
              <a:t> trong chế độ ăn uống như hạt sen, quả óc chó, rau diếp,...</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Tập thể dục nhẹ nhàng trước khi đi ngủ</a:t>
            </a:r>
            <a:r>
              <a:rPr lang="vi" sz="2000">
                <a:latin typeface="Mali"/>
                <a:ea typeface="Mali"/>
                <a:cs typeface="Mali"/>
                <a:sym typeface="Mali"/>
              </a:rPr>
              <a:t> như yoga, đạp xe, đi bộ, ngồi thiền,...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Đảm bảo không gian phòng ngủ là thoải mái</a:t>
            </a:r>
            <a:endParaRPr sz="2000">
              <a:latin typeface="Mali"/>
              <a:ea typeface="Mali"/>
              <a:cs typeface="Mali"/>
              <a:sym typeface="Mal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nvSpPr>
        <p:spPr>
          <a:xfrm>
            <a:off x="0" y="0"/>
            <a:ext cx="67788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Thức quá khuya để học bài</a:t>
            </a:r>
            <a:endParaRPr b="1" sz="2100" u="sng">
              <a:solidFill>
                <a:schemeClr val="dk1"/>
              </a:solidFill>
              <a:latin typeface="Mali"/>
              <a:ea typeface="Mali"/>
              <a:cs typeface="Mali"/>
              <a:sym typeface="Mali"/>
            </a:endParaRPr>
          </a:p>
        </p:txBody>
      </p:sp>
      <p:sp>
        <p:nvSpPr>
          <p:cNvPr id="330" name="Google Shape;330;p57"/>
          <p:cNvSpPr txBox="1"/>
          <p:nvPr/>
        </p:nvSpPr>
        <p:spPr>
          <a:xfrm>
            <a:off x="375500" y="1315200"/>
            <a:ext cx="8211900" cy="43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vi" sz="2000">
                <a:solidFill>
                  <a:srgbClr val="FF0000"/>
                </a:solidFill>
                <a:latin typeface="Mali"/>
                <a:ea typeface="Mali"/>
                <a:cs typeface="Mali"/>
                <a:sym typeface="Mali"/>
              </a:rPr>
              <a:t>Thay vì thức quá khuya để học bài đến 2-3h sáng thì anh Chỏm có thể thay đổi thành đi ngủ trước 11h và đến 2-3h sáng thức dậy học tiếp. Điều này giúp sức khỏe tốt hơn, tránh những điều đã nói ở trên. Giờ anh còn có sức để thức khuya nhưng hậu quả không đến ngay bây giờ mà sau này nó đến thì hối hận không kịp đâu. Nên là phải thay đổi từ bây giờ đi, không có sức khỏe thì làm điều gì cũng vô ích cả. Ngay khi chưa quá muộn thì hãy thay đổi. Dù ban đầu thì hơi khó để thực hiện nhưng dần cũng sẽ thay đổi được.</a:t>
            </a:r>
            <a:endParaRPr b="1" i="1" sz="2000">
              <a:solidFill>
                <a:srgbClr val="FF0000"/>
              </a:solidFill>
              <a:latin typeface="Mali"/>
              <a:ea typeface="Mali"/>
              <a:cs typeface="Mali"/>
              <a:sym typeface="Mal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8"/>
          <p:cNvSpPr txBox="1"/>
          <p:nvPr/>
        </p:nvSpPr>
        <p:spPr>
          <a:xfrm>
            <a:off x="2196300" y="2136300"/>
            <a:ext cx="4751400" cy="870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c. Pomodoro </a:t>
            </a:r>
            <a:endParaRPr b="1" sz="3300">
              <a:solidFill>
                <a:schemeClr val="dk1"/>
              </a:solidFill>
              <a:latin typeface="Mali"/>
              <a:ea typeface="Mali"/>
              <a:cs typeface="Mali"/>
              <a:sym typeface="Mal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9"/>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c</a:t>
            </a:r>
            <a:r>
              <a:rPr b="1" lang="vi" sz="2100">
                <a:solidFill>
                  <a:schemeClr val="dk1"/>
                </a:solidFill>
                <a:latin typeface="Mali"/>
                <a:ea typeface="Mali"/>
                <a:cs typeface="Mali"/>
                <a:sym typeface="Mali"/>
              </a:rPr>
              <a:t>.</a:t>
            </a:r>
            <a:r>
              <a:rPr b="1" lang="vi" sz="2100" u="sng">
                <a:solidFill>
                  <a:schemeClr val="dk1"/>
                </a:solidFill>
                <a:latin typeface="Mali"/>
                <a:ea typeface="Mali"/>
                <a:cs typeface="Mali"/>
                <a:sym typeface="Mali"/>
              </a:rPr>
              <a:t> 	Pomodoro - Phương pháp quản trị thời gian tăng hiệu suất</a:t>
            </a:r>
            <a:endParaRPr b="1" sz="2100" u="sng">
              <a:solidFill>
                <a:schemeClr val="dk1"/>
              </a:solidFill>
              <a:latin typeface="Mali"/>
              <a:ea typeface="Mali"/>
              <a:cs typeface="Mali"/>
              <a:sym typeface="Mali"/>
            </a:endParaRPr>
          </a:p>
        </p:txBody>
      </p:sp>
      <p:sp>
        <p:nvSpPr>
          <p:cNvPr id="341" name="Google Shape;341;p59"/>
          <p:cNvSpPr txBox="1"/>
          <p:nvPr/>
        </p:nvSpPr>
        <p:spPr>
          <a:xfrm>
            <a:off x="0" y="915000"/>
            <a:ext cx="9144000" cy="4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latin typeface="Mali"/>
                <a:ea typeface="Mali"/>
                <a:cs typeface="Mali"/>
                <a:sym typeface="Mali"/>
              </a:rPr>
              <a:t>Phương pháp “quả cà chua” Pomodoro là gì?</a:t>
            </a:r>
            <a:endParaRPr b="1" sz="2000">
              <a:latin typeface="Mali"/>
              <a:ea typeface="Mali"/>
              <a:cs typeface="Mali"/>
              <a:sym typeface="Mali"/>
            </a:endParaRPr>
          </a:p>
          <a:p>
            <a:pPr indent="457200" lvl="0" marL="0" rtl="0" algn="l">
              <a:spcBef>
                <a:spcPts val="0"/>
              </a:spcBef>
              <a:spcAft>
                <a:spcPts val="0"/>
              </a:spcAft>
              <a:buNone/>
            </a:pPr>
            <a:r>
              <a:rPr lang="vi" sz="2000">
                <a:latin typeface="Mali"/>
                <a:ea typeface="Mali"/>
                <a:cs typeface="Mali"/>
                <a:sym typeface="Mali"/>
              </a:rPr>
              <a:t>Năm 1980, khi còn là sinh viên, Francesco Cirillo – CEO của 1 công ty phần mềm người Italia đã nhận thấy sự tập trung của mình thường giảm mạnh sau 1 khoảng thời gian và khi đó ông rất khó để giải quyết các bài tập. Sau đó Francesco Cirillo đưa ra giải pháp nghỉ ngắn giữa các phiên làm việc thay vì làm việc 1 thời gian dài liên tục. Ông đưa ra cách thức </a:t>
            </a:r>
            <a:r>
              <a:rPr lang="vi" sz="2000">
                <a:solidFill>
                  <a:srgbClr val="FF0000"/>
                </a:solidFill>
                <a:latin typeface="Mali"/>
                <a:ea typeface="Mali"/>
                <a:cs typeface="Mali"/>
                <a:sym typeface="Mali"/>
              </a:rPr>
              <a:t>làm việc (học tập) tập trung cao trong thời gian 25 phút sau đó nghỉ ngắn 5 phút và lại bắt đầu 1 phiên làm việc 25 phút mới.</a:t>
            </a:r>
            <a:r>
              <a:rPr lang="vi" sz="2000">
                <a:latin typeface="Mali"/>
                <a:ea typeface="Mali"/>
                <a:cs typeface="Mali"/>
                <a:sym typeface="Mali"/>
              </a:rPr>
              <a:t> Mỗi phiên làm việc 25 phút này, Francesco Cirillo gọi là 1 Pomodoro.</a:t>
            </a:r>
            <a:endParaRPr sz="2000">
              <a:latin typeface="Mali"/>
              <a:ea typeface="Mali"/>
              <a:cs typeface="Mali"/>
              <a:sym typeface="Mal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0"/>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c.</a:t>
            </a:r>
            <a:r>
              <a:rPr b="1" lang="vi" sz="2100" u="sng">
                <a:solidFill>
                  <a:schemeClr val="dk1"/>
                </a:solidFill>
                <a:latin typeface="Mali"/>
                <a:ea typeface="Mali"/>
                <a:cs typeface="Mali"/>
                <a:sym typeface="Mali"/>
              </a:rPr>
              <a:t> 	Pomodoro - Phương pháp quản trị thời gian tăng hiệu suất</a:t>
            </a:r>
            <a:endParaRPr b="1" sz="2100" u="sng">
              <a:solidFill>
                <a:schemeClr val="dk1"/>
              </a:solidFill>
              <a:latin typeface="Mali"/>
              <a:ea typeface="Mali"/>
              <a:cs typeface="Mali"/>
              <a:sym typeface="Mali"/>
            </a:endParaRPr>
          </a:p>
        </p:txBody>
      </p:sp>
      <p:sp>
        <p:nvSpPr>
          <p:cNvPr id="347" name="Google Shape;347;p60"/>
          <p:cNvSpPr txBox="1"/>
          <p:nvPr/>
        </p:nvSpPr>
        <p:spPr>
          <a:xfrm>
            <a:off x="0" y="915000"/>
            <a:ext cx="9144000" cy="4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latin typeface="Mali"/>
                <a:ea typeface="Mali"/>
                <a:cs typeface="Mali"/>
                <a:sym typeface="Mali"/>
              </a:rPr>
              <a:t>Áp dụng phương pháp Pomodoro như thế nào? </a:t>
            </a:r>
            <a:endParaRPr b="1" sz="2000">
              <a:latin typeface="Mali"/>
              <a:ea typeface="Mali"/>
              <a:cs typeface="Mali"/>
              <a:sym typeface="Mali"/>
            </a:endParaRPr>
          </a:p>
          <a:p>
            <a:pPr indent="0" lvl="0" marL="0" rtl="0" algn="ctr">
              <a:spcBef>
                <a:spcPts val="0"/>
              </a:spcBef>
              <a:spcAft>
                <a:spcPts val="0"/>
              </a:spcAft>
              <a:buNone/>
            </a:pPr>
            <a:r>
              <a:rPr b="1" i="1" lang="vi" sz="2000" u="sng">
                <a:solidFill>
                  <a:schemeClr val="hlink"/>
                </a:solidFill>
                <a:latin typeface="Mali"/>
                <a:ea typeface="Mali"/>
                <a:cs typeface="Mali"/>
                <a:sym typeface="Mali"/>
                <a:hlinkClick r:id="rId3"/>
              </a:rPr>
              <a:t>https://pomofocus.io/app</a:t>
            </a:r>
            <a:r>
              <a:rPr b="1" i="1" lang="vi" sz="2000">
                <a:latin typeface="Mali"/>
                <a:ea typeface="Mali"/>
                <a:cs typeface="Mali"/>
                <a:sym typeface="Mali"/>
              </a:rPr>
              <a:t> </a:t>
            </a:r>
            <a:endParaRPr b="1" i="1"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Bước 1: Chọn công việc mình sẽ làm.</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Bước 2: Đặt thời gian, thông thường là 25 phút.</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Bước 3: Làm việc cho đến khi hết 25 phú</a:t>
            </a:r>
            <a:r>
              <a:rPr lang="vi" sz="2000">
                <a:latin typeface="Mali"/>
                <a:ea typeface="Mali"/>
                <a:cs typeface="Mali"/>
                <a:sym typeface="Mali"/>
              </a:rPr>
              <a:t>t</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Bước 4: Nghỉ giải lao 5 phút.</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latin typeface="Mali"/>
                <a:ea typeface="Mali"/>
                <a:cs typeface="Mali"/>
                <a:sym typeface="Mali"/>
              </a:rPr>
              <a:t>Bước 5: Sau 4 lần nghỉ giải lao trên thì nghỉ dài hơn với 10 phút (hoặc 15 – 30 phút tùy công việc và sức của mỗi người).</a:t>
            </a:r>
            <a:endParaRPr sz="2000">
              <a:latin typeface="Mali"/>
              <a:ea typeface="Mali"/>
              <a:cs typeface="Mali"/>
              <a:sym typeface="Mali"/>
            </a:endParaRPr>
          </a:p>
          <a:p>
            <a:pPr indent="-355600" lvl="0" marL="914400" rtl="0" algn="l">
              <a:spcBef>
                <a:spcPts val="0"/>
              </a:spcBef>
              <a:spcAft>
                <a:spcPts val="0"/>
              </a:spcAft>
              <a:buClr>
                <a:srgbClr val="FF0000"/>
              </a:buClr>
              <a:buSzPts val="2000"/>
              <a:buFont typeface="Mali"/>
              <a:buChar char="❖"/>
            </a:pPr>
            <a:r>
              <a:rPr lang="vi" sz="2000">
                <a:latin typeface="Mali"/>
                <a:ea typeface="Mali"/>
                <a:cs typeface="Mali"/>
                <a:sym typeface="Mali"/>
              </a:rPr>
              <a:t>Trong các khoảng thời gian nghỉ (nghỉ 5 phút, 10 phút), bạn cần phải nghỉ ngơi thực sự. Hãy nhắm mắt thư giãn, nghe nhạc, uống nước, mát xa đầu, khuôn mặt, thiền, sắp xếp bàn làm việc, đi dạo trong văn phòng hoặc làm những việc đơn giản không cần sử dụng tư duy nhiều. </a:t>
            </a:r>
            <a:endParaRPr sz="2000">
              <a:latin typeface="Mali"/>
              <a:ea typeface="Mali"/>
              <a:cs typeface="Mali"/>
              <a:sym typeface="Mal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61"/>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3.</a:t>
            </a:r>
            <a:r>
              <a:rPr b="1" lang="vi" sz="2300" u="sng">
                <a:solidFill>
                  <a:srgbClr val="FF0000"/>
                </a:solidFill>
                <a:latin typeface="Mali"/>
                <a:ea typeface="Mali"/>
                <a:cs typeface="Mali"/>
                <a:sym typeface="Mali"/>
              </a:rPr>
              <a:t> 	Vấn đề học tập</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t/>
            </a:r>
            <a:endParaRPr b="1" sz="2100" u="sng">
              <a:solidFill>
                <a:schemeClr val="dk1"/>
              </a:solidFill>
              <a:latin typeface="Mali"/>
              <a:ea typeface="Mali"/>
              <a:cs typeface="Mali"/>
              <a:sym typeface="Mali"/>
            </a:endParaRPr>
          </a:p>
        </p:txBody>
      </p:sp>
      <p:sp>
        <p:nvSpPr>
          <p:cNvPr id="353" name="Google Shape;353;p61"/>
          <p:cNvSpPr txBox="1"/>
          <p:nvPr/>
        </p:nvSpPr>
        <p:spPr>
          <a:xfrm>
            <a:off x="242100" y="915000"/>
            <a:ext cx="8700900" cy="4228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vi" sz="2000" u="sng">
                <a:latin typeface="Mali"/>
                <a:ea typeface="Mali"/>
                <a:cs typeface="Mali"/>
                <a:sym typeface="Mali"/>
              </a:rPr>
              <a:t>Tóm lại, cần nhớ những điều sau: </a:t>
            </a:r>
            <a:endParaRPr b="1" sz="2000" u="sng">
              <a:latin typeface="Mali"/>
              <a:ea typeface="Mali"/>
              <a:cs typeface="Mali"/>
              <a:sym typeface="Mali"/>
            </a:endParaRPr>
          </a:p>
          <a:p>
            <a:pPr indent="0" lvl="0" marL="457200" rtl="0" algn="l">
              <a:spcBef>
                <a:spcPts val="0"/>
              </a:spcBef>
              <a:spcAft>
                <a:spcPts val="0"/>
              </a:spcAft>
              <a:buNone/>
            </a:pPr>
            <a:r>
              <a:t/>
            </a:r>
            <a:endParaRPr b="1" sz="2000" u="sng">
              <a:latin typeface="Mali"/>
              <a:ea typeface="Mali"/>
              <a:cs typeface="Mali"/>
              <a:sym typeface="Mali"/>
            </a:endParaRPr>
          </a:p>
          <a:p>
            <a:pPr indent="-355600" lvl="0" marL="457200" rtl="0" algn="l">
              <a:spcBef>
                <a:spcPts val="0"/>
              </a:spcBef>
              <a:spcAft>
                <a:spcPts val="0"/>
              </a:spcAft>
              <a:buSzPts val="2000"/>
              <a:buFont typeface="Mali"/>
              <a:buAutoNum type="arabicPeriod"/>
            </a:pPr>
            <a:r>
              <a:rPr lang="vi" sz="2000">
                <a:solidFill>
                  <a:srgbClr val="FF0000"/>
                </a:solidFill>
                <a:latin typeface="Mali"/>
                <a:ea typeface="Mali"/>
                <a:cs typeface="Mali"/>
                <a:sym typeface="Mali"/>
              </a:rPr>
              <a:t>Ngủ trước 11h, dậy 2-3h sáng để học tiếp.</a:t>
            </a:r>
            <a:endParaRPr sz="2000">
              <a:solidFill>
                <a:srgbClr val="FF0000"/>
              </a:solidFill>
              <a:latin typeface="Mali"/>
              <a:ea typeface="Mali"/>
              <a:cs typeface="Mali"/>
              <a:sym typeface="Mali"/>
            </a:endParaRPr>
          </a:p>
          <a:p>
            <a:pPr indent="0" lvl="0" marL="457200" rtl="0" algn="l">
              <a:spcBef>
                <a:spcPts val="0"/>
              </a:spcBef>
              <a:spcAft>
                <a:spcPts val="0"/>
              </a:spcAft>
              <a:buNone/>
            </a:pPr>
            <a:r>
              <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AutoNum type="arabicPeriod"/>
            </a:pPr>
            <a:r>
              <a:rPr lang="vi" sz="2000">
                <a:solidFill>
                  <a:srgbClr val="FF0000"/>
                </a:solidFill>
                <a:latin typeface="Mali"/>
                <a:ea typeface="Mali"/>
                <a:cs typeface="Mali"/>
                <a:sym typeface="Mali"/>
              </a:rPr>
              <a:t>Không học liên tục trong một thời gian dài, cần nghỉ ngơi giữa lúc học.</a:t>
            </a:r>
            <a:endParaRPr sz="2000">
              <a:solidFill>
                <a:srgbClr val="FF0000"/>
              </a:solidFill>
              <a:latin typeface="Mali"/>
              <a:ea typeface="Mali"/>
              <a:cs typeface="Mali"/>
              <a:sym typeface="Mali"/>
            </a:endParaRPr>
          </a:p>
          <a:p>
            <a:pPr indent="0" lvl="0" marL="457200" rtl="0" algn="l">
              <a:spcBef>
                <a:spcPts val="0"/>
              </a:spcBef>
              <a:spcAft>
                <a:spcPts val="0"/>
              </a:spcAft>
              <a:buNone/>
            </a:pPr>
            <a:r>
              <a:t/>
            </a:r>
            <a:endParaRPr sz="2000">
              <a:solidFill>
                <a:srgbClr val="FF0000"/>
              </a:solidFill>
              <a:latin typeface="Mali"/>
              <a:ea typeface="Mali"/>
              <a:cs typeface="Mali"/>
              <a:sym typeface="Mali"/>
            </a:endParaRPr>
          </a:p>
          <a:p>
            <a:pPr indent="-355600" lvl="0" marL="457200" rtl="0" algn="l">
              <a:spcBef>
                <a:spcPts val="0"/>
              </a:spcBef>
              <a:spcAft>
                <a:spcPts val="0"/>
              </a:spcAft>
              <a:buSzPts val="2000"/>
              <a:buFont typeface="Mali"/>
              <a:buAutoNum type="arabicPeriod"/>
            </a:pPr>
            <a:r>
              <a:rPr lang="vi" sz="2000">
                <a:solidFill>
                  <a:srgbClr val="FF0000"/>
                </a:solidFill>
                <a:latin typeface="Mali"/>
                <a:ea typeface="Mali"/>
                <a:cs typeface="Mali"/>
                <a:sym typeface="Mali"/>
              </a:rPr>
              <a:t>Khi không học thì để đầu óc nghỉ ngơi thực sự, nghe nhạc, đi dạo để thư giãn.</a:t>
            </a:r>
            <a:endParaRPr sz="2000">
              <a:solidFill>
                <a:srgbClr val="FF0000"/>
              </a:solidFill>
              <a:latin typeface="Mali"/>
              <a:ea typeface="Mali"/>
              <a:cs typeface="Mali"/>
              <a:sym typeface="Mal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266800" y="1245125"/>
            <a:ext cx="8261100" cy="332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vi" sz="2000">
                <a:solidFill>
                  <a:schemeClr val="dk1"/>
                </a:solidFill>
                <a:latin typeface="Mali"/>
                <a:ea typeface="Mali"/>
                <a:cs typeface="Mali"/>
                <a:sym typeface="Mali"/>
              </a:rPr>
              <a:t>Cách rèn luyện ( theo ý kiến riêng của em):</a:t>
            </a:r>
            <a:endParaRPr b="1" i="1" sz="2000">
              <a:solidFill>
                <a:schemeClr val="dk1"/>
              </a:solidFill>
              <a:latin typeface="Mali"/>
              <a:ea typeface="Mali"/>
              <a:cs typeface="Mali"/>
              <a:sym typeface="Mali"/>
            </a:endParaRPr>
          </a:p>
          <a:p>
            <a:pPr indent="-355600" lvl="0" marL="457200" rtl="0" algn="l">
              <a:lnSpc>
                <a:spcPct val="115000"/>
              </a:lnSpc>
              <a:spcBef>
                <a:spcPts val="0"/>
              </a:spcBef>
              <a:spcAft>
                <a:spcPts val="0"/>
              </a:spcAft>
              <a:buSzPts val="2000"/>
              <a:buFont typeface="Mali"/>
              <a:buChar char="-"/>
            </a:pPr>
            <a:r>
              <a:rPr lang="vi" sz="2000" u="sng">
                <a:solidFill>
                  <a:schemeClr val="dk1"/>
                </a:solidFill>
                <a:latin typeface="Mali"/>
                <a:ea typeface="Mali"/>
                <a:cs typeface="Mali"/>
                <a:sym typeface="Mali"/>
              </a:rPr>
              <a:t>Các bài tập giúp tăng sức khỏe:</a:t>
            </a:r>
            <a:r>
              <a:rPr lang="vi" sz="2000" u="sng">
                <a:solidFill>
                  <a:schemeClr val="dk1"/>
                </a:solidFill>
                <a:latin typeface="Mali"/>
                <a:ea typeface="Mali"/>
                <a:cs typeface="Mali"/>
                <a:sym typeface="Mali"/>
                <a:hlinkClick r:id="rId3">
                  <a:extLst>
                    <a:ext uri="{A12FA001-AC4F-418D-AE19-62706E023703}">
                      <ahyp:hlinkClr val="tx"/>
                    </a:ext>
                  </a:extLst>
                </a:hlinkClick>
              </a:rPr>
              <a:t> </a:t>
            </a:r>
            <a:r>
              <a:rPr i="1" lang="vi" sz="2000" u="sng">
                <a:solidFill>
                  <a:schemeClr val="hlink"/>
                </a:solidFill>
                <a:latin typeface="Mali"/>
                <a:ea typeface="Mali"/>
                <a:cs typeface="Mali"/>
                <a:sym typeface="Mali"/>
                <a:hlinkClick r:id="rId4"/>
              </a:rPr>
              <a:t>https://docs.google.com/document/d/1QYgnGrjDXzWiNCYyE41Stq5lpDwCrSii-W1QWU7oFxE/edit?usp=drive_link</a:t>
            </a:r>
            <a:r>
              <a:rPr i="1" lang="vi" sz="2000">
                <a:solidFill>
                  <a:schemeClr val="dk1"/>
                </a:solidFill>
                <a:latin typeface="Mali"/>
                <a:ea typeface="Mali"/>
                <a:cs typeface="Mali"/>
                <a:sym typeface="Mali"/>
              </a:rPr>
              <a:t> </a:t>
            </a:r>
            <a:endParaRPr i="1" sz="2000">
              <a:solidFill>
                <a:schemeClr val="dk1"/>
              </a:solidFill>
              <a:latin typeface="Mali"/>
              <a:ea typeface="Mali"/>
              <a:cs typeface="Mali"/>
              <a:sym typeface="Mali"/>
            </a:endParaRPr>
          </a:p>
          <a:p>
            <a:pPr indent="0" lvl="0" marL="457200" rtl="0" algn="l">
              <a:lnSpc>
                <a:spcPct val="115000"/>
              </a:lnSpc>
              <a:spcBef>
                <a:spcPts val="0"/>
              </a:spcBef>
              <a:spcAft>
                <a:spcPts val="0"/>
              </a:spcAft>
              <a:buNone/>
            </a:pPr>
            <a:r>
              <a:t/>
            </a:r>
            <a:endParaRPr i="1" sz="2000">
              <a:solidFill>
                <a:schemeClr val="dk1"/>
              </a:solidFill>
              <a:latin typeface="Mali"/>
              <a:ea typeface="Mali"/>
              <a:cs typeface="Mali"/>
              <a:sym typeface="Mali"/>
            </a:endParaRPr>
          </a:p>
          <a:p>
            <a:pPr indent="0" lvl="0" marL="457200" rtl="0" algn="l">
              <a:lnSpc>
                <a:spcPct val="115000"/>
              </a:lnSpc>
              <a:spcBef>
                <a:spcPts val="0"/>
              </a:spcBef>
              <a:spcAft>
                <a:spcPts val="0"/>
              </a:spcAft>
              <a:buNone/>
            </a:pPr>
            <a:r>
              <a:t/>
            </a:r>
            <a:endParaRPr i="1" sz="2000">
              <a:solidFill>
                <a:schemeClr val="dk1"/>
              </a:solidFill>
              <a:latin typeface="Mali"/>
              <a:ea typeface="Mali"/>
              <a:cs typeface="Mali"/>
              <a:sym typeface="Mali"/>
            </a:endParaRPr>
          </a:p>
          <a:p>
            <a:pPr indent="-355600" lvl="0" marL="457200" rtl="0" algn="l">
              <a:lnSpc>
                <a:spcPct val="115000"/>
              </a:lnSpc>
              <a:spcBef>
                <a:spcPts val="0"/>
              </a:spcBef>
              <a:spcAft>
                <a:spcPts val="0"/>
              </a:spcAft>
              <a:buSzPts val="2000"/>
              <a:buFont typeface="Mali"/>
              <a:buChar char="-"/>
            </a:pPr>
            <a:r>
              <a:rPr lang="vi" sz="2000" u="sng">
                <a:solidFill>
                  <a:schemeClr val="dk1"/>
                </a:solidFill>
                <a:latin typeface="Mali"/>
                <a:ea typeface="Mali"/>
                <a:cs typeface="Mali"/>
                <a:sym typeface="Mali"/>
              </a:rPr>
              <a:t>Chạy bộ đúng cách:</a:t>
            </a:r>
            <a:r>
              <a:rPr lang="vi" sz="2000" u="sng">
                <a:solidFill>
                  <a:schemeClr val="dk1"/>
                </a:solidFill>
                <a:latin typeface="Mali"/>
                <a:ea typeface="Mali"/>
                <a:cs typeface="Mali"/>
                <a:sym typeface="Mali"/>
                <a:hlinkClick r:id="rId5">
                  <a:extLst>
                    <a:ext uri="{A12FA001-AC4F-418D-AE19-62706E023703}">
                      <ahyp:hlinkClr val="tx"/>
                    </a:ext>
                  </a:extLst>
                </a:hlinkClick>
              </a:rPr>
              <a:t> </a:t>
            </a:r>
            <a:endParaRPr sz="2000">
              <a:solidFill>
                <a:schemeClr val="dk1"/>
              </a:solidFill>
              <a:latin typeface="Mali"/>
              <a:ea typeface="Mali"/>
              <a:cs typeface="Mali"/>
              <a:sym typeface="Mali"/>
            </a:endParaRPr>
          </a:p>
          <a:p>
            <a:pPr indent="0" lvl="0" marL="457200" rtl="0" algn="l">
              <a:lnSpc>
                <a:spcPct val="115000"/>
              </a:lnSpc>
              <a:spcBef>
                <a:spcPts val="0"/>
              </a:spcBef>
              <a:spcAft>
                <a:spcPts val="0"/>
              </a:spcAft>
              <a:buNone/>
            </a:pPr>
            <a:r>
              <a:rPr i="1" lang="vi" sz="2000" u="sng">
                <a:solidFill>
                  <a:schemeClr val="accent5"/>
                </a:solidFill>
                <a:latin typeface="Mali"/>
                <a:ea typeface="Mali"/>
                <a:cs typeface="Mali"/>
                <a:sym typeface="Mali"/>
              </a:rPr>
              <a:t>https://docs.google.com/document/d/1ZKZaDsxNBKNyCp-gNW33S3nQcECJW8fYTNYEPcd7ZP4/edit</a:t>
            </a:r>
            <a:endParaRPr i="1" sz="2000">
              <a:solidFill>
                <a:schemeClr val="dk1"/>
              </a:solidFill>
              <a:latin typeface="Mali"/>
              <a:ea typeface="Mali"/>
              <a:cs typeface="Mali"/>
              <a:sym typeface="Mali"/>
            </a:endParaRPr>
          </a:p>
        </p:txBody>
      </p:sp>
      <p:sp>
        <p:nvSpPr>
          <p:cNvPr id="81" name="Google Shape;81;p17"/>
          <p:cNvSpPr txBox="1"/>
          <p:nvPr/>
        </p:nvSpPr>
        <p:spPr>
          <a:xfrm>
            <a:off x="0" y="0"/>
            <a:ext cx="3606900" cy="9150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2"/>
          <p:cNvSpPr/>
          <p:nvPr/>
        </p:nvSpPr>
        <p:spPr>
          <a:xfrm>
            <a:off x="923950" y="1003000"/>
            <a:ext cx="1615800" cy="34833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62"/>
          <p:cNvSpPr txBox="1"/>
          <p:nvPr/>
        </p:nvSpPr>
        <p:spPr>
          <a:xfrm>
            <a:off x="835025" y="980800"/>
            <a:ext cx="2297400" cy="3527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500">
                <a:solidFill>
                  <a:srgbClr val="FF0000"/>
                </a:solidFill>
                <a:latin typeface="Mali"/>
                <a:ea typeface="Mali"/>
                <a:cs typeface="Mali"/>
                <a:sym typeface="Mali"/>
              </a:rPr>
              <a:t>4</a:t>
            </a:r>
            <a:r>
              <a:rPr b="1" lang="vi" sz="3500">
                <a:solidFill>
                  <a:srgbClr val="FF0000"/>
                </a:solidFill>
                <a:latin typeface="Mali"/>
                <a:ea typeface="Mali"/>
                <a:cs typeface="Mali"/>
                <a:sym typeface="Mali"/>
              </a:rPr>
              <a:t>.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VẤN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ĐỀ </a:t>
            </a:r>
            <a:endParaRPr b="1" sz="3500">
              <a:solidFill>
                <a:srgbClr val="FF0000"/>
              </a:solidFill>
              <a:latin typeface="Mali"/>
              <a:ea typeface="Mali"/>
              <a:cs typeface="Mali"/>
              <a:sym typeface="Mali"/>
            </a:endParaRPr>
          </a:p>
          <a:p>
            <a:pPr indent="0" lvl="0" marL="0" rtl="0" algn="ctr">
              <a:spcBef>
                <a:spcPts val="0"/>
              </a:spcBef>
              <a:spcAft>
                <a:spcPts val="0"/>
              </a:spcAft>
              <a:buNone/>
            </a:pPr>
            <a:r>
              <a:rPr b="1" lang="vi" sz="3500">
                <a:solidFill>
                  <a:srgbClr val="FF0000"/>
                </a:solidFill>
                <a:latin typeface="Mali"/>
                <a:ea typeface="Mali"/>
                <a:cs typeface="Mali"/>
                <a:sym typeface="Mali"/>
              </a:rPr>
              <a:t>KHÁC</a:t>
            </a:r>
            <a:endParaRPr b="1" sz="3500">
              <a:solidFill>
                <a:srgbClr val="FF0000"/>
              </a:solidFill>
              <a:latin typeface="Mali"/>
              <a:ea typeface="Mali"/>
              <a:cs typeface="Mali"/>
              <a:sym typeface="Mali"/>
            </a:endParaRPr>
          </a:p>
        </p:txBody>
      </p:sp>
      <p:cxnSp>
        <p:nvCxnSpPr>
          <p:cNvPr id="360" name="Google Shape;360;p62"/>
          <p:cNvCxnSpPr>
            <a:stCxn id="359" idx="3"/>
            <a:endCxn id="361" idx="1"/>
          </p:cNvCxnSpPr>
          <p:nvPr/>
        </p:nvCxnSpPr>
        <p:spPr>
          <a:xfrm flipH="1" rot="10800000">
            <a:off x="3132425" y="1395850"/>
            <a:ext cx="1137600" cy="1348800"/>
          </a:xfrm>
          <a:prstGeom prst="straightConnector1">
            <a:avLst/>
          </a:prstGeom>
          <a:noFill/>
          <a:ln cap="flat" cmpd="sng" w="9525">
            <a:solidFill>
              <a:schemeClr val="dk2"/>
            </a:solidFill>
            <a:prstDash val="solid"/>
            <a:round/>
            <a:headEnd len="med" w="med" type="none"/>
            <a:tailEnd len="med" w="med" type="triangle"/>
          </a:ln>
        </p:spPr>
      </p:cxnSp>
      <p:cxnSp>
        <p:nvCxnSpPr>
          <p:cNvPr id="362" name="Google Shape;362;p62"/>
          <p:cNvCxnSpPr>
            <a:stCxn id="359" idx="3"/>
            <a:endCxn id="363" idx="1"/>
          </p:cNvCxnSpPr>
          <p:nvPr/>
        </p:nvCxnSpPr>
        <p:spPr>
          <a:xfrm>
            <a:off x="3132425" y="2744650"/>
            <a:ext cx="1137600" cy="13062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62"/>
          <p:cNvSpPr txBox="1"/>
          <p:nvPr/>
        </p:nvSpPr>
        <p:spPr>
          <a:xfrm>
            <a:off x="4270025" y="980800"/>
            <a:ext cx="4506000" cy="829800"/>
          </a:xfrm>
          <a:prstGeom prst="rect">
            <a:avLst/>
          </a:prstGeom>
          <a:solidFill>
            <a:srgbClr val="FCE5CD"/>
          </a:solidFill>
          <a:ln>
            <a:noFill/>
          </a:ln>
        </p:spPr>
        <p:txBody>
          <a:bodyPr anchorCtr="0" anchor="ctr" bIns="91425" lIns="91425" spcFirstLastPara="1" rIns="91425" wrap="square" tIns="91425">
            <a:noAutofit/>
          </a:bodyPr>
          <a:lstStyle/>
          <a:p>
            <a:pPr indent="-431800" lvl="0" marL="457200" rtl="0" algn="ctr">
              <a:spcBef>
                <a:spcPts val="0"/>
              </a:spcBef>
              <a:spcAft>
                <a:spcPts val="0"/>
              </a:spcAft>
              <a:buClr>
                <a:schemeClr val="dk1"/>
              </a:buClr>
              <a:buSzPts val="3200"/>
              <a:buFont typeface="Mali"/>
              <a:buAutoNum type="alphaLcPeriod"/>
            </a:pPr>
            <a:r>
              <a:rPr b="1" lang="vi" sz="3200">
                <a:solidFill>
                  <a:schemeClr val="dk1"/>
                </a:solidFill>
                <a:latin typeface="Mali"/>
                <a:ea typeface="Mali"/>
                <a:cs typeface="Mali"/>
                <a:sym typeface="Mali"/>
              </a:rPr>
              <a:t>Lưng thẳng</a:t>
            </a:r>
            <a:endParaRPr b="1" sz="3200">
              <a:solidFill>
                <a:schemeClr val="dk1"/>
              </a:solidFill>
              <a:latin typeface="Mali"/>
              <a:ea typeface="Mali"/>
              <a:cs typeface="Mali"/>
              <a:sym typeface="Mali"/>
            </a:endParaRPr>
          </a:p>
        </p:txBody>
      </p:sp>
      <p:sp>
        <p:nvSpPr>
          <p:cNvPr id="363" name="Google Shape;363;p62"/>
          <p:cNvSpPr txBox="1"/>
          <p:nvPr/>
        </p:nvSpPr>
        <p:spPr>
          <a:xfrm>
            <a:off x="4270025" y="3615400"/>
            <a:ext cx="4751400" cy="8709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300">
                <a:solidFill>
                  <a:schemeClr val="dk1"/>
                </a:solidFill>
                <a:latin typeface="Mali"/>
                <a:ea typeface="Mali"/>
                <a:cs typeface="Mali"/>
                <a:sym typeface="Mali"/>
              </a:rPr>
              <a:t>c. Các ứng dụng hay</a:t>
            </a:r>
            <a:endParaRPr b="1" sz="3300">
              <a:solidFill>
                <a:schemeClr val="dk1"/>
              </a:solidFill>
              <a:latin typeface="Mali"/>
              <a:ea typeface="Mali"/>
              <a:cs typeface="Mali"/>
              <a:sym typeface="Mali"/>
            </a:endParaRPr>
          </a:p>
        </p:txBody>
      </p:sp>
      <p:sp>
        <p:nvSpPr>
          <p:cNvPr id="364" name="Google Shape;364;p62"/>
          <p:cNvSpPr txBox="1"/>
          <p:nvPr/>
        </p:nvSpPr>
        <p:spPr>
          <a:xfrm>
            <a:off x="4270025" y="2192500"/>
            <a:ext cx="4677300" cy="11043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sz="3200">
                <a:solidFill>
                  <a:schemeClr val="dk1"/>
                </a:solidFill>
                <a:latin typeface="Mali"/>
                <a:ea typeface="Mali"/>
                <a:cs typeface="Mali"/>
                <a:sym typeface="Mali"/>
              </a:rPr>
              <a:t>b. Các kênh youtube hay</a:t>
            </a:r>
            <a:endParaRPr b="1" sz="3200">
              <a:solidFill>
                <a:schemeClr val="dk1"/>
              </a:solidFill>
              <a:latin typeface="Mali"/>
              <a:ea typeface="Mali"/>
              <a:cs typeface="Mali"/>
              <a:sym typeface="Mali"/>
            </a:endParaRPr>
          </a:p>
        </p:txBody>
      </p:sp>
      <p:cxnSp>
        <p:nvCxnSpPr>
          <p:cNvPr id="365" name="Google Shape;365;p62"/>
          <p:cNvCxnSpPr>
            <a:stCxn id="359" idx="3"/>
            <a:endCxn id="364" idx="1"/>
          </p:cNvCxnSpPr>
          <p:nvPr/>
        </p:nvCxnSpPr>
        <p:spPr>
          <a:xfrm>
            <a:off x="3132425" y="2744650"/>
            <a:ext cx="113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4</a:t>
            </a:r>
            <a:r>
              <a:rPr b="1" lang="vi" sz="2300">
                <a:solidFill>
                  <a:srgbClr val="FF0000"/>
                </a:solidFill>
                <a:latin typeface="Mali"/>
                <a:ea typeface="Mali"/>
                <a:cs typeface="Mali"/>
                <a:sym typeface="Mali"/>
              </a:rPr>
              <a:t>.</a:t>
            </a:r>
            <a:r>
              <a:rPr b="1" lang="vi" sz="2300" u="sng">
                <a:solidFill>
                  <a:srgbClr val="FF0000"/>
                </a:solidFill>
                <a:latin typeface="Mali"/>
                <a:ea typeface="Mali"/>
                <a:cs typeface="Mali"/>
                <a:sym typeface="Mali"/>
              </a:rPr>
              <a:t> 	Vấn đề khác</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Lưng thẳng</a:t>
            </a:r>
            <a:endParaRPr b="1" sz="2100" u="sng">
              <a:solidFill>
                <a:schemeClr val="dk1"/>
              </a:solidFill>
              <a:latin typeface="Mali"/>
              <a:ea typeface="Mali"/>
              <a:cs typeface="Mali"/>
              <a:sym typeface="Mali"/>
            </a:endParaRPr>
          </a:p>
        </p:txBody>
      </p:sp>
      <p:sp>
        <p:nvSpPr>
          <p:cNvPr id="371" name="Google Shape;371;p63"/>
          <p:cNvSpPr txBox="1"/>
          <p:nvPr/>
        </p:nvSpPr>
        <p:spPr>
          <a:xfrm>
            <a:off x="242100" y="915000"/>
            <a:ext cx="8700900" cy="42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vi" sz="2000">
                <a:latin typeface="Mali"/>
                <a:ea typeface="Mali"/>
                <a:cs typeface="Mali"/>
                <a:sym typeface="Mali"/>
              </a:rPr>
              <a:t>Anh Chỏm nên tập dáng người lại, tập cho lưng thẳng lên. Có thể:</a:t>
            </a:r>
            <a:endParaRPr b="1" sz="2000">
              <a:latin typeface="Mali"/>
              <a:ea typeface="Mali"/>
              <a:cs typeface="Mali"/>
              <a:sym typeface="Mali"/>
            </a:endParaRPr>
          </a:p>
          <a:p>
            <a:pPr indent="0" lvl="0" marL="0" rtl="0" algn="l">
              <a:spcBef>
                <a:spcPts val="0"/>
              </a:spcBef>
              <a:spcAft>
                <a:spcPts val="0"/>
              </a:spcAft>
              <a:buNone/>
            </a:pPr>
            <a:r>
              <a:t/>
            </a:r>
            <a:endParaRPr b="1"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Đứng dựa thẳng vào tường</a:t>
            </a:r>
            <a:r>
              <a:rPr lang="vi" sz="2000">
                <a:latin typeface="Mali"/>
                <a:ea typeface="Mali"/>
                <a:cs typeface="Mali"/>
                <a:sym typeface="Mali"/>
              </a:rPr>
              <a:t> khoảng 10p/lần, 2-3 lần/ngày. Vào những lúc nghỉ ngơi khi học xong, vừa đứng vừa nghe nhạc để thư giãn là quá oke luôn.</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Bài tập plank: </a:t>
            </a:r>
            <a:endParaRPr sz="2000">
              <a:solidFill>
                <a:srgbClr val="FF0000"/>
              </a:solidFill>
              <a:latin typeface="Mali"/>
              <a:ea typeface="Mali"/>
              <a:cs typeface="Mali"/>
              <a:sym typeface="Mali"/>
            </a:endParaRPr>
          </a:p>
          <a:p>
            <a:pPr indent="-355600" lvl="1" marL="914400" rtl="0" algn="l">
              <a:spcBef>
                <a:spcPts val="0"/>
              </a:spcBef>
              <a:spcAft>
                <a:spcPts val="0"/>
              </a:spcAft>
              <a:buSzPts val="2000"/>
              <a:buFont typeface="Mali"/>
              <a:buChar char="❏"/>
            </a:pPr>
            <a:r>
              <a:rPr lang="vi" sz="2000">
                <a:latin typeface="Mali"/>
                <a:ea typeface="Mali"/>
                <a:cs typeface="Mali"/>
                <a:sym typeface="Mali"/>
              </a:rPr>
              <a:t>Chuẩn bị sẵn sàng với tư thế chống đẩy. Dồn trọng lực cơ thể lên hai cẳng tay.</a:t>
            </a:r>
            <a:endParaRPr sz="2000">
              <a:latin typeface="Mali"/>
              <a:ea typeface="Mali"/>
              <a:cs typeface="Mali"/>
              <a:sym typeface="Mali"/>
            </a:endParaRPr>
          </a:p>
          <a:p>
            <a:pPr indent="-355600" lvl="1" marL="914400" rtl="0" algn="l">
              <a:spcBef>
                <a:spcPts val="0"/>
              </a:spcBef>
              <a:spcAft>
                <a:spcPts val="0"/>
              </a:spcAft>
              <a:buSzPts val="2000"/>
              <a:buFont typeface="Mali"/>
              <a:buChar char="❏"/>
            </a:pPr>
            <a:r>
              <a:rPr lang="vi" sz="2000">
                <a:latin typeface="Mali"/>
                <a:ea typeface="Mali"/>
                <a:cs typeface="Mali"/>
                <a:sym typeface="Mali"/>
              </a:rPr>
              <a:t>Sử dụng lực ở mũi chân để nâng cơ thể lên. Hãy đảm bảo vai, lưng và hông nằm trên cùng một đường thẳng.</a:t>
            </a:r>
            <a:endParaRPr sz="2000">
              <a:latin typeface="Mali"/>
              <a:ea typeface="Mali"/>
              <a:cs typeface="Mali"/>
              <a:sym typeface="Mali"/>
            </a:endParaRPr>
          </a:p>
          <a:p>
            <a:pPr indent="-355600" lvl="1" marL="914400" rtl="0" algn="l">
              <a:spcBef>
                <a:spcPts val="0"/>
              </a:spcBef>
              <a:spcAft>
                <a:spcPts val="0"/>
              </a:spcAft>
              <a:buSzPts val="2000"/>
              <a:buFont typeface="Mali"/>
              <a:buChar char="❏"/>
            </a:pPr>
            <a:r>
              <a:rPr lang="vi" sz="2000">
                <a:latin typeface="Mali"/>
                <a:ea typeface="Mali"/>
                <a:cs typeface="Mali"/>
                <a:sym typeface="Mali"/>
              </a:rPr>
              <a:t>Duy trì tư thế trong 60 giây hoặc lâu hơn. Sau khi bạn đã quen với bài tập, hãy tiếp tục tăng thời gian lên.</a:t>
            </a:r>
            <a:endParaRPr sz="2000">
              <a:latin typeface="Mali"/>
              <a:ea typeface="Mali"/>
              <a:cs typeface="Mali"/>
              <a:sym typeface="Mal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4.</a:t>
            </a:r>
            <a:r>
              <a:rPr b="1" lang="vi" sz="2300" u="sng">
                <a:solidFill>
                  <a:srgbClr val="FF0000"/>
                </a:solidFill>
                <a:latin typeface="Mali"/>
                <a:ea typeface="Mali"/>
                <a:cs typeface="Mali"/>
                <a:sym typeface="Mali"/>
              </a:rPr>
              <a:t> 	Vấn đề khác</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b.</a:t>
            </a:r>
            <a:r>
              <a:rPr b="1" lang="vi" sz="2100" u="sng">
                <a:solidFill>
                  <a:schemeClr val="dk1"/>
                </a:solidFill>
                <a:latin typeface="Mali"/>
                <a:ea typeface="Mali"/>
                <a:cs typeface="Mali"/>
                <a:sym typeface="Mali"/>
              </a:rPr>
              <a:t> 	Các kênh youtube hay</a:t>
            </a:r>
            <a:endParaRPr b="1" sz="2100" u="sng">
              <a:solidFill>
                <a:schemeClr val="dk1"/>
              </a:solidFill>
              <a:latin typeface="Mali"/>
              <a:ea typeface="Mali"/>
              <a:cs typeface="Mali"/>
              <a:sym typeface="Mali"/>
            </a:endParaRPr>
          </a:p>
        </p:txBody>
      </p:sp>
      <p:sp>
        <p:nvSpPr>
          <p:cNvPr id="377" name="Google Shape;377;p64"/>
          <p:cNvSpPr txBox="1"/>
          <p:nvPr/>
        </p:nvSpPr>
        <p:spPr>
          <a:xfrm>
            <a:off x="242100" y="915000"/>
            <a:ext cx="8700900" cy="422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Lavendaire:</a:t>
            </a:r>
            <a:r>
              <a:rPr lang="vi" sz="2000">
                <a:latin typeface="Mali"/>
                <a:ea typeface="Mali"/>
                <a:cs typeface="Mali"/>
                <a:sym typeface="Mali"/>
              </a:rPr>
              <a:t> kênh youtube về thiết kế cuộc sống trong mơ và phát triển bản thân, những nội dung về yêu bản thân, rèn luyện thói quen, tư duy tích cực. </a:t>
            </a:r>
            <a:r>
              <a:rPr i="1" lang="vi" sz="2000" u="sng">
                <a:solidFill>
                  <a:schemeClr val="hlink"/>
                </a:solidFill>
                <a:latin typeface="Mali"/>
                <a:ea typeface="Mali"/>
                <a:cs typeface="Mali"/>
                <a:sym typeface="Mali"/>
                <a:hlinkClick r:id="rId3"/>
              </a:rPr>
              <a:t>https://www.youtube.com/@lavendaire</a:t>
            </a:r>
            <a:r>
              <a:rPr i="1" lang="vi" sz="2000">
                <a:latin typeface="Mali"/>
                <a:ea typeface="Mali"/>
                <a:cs typeface="Mali"/>
                <a:sym typeface="Mali"/>
              </a:rPr>
              <a:t> </a:t>
            </a:r>
            <a:endParaRPr i="1" sz="2000">
              <a:latin typeface="Mali"/>
              <a:ea typeface="Mali"/>
              <a:cs typeface="Mali"/>
              <a:sym typeface="Mali"/>
            </a:endParaRPr>
          </a:p>
          <a:p>
            <a:pPr indent="0" lvl="0" marL="457200" rtl="0" algn="l">
              <a:spcBef>
                <a:spcPts val="0"/>
              </a:spcBef>
              <a:spcAft>
                <a:spcPts val="0"/>
              </a:spcAft>
              <a:buNone/>
            </a:pPr>
            <a:r>
              <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Anna Akana:</a:t>
            </a:r>
            <a:r>
              <a:rPr lang="vi" sz="2000">
                <a:latin typeface="Mali"/>
                <a:ea typeface="Mali"/>
                <a:cs typeface="Mali"/>
                <a:sym typeface="Mali"/>
              </a:rPr>
              <a:t> kênh youtube giúp tìm hiểu những vấn đề tâm lý và sự gian nan của thế giới người lớn.</a:t>
            </a:r>
            <a:endParaRPr sz="2000">
              <a:latin typeface="Mali"/>
              <a:ea typeface="Mali"/>
              <a:cs typeface="Mali"/>
              <a:sym typeface="Mali"/>
            </a:endParaRPr>
          </a:p>
          <a:p>
            <a:pPr indent="0" lvl="0" marL="457200" rtl="0" algn="l">
              <a:spcBef>
                <a:spcPts val="0"/>
              </a:spcBef>
              <a:spcAft>
                <a:spcPts val="0"/>
              </a:spcAft>
              <a:buNone/>
            </a:pPr>
            <a:r>
              <a:rPr i="1" lang="vi" sz="2000" u="sng">
                <a:solidFill>
                  <a:schemeClr val="hlink"/>
                </a:solidFill>
                <a:latin typeface="Mali"/>
                <a:ea typeface="Mali"/>
                <a:cs typeface="Mali"/>
                <a:sym typeface="Mali"/>
                <a:hlinkClick r:id="rId4"/>
              </a:rPr>
              <a:t>https://www.youtube.com/@AnnaAkana</a:t>
            </a:r>
            <a:r>
              <a:rPr i="1" lang="vi" sz="2000">
                <a:latin typeface="Mali"/>
                <a:ea typeface="Mali"/>
                <a:cs typeface="Mali"/>
                <a:sym typeface="Mali"/>
              </a:rPr>
              <a:t> </a:t>
            </a:r>
            <a:endParaRPr i="1" sz="2000">
              <a:latin typeface="Mali"/>
              <a:ea typeface="Mali"/>
              <a:cs typeface="Mali"/>
              <a:sym typeface="Mali"/>
            </a:endParaRPr>
          </a:p>
          <a:p>
            <a:pPr indent="0" lvl="0" marL="457200" rtl="0" algn="l">
              <a:spcBef>
                <a:spcPts val="0"/>
              </a:spcBef>
              <a:spcAft>
                <a:spcPts val="0"/>
              </a:spcAft>
              <a:buNone/>
            </a:pPr>
            <a:r>
              <a:t/>
            </a:r>
            <a:endParaRPr i="1"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Psych2Go:</a:t>
            </a:r>
            <a:r>
              <a:rPr lang="vi" sz="2000">
                <a:latin typeface="Mali"/>
                <a:ea typeface="Mali"/>
                <a:cs typeface="Mali"/>
                <a:sym typeface="Mali"/>
              </a:rPr>
              <a:t> xây dựng các nội dung hoạt hình về tâm lý và sức khỏe tâm thần. </a:t>
            </a:r>
            <a:r>
              <a:rPr i="1" lang="vi" sz="2000" u="sng">
                <a:solidFill>
                  <a:schemeClr val="hlink"/>
                </a:solidFill>
                <a:latin typeface="Mali"/>
                <a:ea typeface="Mali"/>
                <a:cs typeface="Mali"/>
                <a:sym typeface="Mali"/>
                <a:hlinkClick r:id="rId5"/>
              </a:rPr>
              <a:t>https://www.youtube.com/@Psych2go</a:t>
            </a:r>
            <a:r>
              <a:rPr i="1" lang="vi" sz="2000">
                <a:latin typeface="Mali"/>
                <a:ea typeface="Mali"/>
                <a:cs typeface="Mali"/>
                <a:sym typeface="Mali"/>
              </a:rPr>
              <a:t> </a:t>
            </a:r>
            <a:endParaRPr i="1" sz="2000">
              <a:latin typeface="Mali"/>
              <a:ea typeface="Mali"/>
              <a:cs typeface="Mali"/>
              <a:sym typeface="Mal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nvSpPr>
        <p:spPr>
          <a:xfrm>
            <a:off x="0" y="0"/>
            <a:ext cx="9144000" cy="9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vi" sz="2300">
                <a:solidFill>
                  <a:srgbClr val="FF0000"/>
                </a:solidFill>
                <a:latin typeface="Mali"/>
                <a:ea typeface="Mali"/>
                <a:cs typeface="Mali"/>
                <a:sym typeface="Mali"/>
              </a:rPr>
              <a:t>4.</a:t>
            </a:r>
            <a:r>
              <a:rPr b="1" lang="vi" sz="2300" u="sng">
                <a:solidFill>
                  <a:srgbClr val="FF0000"/>
                </a:solidFill>
                <a:latin typeface="Mali"/>
                <a:ea typeface="Mali"/>
                <a:cs typeface="Mali"/>
                <a:sym typeface="Mali"/>
              </a:rPr>
              <a:t> 	Vấn đề khác</a:t>
            </a:r>
            <a:endParaRPr b="1" sz="2100" u="sng">
              <a:solidFill>
                <a:schemeClr val="dk1"/>
              </a:solidFill>
              <a:latin typeface="Mali"/>
              <a:ea typeface="Mali"/>
              <a:cs typeface="Mali"/>
              <a:sym typeface="Mali"/>
            </a:endParaRPr>
          </a:p>
          <a:p>
            <a:pPr indent="0" lvl="0" marL="0" rtl="0" algn="l">
              <a:lnSpc>
                <a:spcPct val="115000"/>
              </a:lnSpc>
              <a:spcBef>
                <a:spcPts val="0"/>
              </a:spcBef>
              <a:spcAft>
                <a:spcPts val="0"/>
              </a:spcAft>
              <a:buNone/>
            </a:pPr>
            <a:r>
              <a:rPr b="1" lang="vi" sz="2100">
                <a:solidFill>
                  <a:schemeClr val="dk1"/>
                </a:solidFill>
                <a:latin typeface="Mali"/>
                <a:ea typeface="Mali"/>
                <a:cs typeface="Mali"/>
                <a:sym typeface="Mali"/>
              </a:rPr>
              <a:t>c</a:t>
            </a:r>
            <a:r>
              <a:rPr b="1" lang="vi" sz="2100">
                <a:solidFill>
                  <a:schemeClr val="dk1"/>
                </a:solidFill>
                <a:latin typeface="Mali"/>
                <a:ea typeface="Mali"/>
                <a:cs typeface="Mali"/>
                <a:sym typeface="Mali"/>
              </a:rPr>
              <a:t>.</a:t>
            </a:r>
            <a:r>
              <a:rPr b="1" lang="vi" sz="2100" u="sng">
                <a:solidFill>
                  <a:schemeClr val="dk1"/>
                </a:solidFill>
                <a:latin typeface="Mali"/>
                <a:ea typeface="Mali"/>
                <a:cs typeface="Mali"/>
                <a:sym typeface="Mali"/>
              </a:rPr>
              <a:t> 	Các ứng dụng hay</a:t>
            </a:r>
            <a:endParaRPr b="1" sz="2100" u="sng">
              <a:solidFill>
                <a:schemeClr val="dk1"/>
              </a:solidFill>
              <a:latin typeface="Mali"/>
              <a:ea typeface="Mali"/>
              <a:cs typeface="Mali"/>
              <a:sym typeface="Mali"/>
            </a:endParaRPr>
          </a:p>
        </p:txBody>
      </p:sp>
      <p:sp>
        <p:nvSpPr>
          <p:cNvPr id="383" name="Google Shape;383;p65"/>
          <p:cNvSpPr txBox="1"/>
          <p:nvPr/>
        </p:nvSpPr>
        <p:spPr>
          <a:xfrm>
            <a:off x="221550" y="1641300"/>
            <a:ext cx="8700900" cy="4228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Dreamfora</a:t>
            </a:r>
            <a:r>
              <a:rPr lang="vi" sz="2000">
                <a:solidFill>
                  <a:srgbClr val="FF0000"/>
                </a:solidFill>
                <a:latin typeface="Mali"/>
                <a:ea typeface="Mali"/>
                <a:cs typeface="Mali"/>
                <a:sym typeface="Mali"/>
              </a:rPr>
              <a:t>:</a:t>
            </a:r>
            <a:r>
              <a:rPr lang="vi" sz="2000">
                <a:latin typeface="Mali"/>
                <a:ea typeface="Mali"/>
                <a:cs typeface="Mali"/>
                <a:sym typeface="Mali"/>
              </a:rPr>
              <a:t> app giúp chăm sóc bản thân</a:t>
            </a:r>
            <a:endParaRPr sz="2000">
              <a:latin typeface="Mali"/>
              <a:ea typeface="Mali"/>
              <a:cs typeface="Mali"/>
              <a:sym typeface="Mali"/>
            </a:endParaRPr>
          </a:p>
          <a:p>
            <a:pPr indent="-355600" lvl="0" marL="457200" rtl="0" algn="l">
              <a:spcBef>
                <a:spcPts val="0"/>
              </a:spcBef>
              <a:spcAft>
                <a:spcPts val="0"/>
              </a:spcAft>
              <a:buSzPts val="2000"/>
              <a:buFont typeface="Mali"/>
              <a:buChar char="❏"/>
            </a:pPr>
            <a:r>
              <a:rPr lang="vi" sz="2000">
                <a:solidFill>
                  <a:srgbClr val="FF0000"/>
                </a:solidFill>
                <a:latin typeface="Mali"/>
                <a:ea typeface="Mali"/>
                <a:cs typeface="Mali"/>
                <a:sym typeface="Mali"/>
              </a:rPr>
              <a:t>MindDoc</a:t>
            </a:r>
            <a:r>
              <a:rPr lang="vi" sz="2000">
                <a:solidFill>
                  <a:srgbClr val="FF0000"/>
                </a:solidFill>
                <a:latin typeface="Mali"/>
                <a:ea typeface="Mali"/>
                <a:cs typeface="Mali"/>
                <a:sym typeface="Mali"/>
              </a:rPr>
              <a:t>:</a:t>
            </a:r>
            <a:r>
              <a:rPr lang="vi" sz="2000">
                <a:latin typeface="Mali"/>
                <a:ea typeface="Mali"/>
                <a:cs typeface="Mali"/>
                <a:sym typeface="Mali"/>
              </a:rPr>
              <a:t> app giúp chăm sóc bản thân</a:t>
            </a:r>
            <a:endParaRPr i="1" sz="2000">
              <a:latin typeface="Mali"/>
              <a:ea typeface="Mali"/>
              <a:cs typeface="Mali"/>
              <a:sym typeface="Mal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6"/>
          <p:cNvSpPr txBox="1"/>
          <p:nvPr/>
        </p:nvSpPr>
        <p:spPr>
          <a:xfrm>
            <a:off x="553375" y="763350"/>
            <a:ext cx="8093400" cy="36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200">
                <a:latin typeface="Mali"/>
                <a:ea typeface="Mali"/>
                <a:cs typeface="Mali"/>
                <a:sym typeface="Mali"/>
              </a:rPr>
              <a:t>Nận đã mất 7749 giờ, vắt hết chất xám và tinh thần để tìm hiểu, giúp anh Chỏm thay đổi, phát triển bản thân. Chính vì vậy, anh Chỏm phải đọc và nhớ thực hiện để có sức khỏe tốt hơn, một tinh thần mạnh mẽ hơn nghe chưa. Dù biết nói suông để thay đổi thì rất dễ, còn muốn thực hiện được thì rất khó. Nhưng cũng mong anh Chỏm sẽ thay đổi từ từ. Muốn có sức khỏe tốt thì phải thực hiện, loại bỏ thói quen xấu đi.</a:t>
            </a:r>
            <a:endParaRPr sz="2200">
              <a:latin typeface="Mali"/>
              <a:ea typeface="Mali"/>
              <a:cs typeface="Mali"/>
              <a:sym typeface="Mal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7"/>
          <p:cNvSpPr txBox="1"/>
          <p:nvPr/>
        </p:nvSpPr>
        <p:spPr>
          <a:xfrm>
            <a:off x="525300" y="466900"/>
            <a:ext cx="8093400" cy="361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vi" sz="3000">
                <a:latin typeface="Mali"/>
                <a:ea typeface="Mali"/>
                <a:cs typeface="Mali"/>
                <a:sym typeface="Mali"/>
              </a:rPr>
              <a:t>THE END!!!</a:t>
            </a:r>
            <a:endParaRPr b="1" i="1" sz="3000">
              <a:latin typeface="Mali"/>
              <a:ea typeface="Mali"/>
              <a:cs typeface="Mali"/>
              <a:sym typeface="Mali"/>
            </a:endParaRPr>
          </a:p>
          <a:p>
            <a:pPr indent="0" lvl="0" marL="0" rtl="0" algn="ctr">
              <a:spcBef>
                <a:spcPts val="0"/>
              </a:spcBef>
              <a:spcAft>
                <a:spcPts val="0"/>
              </a:spcAft>
              <a:buNone/>
            </a:pPr>
            <a:r>
              <a:rPr b="1" i="1" lang="vi" sz="3000">
                <a:latin typeface="Mali"/>
                <a:ea typeface="Mali"/>
                <a:cs typeface="Mali"/>
                <a:sym typeface="Mali"/>
              </a:rPr>
              <a:t>HAPPY BIRTHDAY TO CHOM!</a:t>
            </a:r>
            <a:endParaRPr b="1" i="1" sz="3000">
              <a:latin typeface="Mali"/>
              <a:ea typeface="Mali"/>
              <a:cs typeface="Mali"/>
              <a:sym typeface="Mal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2319000" y="2085050"/>
            <a:ext cx="4667400" cy="829800"/>
          </a:xfrm>
          <a:prstGeom prst="rect">
            <a:avLst/>
          </a:pr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vi" sz="3200">
                <a:solidFill>
                  <a:schemeClr val="dk1"/>
                </a:solidFill>
                <a:latin typeface="Mali"/>
                <a:ea typeface="Mali"/>
                <a:cs typeface="Mali"/>
                <a:sym typeface="Mali"/>
              </a:rPr>
              <a:t>b. </a:t>
            </a:r>
            <a:r>
              <a:rPr b="1" lang="vi" sz="3200">
                <a:solidFill>
                  <a:schemeClr val="dk1"/>
                </a:solidFill>
                <a:latin typeface="Mali"/>
                <a:ea typeface="Mali"/>
                <a:cs typeface="Mali"/>
                <a:sym typeface="Mali"/>
              </a:rPr>
              <a:t>Sức khỏe tinh thần</a:t>
            </a:r>
            <a:endParaRPr b="1" sz="3200">
              <a:solidFill>
                <a:schemeClr val="dk1"/>
              </a:solidFill>
              <a:latin typeface="Mali"/>
              <a:ea typeface="Mali"/>
              <a:cs typeface="Mali"/>
              <a:sym typeface="Ma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p:nvPr/>
        </p:nvSpPr>
        <p:spPr>
          <a:xfrm>
            <a:off x="-110400" y="1210525"/>
            <a:ext cx="9254400" cy="2786700"/>
          </a:xfrm>
          <a:prstGeom prst="horizontalScroll">
            <a:avLst>
              <a:gd fmla="val 125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9"/>
          <p:cNvSpPr txBox="1"/>
          <p:nvPr/>
        </p:nvSpPr>
        <p:spPr>
          <a:xfrm>
            <a:off x="332750" y="1751525"/>
            <a:ext cx="8654700" cy="166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2200">
                <a:latin typeface="Mali"/>
                <a:ea typeface="Mali"/>
                <a:cs typeface="Mali"/>
                <a:sym typeface="Mali"/>
              </a:rPr>
              <a:t>Bên cạnh sức khỏe thể chất thì sức khỏe tinh thần cũng rất quan trọng. Em thấy anh Chỏm hình như đang có những vấn đề về tinh thần khi thường xuyên suy nghĩ nhiều, dễ mất ngủ, căng thẳng, và overthinking. </a:t>
            </a:r>
            <a:endParaRPr sz="2200">
              <a:latin typeface="Mali"/>
              <a:ea typeface="Mali"/>
              <a:cs typeface="Mali"/>
              <a:sym typeface="Mali"/>
            </a:endParaRPr>
          </a:p>
          <a:p>
            <a:pPr indent="0" lvl="0" marL="0" rtl="0" algn="just">
              <a:spcBef>
                <a:spcPts val="0"/>
              </a:spcBef>
              <a:spcAft>
                <a:spcPts val="0"/>
              </a:spcAft>
              <a:buNone/>
            </a:pPr>
            <a:r>
              <a:t/>
            </a:r>
            <a:endParaRPr sz="2000">
              <a:latin typeface="Mali"/>
              <a:ea typeface="Mali"/>
              <a:cs typeface="Mali"/>
              <a:sym typeface="Mali"/>
            </a:endParaRPr>
          </a:p>
        </p:txBody>
      </p:sp>
      <p:sp>
        <p:nvSpPr>
          <p:cNvPr id="93" name="Google Shape;93;p19"/>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p:nvPr/>
        </p:nvSpPr>
        <p:spPr>
          <a:xfrm>
            <a:off x="-365625" y="795500"/>
            <a:ext cx="9649500" cy="4179900"/>
          </a:xfrm>
          <a:prstGeom prst="horizontalScroll">
            <a:avLst>
              <a:gd fmla="val 125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20"/>
          <p:cNvSpPr txBox="1"/>
          <p:nvPr/>
        </p:nvSpPr>
        <p:spPr>
          <a:xfrm>
            <a:off x="182825" y="1215475"/>
            <a:ext cx="87900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vi" sz="2000">
                <a:solidFill>
                  <a:schemeClr val="dk1"/>
                </a:solidFill>
                <a:latin typeface="Mali"/>
                <a:ea typeface="Mali"/>
                <a:cs typeface="Mali"/>
                <a:sym typeface="Mali"/>
              </a:rPr>
              <a:t>Đúng là mình cần phải suy nghĩ cho tương lai, nhưng em mong anh đừng tạo áp lực quá, suy nghĩ nhưng cũng phải để bản thân mình nghỉ ngơi chứ, đầu óc nó thoải mái thì mọi chuyện mới giải quyết được, phải chia thời gian ra, lúc nào nghỉ ngơi thì phải hoàn toàn nghỉ ngơi, lúc nào cần suy nghĩ thì hãy suy nghĩ. Còn những chuyện đã xảy ra rồi, cái nào cần lưu ý thì lưu ý lại, không thì cho nó qua đi, đừng có ôm đồm rồi suy nghĩ tới suy nghĩ lui, hại bản thân mình. Biết rằng, nói suông như em thì dễ, đến khi thay đổi mới khó nhưng vẫn mong anh Chỏm hãy luôn nhớ đến lời em nói, không phải đúng hoàn toàn hết nhưng cũng có những thứ anh phải thay đổi theo. </a:t>
            </a:r>
            <a:endParaRPr sz="2000">
              <a:solidFill>
                <a:schemeClr val="dk1"/>
              </a:solidFill>
              <a:latin typeface="Mali"/>
              <a:ea typeface="Mali"/>
              <a:cs typeface="Mali"/>
              <a:sym typeface="Mali"/>
            </a:endParaRPr>
          </a:p>
        </p:txBody>
      </p:sp>
      <p:sp>
        <p:nvSpPr>
          <p:cNvPr id="100" name="Google Shape;100;p20"/>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0" y="0"/>
            <a:ext cx="3606900" cy="12867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rgbClr val="FF0000"/>
              </a:buClr>
              <a:buSzPts val="2300"/>
              <a:buFont typeface="Mali"/>
              <a:buAutoNum type="arabicPeriod"/>
            </a:pPr>
            <a:r>
              <a:rPr b="1" lang="vi" sz="2300" u="sng">
                <a:solidFill>
                  <a:srgbClr val="FF0000"/>
                </a:solidFill>
                <a:latin typeface="Mali"/>
                <a:ea typeface="Mali"/>
                <a:cs typeface="Mali"/>
                <a:sym typeface="Mali"/>
              </a:rPr>
              <a:t>Vấn đề sức khỏe</a:t>
            </a:r>
            <a:endParaRPr b="1" sz="2300" u="sng">
              <a:solidFill>
                <a:srgbClr val="FF0000"/>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thể chất</a:t>
            </a:r>
            <a:endParaRPr b="1" sz="2100" u="sng">
              <a:solidFill>
                <a:schemeClr val="dk1"/>
              </a:solidFill>
              <a:latin typeface="Mali"/>
              <a:ea typeface="Mali"/>
              <a:cs typeface="Mali"/>
              <a:sym typeface="Mali"/>
            </a:endParaRPr>
          </a:p>
          <a:p>
            <a:pPr indent="-361950" lvl="0" marL="457200" rtl="0" algn="l">
              <a:lnSpc>
                <a:spcPct val="115000"/>
              </a:lnSpc>
              <a:spcBef>
                <a:spcPts val="0"/>
              </a:spcBef>
              <a:spcAft>
                <a:spcPts val="0"/>
              </a:spcAft>
              <a:buClr>
                <a:schemeClr val="dk1"/>
              </a:buClr>
              <a:buSzPts val="2100"/>
              <a:buFont typeface="Mali"/>
              <a:buAutoNum type="alphaLcPeriod"/>
            </a:pPr>
            <a:r>
              <a:rPr b="1" lang="vi" sz="2100" u="sng">
                <a:solidFill>
                  <a:schemeClr val="dk1"/>
                </a:solidFill>
                <a:latin typeface="Mali"/>
                <a:ea typeface="Mali"/>
                <a:cs typeface="Mali"/>
                <a:sym typeface="Mali"/>
              </a:rPr>
              <a:t>Sức khỏe tinh thần</a:t>
            </a:r>
            <a:endParaRPr b="1" sz="2100" u="sng">
              <a:solidFill>
                <a:schemeClr val="dk1"/>
              </a:solidFill>
              <a:latin typeface="Mali"/>
              <a:ea typeface="Mali"/>
              <a:cs typeface="Mali"/>
              <a:sym typeface="Mali"/>
            </a:endParaRPr>
          </a:p>
        </p:txBody>
      </p:sp>
      <p:sp>
        <p:nvSpPr>
          <p:cNvPr id="106" name="Google Shape;106;p21"/>
          <p:cNvSpPr txBox="1"/>
          <p:nvPr/>
        </p:nvSpPr>
        <p:spPr>
          <a:xfrm>
            <a:off x="19775" y="1447700"/>
            <a:ext cx="9056700" cy="3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2000" u="sng">
                <a:latin typeface="Mali"/>
                <a:ea typeface="Mali"/>
                <a:cs typeface="Mali"/>
                <a:sym typeface="Mali"/>
              </a:rPr>
              <a:t>Mối quan hệ của luyện tập và lo âu</a:t>
            </a:r>
            <a:endParaRPr sz="2000" u="sng">
              <a:latin typeface="Mali"/>
              <a:ea typeface="Mali"/>
              <a:cs typeface="Mali"/>
              <a:sym typeface="Mali"/>
            </a:endParaRPr>
          </a:p>
          <a:p>
            <a:pPr indent="0" lvl="0" marL="0" rtl="0" algn="l">
              <a:spcBef>
                <a:spcPts val="0"/>
              </a:spcBef>
              <a:spcAft>
                <a:spcPts val="0"/>
              </a:spcAft>
              <a:buNone/>
            </a:pPr>
            <a:r>
              <a:t/>
            </a:r>
            <a:endParaRPr sz="2000" u="sng">
              <a:latin typeface="Mali"/>
              <a:ea typeface="Mali"/>
              <a:cs typeface="Mali"/>
              <a:sym typeface="Mali"/>
            </a:endParaRPr>
          </a:p>
          <a:p>
            <a:pPr indent="0" lvl="0" marL="0" rtl="0" algn="l">
              <a:spcBef>
                <a:spcPts val="0"/>
              </a:spcBef>
              <a:spcAft>
                <a:spcPts val="0"/>
              </a:spcAft>
              <a:buNone/>
            </a:pPr>
            <a:r>
              <a:rPr lang="vi" sz="2000">
                <a:latin typeface="Mali"/>
                <a:ea typeface="Mali"/>
                <a:cs typeface="Mali"/>
                <a:sym typeface="Mali"/>
              </a:rPr>
              <a:t>Tập thể dục giúp ngăn ngừa và cải thiện một số vấn đề sức khỏe, bao gồm huyết áp cao, tiểu đường và viêm khớp. </a:t>
            </a:r>
            <a:r>
              <a:rPr lang="vi" sz="2000">
                <a:solidFill>
                  <a:srgbClr val="FF0000"/>
                </a:solidFill>
                <a:latin typeface="Mali"/>
                <a:ea typeface="Mali"/>
                <a:cs typeface="Mali"/>
                <a:sym typeface="Mali"/>
              </a:rPr>
              <a:t>Nghiên cứu về trầm cảm, lo lắng và tập thể dục cho thấy việc thường xuyên tập luyện mang đến nhiều cải thiện cho tâm lý như trầm cảm, lo âu...</a:t>
            </a:r>
            <a:endParaRPr sz="2000">
              <a:solidFill>
                <a:srgbClr val="FF0000"/>
              </a:solidFill>
              <a:latin typeface="Mali"/>
              <a:ea typeface="Mali"/>
              <a:cs typeface="Mali"/>
              <a:sym typeface="Mali"/>
            </a:endParaRPr>
          </a:p>
          <a:p>
            <a:pPr indent="0" lvl="0" marL="0" rtl="0" algn="l">
              <a:spcBef>
                <a:spcPts val="0"/>
              </a:spcBef>
              <a:spcAft>
                <a:spcPts val="0"/>
              </a:spcAft>
              <a:buNone/>
            </a:pPr>
            <a:r>
              <a:t/>
            </a:r>
            <a:endParaRPr sz="2000">
              <a:latin typeface="Mali"/>
              <a:ea typeface="Mali"/>
              <a:cs typeface="Mali"/>
              <a:sym typeface="Mali"/>
            </a:endParaRPr>
          </a:p>
          <a:p>
            <a:pPr indent="0" lvl="0" marL="0" rtl="0" algn="l">
              <a:spcBef>
                <a:spcPts val="0"/>
              </a:spcBef>
              <a:spcAft>
                <a:spcPts val="0"/>
              </a:spcAft>
              <a:buNone/>
            </a:pPr>
            <a:r>
              <a:rPr lang="vi" sz="2000">
                <a:latin typeface="Mali"/>
                <a:ea typeface="Mali"/>
                <a:cs typeface="Mali"/>
                <a:sym typeface="Mali"/>
              </a:rPr>
              <a:t>Bạn có thể nhận thấy rằng </a:t>
            </a:r>
            <a:r>
              <a:rPr lang="vi" sz="2000">
                <a:solidFill>
                  <a:srgbClr val="FF0000"/>
                </a:solidFill>
                <a:latin typeface="Mali"/>
                <a:ea typeface="Mali"/>
                <a:cs typeface="Mali"/>
                <a:sym typeface="Mali"/>
              </a:rPr>
              <a:t>việc tập trung vào hơi thở và từng cử động của bản thân trong những tư thế tập luyện có thể xua tan những ý nghĩ tiêu cực.</a:t>
            </a:r>
            <a:endParaRPr sz="2000">
              <a:solidFill>
                <a:srgbClr val="FF0000"/>
              </a:solidFill>
              <a:latin typeface="Mali"/>
              <a:ea typeface="Mali"/>
              <a:cs typeface="Mali"/>
              <a:sym typeface="Mal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