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9.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0.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4"/>
  </p:notesMasterIdLst>
  <p:sldIdLst>
    <p:sldId id="341" r:id="rId2"/>
    <p:sldId id="342" r:id="rId3"/>
    <p:sldId id="343" r:id="rId4"/>
    <p:sldId id="344" r:id="rId5"/>
    <p:sldId id="345" r:id="rId6"/>
    <p:sldId id="347" r:id="rId7"/>
    <p:sldId id="348" r:id="rId8"/>
    <p:sldId id="349" r:id="rId9"/>
    <p:sldId id="350" r:id="rId10"/>
    <p:sldId id="363" r:id="rId11"/>
    <p:sldId id="386" r:id="rId12"/>
    <p:sldId id="384" r:id="rId13"/>
    <p:sldId id="385" r:id="rId14"/>
    <p:sldId id="387" r:id="rId15"/>
    <p:sldId id="388" r:id="rId16"/>
    <p:sldId id="389" r:id="rId17"/>
    <p:sldId id="390" r:id="rId18"/>
    <p:sldId id="391" r:id="rId19"/>
    <p:sldId id="392" r:id="rId20"/>
    <p:sldId id="393" r:id="rId21"/>
    <p:sldId id="381" r:id="rId22"/>
    <p:sldId id="394" r:id="rId23"/>
    <p:sldId id="395" r:id="rId24"/>
    <p:sldId id="373" r:id="rId25"/>
    <p:sldId id="374" r:id="rId26"/>
    <p:sldId id="375" r:id="rId27"/>
    <p:sldId id="376" r:id="rId28"/>
    <p:sldId id="377" r:id="rId29"/>
    <p:sldId id="378" r:id="rId30"/>
    <p:sldId id="379" r:id="rId31"/>
    <p:sldId id="380" r:id="rId32"/>
    <p:sldId id="325" r:id="rId33"/>
    <p:sldId id="326" r:id="rId34"/>
    <p:sldId id="329" r:id="rId35"/>
    <p:sldId id="332" r:id="rId36"/>
    <p:sldId id="330" r:id="rId37"/>
    <p:sldId id="331" r:id="rId38"/>
    <p:sldId id="367" r:id="rId39"/>
    <p:sldId id="383" r:id="rId40"/>
    <p:sldId id="368" r:id="rId41"/>
    <p:sldId id="369" r:id="rId42"/>
    <p:sldId id="372" r:id="rId43"/>
  </p:sldIdLst>
  <p:sldSz cx="9144000" cy="5143500" type="screen16x9"/>
  <p:notesSz cx="6858000" cy="9144000"/>
  <p:embeddedFontLst>
    <p:embeddedFont>
      <p:font typeface="Bauhaus 93" panose="04030905020B02020C02" pitchFamily="82" charset="0"/>
      <p:regular r:id="rId45"/>
    </p:embeddedFont>
    <p:embeddedFont>
      <p:font typeface="Calibri" panose="020F0502020204030204" pitchFamily="34" charset="0"/>
      <p:regular r:id="rId46"/>
      <p:bold r:id="rId47"/>
      <p:italic r:id="rId48"/>
      <p:boldItalic r:id="rId49"/>
    </p:embeddedFont>
    <p:embeddedFont>
      <p:font typeface="Nunito" panose="020B0604020202020204" charset="-93"/>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39966"/>
    <a:srgbClr val="006600"/>
    <a:srgbClr val="006400"/>
    <a:srgbClr val="003300"/>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bg2"/>
                </a:solidFill>
                <a:latin typeface="+mn-lt"/>
                <a:ea typeface="+mn-ea"/>
                <a:cs typeface="+mn-cs"/>
              </a:defRPr>
            </a:pPr>
            <a:r>
              <a:rPr lang="en-US" sz="1800" b="0" i="0" dirty="0" smtClean="0">
                <a:solidFill>
                  <a:srgbClr val="FF0000"/>
                </a:solidFill>
                <a:effectLst/>
              </a:rPr>
              <a:t>Comprehensive</a:t>
            </a:r>
            <a:r>
              <a:rPr lang="en-US" sz="1800" b="0" i="0" dirty="0" smtClean="0">
                <a:effectLst/>
              </a:rPr>
              <a:t> results using</a:t>
            </a:r>
            <a:endParaRPr lang="en-US" dirty="0" smtClean="0">
              <a:effectLst/>
            </a:endParaRPr>
          </a:p>
          <a:p>
            <a:pPr>
              <a:defRPr/>
            </a:pPr>
            <a:r>
              <a:rPr lang="en-US" sz="1800" b="0" i="0" dirty="0" smtClean="0">
                <a:effectLst/>
              </a:rPr>
              <a:t> </a:t>
            </a:r>
            <a:r>
              <a:rPr lang="en-US" sz="1800" b="0" i="0" dirty="0" smtClean="0">
                <a:solidFill>
                  <a:srgbClr val="FF0000"/>
                </a:solidFill>
                <a:effectLst/>
              </a:rPr>
              <a:t>HOG vs LSIB vs Segmentation </a:t>
            </a:r>
            <a:endParaRPr lang="en-US" dirty="0">
              <a:solidFill>
                <a:srgbClr val="FF0000"/>
              </a:solidFill>
              <a:effectLst/>
            </a:endParaRPr>
          </a:p>
        </c:rich>
      </c:tx>
      <c:layout/>
      <c:overlay val="0"/>
      <c:spPr>
        <a:noFill/>
        <a:ln>
          <a:noFill/>
        </a:ln>
        <a:effectLst/>
      </c:spPr>
      <c:txPr>
        <a:bodyPr rot="0" spcFirstLastPara="1" vertOverflow="ellipsis" vert="horz" wrap="square" anchor="ctr" anchorCtr="1"/>
        <a:lstStyle/>
        <a:p>
          <a:pPr>
            <a:defRPr sz="1862" b="1" i="0" u="none" strike="noStrike" kern="1200" spc="0" baseline="0">
              <a:solidFill>
                <a:schemeClr val="bg2"/>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KNN-10</c:v>
                </c:pt>
              </c:strCache>
            </c:strRef>
          </c:tx>
          <c:spPr>
            <a:solidFill>
              <a:schemeClr val="accent1"/>
            </a:solidFill>
            <a:ln>
              <a:noFill/>
            </a:ln>
            <a:effectLst/>
            <a:sp3d/>
          </c:spPr>
          <c:invertIfNegative val="0"/>
          <c:cat>
            <c:strRef>
              <c:f>Sheet1!$A$2:$A$4</c:f>
              <c:strCache>
                <c:ptCount val="3"/>
                <c:pt idx="0">
                  <c:v>mCV acc</c:v>
                </c:pt>
                <c:pt idx="1">
                  <c:v>mCV acc</c:v>
                </c:pt>
                <c:pt idx="2">
                  <c:v>mCV acc</c:v>
                </c:pt>
              </c:strCache>
            </c:strRef>
          </c:cat>
          <c:val>
            <c:numRef>
              <c:f>Sheet1!$B$2:$B$4</c:f>
              <c:numCache>
                <c:formatCode>General</c:formatCode>
                <c:ptCount val="3"/>
                <c:pt idx="0">
                  <c:v>0.87829999999999997</c:v>
                </c:pt>
                <c:pt idx="1">
                  <c:v>0.86329999999999996</c:v>
                </c:pt>
                <c:pt idx="2">
                  <c:v>0.84030000000000005</c:v>
                </c:pt>
              </c:numCache>
            </c:numRef>
          </c:val>
          <c:extLst xmlns:c16r2="http://schemas.microsoft.com/office/drawing/2015/06/chart">
            <c:ext xmlns:c16="http://schemas.microsoft.com/office/drawing/2014/chart" uri="{C3380CC4-5D6E-409C-BE32-E72D297353CC}">
              <c16:uniqueId val="{00000000-B55D-4F01-ADE2-0005960B07DF}"/>
            </c:ext>
          </c:extLst>
        </c:ser>
        <c:ser>
          <c:idx val="1"/>
          <c:order val="1"/>
          <c:tx>
            <c:strRef>
              <c:f>Sheet1!$C$1</c:f>
              <c:strCache>
                <c:ptCount val="1"/>
                <c:pt idx="0">
                  <c:v>KNN-5</c:v>
                </c:pt>
              </c:strCache>
            </c:strRef>
          </c:tx>
          <c:spPr>
            <a:solidFill>
              <a:schemeClr val="accent2"/>
            </a:solidFill>
            <a:ln>
              <a:noFill/>
            </a:ln>
            <a:effectLst/>
            <a:sp3d/>
          </c:spPr>
          <c:invertIfNegative val="0"/>
          <c:cat>
            <c:strRef>
              <c:f>Sheet1!$A$2:$A$4</c:f>
              <c:strCache>
                <c:ptCount val="3"/>
                <c:pt idx="0">
                  <c:v>mCV acc</c:v>
                </c:pt>
                <c:pt idx="1">
                  <c:v>mCV acc</c:v>
                </c:pt>
                <c:pt idx="2">
                  <c:v>mCV acc</c:v>
                </c:pt>
              </c:strCache>
            </c:strRef>
          </c:cat>
          <c:val>
            <c:numRef>
              <c:f>Sheet1!$C$2:$C$4</c:f>
              <c:numCache>
                <c:formatCode>General</c:formatCode>
                <c:ptCount val="3"/>
                <c:pt idx="0">
                  <c:v>0.89770000000000005</c:v>
                </c:pt>
                <c:pt idx="1">
                  <c:v>0.89339999999999997</c:v>
                </c:pt>
                <c:pt idx="2">
                  <c:v>0.87250000000000005</c:v>
                </c:pt>
              </c:numCache>
            </c:numRef>
          </c:val>
          <c:extLst xmlns:c16r2="http://schemas.microsoft.com/office/drawing/2015/06/chart">
            <c:ext xmlns:c16="http://schemas.microsoft.com/office/drawing/2014/chart" uri="{C3380CC4-5D6E-409C-BE32-E72D297353CC}">
              <c16:uniqueId val="{00000001-B55D-4F01-ADE2-0005960B07DF}"/>
            </c:ext>
          </c:extLst>
        </c:ser>
        <c:ser>
          <c:idx val="2"/>
          <c:order val="2"/>
          <c:tx>
            <c:strRef>
              <c:f>Sheet1!$D$1</c:f>
              <c:strCache>
                <c:ptCount val="1"/>
                <c:pt idx="0">
                  <c:v>KNN-2</c:v>
                </c:pt>
              </c:strCache>
            </c:strRef>
          </c:tx>
          <c:spPr>
            <a:solidFill>
              <a:schemeClr val="accent3"/>
            </a:solidFill>
            <a:ln>
              <a:noFill/>
            </a:ln>
            <a:effectLst/>
            <a:sp3d/>
          </c:spPr>
          <c:invertIfNegative val="0"/>
          <c:cat>
            <c:strRef>
              <c:f>Sheet1!$A$2:$A$4</c:f>
              <c:strCache>
                <c:ptCount val="3"/>
                <c:pt idx="0">
                  <c:v>mCV acc</c:v>
                </c:pt>
                <c:pt idx="1">
                  <c:v>mCV acc</c:v>
                </c:pt>
                <c:pt idx="2">
                  <c:v>mCV acc</c:v>
                </c:pt>
              </c:strCache>
            </c:strRef>
          </c:cat>
          <c:val>
            <c:numRef>
              <c:f>Sheet1!$D$2:$D$4</c:f>
              <c:numCache>
                <c:formatCode>General</c:formatCode>
                <c:ptCount val="3"/>
                <c:pt idx="0">
                  <c:v>0.90600000000000003</c:v>
                </c:pt>
                <c:pt idx="1">
                  <c:v>0.93400000000000005</c:v>
                </c:pt>
                <c:pt idx="2">
                  <c:v>0.89649999999999996</c:v>
                </c:pt>
              </c:numCache>
            </c:numRef>
          </c:val>
          <c:extLst xmlns:c16r2="http://schemas.microsoft.com/office/drawing/2015/06/chart">
            <c:ext xmlns:c16="http://schemas.microsoft.com/office/drawing/2014/chart" uri="{C3380CC4-5D6E-409C-BE32-E72D297353CC}">
              <c16:uniqueId val="{00000002-B55D-4F01-ADE2-0005960B07DF}"/>
            </c:ext>
          </c:extLst>
        </c:ser>
        <c:ser>
          <c:idx val="3"/>
          <c:order val="3"/>
          <c:tx>
            <c:strRef>
              <c:f>Sheet1!$E$1</c:f>
              <c:strCache>
                <c:ptCount val="1"/>
                <c:pt idx="0">
                  <c:v>KNN-1</c:v>
                </c:pt>
              </c:strCache>
            </c:strRef>
          </c:tx>
          <c:spPr>
            <a:solidFill>
              <a:schemeClr val="accent4"/>
            </a:solidFill>
            <a:ln>
              <a:noFill/>
            </a:ln>
            <a:effectLst/>
            <a:sp3d/>
          </c:spPr>
          <c:invertIfNegative val="0"/>
          <c:cat>
            <c:strRef>
              <c:f>Sheet1!$A$2:$A$4</c:f>
              <c:strCache>
                <c:ptCount val="3"/>
                <c:pt idx="0">
                  <c:v>mCV acc</c:v>
                </c:pt>
                <c:pt idx="1">
                  <c:v>mCV acc</c:v>
                </c:pt>
                <c:pt idx="2">
                  <c:v>mCV acc</c:v>
                </c:pt>
              </c:strCache>
            </c:strRef>
          </c:cat>
          <c:val>
            <c:numRef>
              <c:f>Sheet1!$E$2:$E$4</c:f>
              <c:numCache>
                <c:formatCode>General</c:formatCode>
                <c:ptCount val="3"/>
                <c:pt idx="0">
                  <c:v>0.91610000000000003</c:v>
                </c:pt>
                <c:pt idx="1">
                  <c:v>0.94010000000000005</c:v>
                </c:pt>
                <c:pt idx="2">
                  <c:v>0.93259999999999998</c:v>
                </c:pt>
              </c:numCache>
            </c:numRef>
          </c:val>
          <c:extLst xmlns:c16r2="http://schemas.microsoft.com/office/drawing/2015/06/chart">
            <c:ext xmlns:c16="http://schemas.microsoft.com/office/drawing/2014/chart" uri="{C3380CC4-5D6E-409C-BE32-E72D297353CC}">
              <c16:uniqueId val="{00000003-B55D-4F01-ADE2-0005960B07DF}"/>
            </c:ext>
          </c:extLst>
        </c:ser>
        <c:ser>
          <c:idx val="4"/>
          <c:order val="4"/>
          <c:tx>
            <c:strRef>
              <c:f>Sheet1!$F$1</c:f>
              <c:strCache>
                <c:ptCount val="1"/>
                <c:pt idx="0">
                  <c:v>SVM-ln</c:v>
                </c:pt>
              </c:strCache>
            </c:strRef>
          </c:tx>
          <c:spPr>
            <a:solidFill>
              <a:schemeClr val="accent5"/>
            </a:solidFill>
            <a:ln>
              <a:noFill/>
            </a:ln>
            <a:effectLst/>
            <a:sp3d/>
          </c:spPr>
          <c:invertIfNegative val="0"/>
          <c:cat>
            <c:strRef>
              <c:f>Sheet1!$A$2:$A$4</c:f>
              <c:strCache>
                <c:ptCount val="3"/>
                <c:pt idx="0">
                  <c:v>mCV acc</c:v>
                </c:pt>
                <c:pt idx="1">
                  <c:v>mCV acc</c:v>
                </c:pt>
                <c:pt idx="2">
                  <c:v>mCV acc</c:v>
                </c:pt>
              </c:strCache>
            </c:strRef>
          </c:cat>
          <c:val>
            <c:numRef>
              <c:f>Sheet1!$F$2:$F$4</c:f>
              <c:numCache>
                <c:formatCode>General</c:formatCode>
                <c:ptCount val="3"/>
                <c:pt idx="0">
                  <c:v>0.82130000000000003</c:v>
                </c:pt>
                <c:pt idx="1">
                  <c:v>0.90839999999999999</c:v>
                </c:pt>
                <c:pt idx="2">
                  <c:v>0.89200000000000002</c:v>
                </c:pt>
              </c:numCache>
            </c:numRef>
          </c:val>
          <c:extLst xmlns:c16r2="http://schemas.microsoft.com/office/drawing/2015/06/chart">
            <c:ext xmlns:c16="http://schemas.microsoft.com/office/drawing/2014/chart" uri="{C3380CC4-5D6E-409C-BE32-E72D297353CC}">
              <c16:uniqueId val="{00000004-B55D-4F01-ADE2-0005960B07DF}"/>
            </c:ext>
          </c:extLst>
        </c:ser>
        <c:ser>
          <c:idx val="5"/>
          <c:order val="5"/>
          <c:tx>
            <c:strRef>
              <c:f>Sheet1!$G$1</c:f>
              <c:strCache>
                <c:ptCount val="1"/>
                <c:pt idx="0">
                  <c:v>SVM-rbf</c:v>
                </c:pt>
              </c:strCache>
            </c:strRef>
          </c:tx>
          <c:spPr>
            <a:solidFill>
              <a:schemeClr val="accent6"/>
            </a:solidFill>
            <a:ln>
              <a:noFill/>
            </a:ln>
            <a:effectLst/>
            <a:sp3d/>
          </c:spPr>
          <c:invertIfNegative val="0"/>
          <c:cat>
            <c:strRef>
              <c:f>Sheet1!$A$2:$A$4</c:f>
              <c:strCache>
                <c:ptCount val="3"/>
                <c:pt idx="0">
                  <c:v>mCV acc</c:v>
                </c:pt>
                <c:pt idx="1">
                  <c:v>mCV acc</c:v>
                </c:pt>
                <c:pt idx="2">
                  <c:v>mCV acc</c:v>
                </c:pt>
              </c:strCache>
            </c:strRef>
          </c:cat>
          <c:val>
            <c:numRef>
              <c:f>Sheet1!$G$2:$G$4</c:f>
              <c:numCache>
                <c:formatCode>General</c:formatCode>
                <c:ptCount val="3"/>
                <c:pt idx="0">
                  <c:v>0.89339999999999997</c:v>
                </c:pt>
                <c:pt idx="1">
                  <c:v>0.91190000000000004</c:v>
                </c:pt>
                <c:pt idx="2">
                  <c:v>0.90349999999999997</c:v>
                </c:pt>
              </c:numCache>
            </c:numRef>
          </c:val>
          <c:extLst xmlns:c16r2="http://schemas.microsoft.com/office/drawing/2015/06/chart">
            <c:ext xmlns:c16="http://schemas.microsoft.com/office/drawing/2014/chart" uri="{C3380CC4-5D6E-409C-BE32-E72D297353CC}">
              <c16:uniqueId val="{00000005-B55D-4F01-ADE2-0005960B07DF}"/>
            </c:ext>
          </c:extLst>
        </c:ser>
        <c:ser>
          <c:idx val="6"/>
          <c:order val="6"/>
          <c:tx>
            <c:strRef>
              <c:f>Sheet1!$H$1</c:f>
              <c:strCache>
                <c:ptCount val="1"/>
                <c:pt idx="0">
                  <c:v>RF</c:v>
                </c:pt>
              </c:strCache>
            </c:strRef>
          </c:tx>
          <c:spPr>
            <a:solidFill>
              <a:schemeClr val="accent1">
                <a:lumMod val="60000"/>
              </a:schemeClr>
            </a:solidFill>
            <a:ln>
              <a:noFill/>
            </a:ln>
            <a:effectLst/>
            <a:sp3d/>
          </c:spPr>
          <c:invertIfNegative val="0"/>
          <c:cat>
            <c:strRef>
              <c:f>Sheet1!$A$2:$A$4</c:f>
              <c:strCache>
                <c:ptCount val="3"/>
                <c:pt idx="0">
                  <c:v>mCV acc</c:v>
                </c:pt>
                <c:pt idx="1">
                  <c:v>mCV acc</c:v>
                </c:pt>
                <c:pt idx="2">
                  <c:v>mCV acc</c:v>
                </c:pt>
              </c:strCache>
            </c:strRef>
          </c:cat>
          <c:val>
            <c:numRef>
              <c:f>Sheet1!$H$2:$H$4</c:f>
              <c:numCache>
                <c:formatCode>General</c:formatCode>
                <c:ptCount val="3"/>
                <c:pt idx="0">
                  <c:v>0.85070000000000001</c:v>
                </c:pt>
                <c:pt idx="1">
                  <c:v>0.85980000000000001</c:v>
                </c:pt>
                <c:pt idx="2">
                  <c:v>0.81810000000000005</c:v>
                </c:pt>
              </c:numCache>
            </c:numRef>
          </c:val>
          <c:extLst xmlns:c16r2="http://schemas.microsoft.com/office/drawing/2015/06/chart">
            <c:ext xmlns:c16="http://schemas.microsoft.com/office/drawing/2014/chart" uri="{C3380CC4-5D6E-409C-BE32-E72D297353CC}">
              <c16:uniqueId val="{00000006-B55D-4F01-ADE2-0005960B07DF}"/>
            </c:ext>
          </c:extLst>
        </c:ser>
        <c:dLbls>
          <c:showLegendKey val="0"/>
          <c:showVal val="0"/>
          <c:showCatName val="0"/>
          <c:showSerName val="0"/>
          <c:showPercent val="0"/>
          <c:showBubbleSize val="0"/>
        </c:dLbls>
        <c:gapWidth val="150"/>
        <c:shape val="box"/>
        <c:axId val="1188106288"/>
        <c:axId val="1188106832"/>
        <c:axId val="0"/>
      </c:bar3DChart>
      <c:catAx>
        <c:axId val="11881062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bg2"/>
                </a:solidFill>
                <a:latin typeface="+mn-lt"/>
                <a:ea typeface="+mn-ea"/>
                <a:cs typeface="+mn-cs"/>
              </a:defRPr>
            </a:pPr>
            <a:endParaRPr lang="en-US"/>
          </a:p>
        </c:txPr>
        <c:crossAx val="1188106832"/>
        <c:crosses val="autoZero"/>
        <c:auto val="1"/>
        <c:lblAlgn val="ctr"/>
        <c:lblOffset val="100"/>
        <c:noMultiLvlLbl val="0"/>
      </c:catAx>
      <c:valAx>
        <c:axId val="1188106832"/>
        <c:scaling>
          <c:orientation val="minMax"/>
          <c:min val="0"/>
        </c:scaling>
        <c:delete val="0"/>
        <c:axPos val="l"/>
        <c:majorGridlines>
          <c:spPr>
            <a:ln w="12700" cap="flat" cmpd="sng" algn="ctr">
              <a:solidFill>
                <a:srgbClr val="000000"/>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bg2"/>
                </a:solidFill>
                <a:latin typeface="+mn-lt"/>
                <a:ea typeface="+mn-ea"/>
                <a:cs typeface="+mn-cs"/>
              </a:defRPr>
            </a:pPr>
            <a:endParaRPr lang="en-US"/>
          </a:p>
        </c:txPr>
        <c:crossAx val="11881062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1" i="0" u="none" strike="noStrike" kern="1200" baseline="0">
              <a:solidFill>
                <a:schemeClr val="bg2"/>
              </a:solidFill>
              <a:latin typeface="+mn-lt"/>
              <a:ea typeface="+mn-ea"/>
              <a:cs typeface="+mn-cs"/>
            </a:defRPr>
          </a:pPr>
          <a:endParaRPr lang="en-US"/>
        </a:p>
      </c:txPr>
    </c:legend>
    <c:plotVisOnly val="1"/>
    <c:dispBlanksAs val="gap"/>
    <c:showDLblsOverMax val="0"/>
  </c:chart>
  <c:spPr>
    <a:solidFill>
      <a:schemeClr val="tx1">
        <a:lumMod val="95000"/>
      </a:schemeClr>
    </a:solidFill>
    <a:ln>
      <a:noFill/>
    </a:ln>
    <a:effectLst/>
  </c:spPr>
  <c:txPr>
    <a:bodyPr/>
    <a:lstStyle/>
    <a:p>
      <a:pPr>
        <a:defRPr b="1">
          <a:solidFill>
            <a:schemeClr val="bg2"/>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bg2"/>
                </a:solidFill>
                <a:latin typeface="+mn-lt"/>
                <a:ea typeface="+mn-ea"/>
                <a:cs typeface="+mn-cs"/>
              </a:defRPr>
            </a:pPr>
            <a:r>
              <a:rPr lang="en-US" sz="1800" b="0" i="0" dirty="0" smtClean="0">
                <a:solidFill>
                  <a:srgbClr val="FF0000"/>
                </a:solidFill>
                <a:effectLst/>
              </a:rPr>
              <a:t>Comprehensive</a:t>
            </a:r>
            <a:r>
              <a:rPr lang="en-US" sz="1800" b="0" i="0" dirty="0" smtClean="0">
                <a:effectLst/>
              </a:rPr>
              <a:t> results using</a:t>
            </a:r>
            <a:endParaRPr lang="en-US" dirty="0" smtClean="0">
              <a:effectLst/>
            </a:endParaRPr>
          </a:p>
          <a:p>
            <a:pPr>
              <a:defRPr/>
            </a:pPr>
            <a:r>
              <a:rPr lang="en-US" sz="1800" b="0" i="0" dirty="0" smtClean="0">
                <a:effectLst/>
              </a:rPr>
              <a:t> </a:t>
            </a:r>
            <a:r>
              <a:rPr lang="en-US" sz="1800" b="0" i="0" dirty="0" smtClean="0">
                <a:solidFill>
                  <a:srgbClr val="FF0000"/>
                </a:solidFill>
                <a:effectLst/>
              </a:rPr>
              <a:t>HOG vs LSIB vs Segmentation </a:t>
            </a:r>
            <a:endParaRPr lang="en-US" dirty="0">
              <a:solidFill>
                <a:srgbClr val="FF0000"/>
              </a:solidFill>
              <a:effectLst/>
            </a:endParaRPr>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bg2"/>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KNN-10</c:v>
                </c:pt>
              </c:strCache>
            </c:strRef>
          </c:tx>
          <c:spPr>
            <a:solidFill>
              <a:schemeClr val="accent1"/>
            </a:solidFill>
            <a:ln>
              <a:noFill/>
            </a:ln>
            <a:effectLst/>
            <a:sp3d/>
          </c:spPr>
          <c:invertIfNegative val="0"/>
          <c:cat>
            <c:strRef>
              <c:f>Sheet1!$A$2:$A$4</c:f>
              <c:strCache>
                <c:ptCount val="3"/>
                <c:pt idx="0">
                  <c:v>acc</c:v>
                </c:pt>
                <c:pt idx="1">
                  <c:v>acc</c:v>
                </c:pt>
                <c:pt idx="2">
                  <c:v>acc</c:v>
                </c:pt>
              </c:strCache>
            </c:strRef>
          </c:cat>
          <c:val>
            <c:numRef>
              <c:f>Sheet1!$B$2:$B$4</c:f>
              <c:numCache>
                <c:formatCode>General</c:formatCode>
                <c:ptCount val="3"/>
                <c:pt idx="0">
                  <c:v>0.8367</c:v>
                </c:pt>
                <c:pt idx="1">
                  <c:v>0.82909999999999995</c:v>
                </c:pt>
                <c:pt idx="2">
                  <c:v>0.80320000000000003</c:v>
                </c:pt>
              </c:numCache>
            </c:numRef>
          </c:val>
          <c:extLst xmlns:c16r2="http://schemas.microsoft.com/office/drawing/2015/06/chart">
            <c:ext xmlns:c16="http://schemas.microsoft.com/office/drawing/2014/chart" uri="{C3380CC4-5D6E-409C-BE32-E72D297353CC}">
              <c16:uniqueId val="{00000000-B55D-4F01-ADE2-0005960B07DF}"/>
            </c:ext>
          </c:extLst>
        </c:ser>
        <c:ser>
          <c:idx val="1"/>
          <c:order val="1"/>
          <c:tx>
            <c:strRef>
              <c:f>Sheet1!$C$1</c:f>
              <c:strCache>
                <c:ptCount val="1"/>
                <c:pt idx="0">
                  <c:v>KNN-5</c:v>
                </c:pt>
              </c:strCache>
            </c:strRef>
          </c:tx>
          <c:spPr>
            <a:solidFill>
              <a:schemeClr val="accent2"/>
            </a:solidFill>
            <a:ln>
              <a:noFill/>
            </a:ln>
            <a:effectLst/>
            <a:sp3d/>
          </c:spPr>
          <c:invertIfNegative val="0"/>
          <c:cat>
            <c:strRef>
              <c:f>Sheet1!$A$2:$A$4</c:f>
              <c:strCache>
                <c:ptCount val="3"/>
                <c:pt idx="0">
                  <c:v>acc</c:v>
                </c:pt>
                <c:pt idx="1">
                  <c:v>acc</c:v>
                </c:pt>
                <c:pt idx="2">
                  <c:v>acc</c:v>
                </c:pt>
              </c:strCache>
            </c:strRef>
          </c:cat>
          <c:val>
            <c:numRef>
              <c:f>Sheet1!$C$2:$C$4</c:f>
              <c:numCache>
                <c:formatCode>General</c:formatCode>
                <c:ptCount val="3"/>
                <c:pt idx="0">
                  <c:v>0.87480000000000002</c:v>
                </c:pt>
                <c:pt idx="1">
                  <c:v>0.88100000000000001</c:v>
                </c:pt>
                <c:pt idx="2">
                  <c:v>0.86040000000000005</c:v>
                </c:pt>
              </c:numCache>
            </c:numRef>
          </c:val>
          <c:extLst xmlns:c16r2="http://schemas.microsoft.com/office/drawing/2015/06/chart">
            <c:ext xmlns:c16="http://schemas.microsoft.com/office/drawing/2014/chart" uri="{C3380CC4-5D6E-409C-BE32-E72D297353CC}">
              <c16:uniqueId val="{00000001-B55D-4F01-ADE2-0005960B07DF}"/>
            </c:ext>
          </c:extLst>
        </c:ser>
        <c:ser>
          <c:idx val="2"/>
          <c:order val="2"/>
          <c:tx>
            <c:strRef>
              <c:f>Sheet1!$D$1</c:f>
              <c:strCache>
                <c:ptCount val="1"/>
                <c:pt idx="0">
                  <c:v>KNN-2</c:v>
                </c:pt>
              </c:strCache>
            </c:strRef>
          </c:tx>
          <c:spPr>
            <a:solidFill>
              <a:schemeClr val="accent3"/>
            </a:solidFill>
            <a:ln>
              <a:noFill/>
            </a:ln>
            <a:effectLst/>
            <a:sp3d/>
          </c:spPr>
          <c:invertIfNegative val="0"/>
          <c:cat>
            <c:strRef>
              <c:f>Sheet1!$A$2:$A$4</c:f>
              <c:strCache>
                <c:ptCount val="3"/>
                <c:pt idx="0">
                  <c:v>acc</c:v>
                </c:pt>
                <c:pt idx="1">
                  <c:v>acc</c:v>
                </c:pt>
                <c:pt idx="2">
                  <c:v>acc</c:v>
                </c:pt>
              </c:strCache>
            </c:strRef>
          </c:cat>
          <c:val>
            <c:numRef>
              <c:f>Sheet1!$D$2:$D$4</c:f>
              <c:numCache>
                <c:formatCode>General</c:formatCode>
                <c:ptCount val="3"/>
                <c:pt idx="0">
                  <c:v>0.95489999999999997</c:v>
                </c:pt>
                <c:pt idx="1">
                  <c:v>0.96030000000000004</c:v>
                </c:pt>
                <c:pt idx="2">
                  <c:v>0.92069999999999996</c:v>
                </c:pt>
              </c:numCache>
            </c:numRef>
          </c:val>
          <c:extLst xmlns:c16r2="http://schemas.microsoft.com/office/drawing/2015/06/chart">
            <c:ext xmlns:c16="http://schemas.microsoft.com/office/drawing/2014/chart" uri="{C3380CC4-5D6E-409C-BE32-E72D297353CC}">
              <c16:uniqueId val="{00000002-B55D-4F01-ADE2-0005960B07DF}"/>
            </c:ext>
          </c:extLst>
        </c:ser>
        <c:ser>
          <c:idx val="3"/>
          <c:order val="3"/>
          <c:tx>
            <c:strRef>
              <c:f>Sheet1!$E$1</c:f>
              <c:strCache>
                <c:ptCount val="1"/>
                <c:pt idx="0">
                  <c:v>KNN-1</c:v>
                </c:pt>
              </c:strCache>
            </c:strRef>
          </c:tx>
          <c:spPr>
            <a:solidFill>
              <a:schemeClr val="accent4"/>
            </a:solidFill>
            <a:ln>
              <a:noFill/>
            </a:ln>
            <a:effectLst/>
            <a:sp3d/>
          </c:spPr>
          <c:invertIfNegative val="0"/>
          <c:cat>
            <c:strRef>
              <c:f>Sheet1!$A$2:$A$4</c:f>
              <c:strCache>
                <c:ptCount val="3"/>
                <c:pt idx="0">
                  <c:v>acc</c:v>
                </c:pt>
                <c:pt idx="1">
                  <c:v>acc</c:v>
                </c:pt>
                <c:pt idx="2">
                  <c:v>acc</c:v>
                </c:pt>
              </c:strCache>
            </c:strRef>
          </c:cat>
          <c:val>
            <c:numRef>
              <c:f>Sheet1!$E$2:$E$4</c:f>
              <c:numCache>
                <c:formatCode>General</c:formatCode>
                <c:ptCount val="3"/>
                <c:pt idx="0">
                  <c:v>0.96020000000000005</c:v>
                </c:pt>
                <c:pt idx="1">
                  <c:v>0.97330000000000005</c:v>
                </c:pt>
                <c:pt idx="2">
                  <c:v>0.97560000000000002</c:v>
                </c:pt>
              </c:numCache>
            </c:numRef>
          </c:val>
          <c:extLst xmlns:c16r2="http://schemas.microsoft.com/office/drawing/2015/06/chart">
            <c:ext xmlns:c16="http://schemas.microsoft.com/office/drawing/2014/chart" uri="{C3380CC4-5D6E-409C-BE32-E72D297353CC}">
              <c16:uniqueId val="{00000003-B55D-4F01-ADE2-0005960B07DF}"/>
            </c:ext>
          </c:extLst>
        </c:ser>
        <c:ser>
          <c:idx val="4"/>
          <c:order val="4"/>
          <c:tx>
            <c:strRef>
              <c:f>Sheet1!$F$1</c:f>
              <c:strCache>
                <c:ptCount val="1"/>
                <c:pt idx="0">
                  <c:v>SVM-ln</c:v>
                </c:pt>
              </c:strCache>
            </c:strRef>
          </c:tx>
          <c:spPr>
            <a:solidFill>
              <a:schemeClr val="accent5"/>
            </a:solidFill>
            <a:ln>
              <a:noFill/>
            </a:ln>
            <a:effectLst/>
            <a:sp3d/>
          </c:spPr>
          <c:invertIfNegative val="0"/>
          <c:cat>
            <c:strRef>
              <c:f>Sheet1!$A$2:$A$4</c:f>
              <c:strCache>
                <c:ptCount val="3"/>
                <c:pt idx="0">
                  <c:v>acc</c:v>
                </c:pt>
                <c:pt idx="1">
                  <c:v>acc</c:v>
                </c:pt>
                <c:pt idx="2">
                  <c:v>acc</c:v>
                </c:pt>
              </c:strCache>
            </c:strRef>
          </c:cat>
          <c:val>
            <c:numRef>
              <c:f>Sheet1!$F$2:$F$4</c:f>
              <c:numCache>
                <c:formatCode>General</c:formatCode>
                <c:ptCount val="3"/>
                <c:pt idx="0">
                  <c:v>0.85350000000000004</c:v>
                </c:pt>
                <c:pt idx="1">
                  <c:v>0.92520000000000002</c:v>
                </c:pt>
                <c:pt idx="2">
                  <c:v>0.92369999999999997</c:v>
                </c:pt>
              </c:numCache>
            </c:numRef>
          </c:val>
          <c:extLst xmlns:c16r2="http://schemas.microsoft.com/office/drawing/2015/06/chart">
            <c:ext xmlns:c16="http://schemas.microsoft.com/office/drawing/2014/chart" uri="{C3380CC4-5D6E-409C-BE32-E72D297353CC}">
              <c16:uniqueId val="{00000004-B55D-4F01-ADE2-0005960B07DF}"/>
            </c:ext>
          </c:extLst>
        </c:ser>
        <c:ser>
          <c:idx val="5"/>
          <c:order val="5"/>
          <c:tx>
            <c:strRef>
              <c:f>Sheet1!$G$1</c:f>
              <c:strCache>
                <c:ptCount val="1"/>
                <c:pt idx="0">
                  <c:v>SVM-rbf</c:v>
                </c:pt>
              </c:strCache>
            </c:strRef>
          </c:tx>
          <c:spPr>
            <a:solidFill>
              <a:schemeClr val="accent6"/>
            </a:solidFill>
            <a:ln>
              <a:noFill/>
            </a:ln>
            <a:effectLst/>
            <a:sp3d/>
          </c:spPr>
          <c:invertIfNegative val="0"/>
          <c:cat>
            <c:strRef>
              <c:f>Sheet1!$A$2:$A$4</c:f>
              <c:strCache>
                <c:ptCount val="3"/>
                <c:pt idx="0">
                  <c:v>acc</c:v>
                </c:pt>
                <c:pt idx="1">
                  <c:v>acc</c:v>
                </c:pt>
                <c:pt idx="2">
                  <c:v>acc</c:v>
                </c:pt>
              </c:strCache>
            </c:strRef>
          </c:cat>
          <c:val>
            <c:numRef>
              <c:f>Sheet1!$G$2:$G$4</c:f>
              <c:numCache>
                <c:formatCode>General</c:formatCode>
                <c:ptCount val="3"/>
                <c:pt idx="0">
                  <c:v>0.90080000000000005</c:v>
                </c:pt>
                <c:pt idx="1">
                  <c:v>0.90390000000000004</c:v>
                </c:pt>
                <c:pt idx="2">
                  <c:v>0.90920000000000001</c:v>
                </c:pt>
              </c:numCache>
            </c:numRef>
          </c:val>
          <c:extLst xmlns:c16r2="http://schemas.microsoft.com/office/drawing/2015/06/chart">
            <c:ext xmlns:c16="http://schemas.microsoft.com/office/drawing/2014/chart" uri="{C3380CC4-5D6E-409C-BE32-E72D297353CC}">
              <c16:uniqueId val="{00000005-B55D-4F01-ADE2-0005960B07DF}"/>
            </c:ext>
          </c:extLst>
        </c:ser>
        <c:ser>
          <c:idx val="6"/>
          <c:order val="6"/>
          <c:tx>
            <c:strRef>
              <c:f>Sheet1!$H$1</c:f>
              <c:strCache>
                <c:ptCount val="1"/>
                <c:pt idx="0">
                  <c:v>RF</c:v>
                </c:pt>
              </c:strCache>
            </c:strRef>
          </c:tx>
          <c:spPr>
            <a:solidFill>
              <a:schemeClr val="accent1">
                <a:lumMod val="60000"/>
              </a:schemeClr>
            </a:solidFill>
            <a:ln>
              <a:noFill/>
            </a:ln>
            <a:effectLst/>
            <a:sp3d/>
          </c:spPr>
          <c:invertIfNegative val="0"/>
          <c:cat>
            <c:strRef>
              <c:f>Sheet1!$A$2:$A$4</c:f>
              <c:strCache>
                <c:ptCount val="3"/>
                <c:pt idx="0">
                  <c:v>acc</c:v>
                </c:pt>
                <c:pt idx="1">
                  <c:v>acc</c:v>
                </c:pt>
                <c:pt idx="2">
                  <c:v>acc</c:v>
                </c:pt>
              </c:strCache>
            </c:strRef>
          </c:cat>
          <c:val>
            <c:numRef>
              <c:f>Sheet1!$H$2:$H$4</c:f>
              <c:numCache>
                <c:formatCode>General</c:formatCode>
                <c:ptCount val="3"/>
                <c:pt idx="0">
                  <c:v>0.88480000000000003</c:v>
                </c:pt>
                <c:pt idx="1">
                  <c:v>0.89400000000000002</c:v>
                </c:pt>
                <c:pt idx="2">
                  <c:v>0.87029999999999996</c:v>
                </c:pt>
              </c:numCache>
            </c:numRef>
          </c:val>
          <c:extLst xmlns:c16r2="http://schemas.microsoft.com/office/drawing/2015/06/chart">
            <c:ext xmlns:c16="http://schemas.microsoft.com/office/drawing/2014/chart" uri="{C3380CC4-5D6E-409C-BE32-E72D297353CC}">
              <c16:uniqueId val="{00000006-B55D-4F01-ADE2-0005960B07DF}"/>
            </c:ext>
          </c:extLst>
        </c:ser>
        <c:dLbls>
          <c:showLegendKey val="0"/>
          <c:showVal val="0"/>
          <c:showCatName val="0"/>
          <c:showSerName val="0"/>
          <c:showPercent val="0"/>
          <c:showBubbleSize val="0"/>
        </c:dLbls>
        <c:gapWidth val="150"/>
        <c:shape val="box"/>
        <c:axId val="1456198544"/>
        <c:axId val="1456195280"/>
        <c:axId val="0"/>
      </c:bar3DChart>
      <c:catAx>
        <c:axId val="145619854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bg2"/>
                </a:solidFill>
                <a:latin typeface="+mn-lt"/>
                <a:ea typeface="+mn-ea"/>
                <a:cs typeface="+mn-cs"/>
              </a:defRPr>
            </a:pPr>
            <a:endParaRPr lang="en-US"/>
          </a:p>
        </c:txPr>
        <c:crossAx val="1456195280"/>
        <c:crosses val="autoZero"/>
        <c:auto val="1"/>
        <c:lblAlgn val="ctr"/>
        <c:lblOffset val="100"/>
        <c:noMultiLvlLbl val="0"/>
      </c:catAx>
      <c:valAx>
        <c:axId val="1456195280"/>
        <c:scaling>
          <c:orientation val="minMax"/>
        </c:scaling>
        <c:delete val="0"/>
        <c:axPos val="l"/>
        <c:majorGridlines>
          <c:spPr>
            <a:ln w="12700" cap="flat" cmpd="sng" algn="ctr">
              <a:solidFill>
                <a:srgbClr val="000000"/>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bg2"/>
                </a:solidFill>
                <a:latin typeface="+mn-lt"/>
                <a:ea typeface="+mn-ea"/>
                <a:cs typeface="+mn-cs"/>
              </a:defRPr>
            </a:pPr>
            <a:endParaRPr lang="en-US"/>
          </a:p>
        </c:txPr>
        <c:crossAx val="14561985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bg2"/>
              </a:solidFill>
              <a:latin typeface="+mn-lt"/>
              <a:ea typeface="+mn-ea"/>
              <a:cs typeface="+mn-cs"/>
            </a:defRPr>
          </a:pPr>
          <a:endParaRPr lang="en-US"/>
        </a:p>
      </c:txPr>
    </c:legend>
    <c:plotVisOnly val="1"/>
    <c:dispBlanksAs val="gap"/>
    <c:showDLblsOverMax val="0"/>
  </c:chart>
  <c:spPr>
    <a:solidFill>
      <a:schemeClr val="tx1">
        <a:lumMod val="95000"/>
      </a:schemeClr>
    </a:solidFill>
    <a:ln>
      <a:noFill/>
    </a:ln>
    <a:effectLst/>
  </c:spPr>
  <c:txPr>
    <a:bodyPr/>
    <a:lstStyle/>
    <a:p>
      <a:pPr>
        <a:defRPr b="1">
          <a:solidFill>
            <a:schemeClr val="bg2"/>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bg2"/>
                </a:solidFill>
                <a:latin typeface="+mn-lt"/>
                <a:ea typeface="+mn-ea"/>
                <a:cs typeface="+mn-cs"/>
              </a:defRPr>
            </a:pPr>
            <a:r>
              <a:rPr lang="en-US" sz="1800" b="0" i="0" dirty="0" smtClean="0">
                <a:solidFill>
                  <a:srgbClr val="FF0000"/>
                </a:solidFill>
                <a:effectLst/>
              </a:rPr>
              <a:t>Comprehensive</a:t>
            </a:r>
            <a:r>
              <a:rPr lang="en-US" sz="1800" b="0" i="0" dirty="0" smtClean="0">
                <a:effectLst/>
              </a:rPr>
              <a:t> results using</a:t>
            </a:r>
            <a:endParaRPr lang="en-US" dirty="0" smtClean="0">
              <a:effectLst/>
            </a:endParaRPr>
          </a:p>
          <a:p>
            <a:pPr>
              <a:defRPr/>
            </a:pPr>
            <a:r>
              <a:rPr lang="en-US" sz="1800" b="0" i="0" dirty="0" smtClean="0">
                <a:effectLst/>
              </a:rPr>
              <a:t> </a:t>
            </a:r>
            <a:r>
              <a:rPr lang="en-US" sz="1800" b="0" i="0" dirty="0" smtClean="0">
                <a:solidFill>
                  <a:srgbClr val="FF0000"/>
                </a:solidFill>
                <a:effectLst/>
              </a:rPr>
              <a:t>HOG vs LSIB vs Segmentation </a:t>
            </a:r>
            <a:endParaRPr lang="en-US" dirty="0">
              <a:solidFill>
                <a:srgbClr val="FF0000"/>
              </a:solidFill>
              <a:effectLst/>
            </a:endParaRPr>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bg2"/>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KNN-10</c:v>
                </c:pt>
              </c:strCache>
            </c:strRef>
          </c:tx>
          <c:spPr>
            <a:solidFill>
              <a:schemeClr val="accent1"/>
            </a:solidFill>
            <a:ln>
              <a:noFill/>
            </a:ln>
            <a:effectLst/>
            <a:sp3d/>
          </c:spPr>
          <c:invertIfNegative val="0"/>
          <c:cat>
            <c:strRef>
              <c:f>Sheet1!$A$2:$A$4</c:f>
              <c:strCache>
                <c:ptCount val="3"/>
                <c:pt idx="0">
                  <c:v>F1-score</c:v>
                </c:pt>
                <c:pt idx="1">
                  <c:v>F1-score </c:v>
                </c:pt>
                <c:pt idx="2">
                  <c:v>F1-score</c:v>
                </c:pt>
              </c:strCache>
            </c:strRef>
          </c:cat>
          <c:val>
            <c:numRef>
              <c:f>Sheet1!$B$2:$B$4</c:f>
              <c:numCache>
                <c:formatCode>General</c:formatCode>
                <c:ptCount val="3"/>
                <c:pt idx="0">
                  <c:v>0.81920000000000004</c:v>
                </c:pt>
                <c:pt idx="1">
                  <c:v>0.81030000000000002</c:v>
                </c:pt>
                <c:pt idx="2">
                  <c:v>0.78200000000000003</c:v>
                </c:pt>
              </c:numCache>
            </c:numRef>
          </c:val>
          <c:extLst xmlns:c16r2="http://schemas.microsoft.com/office/drawing/2015/06/chart">
            <c:ext xmlns:c16="http://schemas.microsoft.com/office/drawing/2014/chart" uri="{C3380CC4-5D6E-409C-BE32-E72D297353CC}">
              <c16:uniqueId val="{00000000-B55D-4F01-ADE2-0005960B07DF}"/>
            </c:ext>
          </c:extLst>
        </c:ser>
        <c:ser>
          <c:idx val="1"/>
          <c:order val="1"/>
          <c:tx>
            <c:strRef>
              <c:f>Sheet1!$C$1</c:f>
              <c:strCache>
                <c:ptCount val="1"/>
                <c:pt idx="0">
                  <c:v>KNN-5</c:v>
                </c:pt>
              </c:strCache>
            </c:strRef>
          </c:tx>
          <c:spPr>
            <a:solidFill>
              <a:schemeClr val="accent2"/>
            </a:solidFill>
            <a:ln>
              <a:noFill/>
            </a:ln>
            <a:effectLst/>
            <a:sp3d/>
          </c:spPr>
          <c:invertIfNegative val="0"/>
          <c:cat>
            <c:strRef>
              <c:f>Sheet1!$A$2:$A$4</c:f>
              <c:strCache>
                <c:ptCount val="3"/>
                <c:pt idx="0">
                  <c:v>F1-score</c:v>
                </c:pt>
                <c:pt idx="1">
                  <c:v>F1-score </c:v>
                </c:pt>
                <c:pt idx="2">
                  <c:v>F1-score</c:v>
                </c:pt>
              </c:strCache>
            </c:strRef>
          </c:cat>
          <c:val>
            <c:numRef>
              <c:f>Sheet1!$C$2:$C$4</c:f>
              <c:numCache>
                <c:formatCode>General</c:formatCode>
                <c:ptCount val="3"/>
                <c:pt idx="0">
                  <c:v>0.86539999999999995</c:v>
                </c:pt>
                <c:pt idx="1">
                  <c:v>0.87</c:v>
                </c:pt>
                <c:pt idx="2">
                  <c:v>0.84840000000000004</c:v>
                </c:pt>
              </c:numCache>
            </c:numRef>
          </c:val>
          <c:extLst xmlns:c16r2="http://schemas.microsoft.com/office/drawing/2015/06/chart">
            <c:ext xmlns:c16="http://schemas.microsoft.com/office/drawing/2014/chart" uri="{C3380CC4-5D6E-409C-BE32-E72D297353CC}">
              <c16:uniqueId val="{00000001-B55D-4F01-ADE2-0005960B07DF}"/>
            </c:ext>
          </c:extLst>
        </c:ser>
        <c:ser>
          <c:idx val="2"/>
          <c:order val="2"/>
          <c:tx>
            <c:strRef>
              <c:f>Sheet1!$D$1</c:f>
              <c:strCache>
                <c:ptCount val="1"/>
                <c:pt idx="0">
                  <c:v>KNN-2</c:v>
                </c:pt>
              </c:strCache>
            </c:strRef>
          </c:tx>
          <c:spPr>
            <a:solidFill>
              <a:schemeClr val="accent3"/>
            </a:solidFill>
            <a:ln>
              <a:noFill/>
            </a:ln>
            <a:effectLst/>
            <a:sp3d/>
          </c:spPr>
          <c:invertIfNegative val="0"/>
          <c:cat>
            <c:strRef>
              <c:f>Sheet1!$A$2:$A$4</c:f>
              <c:strCache>
                <c:ptCount val="3"/>
                <c:pt idx="0">
                  <c:v>F1-score</c:v>
                </c:pt>
                <c:pt idx="1">
                  <c:v>F1-score </c:v>
                </c:pt>
                <c:pt idx="2">
                  <c:v>F1-score</c:v>
                </c:pt>
              </c:strCache>
            </c:strRef>
          </c:cat>
          <c:val>
            <c:numRef>
              <c:f>Sheet1!$D$2:$D$4</c:f>
              <c:numCache>
                <c:formatCode>General</c:formatCode>
                <c:ptCount val="3"/>
                <c:pt idx="0">
                  <c:v>0.95279999999999998</c:v>
                </c:pt>
                <c:pt idx="1">
                  <c:v>0.95799999999999996</c:v>
                </c:pt>
                <c:pt idx="2">
                  <c:v>0.91220000000000001</c:v>
                </c:pt>
              </c:numCache>
            </c:numRef>
          </c:val>
          <c:extLst xmlns:c16r2="http://schemas.microsoft.com/office/drawing/2015/06/chart">
            <c:ext xmlns:c16="http://schemas.microsoft.com/office/drawing/2014/chart" uri="{C3380CC4-5D6E-409C-BE32-E72D297353CC}">
              <c16:uniqueId val="{00000002-B55D-4F01-ADE2-0005960B07DF}"/>
            </c:ext>
          </c:extLst>
        </c:ser>
        <c:ser>
          <c:idx val="3"/>
          <c:order val="3"/>
          <c:tx>
            <c:strRef>
              <c:f>Sheet1!$E$1</c:f>
              <c:strCache>
                <c:ptCount val="1"/>
                <c:pt idx="0">
                  <c:v>KNN-1</c:v>
                </c:pt>
              </c:strCache>
            </c:strRef>
          </c:tx>
          <c:spPr>
            <a:solidFill>
              <a:schemeClr val="accent4"/>
            </a:solidFill>
            <a:ln>
              <a:noFill/>
            </a:ln>
            <a:effectLst/>
            <a:sp3d/>
          </c:spPr>
          <c:invertIfNegative val="0"/>
          <c:cat>
            <c:strRef>
              <c:f>Sheet1!$A$2:$A$4</c:f>
              <c:strCache>
                <c:ptCount val="3"/>
                <c:pt idx="0">
                  <c:v>F1-score</c:v>
                </c:pt>
                <c:pt idx="1">
                  <c:v>F1-score </c:v>
                </c:pt>
                <c:pt idx="2">
                  <c:v>F1-score</c:v>
                </c:pt>
              </c:strCache>
            </c:strRef>
          </c:cat>
          <c:val>
            <c:numRef>
              <c:f>Sheet1!$E$2:$E$4</c:f>
              <c:numCache>
                <c:formatCode>General</c:formatCode>
                <c:ptCount val="3"/>
                <c:pt idx="0">
                  <c:v>0.95860000000000001</c:v>
                </c:pt>
                <c:pt idx="1">
                  <c:v>0.97150000000000003</c:v>
                </c:pt>
                <c:pt idx="2">
                  <c:v>0.97350000000000003</c:v>
                </c:pt>
              </c:numCache>
            </c:numRef>
          </c:val>
          <c:extLst xmlns:c16r2="http://schemas.microsoft.com/office/drawing/2015/06/chart">
            <c:ext xmlns:c16="http://schemas.microsoft.com/office/drawing/2014/chart" uri="{C3380CC4-5D6E-409C-BE32-E72D297353CC}">
              <c16:uniqueId val="{00000003-B55D-4F01-ADE2-0005960B07DF}"/>
            </c:ext>
          </c:extLst>
        </c:ser>
        <c:ser>
          <c:idx val="4"/>
          <c:order val="4"/>
          <c:tx>
            <c:strRef>
              <c:f>Sheet1!$F$1</c:f>
              <c:strCache>
                <c:ptCount val="1"/>
                <c:pt idx="0">
                  <c:v>SVM-ln</c:v>
                </c:pt>
              </c:strCache>
            </c:strRef>
          </c:tx>
          <c:spPr>
            <a:solidFill>
              <a:schemeClr val="accent5"/>
            </a:solidFill>
            <a:ln>
              <a:noFill/>
            </a:ln>
            <a:effectLst/>
            <a:sp3d/>
          </c:spPr>
          <c:invertIfNegative val="0"/>
          <c:cat>
            <c:strRef>
              <c:f>Sheet1!$A$2:$A$4</c:f>
              <c:strCache>
                <c:ptCount val="3"/>
                <c:pt idx="0">
                  <c:v>F1-score</c:v>
                </c:pt>
                <c:pt idx="1">
                  <c:v>F1-score </c:v>
                </c:pt>
                <c:pt idx="2">
                  <c:v>F1-score</c:v>
                </c:pt>
              </c:strCache>
            </c:strRef>
          </c:cat>
          <c:val>
            <c:numRef>
              <c:f>Sheet1!$F$2:$F$4</c:f>
              <c:numCache>
                <c:formatCode>General</c:formatCode>
                <c:ptCount val="3"/>
                <c:pt idx="0">
                  <c:v>0.84450000000000003</c:v>
                </c:pt>
                <c:pt idx="1">
                  <c:v>0.91930000000000001</c:v>
                </c:pt>
                <c:pt idx="2">
                  <c:v>0.91810000000000003</c:v>
                </c:pt>
              </c:numCache>
            </c:numRef>
          </c:val>
          <c:extLst xmlns:c16r2="http://schemas.microsoft.com/office/drawing/2015/06/chart">
            <c:ext xmlns:c16="http://schemas.microsoft.com/office/drawing/2014/chart" uri="{C3380CC4-5D6E-409C-BE32-E72D297353CC}">
              <c16:uniqueId val="{00000004-B55D-4F01-ADE2-0005960B07DF}"/>
            </c:ext>
          </c:extLst>
        </c:ser>
        <c:ser>
          <c:idx val="5"/>
          <c:order val="5"/>
          <c:tx>
            <c:strRef>
              <c:f>Sheet1!$G$1</c:f>
              <c:strCache>
                <c:ptCount val="1"/>
                <c:pt idx="0">
                  <c:v>SVM-rbf</c:v>
                </c:pt>
              </c:strCache>
            </c:strRef>
          </c:tx>
          <c:spPr>
            <a:solidFill>
              <a:schemeClr val="accent6"/>
            </a:solidFill>
            <a:ln>
              <a:noFill/>
            </a:ln>
            <a:effectLst/>
            <a:sp3d/>
          </c:spPr>
          <c:invertIfNegative val="0"/>
          <c:cat>
            <c:strRef>
              <c:f>Sheet1!$A$2:$A$4</c:f>
              <c:strCache>
                <c:ptCount val="3"/>
                <c:pt idx="0">
                  <c:v>F1-score</c:v>
                </c:pt>
                <c:pt idx="1">
                  <c:v>F1-score </c:v>
                </c:pt>
                <c:pt idx="2">
                  <c:v>F1-score</c:v>
                </c:pt>
              </c:strCache>
            </c:strRef>
          </c:cat>
          <c:val>
            <c:numRef>
              <c:f>Sheet1!$G$2:$G$4</c:f>
              <c:numCache>
                <c:formatCode>General</c:formatCode>
                <c:ptCount val="3"/>
                <c:pt idx="0">
                  <c:v>0.89319999999999999</c:v>
                </c:pt>
                <c:pt idx="1">
                  <c:v>0.89749999999999996</c:v>
                </c:pt>
                <c:pt idx="2">
                  <c:v>0.90329999999999999</c:v>
                </c:pt>
              </c:numCache>
            </c:numRef>
          </c:val>
          <c:extLst xmlns:c16r2="http://schemas.microsoft.com/office/drawing/2015/06/chart">
            <c:ext xmlns:c16="http://schemas.microsoft.com/office/drawing/2014/chart" uri="{C3380CC4-5D6E-409C-BE32-E72D297353CC}">
              <c16:uniqueId val="{00000005-B55D-4F01-ADE2-0005960B07DF}"/>
            </c:ext>
          </c:extLst>
        </c:ser>
        <c:ser>
          <c:idx val="6"/>
          <c:order val="6"/>
          <c:tx>
            <c:strRef>
              <c:f>Sheet1!$H$1</c:f>
              <c:strCache>
                <c:ptCount val="1"/>
                <c:pt idx="0">
                  <c:v>RF</c:v>
                </c:pt>
              </c:strCache>
            </c:strRef>
          </c:tx>
          <c:spPr>
            <a:solidFill>
              <a:schemeClr val="accent1">
                <a:lumMod val="60000"/>
              </a:schemeClr>
            </a:solidFill>
            <a:ln>
              <a:noFill/>
            </a:ln>
            <a:effectLst/>
            <a:sp3d/>
          </c:spPr>
          <c:invertIfNegative val="0"/>
          <c:cat>
            <c:strRef>
              <c:f>Sheet1!$A$2:$A$4</c:f>
              <c:strCache>
                <c:ptCount val="3"/>
                <c:pt idx="0">
                  <c:v>F1-score</c:v>
                </c:pt>
                <c:pt idx="1">
                  <c:v>F1-score </c:v>
                </c:pt>
                <c:pt idx="2">
                  <c:v>F1-score</c:v>
                </c:pt>
              </c:strCache>
            </c:strRef>
          </c:cat>
          <c:val>
            <c:numRef>
              <c:f>Sheet1!$H$2:$H$4</c:f>
              <c:numCache>
                <c:formatCode>General</c:formatCode>
                <c:ptCount val="3"/>
                <c:pt idx="0">
                  <c:v>0.87490000000000001</c:v>
                </c:pt>
                <c:pt idx="1">
                  <c:v>0.88519999999999999</c:v>
                </c:pt>
                <c:pt idx="2">
                  <c:v>0.8599</c:v>
                </c:pt>
              </c:numCache>
            </c:numRef>
          </c:val>
          <c:extLst xmlns:c16r2="http://schemas.microsoft.com/office/drawing/2015/06/chart">
            <c:ext xmlns:c16="http://schemas.microsoft.com/office/drawing/2014/chart" uri="{C3380CC4-5D6E-409C-BE32-E72D297353CC}">
              <c16:uniqueId val="{00000006-B55D-4F01-ADE2-0005960B07DF}"/>
            </c:ext>
          </c:extLst>
        </c:ser>
        <c:dLbls>
          <c:showLegendKey val="0"/>
          <c:showVal val="0"/>
          <c:showCatName val="0"/>
          <c:showSerName val="0"/>
          <c:showPercent val="0"/>
          <c:showBubbleSize val="0"/>
        </c:dLbls>
        <c:gapWidth val="150"/>
        <c:shape val="box"/>
        <c:axId val="1456205616"/>
        <c:axId val="1456208336"/>
        <c:axId val="0"/>
      </c:bar3DChart>
      <c:catAx>
        <c:axId val="145620561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bg2"/>
                </a:solidFill>
                <a:latin typeface="+mn-lt"/>
                <a:ea typeface="+mn-ea"/>
                <a:cs typeface="+mn-cs"/>
              </a:defRPr>
            </a:pPr>
            <a:endParaRPr lang="en-US"/>
          </a:p>
        </c:txPr>
        <c:crossAx val="1456208336"/>
        <c:crosses val="autoZero"/>
        <c:auto val="1"/>
        <c:lblAlgn val="ctr"/>
        <c:lblOffset val="100"/>
        <c:noMultiLvlLbl val="0"/>
      </c:catAx>
      <c:valAx>
        <c:axId val="1456208336"/>
        <c:scaling>
          <c:orientation val="minMax"/>
        </c:scaling>
        <c:delete val="0"/>
        <c:axPos val="l"/>
        <c:majorGridlines>
          <c:spPr>
            <a:ln w="12700" cap="flat" cmpd="sng" algn="ctr">
              <a:solidFill>
                <a:srgbClr val="000000"/>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bg2"/>
                </a:solidFill>
                <a:latin typeface="+mn-lt"/>
                <a:ea typeface="+mn-ea"/>
                <a:cs typeface="+mn-cs"/>
              </a:defRPr>
            </a:pPr>
            <a:endParaRPr lang="en-US"/>
          </a:p>
        </c:txPr>
        <c:crossAx val="14562056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bg2"/>
              </a:solidFill>
              <a:latin typeface="+mn-lt"/>
              <a:ea typeface="+mn-ea"/>
              <a:cs typeface="+mn-cs"/>
            </a:defRPr>
          </a:pPr>
          <a:endParaRPr lang="en-US"/>
        </a:p>
      </c:txPr>
    </c:legend>
    <c:plotVisOnly val="1"/>
    <c:dispBlanksAs val="gap"/>
    <c:showDLblsOverMax val="0"/>
  </c:chart>
  <c:spPr>
    <a:solidFill>
      <a:schemeClr val="tx1">
        <a:lumMod val="95000"/>
      </a:schemeClr>
    </a:solidFill>
    <a:ln>
      <a:noFill/>
    </a:ln>
    <a:effectLst/>
  </c:spPr>
  <c:txPr>
    <a:bodyPr/>
    <a:lstStyle/>
    <a:p>
      <a:pPr>
        <a:defRPr b="1">
          <a:solidFill>
            <a:schemeClr val="bg2"/>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ln>
                  <a:noFill/>
                </a:ln>
                <a:solidFill>
                  <a:srgbClr val="000000"/>
                </a:solidFill>
                <a:latin typeface="+mn-lt"/>
                <a:ea typeface="+mn-ea"/>
                <a:cs typeface="+mn-cs"/>
              </a:defRPr>
            </a:pPr>
            <a:r>
              <a:rPr lang="en-US" sz="1800" b="0" i="0" dirty="0" smtClean="0">
                <a:solidFill>
                  <a:srgbClr val="FF0000"/>
                </a:solidFill>
                <a:effectLst/>
              </a:rPr>
              <a:t>Comparison</a:t>
            </a:r>
            <a:r>
              <a:rPr lang="en-US" sz="1800" b="0" i="0" dirty="0" smtClean="0">
                <a:effectLst/>
              </a:rPr>
              <a:t> results using </a:t>
            </a:r>
          </a:p>
          <a:p>
            <a:pPr>
              <a:defRPr/>
            </a:pPr>
            <a:r>
              <a:rPr lang="en-US" sz="1800" b="0" i="0" dirty="0" smtClean="0">
                <a:solidFill>
                  <a:srgbClr val="FF0000"/>
                </a:solidFill>
                <a:effectLst/>
              </a:rPr>
              <a:t>HOG vs LSIB vs Segmentation</a:t>
            </a:r>
            <a:endParaRPr lang="en-US" dirty="0">
              <a:solidFill>
                <a:srgbClr val="FF0000"/>
              </a:solidFill>
              <a:effectLst/>
            </a:endParaRPr>
          </a:p>
        </c:rich>
      </c:tx>
      <c:layout>
        <c:manualLayout>
          <c:xMode val="edge"/>
          <c:yMode val="edge"/>
          <c:x val="0.32701678054191896"/>
          <c:y val="2.9979100468184708E-2"/>
        </c:manualLayout>
      </c:layout>
      <c:overlay val="0"/>
      <c:spPr>
        <a:noFill/>
        <a:ln>
          <a:noFill/>
        </a:ln>
        <a:effectLst/>
      </c:spPr>
      <c:txPr>
        <a:bodyPr rot="0" spcFirstLastPara="1" vertOverflow="ellipsis" vert="horz" wrap="square" anchor="ctr" anchorCtr="1"/>
        <a:lstStyle/>
        <a:p>
          <a:pPr>
            <a:defRPr sz="1862" b="1" i="0" u="none" strike="noStrike" kern="1200" spc="0" baseline="0">
              <a:ln>
                <a:noFill/>
              </a:ln>
              <a:solidFill>
                <a:srgbClr val="000000"/>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Top 3</c:v>
                </c:pt>
              </c:strCache>
            </c:strRef>
          </c:tx>
          <c:spPr>
            <a:solidFill>
              <a:schemeClr val="accent1"/>
            </a:solidFill>
            <a:ln>
              <a:noFill/>
            </a:ln>
            <a:effectLst/>
            <a:sp3d/>
          </c:spPr>
          <c:invertIfNegative val="0"/>
          <c:cat>
            <c:strRef>
              <c:f>Sheet1!$A$2:$A$10</c:f>
              <c:strCache>
                <c:ptCount val="9"/>
                <c:pt idx="0">
                  <c:v>mCV acc</c:v>
                </c:pt>
                <c:pt idx="1">
                  <c:v>mCV acc</c:v>
                </c:pt>
                <c:pt idx="2">
                  <c:v>mCV acc</c:v>
                </c:pt>
                <c:pt idx="3">
                  <c:v>acc</c:v>
                </c:pt>
                <c:pt idx="4">
                  <c:v>acc</c:v>
                </c:pt>
                <c:pt idx="5">
                  <c:v>acc</c:v>
                </c:pt>
                <c:pt idx="6">
                  <c:v>F1-score</c:v>
                </c:pt>
                <c:pt idx="7">
                  <c:v>F1-score</c:v>
                </c:pt>
                <c:pt idx="8">
                  <c:v>F1-score </c:v>
                </c:pt>
              </c:strCache>
            </c:strRef>
          </c:cat>
          <c:val>
            <c:numRef>
              <c:f>Sheet1!$B$2:$B$10</c:f>
              <c:numCache>
                <c:formatCode>General</c:formatCode>
                <c:ptCount val="9"/>
                <c:pt idx="0">
                  <c:v>0.9052</c:v>
                </c:pt>
                <c:pt idx="1">
                  <c:v>0.92869999999999997</c:v>
                </c:pt>
                <c:pt idx="2">
                  <c:v>0.91090000000000004</c:v>
                </c:pt>
                <c:pt idx="3">
                  <c:v>0.93859999999999999</c:v>
                </c:pt>
                <c:pt idx="4">
                  <c:v>0.95289999999999997</c:v>
                </c:pt>
                <c:pt idx="5">
                  <c:v>0.94</c:v>
                </c:pt>
                <c:pt idx="6">
                  <c:v>0.93489999999999995</c:v>
                </c:pt>
                <c:pt idx="7">
                  <c:v>0.9496</c:v>
                </c:pt>
                <c:pt idx="8">
                  <c:v>0.93459999999999999</c:v>
                </c:pt>
              </c:numCache>
            </c:numRef>
          </c:val>
          <c:extLst xmlns:c16r2="http://schemas.microsoft.com/office/drawing/2015/06/chart">
            <c:ext xmlns:c16="http://schemas.microsoft.com/office/drawing/2014/chart" uri="{C3380CC4-5D6E-409C-BE32-E72D297353CC}">
              <c16:uniqueId val="{00000000-6914-4097-93BB-36607427B115}"/>
            </c:ext>
          </c:extLst>
        </c:ser>
        <c:ser>
          <c:idx val="1"/>
          <c:order val="1"/>
          <c:tx>
            <c:strRef>
              <c:f>Sheet1!$C$1</c:f>
              <c:strCache>
                <c:ptCount val="1"/>
                <c:pt idx="0">
                  <c:v>Unique Top 3</c:v>
                </c:pt>
              </c:strCache>
            </c:strRef>
          </c:tx>
          <c:spPr>
            <a:solidFill>
              <a:schemeClr val="accent2"/>
            </a:solidFill>
            <a:ln>
              <a:noFill/>
            </a:ln>
            <a:effectLst/>
            <a:sp3d/>
          </c:spPr>
          <c:invertIfNegative val="0"/>
          <c:cat>
            <c:strRef>
              <c:f>Sheet1!$A$2:$A$10</c:f>
              <c:strCache>
                <c:ptCount val="9"/>
                <c:pt idx="0">
                  <c:v>mCV acc</c:v>
                </c:pt>
                <c:pt idx="1">
                  <c:v>mCV acc</c:v>
                </c:pt>
                <c:pt idx="2">
                  <c:v>mCV acc</c:v>
                </c:pt>
                <c:pt idx="3">
                  <c:v>acc</c:v>
                </c:pt>
                <c:pt idx="4">
                  <c:v>acc</c:v>
                </c:pt>
                <c:pt idx="5">
                  <c:v>acc</c:v>
                </c:pt>
                <c:pt idx="6">
                  <c:v>F1-score</c:v>
                </c:pt>
                <c:pt idx="7">
                  <c:v>F1-score</c:v>
                </c:pt>
                <c:pt idx="8">
                  <c:v>F1-score </c:v>
                </c:pt>
              </c:strCache>
            </c:strRef>
          </c:cat>
          <c:val>
            <c:numRef>
              <c:f>Sheet1!$C$2:$C$10</c:f>
              <c:numCache>
                <c:formatCode>General</c:formatCode>
                <c:ptCount val="9"/>
                <c:pt idx="0">
                  <c:v>0.88670000000000004</c:v>
                </c:pt>
                <c:pt idx="1">
                  <c:v>0.90390000000000004</c:v>
                </c:pt>
                <c:pt idx="2">
                  <c:v>0.88470000000000004</c:v>
                </c:pt>
                <c:pt idx="3">
                  <c:v>0.9153</c:v>
                </c:pt>
                <c:pt idx="4">
                  <c:v>0.93079999999999996</c:v>
                </c:pt>
                <c:pt idx="5">
                  <c:v>0.92320000000000002</c:v>
                </c:pt>
                <c:pt idx="6">
                  <c:v>0.90890000000000004</c:v>
                </c:pt>
                <c:pt idx="7">
                  <c:v>0.92530000000000001</c:v>
                </c:pt>
                <c:pt idx="8">
                  <c:v>0.91679999999999995</c:v>
                </c:pt>
              </c:numCache>
            </c:numRef>
          </c:val>
          <c:extLst xmlns:c16r2="http://schemas.microsoft.com/office/drawing/2015/06/chart">
            <c:ext xmlns:c16="http://schemas.microsoft.com/office/drawing/2014/chart" uri="{C3380CC4-5D6E-409C-BE32-E72D297353CC}">
              <c16:uniqueId val="{00000001-6914-4097-93BB-36607427B115}"/>
            </c:ext>
          </c:extLst>
        </c:ser>
        <c:ser>
          <c:idx val="2"/>
          <c:order val="2"/>
          <c:tx>
            <c:strRef>
              <c:f>Sheet1!$D$1</c:f>
              <c:strCache>
                <c:ptCount val="1"/>
                <c:pt idx="0">
                  <c:v>The best</c:v>
                </c:pt>
              </c:strCache>
            </c:strRef>
          </c:tx>
          <c:spPr>
            <a:solidFill>
              <a:schemeClr val="accent3"/>
            </a:solidFill>
            <a:ln>
              <a:noFill/>
            </a:ln>
            <a:effectLst/>
            <a:sp3d/>
          </c:spPr>
          <c:invertIfNegative val="0"/>
          <c:cat>
            <c:strRef>
              <c:f>Sheet1!$A$2:$A$10</c:f>
              <c:strCache>
                <c:ptCount val="9"/>
                <c:pt idx="0">
                  <c:v>mCV acc</c:v>
                </c:pt>
                <c:pt idx="1">
                  <c:v>mCV acc</c:v>
                </c:pt>
                <c:pt idx="2">
                  <c:v>mCV acc</c:v>
                </c:pt>
                <c:pt idx="3">
                  <c:v>acc</c:v>
                </c:pt>
                <c:pt idx="4">
                  <c:v>acc</c:v>
                </c:pt>
                <c:pt idx="5">
                  <c:v>acc</c:v>
                </c:pt>
                <c:pt idx="6">
                  <c:v>F1-score</c:v>
                </c:pt>
                <c:pt idx="7">
                  <c:v>F1-score</c:v>
                </c:pt>
                <c:pt idx="8">
                  <c:v>F1-score </c:v>
                </c:pt>
              </c:strCache>
            </c:strRef>
          </c:cat>
          <c:val>
            <c:numRef>
              <c:f>Sheet1!$D$2:$D$10</c:f>
              <c:numCache>
                <c:formatCode>General</c:formatCode>
                <c:ptCount val="9"/>
                <c:pt idx="0">
                  <c:v>0.91610000000000003</c:v>
                </c:pt>
                <c:pt idx="1">
                  <c:v>0.94010000000000005</c:v>
                </c:pt>
                <c:pt idx="2">
                  <c:v>0.93259999999999998</c:v>
                </c:pt>
                <c:pt idx="3">
                  <c:v>0.96020000000000005</c:v>
                </c:pt>
                <c:pt idx="4">
                  <c:v>0.97330000000000005</c:v>
                </c:pt>
                <c:pt idx="5">
                  <c:v>0.97560000000000002</c:v>
                </c:pt>
                <c:pt idx="6">
                  <c:v>0.95860000000000001</c:v>
                </c:pt>
                <c:pt idx="7">
                  <c:v>0.97150000000000003</c:v>
                </c:pt>
                <c:pt idx="8">
                  <c:v>0.97350000000000003</c:v>
                </c:pt>
              </c:numCache>
            </c:numRef>
          </c:val>
          <c:extLst xmlns:c16r2="http://schemas.microsoft.com/office/drawing/2015/06/chart">
            <c:ext xmlns:c16="http://schemas.microsoft.com/office/drawing/2014/chart" uri="{C3380CC4-5D6E-409C-BE32-E72D297353CC}">
              <c16:uniqueId val="{00000002-6914-4097-93BB-36607427B115}"/>
            </c:ext>
          </c:extLst>
        </c:ser>
        <c:dLbls>
          <c:showLegendKey val="0"/>
          <c:showVal val="0"/>
          <c:showCatName val="0"/>
          <c:showSerName val="0"/>
          <c:showPercent val="0"/>
          <c:showBubbleSize val="0"/>
        </c:dLbls>
        <c:gapWidth val="150"/>
        <c:shape val="box"/>
        <c:axId val="1456203440"/>
        <c:axId val="1456194736"/>
        <c:axId val="0"/>
      </c:bar3DChart>
      <c:catAx>
        <c:axId val="145620344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ln>
                  <a:noFill/>
                </a:ln>
                <a:solidFill>
                  <a:srgbClr val="000000"/>
                </a:solidFill>
                <a:latin typeface="+mn-lt"/>
                <a:ea typeface="+mn-ea"/>
                <a:cs typeface="+mn-cs"/>
              </a:defRPr>
            </a:pPr>
            <a:endParaRPr lang="en-US"/>
          </a:p>
        </c:txPr>
        <c:crossAx val="1456194736"/>
        <c:crosses val="autoZero"/>
        <c:auto val="1"/>
        <c:lblAlgn val="ctr"/>
        <c:lblOffset val="100"/>
        <c:noMultiLvlLbl val="0"/>
      </c:catAx>
      <c:valAx>
        <c:axId val="1456194736"/>
        <c:scaling>
          <c:orientation val="minMax"/>
        </c:scaling>
        <c:delete val="0"/>
        <c:axPos val="l"/>
        <c:majorGridlines>
          <c:spPr>
            <a:ln w="12700" cap="flat" cmpd="sng" algn="ctr">
              <a:solidFill>
                <a:srgbClr val="000000"/>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ln>
                  <a:noFill/>
                </a:ln>
                <a:solidFill>
                  <a:srgbClr val="000000"/>
                </a:solidFill>
                <a:latin typeface="+mn-lt"/>
                <a:ea typeface="+mn-ea"/>
                <a:cs typeface="+mn-cs"/>
              </a:defRPr>
            </a:pPr>
            <a:endParaRPr lang="en-US"/>
          </a:p>
        </c:txPr>
        <c:crossAx val="14562034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ln>
                <a:noFill/>
              </a:ln>
              <a:solidFill>
                <a:srgbClr val="000000"/>
              </a:solidFill>
              <a:latin typeface="+mn-lt"/>
              <a:ea typeface="+mn-ea"/>
              <a:cs typeface="+mn-cs"/>
            </a:defRPr>
          </a:pPr>
          <a:endParaRPr lang="en-US"/>
        </a:p>
      </c:txPr>
    </c:legend>
    <c:plotVisOnly val="1"/>
    <c:dispBlanksAs val="gap"/>
    <c:showDLblsOverMax val="0"/>
  </c:chart>
  <c:spPr>
    <a:solidFill>
      <a:schemeClr val="tx1">
        <a:lumMod val="95000"/>
      </a:schemeClr>
    </a:solidFill>
    <a:ln>
      <a:noFill/>
    </a:ln>
    <a:effectLst/>
  </c:spPr>
  <c:txPr>
    <a:bodyPr/>
    <a:lstStyle/>
    <a:p>
      <a:pPr>
        <a:defRPr b="1">
          <a:ln>
            <a:noFill/>
          </a:ln>
          <a:solidFill>
            <a:srgbClr val="000000"/>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ln>
                  <a:noFill/>
                </a:ln>
                <a:solidFill>
                  <a:srgbClr val="000000"/>
                </a:solidFill>
                <a:latin typeface="+mn-lt"/>
                <a:ea typeface="+mn-ea"/>
                <a:cs typeface="+mn-cs"/>
              </a:defRPr>
            </a:pPr>
            <a:r>
              <a:rPr lang="en-US" sz="1800" b="0" i="0" dirty="0" smtClean="0">
                <a:solidFill>
                  <a:srgbClr val="FF0000"/>
                </a:solidFill>
                <a:effectLst/>
              </a:rPr>
              <a:t>Comparison</a:t>
            </a:r>
            <a:r>
              <a:rPr lang="en-US" sz="1800" b="0" i="0" dirty="0" smtClean="0">
                <a:effectLst/>
              </a:rPr>
              <a:t> results using </a:t>
            </a:r>
          </a:p>
          <a:p>
            <a:pPr>
              <a:defRPr/>
            </a:pPr>
            <a:r>
              <a:rPr lang="en-US" sz="1800" b="0" i="0" dirty="0" smtClean="0">
                <a:solidFill>
                  <a:srgbClr val="FF0000"/>
                </a:solidFill>
                <a:effectLst/>
              </a:rPr>
              <a:t>HOG vs LSIB vs Segmentation</a:t>
            </a:r>
            <a:endParaRPr lang="en-US" dirty="0">
              <a:solidFill>
                <a:srgbClr val="FF0000"/>
              </a:solidFill>
              <a:effectLst/>
            </a:endParaRPr>
          </a:p>
        </c:rich>
      </c:tx>
      <c:layout>
        <c:manualLayout>
          <c:xMode val="edge"/>
          <c:yMode val="edge"/>
          <c:x val="0.32701678054191896"/>
          <c:y val="2.9979100468184708E-2"/>
        </c:manualLayout>
      </c:layout>
      <c:overlay val="0"/>
      <c:spPr>
        <a:noFill/>
        <a:ln>
          <a:noFill/>
        </a:ln>
        <a:effectLst/>
      </c:spPr>
      <c:txPr>
        <a:bodyPr rot="0" spcFirstLastPara="1" vertOverflow="ellipsis" vert="horz" wrap="square" anchor="ctr" anchorCtr="1"/>
        <a:lstStyle/>
        <a:p>
          <a:pPr>
            <a:defRPr sz="1862" b="1" i="0" u="none" strike="noStrike" kern="1200" spc="0" baseline="0">
              <a:ln>
                <a:noFill/>
              </a:ln>
              <a:solidFill>
                <a:srgbClr val="000000"/>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Top 3</c:v>
                </c:pt>
              </c:strCache>
            </c:strRef>
          </c:tx>
          <c:spPr>
            <a:solidFill>
              <a:schemeClr val="accent1"/>
            </a:solidFill>
            <a:ln>
              <a:noFill/>
            </a:ln>
            <a:effectLst/>
            <a:sp3d/>
          </c:spPr>
          <c:invertIfNegative val="0"/>
          <c:cat>
            <c:strRef>
              <c:f>Sheet1!$A$2:$A$4</c:f>
              <c:strCache>
                <c:ptCount val="3"/>
                <c:pt idx="0">
                  <c:v>mCV acc</c:v>
                </c:pt>
                <c:pt idx="1">
                  <c:v>mCV acc</c:v>
                </c:pt>
                <c:pt idx="2">
                  <c:v>mCV acc</c:v>
                </c:pt>
              </c:strCache>
            </c:strRef>
          </c:cat>
          <c:val>
            <c:numRef>
              <c:f>Sheet1!$B$2:$B$4</c:f>
              <c:numCache>
                <c:formatCode>General</c:formatCode>
                <c:ptCount val="3"/>
                <c:pt idx="0">
                  <c:v>0.9052</c:v>
                </c:pt>
                <c:pt idx="1">
                  <c:v>0.92869999999999997</c:v>
                </c:pt>
                <c:pt idx="2">
                  <c:v>0.91090000000000004</c:v>
                </c:pt>
              </c:numCache>
            </c:numRef>
          </c:val>
          <c:extLst xmlns:c16r2="http://schemas.microsoft.com/office/drawing/2015/06/chart">
            <c:ext xmlns:c16="http://schemas.microsoft.com/office/drawing/2014/chart" uri="{C3380CC4-5D6E-409C-BE32-E72D297353CC}">
              <c16:uniqueId val="{00000000-6914-4097-93BB-36607427B115}"/>
            </c:ext>
          </c:extLst>
        </c:ser>
        <c:ser>
          <c:idx val="1"/>
          <c:order val="1"/>
          <c:tx>
            <c:strRef>
              <c:f>Sheet1!$C$1</c:f>
              <c:strCache>
                <c:ptCount val="1"/>
                <c:pt idx="0">
                  <c:v>Unique Top 3</c:v>
                </c:pt>
              </c:strCache>
            </c:strRef>
          </c:tx>
          <c:spPr>
            <a:solidFill>
              <a:schemeClr val="accent2"/>
            </a:solidFill>
            <a:ln>
              <a:noFill/>
            </a:ln>
            <a:effectLst/>
            <a:sp3d/>
          </c:spPr>
          <c:invertIfNegative val="0"/>
          <c:cat>
            <c:strRef>
              <c:f>Sheet1!$A$2:$A$4</c:f>
              <c:strCache>
                <c:ptCount val="3"/>
                <c:pt idx="0">
                  <c:v>mCV acc</c:v>
                </c:pt>
                <c:pt idx="1">
                  <c:v>mCV acc</c:v>
                </c:pt>
                <c:pt idx="2">
                  <c:v>mCV acc</c:v>
                </c:pt>
              </c:strCache>
            </c:strRef>
          </c:cat>
          <c:val>
            <c:numRef>
              <c:f>Sheet1!$C$2:$C$4</c:f>
              <c:numCache>
                <c:formatCode>General</c:formatCode>
                <c:ptCount val="3"/>
                <c:pt idx="0">
                  <c:v>0.88670000000000004</c:v>
                </c:pt>
                <c:pt idx="1">
                  <c:v>0.90390000000000004</c:v>
                </c:pt>
                <c:pt idx="2">
                  <c:v>0.88470000000000004</c:v>
                </c:pt>
              </c:numCache>
            </c:numRef>
          </c:val>
          <c:extLst xmlns:c16r2="http://schemas.microsoft.com/office/drawing/2015/06/chart">
            <c:ext xmlns:c16="http://schemas.microsoft.com/office/drawing/2014/chart" uri="{C3380CC4-5D6E-409C-BE32-E72D297353CC}">
              <c16:uniqueId val="{00000001-6914-4097-93BB-36607427B115}"/>
            </c:ext>
          </c:extLst>
        </c:ser>
        <c:ser>
          <c:idx val="2"/>
          <c:order val="2"/>
          <c:tx>
            <c:strRef>
              <c:f>Sheet1!$D$1</c:f>
              <c:strCache>
                <c:ptCount val="1"/>
                <c:pt idx="0">
                  <c:v>The best</c:v>
                </c:pt>
              </c:strCache>
            </c:strRef>
          </c:tx>
          <c:spPr>
            <a:solidFill>
              <a:schemeClr val="accent3"/>
            </a:solidFill>
            <a:ln>
              <a:noFill/>
            </a:ln>
            <a:effectLst/>
            <a:sp3d/>
          </c:spPr>
          <c:invertIfNegative val="0"/>
          <c:cat>
            <c:strRef>
              <c:f>Sheet1!$A$2:$A$4</c:f>
              <c:strCache>
                <c:ptCount val="3"/>
                <c:pt idx="0">
                  <c:v>mCV acc</c:v>
                </c:pt>
                <c:pt idx="1">
                  <c:v>mCV acc</c:v>
                </c:pt>
                <c:pt idx="2">
                  <c:v>mCV acc</c:v>
                </c:pt>
              </c:strCache>
            </c:strRef>
          </c:cat>
          <c:val>
            <c:numRef>
              <c:f>Sheet1!$D$2:$D$4</c:f>
              <c:numCache>
                <c:formatCode>General</c:formatCode>
                <c:ptCount val="3"/>
                <c:pt idx="0">
                  <c:v>0.91610000000000003</c:v>
                </c:pt>
                <c:pt idx="1">
                  <c:v>0.94010000000000005</c:v>
                </c:pt>
                <c:pt idx="2">
                  <c:v>0.93259999999999998</c:v>
                </c:pt>
              </c:numCache>
            </c:numRef>
          </c:val>
          <c:extLst xmlns:c16r2="http://schemas.microsoft.com/office/drawing/2015/06/chart">
            <c:ext xmlns:c16="http://schemas.microsoft.com/office/drawing/2014/chart" uri="{C3380CC4-5D6E-409C-BE32-E72D297353CC}">
              <c16:uniqueId val="{00000002-6914-4097-93BB-36607427B115}"/>
            </c:ext>
          </c:extLst>
        </c:ser>
        <c:dLbls>
          <c:showLegendKey val="0"/>
          <c:showVal val="0"/>
          <c:showCatName val="0"/>
          <c:showSerName val="0"/>
          <c:showPercent val="0"/>
          <c:showBubbleSize val="0"/>
        </c:dLbls>
        <c:gapWidth val="150"/>
        <c:shape val="box"/>
        <c:axId val="1456203984"/>
        <c:axId val="1456206160"/>
        <c:axId val="0"/>
      </c:bar3DChart>
      <c:catAx>
        <c:axId val="14562039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ln>
                  <a:noFill/>
                </a:ln>
                <a:solidFill>
                  <a:srgbClr val="000000"/>
                </a:solidFill>
                <a:latin typeface="+mn-lt"/>
                <a:ea typeface="+mn-ea"/>
                <a:cs typeface="+mn-cs"/>
              </a:defRPr>
            </a:pPr>
            <a:endParaRPr lang="en-US"/>
          </a:p>
        </c:txPr>
        <c:crossAx val="1456206160"/>
        <c:crosses val="autoZero"/>
        <c:auto val="1"/>
        <c:lblAlgn val="ctr"/>
        <c:lblOffset val="100"/>
        <c:noMultiLvlLbl val="0"/>
      </c:catAx>
      <c:valAx>
        <c:axId val="1456206160"/>
        <c:scaling>
          <c:orientation val="minMax"/>
        </c:scaling>
        <c:delete val="0"/>
        <c:axPos val="l"/>
        <c:majorGridlines>
          <c:spPr>
            <a:ln w="12700" cap="flat" cmpd="sng" algn="ctr">
              <a:solidFill>
                <a:srgbClr val="000000"/>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ln>
                  <a:noFill/>
                </a:ln>
                <a:solidFill>
                  <a:srgbClr val="000000"/>
                </a:solidFill>
                <a:latin typeface="+mn-lt"/>
                <a:ea typeface="+mn-ea"/>
                <a:cs typeface="+mn-cs"/>
              </a:defRPr>
            </a:pPr>
            <a:endParaRPr lang="en-US"/>
          </a:p>
        </c:txPr>
        <c:crossAx val="1456203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ln>
                <a:noFill/>
              </a:ln>
              <a:solidFill>
                <a:srgbClr val="000000"/>
              </a:solidFill>
              <a:latin typeface="+mn-lt"/>
              <a:ea typeface="+mn-ea"/>
              <a:cs typeface="+mn-cs"/>
            </a:defRPr>
          </a:pPr>
          <a:endParaRPr lang="en-US"/>
        </a:p>
      </c:txPr>
    </c:legend>
    <c:plotVisOnly val="1"/>
    <c:dispBlanksAs val="gap"/>
    <c:showDLblsOverMax val="0"/>
  </c:chart>
  <c:spPr>
    <a:solidFill>
      <a:schemeClr val="tx1">
        <a:lumMod val="95000"/>
      </a:schemeClr>
    </a:solidFill>
    <a:ln>
      <a:noFill/>
    </a:ln>
    <a:effectLst/>
  </c:spPr>
  <c:txPr>
    <a:bodyPr/>
    <a:lstStyle/>
    <a:p>
      <a:pPr>
        <a:defRPr b="1">
          <a:ln>
            <a:noFill/>
          </a:ln>
          <a:solidFill>
            <a:srgbClr val="000000"/>
          </a:solidFill>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ln>
                  <a:noFill/>
                </a:ln>
                <a:solidFill>
                  <a:srgbClr val="000000"/>
                </a:solidFill>
                <a:latin typeface="+mn-lt"/>
                <a:ea typeface="+mn-ea"/>
                <a:cs typeface="+mn-cs"/>
              </a:defRPr>
            </a:pPr>
            <a:r>
              <a:rPr lang="en-US" sz="1800" b="0" i="0" dirty="0" smtClean="0">
                <a:solidFill>
                  <a:srgbClr val="FF0000"/>
                </a:solidFill>
                <a:effectLst/>
              </a:rPr>
              <a:t>Comparison</a:t>
            </a:r>
            <a:r>
              <a:rPr lang="en-US" sz="1800" b="0" i="0" dirty="0" smtClean="0">
                <a:effectLst/>
              </a:rPr>
              <a:t> results using </a:t>
            </a:r>
          </a:p>
          <a:p>
            <a:pPr>
              <a:defRPr/>
            </a:pPr>
            <a:r>
              <a:rPr lang="en-US" sz="1800" b="0" i="0" dirty="0" smtClean="0">
                <a:solidFill>
                  <a:srgbClr val="FF0000"/>
                </a:solidFill>
                <a:effectLst/>
              </a:rPr>
              <a:t>HOG vs LSIB vs Segmentation</a:t>
            </a:r>
            <a:endParaRPr lang="en-US" dirty="0">
              <a:solidFill>
                <a:srgbClr val="FF0000"/>
              </a:solidFill>
              <a:effectLst/>
            </a:endParaRPr>
          </a:p>
        </c:rich>
      </c:tx>
      <c:layout>
        <c:manualLayout>
          <c:xMode val="edge"/>
          <c:yMode val="edge"/>
          <c:x val="0.32701678054191896"/>
          <c:y val="2.9979100468184708E-2"/>
        </c:manualLayout>
      </c:layout>
      <c:overlay val="0"/>
      <c:spPr>
        <a:noFill/>
        <a:ln>
          <a:noFill/>
        </a:ln>
        <a:effectLst/>
      </c:spPr>
      <c:txPr>
        <a:bodyPr rot="0" spcFirstLastPara="1" vertOverflow="ellipsis" vert="horz" wrap="square" anchor="ctr" anchorCtr="1"/>
        <a:lstStyle/>
        <a:p>
          <a:pPr>
            <a:defRPr sz="1862" b="1" i="0" u="none" strike="noStrike" kern="1200" spc="0" baseline="0">
              <a:ln>
                <a:noFill/>
              </a:ln>
              <a:solidFill>
                <a:srgbClr val="000000"/>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Top 3</c:v>
                </c:pt>
              </c:strCache>
            </c:strRef>
          </c:tx>
          <c:spPr>
            <a:solidFill>
              <a:schemeClr val="accent1"/>
            </a:solidFill>
            <a:ln>
              <a:noFill/>
            </a:ln>
            <a:effectLst/>
            <a:sp3d/>
          </c:spPr>
          <c:invertIfNegative val="0"/>
          <c:cat>
            <c:strRef>
              <c:f>Sheet1!$A$2:$A$4</c:f>
              <c:strCache>
                <c:ptCount val="3"/>
                <c:pt idx="0">
                  <c:v>acc</c:v>
                </c:pt>
                <c:pt idx="1">
                  <c:v>acc</c:v>
                </c:pt>
                <c:pt idx="2">
                  <c:v>acc</c:v>
                </c:pt>
              </c:strCache>
            </c:strRef>
          </c:cat>
          <c:val>
            <c:numRef>
              <c:f>Sheet1!$B$2:$B$4</c:f>
              <c:numCache>
                <c:formatCode>General</c:formatCode>
                <c:ptCount val="3"/>
                <c:pt idx="0">
                  <c:v>0.93859999999999999</c:v>
                </c:pt>
                <c:pt idx="1">
                  <c:v>0.95289999999999997</c:v>
                </c:pt>
                <c:pt idx="2">
                  <c:v>0.94</c:v>
                </c:pt>
              </c:numCache>
            </c:numRef>
          </c:val>
          <c:extLst xmlns:c16r2="http://schemas.microsoft.com/office/drawing/2015/06/chart">
            <c:ext xmlns:c16="http://schemas.microsoft.com/office/drawing/2014/chart" uri="{C3380CC4-5D6E-409C-BE32-E72D297353CC}">
              <c16:uniqueId val="{00000000-6914-4097-93BB-36607427B115}"/>
            </c:ext>
          </c:extLst>
        </c:ser>
        <c:ser>
          <c:idx val="1"/>
          <c:order val="1"/>
          <c:tx>
            <c:strRef>
              <c:f>Sheet1!$C$1</c:f>
              <c:strCache>
                <c:ptCount val="1"/>
                <c:pt idx="0">
                  <c:v>Unique Top 3</c:v>
                </c:pt>
              </c:strCache>
            </c:strRef>
          </c:tx>
          <c:spPr>
            <a:solidFill>
              <a:schemeClr val="accent2"/>
            </a:solidFill>
            <a:ln>
              <a:noFill/>
            </a:ln>
            <a:effectLst/>
            <a:sp3d/>
          </c:spPr>
          <c:invertIfNegative val="0"/>
          <c:cat>
            <c:strRef>
              <c:f>Sheet1!$A$2:$A$4</c:f>
              <c:strCache>
                <c:ptCount val="3"/>
                <c:pt idx="0">
                  <c:v>acc</c:v>
                </c:pt>
                <c:pt idx="1">
                  <c:v>acc</c:v>
                </c:pt>
                <c:pt idx="2">
                  <c:v>acc</c:v>
                </c:pt>
              </c:strCache>
            </c:strRef>
          </c:cat>
          <c:val>
            <c:numRef>
              <c:f>Sheet1!$C$2:$C$4</c:f>
              <c:numCache>
                <c:formatCode>General</c:formatCode>
                <c:ptCount val="3"/>
                <c:pt idx="0">
                  <c:v>0.9153</c:v>
                </c:pt>
                <c:pt idx="1">
                  <c:v>0.93079999999999996</c:v>
                </c:pt>
                <c:pt idx="2">
                  <c:v>0.92320000000000002</c:v>
                </c:pt>
              </c:numCache>
            </c:numRef>
          </c:val>
          <c:extLst xmlns:c16r2="http://schemas.microsoft.com/office/drawing/2015/06/chart">
            <c:ext xmlns:c16="http://schemas.microsoft.com/office/drawing/2014/chart" uri="{C3380CC4-5D6E-409C-BE32-E72D297353CC}">
              <c16:uniqueId val="{00000001-6914-4097-93BB-36607427B115}"/>
            </c:ext>
          </c:extLst>
        </c:ser>
        <c:ser>
          <c:idx val="2"/>
          <c:order val="2"/>
          <c:tx>
            <c:strRef>
              <c:f>Sheet1!$D$1</c:f>
              <c:strCache>
                <c:ptCount val="1"/>
                <c:pt idx="0">
                  <c:v>The best</c:v>
                </c:pt>
              </c:strCache>
            </c:strRef>
          </c:tx>
          <c:spPr>
            <a:solidFill>
              <a:schemeClr val="accent3"/>
            </a:solidFill>
            <a:ln>
              <a:noFill/>
            </a:ln>
            <a:effectLst/>
            <a:sp3d/>
          </c:spPr>
          <c:invertIfNegative val="0"/>
          <c:cat>
            <c:strRef>
              <c:f>Sheet1!$A$2:$A$4</c:f>
              <c:strCache>
                <c:ptCount val="3"/>
                <c:pt idx="0">
                  <c:v>acc</c:v>
                </c:pt>
                <c:pt idx="1">
                  <c:v>acc</c:v>
                </c:pt>
                <c:pt idx="2">
                  <c:v>acc</c:v>
                </c:pt>
              </c:strCache>
            </c:strRef>
          </c:cat>
          <c:val>
            <c:numRef>
              <c:f>Sheet1!$D$2:$D$4</c:f>
              <c:numCache>
                <c:formatCode>General</c:formatCode>
                <c:ptCount val="3"/>
                <c:pt idx="0">
                  <c:v>0.96020000000000005</c:v>
                </c:pt>
                <c:pt idx="1">
                  <c:v>0.97330000000000005</c:v>
                </c:pt>
                <c:pt idx="2">
                  <c:v>0.97560000000000002</c:v>
                </c:pt>
              </c:numCache>
            </c:numRef>
          </c:val>
          <c:extLst xmlns:c16r2="http://schemas.microsoft.com/office/drawing/2015/06/chart">
            <c:ext xmlns:c16="http://schemas.microsoft.com/office/drawing/2014/chart" uri="{C3380CC4-5D6E-409C-BE32-E72D297353CC}">
              <c16:uniqueId val="{00000002-6914-4097-93BB-36607427B115}"/>
            </c:ext>
          </c:extLst>
        </c:ser>
        <c:dLbls>
          <c:showLegendKey val="0"/>
          <c:showVal val="0"/>
          <c:showCatName val="0"/>
          <c:showSerName val="0"/>
          <c:showPercent val="0"/>
          <c:showBubbleSize val="0"/>
        </c:dLbls>
        <c:gapWidth val="150"/>
        <c:shape val="box"/>
        <c:axId val="1456195824"/>
        <c:axId val="1456201808"/>
        <c:axId val="0"/>
      </c:bar3DChart>
      <c:catAx>
        <c:axId val="145619582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ln>
                  <a:noFill/>
                </a:ln>
                <a:solidFill>
                  <a:srgbClr val="000000"/>
                </a:solidFill>
                <a:latin typeface="+mn-lt"/>
                <a:ea typeface="+mn-ea"/>
                <a:cs typeface="+mn-cs"/>
              </a:defRPr>
            </a:pPr>
            <a:endParaRPr lang="en-US"/>
          </a:p>
        </c:txPr>
        <c:crossAx val="1456201808"/>
        <c:crosses val="autoZero"/>
        <c:auto val="1"/>
        <c:lblAlgn val="ctr"/>
        <c:lblOffset val="100"/>
        <c:noMultiLvlLbl val="0"/>
      </c:catAx>
      <c:valAx>
        <c:axId val="1456201808"/>
        <c:scaling>
          <c:orientation val="minMax"/>
        </c:scaling>
        <c:delete val="0"/>
        <c:axPos val="l"/>
        <c:majorGridlines>
          <c:spPr>
            <a:ln w="12700" cap="flat" cmpd="sng" algn="ctr">
              <a:solidFill>
                <a:srgbClr val="000000"/>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ln>
                  <a:noFill/>
                </a:ln>
                <a:solidFill>
                  <a:srgbClr val="000000"/>
                </a:solidFill>
                <a:latin typeface="+mn-lt"/>
                <a:ea typeface="+mn-ea"/>
                <a:cs typeface="+mn-cs"/>
              </a:defRPr>
            </a:pPr>
            <a:endParaRPr lang="en-US"/>
          </a:p>
        </c:txPr>
        <c:crossAx val="14561958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ln>
                <a:noFill/>
              </a:ln>
              <a:solidFill>
                <a:srgbClr val="000000"/>
              </a:solidFill>
              <a:latin typeface="+mn-lt"/>
              <a:ea typeface="+mn-ea"/>
              <a:cs typeface="+mn-cs"/>
            </a:defRPr>
          </a:pPr>
          <a:endParaRPr lang="en-US"/>
        </a:p>
      </c:txPr>
    </c:legend>
    <c:plotVisOnly val="1"/>
    <c:dispBlanksAs val="gap"/>
    <c:showDLblsOverMax val="0"/>
  </c:chart>
  <c:spPr>
    <a:solidFill>
      <a:schemeClr val="tx1">
        <a:lumMod val="95000"/>
      </a:schemeClr>
    </a:solidFill>
    <a:ln>
      <a:noFill/>
    </a:ln>
    <a:effectLst/>
  </c:spPr>
  <c:txPr>
    <a:bodyPr/>
    <a:lstStyle/>
    <a:p>
      <a:pPr>
        <a:defRPr b="1">
          <a:ln>
            <a:noFill/>
          </a:ln>
          <a:solidFill>
            <a:srgbClr val="000000"/>
          </a:solidFill>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ln>
                  <a:noFill/>
                </a:ln>
                <a:solidFill>
                  <a:srgbClr val="000000"/>
                </a:solidFill>
                <a:latin typeface="+mn-lt"/>
                <a:ea typeface="+mn-ea"/>
                <a:cs typeface="+mn-cs"/>
              </a:defRPr>
            </a:pPr>
            <a:r>
              <a:rPr lang="en-US" sz="1800" b="0" i="0" dirty="0" smtClean="0">
                <a:solidFill>
                  <a:srgbClr val="FF0000"/>
                </a:solidFill>
                <a:effectLst/>
              </a:rPr>
              <a:t>Comparison</a:t>
            </a:r>
            <a:r>
              <a:rPr lang="en-US" sz="1800" b="0" i="0" dirty="0" smtClean="0">
                <a:effectLst/>
              </a:rPr>
              <a:t> results using </a:t>
            </a:r>
          </a:p>
          <a:p>
            <a:pPr>
              <a:defRPr/>
            </a:pPr>
            <a:r>
              <a:rPr lang="en-US" sz="1800" b="0" i="0" dirty="0" smtClean="0">
                <a:solidFill>
                  <a:srgbClr val="FF0000"/>
                </a:solidFill>
                <a:effectLst/>
              </a:rPr>
              <a:t>HOG vs LSIB vs Segmentation</a:t>
            </a:r>
            <a:endParaRPr lang="en-US" dirty="0">
              <a:solidFill>
                <a:srgbClr val="FF0000"/>
              </a:solidFill>
              <a:effectLst/>
            </a:endParaRPr>
          </a:p>
        </c:rich>
      </c:tx>
      <c:layout>
        <c:manualLayout>
          <c:xMode val="edge"/>
          <c:yMode val="edge"/>
          <c:x val="0.32701678054191896"/>
          <c:y val="2.9979100468184708E-2"/>
        </c:manualLayout>
      </c:layout>
      <c:overlay val="0"/>
      <c:spPr>
        <a:noFill/>
        <a:ln>
          <a:noFill/>
        </a:ln>
        <a:effectLst/>
      </c:spPr>
      <c:txPr>
        <a:bodyPr rot="0" spcFirstLastPara="1" vertOverflow="ellipsis" vert="horz" wrap="square" anchor="ctr" anchorCtr="1"/>
        <a:lstStyle/>
        <a:p>
          <a:pPr>
            <a:defRPr sz="1862" b="1" i="0" u="none" strike="noStrike" kern="1200" spc="0" baseline="0">
              <a:ln>
                <a:noFill/>
              </a:ln>
              <a:solidFill>
                <a:srgbClr val="000000"/>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Top 3</c:v>
                </c:pt>
              </c:strCache>
            </c:strRef>
          </c:tx>
          <c:spPr>
            <a:solidFill>
              <a:schemeClr val="accent1"/>
            </a:solidFill>
            <a:ln>
              <a:noFill/>
            </a:ln>
            <a:effectLst/>
            <a:sp3d/>
          </c:spPr>
          <c:invertIfNegative val="0"/>
          <c:cat>
            <c:strRef>
              <c:f>Sheet1!$A$2:$A$4</c:f>
              <c:strCache>
                <c:ptCount val="3"/>
                <c:pt idx="0">
                  <c:v>F1-score</c:v>
                </c:pt>
                <c:pt idx="1">
                  <c:v>F1-score</c:v>
                </c:pt>
                <c:pt idx="2">
                  <c:v>F1-score </c:v>
                </c:pt>
              </c:strCache>
            </c:strRef>
          </c:cat>
          <c:val>
            <c:numRef>
              <c:f>Sheet1!$B$2:$B$4</c:f>
              <c:numCache>
                <c:formatCode>General</c:formatCode>
                <c:ptCount val="3"/>
                <c:pt idx="0">
                  <c:v>0.93489999999999995</c:v>
                </c:pt>
                <c:pt idx="1">
                  <c:v>0.9496</c:v>
                </c:pt>
                <c:pt idx="2">
                  <c:v>0.93459999999999999</c:v>
                </c:pt>
              </c:numCache>
            </c:numRef>
          </c:val>
          <c:extLst xmlns:c16r2="http://schemas.microsoft.com/office/drawing/2015/06/chart">
            <c:ext xmlns:c16="http://schemas.microsoft.com/office/drawing/2014/chart" uri="{C3380CC4-5D6E-409C-BE32-E72D297353CC}">
              <c16:uniqueId val="{00000000-6914-4097-93BB-36607427B115}"/>
            </c:ext>
          </c:extLst>
        </c:ser>
        <c:ser>
          <c:idx val="1"/>
          <c:order val="1"/>
          <c:tx>
            <c:strRef>
              <c:f>Sheet1!$C$1</c:f>
              <c:strCache>
                <c:ptCount val="1"/>
                <c:pt idx="0">
                  <c:v>Unique Top 3</c:v>
                </c:pt>
              </c:strCache>
            </c:strRef>
          </c:tx>
          <c:spPr>
            <a:solidFill>
              <a:schemeClr val="accent2"/>
            </a:solidFill>
            <a:ln>
              <a:noFill/>
            </a:ln>
            <a:effectLst/>
            <a:sp3d/>
          </c:spPr>
          <c:invertIfNegative val="0"/>
          <c:cat>
            <c:strRef>
              <c:f>Sheet1!$A$2:$A$4</c:f>
              <c:strCache>
                <c:ptCount val="3"/>
                <c:pt idx="0">
                  <c:v>F1-score</c:v>
                </c:pt>
                <c:pt idx="1">
                  <c:v>F1-score</c:v>
                </c:pt>
                <c:pt idx="2">
                  <c:v>F1-score </c:v>
                </c:pt>
              </c:strCache>
            </c:strRef>
          </c:cat>
          <c:val>
            <c:numRef>
              <c:f>Sheet1!$C$2:$C$4</c:f>
              <c:numCache>
                <c:formatCode>General</c:formatCode>
                <c:ptCount val="3"/>
                <c:pt idx="0">
                  <c:v>0.90890000000000004</c:v>
                </c:pt>
                <c:pt idx="1">
                  <c:v>0.92530000000000001</c:v>
                </c:pt>
                <c:pt idx="2">
                  <c:v>0.91679999999999995</c:v>
                </c:pt>
              </c:numCache>
            </c:numRef>
          </c:val>
          <c:extLst xmlns:c16r2="http://schemas.microsoft.com/office/drawing/2015/06/chart">
            <c:ext xmlns:c16="http://schemas.microsoft.com/office/drawing/2014/chart" uri="{C3380CC4-5D6E-409C-BE32-E72D297353CC}">
              <c16:uniqueId val="{00000001-6914-4097-93BB-36607427B115}"/>
            </c:ext>
          </c:extLst>
        </c:ser>
        <c:ser>
          <c:idx val="2"/>
          <c:order val="2"/>
          <c:tx>
            <c:strRef>
              <c:f>Sheet1!$D$1</c:f>
              <c:strCache>
                <c:ptCount val="1"/>
                <c:pt idx="0">
                  <c:v>The best</c:v>
                </c:pt>
              </c:strCache>
            </c:strRef>
          </c:tx>
          <c:spPr>
            <a:solidFill>
              <a:schemeClr val="accent3"/>
            </a:solidFill>
            <a:ln>
              <a:noFill/>
            </a:ln>
            <a:effectLst/>
            <a:sp3d/>
          </c:spPr>
          <c:invertIfNegative val="0"/>
          <c:cat>
            <c:strRef>
              <c:f>Sheet1!$A$2:$A$4</c:f>
              <c:strCache>
                <c:ptCount val="3"/>
                <c:pt idx="0">
                  <c:v>F1-score</c:v>
                </c:pt>
                <c:pt idx="1">
                  <c:v>F1-score</c:v>
                </c:pt>
                <c:pt idx="2">
                  <c:v>F1-score </c:v>
                </c:pt>
              </c:strCache>
            </c:strRef>
          </c:cat>
          <c:val>
            <c:numRef>
              <c:f>Sheet1!$D$2:$D$4</c:f>
              <c:numCache>
                <c:formatCode>General</c:formatCode>
                <c:ptCount val="3"/>
                <c:pt idx="0">
                  <c:v>0.95860000000000001</c:v>
                </c:pt>
                <c:pt idx="1">
                  <c:v>0.97150000000000003</c:v>
                </c:pt>
                <c:pt idx="2">
                  <c:v>0.97350000000000003</c:v>
                </c:pt>
              </c:numCache>
            </c:numRef>
          </c:val>
          <c:extLst xmlns:c16r2="http://schemas.microsoft.com/office/drawing/2015/06/chart">
            <c:ext xmlns:c16="http://schemas.microsoft.com/office/drawing/2014/chart" uri="{C3380CC4-5D6E-409C-BE32-E72D297353CC}">
              <c16:uniqueId val="{00000002-6914-4097-93BB-36607427B115}"/>
            </c:ext>
          </c:extLst>
        </c:ser>
        <c:dLbls>
          <c:showLegendKey val="0"/>
          <c:showVal val="0"/>
          <c:showCatName val="0"/>
          <c:showSerName val="0"/>
          <c:showPercent val="0"/>
          <c:showBubbleSize val="0"/>
        </c:dLbls>
        <c:gapWidth val="150"/>
        <c:shape val="box"/>
        <c:axId val="1456202352"/>
        <c:axId val="1456206704"/>
        <c:axId val="0"/>
      </c:bar3DChart>
      <c:catAx>
        <c:axId val="145620235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ln>
                  <a:noFill/>
                </a:ln>
                <a:solidFill>
                  <a:srgbClr val="000000"/>
                </a:solidFill>
                <a:latin typeface="+mn-lt"/>
                <a:ea typeface="+mn-ea"/>
                <a:cs typeface="+mn-cs"/>
              </a:defRPr>
            </a:pPr>
            <a:endParaRPr lang="en-US"/>
          </a:p>
        </c:txPr>
        <c:crossAx val="1456206704"/>
        <c:crosses val="autoZero"/>
        <c:auto val="1"/>
        <c:lblAlgn val="ctr"/>
        <c:lblOffset val="100"/>
        <c:noMultiLvlLbl val="0"/>
      </c:catAx>
      <c:valAx>
        <c:axId val="1456206704"/>
        <c:scaling>
          <c:orientation val="minMax"/>
        </c:scaling>
        <c:delete val="0"/>
        <c:axPos val="l"/>
        <c:majorGridlines>
          <c:spPr>
            <a:ln w="12700" cap="flat" cmpd="sng" algn="ctr">
              <a:solidFill>
                <a:srgbClr val="000000"/>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ln>
                  <a:noFill/>
                </a:ln>
                <a:solidFill>
                  <a:srgbClr val="000000"/>
                </a:solidFill>
                <a:latin typeface="+mn-lt"/>
                <a:ea typeface="+mn-ea"/>
                <a:cs typeface="+mn-cs"/>
              </a:defRPr>
            </a:pPr>
            <a:endParaRPr lang="en-US"/>
          </a:p>
        </c:txPr>
        <c:crossAx val="14562023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1" i="0" u="none" strike="noStrike" kern="1200" baseline="0">
              <a:ln>
                <a:noFill/>
              </a:ln>
              <a:solidFill>
                <a:srgbClr val="000000"/>
              </a:solidFill>
              <a:latin typeface="+mn-lt"/>
              <a:ea typeface="+mn-ea"/>
              <a:cs typeface="+mn-cs"/>
            </a:defRPr>
          </a:pPr>
          <a:endParaRPr lang="en-US"/>
        </a:p>
      </c:txPr>
    </c:legend>
    <c:plotVisOnly val="1"/>
    <c:dispBlanksAs val="gap"/>
    <c:showDLblsOverMax val="0"/>
  </c:chart>
  <c:spPr>
    <a:solidFill>
      <a:schemeClr val="tx1">
        <a:lumMod val="95000"/>
      </a:schemeClr>
    </a:solidFill>
    <a:ln>
      <a:noFill/>
    </a:ln>
    <a:effectLst/>
  </c:spPr>
  <c:txPr>
    <a:bodyPr/>
    <a:lstStyle/>
    <a:p>
      <a:pPr>
        <a:defRPr b="1">
          <a:ln>
            <a:noFill/>
          </a:ln>
          <a:solidFill>
            <a:srgbClr val="000000"/>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587391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3369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128fca97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128fca97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85027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128fca97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128fca97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75978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128fca97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128fca97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47571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128fca97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128fca97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7852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128fca97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128fca97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678364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128fca97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128fca97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5256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128fca97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128fca97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49886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128fca97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128fca97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9723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128fca97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128fca97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06436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128fca97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128fca97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719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128fca97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128fca97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204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128fca97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128fca97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8817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128fca97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128fca97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72445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128fca97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128fca97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83130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128fca97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128fca97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28711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128fca97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128fca97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73580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128fca97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128fca97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47819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128fca97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128fca97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7224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128fca97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128fca97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1526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128fca97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128fca97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64487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128fca97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128fca97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4829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128fca97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128fca97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05696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128fca97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128fca97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73774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128fca97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128fca97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34106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128fca97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128fca97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10728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128fca97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128fca97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However, spatial relationship, different intensity distribution features seem to be more essential.</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171668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128fca97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128fca97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356400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128fca97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128fca97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Very</a:t>
            </a:r>
            <a:r>
              <a:rPr lang="en-US" baseline="0" dirty="0" smtClean="0"/>
              <a:t> small, unclear shape, </a:t>
            </a:r>
            <a:r>
              <a:rPr lang="en-US" sz="1100" b="0" i="0" u="sng" strike="noStrike" cap="none" dirty="0" smtClean="0">
                <a:solidFill>
                  <a:srgbClr val="000000"/>
                </a:solidFill>
                <a:effectLst/>
                <a:latin typeface="Arial"/>
                <a:ea typeface="Arial"/>
                <a:cs typeface="Arial"/>
                <a:sym typeface="Arial"/>
              </a:rPr>
              <a:t>may be very similar to surrounding healthy brain tissue</a:t>
            </a:r>
            <a:endParaRPr dirty="0"/>
          </a:p>
        </p:txBody>
      </p:sp>
    </p:spTree>
    <p:extLst>
      <p:ext uri="{BB962C8B-B14F-4D97-AF65-F5344CB8AC3E}">
        <p14:creationId xmlns:p14="http://schemas.microsoft.com/office/powerpoint/2010/main" val="12769345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128fca97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128fca97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23912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f6c3910412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f6c3910412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61409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128fca97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128fca97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894788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128fca97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128fca97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0148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128fca97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128fca97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smtClean="0"/>
              <a:t>, which can be probability scores indicating the likelihood of belonging to a specific tumor class.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268662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128fca97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128fca97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7389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f6c3910412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f6c3910412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0556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128fca97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128fca97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9774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128fca97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128fca97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4213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128fca97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128fca97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1300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128fca97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128fca97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3679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128fca97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128fca97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5934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625900" y="943069"/>
            <a:ext cx="5892201" cy="1448100"/>
          </a:xfrm>
          <a:prstGeom prst="rect">
            <a:avLst/>
          </a:prstGeom>
        </p:spPr>
        <p:txBody>
          <a:bodyPr spcFirstLastPara="1" wrap="square" lIns="91425" tIns="91425" rIns="91425" bIns="91425" anchor="ctr" anchorCtr="0">
            <a:noAutofit/>
          </a:bodyPr>
          <a:lstStyle/>
          <a:p>
            <a:pPr lvl="0"/>
            <a:r>
              <a:rPr lang="en-US" sz="4800" b="1" dirty="0" smtClean="0">
                <a:solidFill>
                  <a:schemeClr val="bg2"/>
                </a:solidFill>
                <a:latin typeface="+mj-lt"/>
              </a:rPr>
              <a:t>Brain Tumor MRI </a:t>
            </a:r>
            <a:r>
              <a:rPr lang="en-US" sz="4800" b="1" dirty="0" smtClean="0">
                <a:solidFill>
                  <a:schemeClr val="bg2"/>
                </a:solidFill>
                <a:latin typeface="+mj-lt"/>
              </a:rPr>
              <a:t>Classification and Localization  </a:t>
            </a:r>
            <a:endParaRPr sz="4800" b="1" dirty="0">
              <a:solidFill>
                <a:schemeClr val="bg2"/>
              </a:solidFill>
              <a:latin typeface="+mj-lt"/>
            </a:endParaRPr>
          </a:p>
        </p:txBody>
      </p:sp>
      <p:sp>
        <p:nvSpPr>
          <p:cNvPr id="129" name="Google Shape;129;p1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dirty="0"/>
          </a:p>
        </p:txBody>
      </p:sp>
      <p:sp>
        <p:nvSpPr>
          <p:cNvPr id="2" name="TextBox 1"/>
          <p:cNvSpPr txBox="1"/>
          <p:nvPr/>
        </p:nvSpPr>
        <p:spPr>
          <a:xfrm>
            <a:off x="1617518" y="3165764"/>
            <a:ext cx="5908964" cy="1384995"/>
          </a:xfrm>
          <a:prstGeom prst="rect">
            <a:avLst/>
          </a:prstGeom>
          <a:noFill/>
        </p:spPr>
        <p:txBody>
          <a:bodyPr wrap="square" rtlCol="0">
            <a:spAutoFit/>
          </a:bodyPr>
          <a:lstStyle/>
          <a:p>
            <a:pPr algn="ctr"/>
            <a:r>
              <a:rPr lang="en-US" b="1" i="1" dirty="0" smtClean="0"/>
              <a:t>University of Information Technology (UIT) – VNU HCMC</a:t>
            </a:r>
          </a:p>
          <a:p>
            <a:pPr algn="ctr"/>
            <a:r>
              <a:rPr lang="en-US" b="1" i="1" dirty="0" smtClean="0"/>
              <a:t>AI – CS106</a:t>
            </a:r>
            <a:endParaRPr lang="en-US" b="1" i="1" dirty="0" smtClean="0"/>
          </a:p>
          <a:p>
            <a:pPr algn="ctr"/>
            <a:r>
              <a:rPr lang="en-US" b="1" i="1" dirty="0" err="1" smtClean="0"/>
              <a:t>Quan</a:t>
            </a:r>
            <a:r>
              <a:rPr lang="en-US" b="1" i="1" dirty="0" smtClean="0"/>
              <a:t> Hoang Ngoc </a:t>
            </a:r>
            <a:r>
              <a:rPr lang="en-US" b="1" i="1" dirty="0"/>
              <a:t>-</a:t>
            </a:r>
            <a:r>
              <a:rPr lang="en-US" b="1" i="1" dirty="0" smtClean="0"/>
              <a:t> 22521178</a:t>
            </a:r>
          </a:p>
          <a:p>
            <a:pPr algn="ctr"/>
            <a:r>
              <a:rPr lang="en-US" b="1" i="1" dirty="0" smtClean="0"/>
              <a:t>Cam-</a:t>
            </a:r>
            <a:r>
              <a:rPr lang="en-US" b="1" i="1" dirty="0" err="1" smtClean="0"/>
              <a:t>Giang</a:t>
            </a:r>
            <a:r>
              <a:rPr lang="en-US" b="1" i="1" dirty="0" smtClean="0"/>
              <a:t> Tran-</a:t>
            </a:r>
            <a:r>
              <a:rPr lang="en-US" b="1" i="1" dirty="0" err="1" smtClean="0"/>
              <a:t>Thi</a:t>
            </a:r>
            <a:r>
              <a:rPr lang="en-US" b="1" i="1" dirty="0" smtClean="0"/>
              <a:t> - 22520361</a:t>
            </a:r>
            <a:endParaRPr lang="en-US" b="1" i="1" dirty="0" smtClean="0"/>
          </a:p>
          <a:p>
            <a:pPr algn="ctr"/>
            <a:r>
              <a:rPr lang="en-US" b="1" i="1" dirty="0" smtClean="0"/>
              <a:t>Professor: PhD. </a:t>
            </a:r>
            <a:r>
              <a:rPr lang="en-US" b="1" i="1" dirty="0" smtClean="0"/>
              <a:t>Hoang Luong Ngoc</a:t>
            </a:r>
            <a:r>
              <a:rPr lang="en-US" b="1" i="1" dirty="0" smtClean="0"/>
              <a:t> </a:t>
            </a:r>
            <a:endParaRPr lang="en-US" b="1" i="1" dirty="0" smtClean="0"/>
          </a:p>
          <a:p>
            <a:pPr algn="ctr"/>
            <a:r>
              <a:rPr lang="en-US" b="1" i="1" dirty="0"/>
              <a:t>6</a:t>
            </a:r>
            <a:r>
              <a:rPr lang="en-US" b="1" i="1" dirty="0" smtClean="0"/>
              <a:t>/2024</a:t>
            </a:r>
            <a:endParaRPr lang="en-US" b="1" i="1" dirty="0"/>
          </a:p>
        </p:txBody>
      </p:sp>
    </p:spTree>
    <p:extLst>
      <p:ext uri="{BB962C8B-B14F-4D97-AF65-F5344CB8AC3E}">
        <p14:creationId xmlns:p14="http://schemas.microsoft.com/office/powerpoint/2010/main" val="24271351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p:nvPr/>
        </p:nvSpPr>
        <p:spPr>
          <a:xfrm>
            <a:off x="138144" y="279652"/>
            <a:ext cx="3795901" cy="553968"/>
          </a:xfrm>
          <a:prstGeom prst="rect">
            <a:avLst/>
          </a:prstGeom>
          <a:noFill/>
          <a:ln>
            <a:noFill/>
          </a:ln>
        </p:spPr>
        <p:txBody>
          <a:bodyPr spcFirstLastPara="1" wrap="square" lIns="91425" tIns="91425" rIns="91425" bIns="91425" anchor="t" anchorCtr="0">
            <a:spAutoFit/>
          </a:bodyPr>
          <a:lstStyle/>
          <a:p>
            <a:pPr marL="127000" lvl="0" algn="l" rtl="0">
              <a:spcBef>
                <a:spcPts val="0"/>
              </a:spcBef>
              <a:spcAft>
                <a:spcPts val="0"/>
              </a:spcAft>
              <a:buSzPts val="1600"/>
            </a:pPr>
            <a:r>
              <a:rPr lang="en" sz="2400" b="1" dirty="0" smtClean="0">
                <a:latin typeface="Calibri"/>
                <a:ea typeface="Calibri"/>
                <a:cs typeface="Calibri"/>
                <a:sym typeface="Calibri"/>
              </a:rPr>
              <a:t>Classification</a:t>
            </a:r>
            <a:endParaRPr sz="2400" b="1" dirty="0">
              <a:latin typeface="Calibri"/>
              <a:ea typeface="Calibri"/>
              <a:cs typeface="Calibri"/>
              <a:sym typeface="Calibri"/>
            </a:endParaRPr>
          </a:p>
        </p:txBody>
      </p:sp>
      <p:sp>
        <p:nvSpPr>
          <p:cNvPr id="136" name="Google Shape;136;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3" name="TextBox 2"/>
          <p:cNvSpPr txBox="1"/>
          <p:nvPr/>
        </p:nvSpPr>
        <p:spPr>
          <a:xfrm>
            <a:off x="2718955" y="731494"/>
            <a:ext cx="3706091" cy="461665"/>
          </a:xfrm>
          <a:prstGeom prst="rect">
            <a:avLst/>
          </a:prstGeom>
          <a:noFill/>
        </p:spPr>
        <p:txBody>
          <a:bodyPr wrap="square" rtlCol="0">
            <a:spAutoFit/>
          </a:bodyPr>
          <a:lstStyle/>
          <a:p>
            <a:pPr algn="ctr"/>
            <a:r>
              <a:rPr lang="en-US" sz="2400" b="1" dirty="0" smtClean="0">
                <a:solidFill>
                  <a:srgbClr val="FF0000"/>
                </a:solidFill>
              </a:rPr>
              <a:t>How to define a MDP </a:t>
            </a:r>
            <a:r>
              <a:rPr lang="en-US" sz="2400" b="1" dirty="0" smtClean="0">
                <a:solidFill>
                  <a:srgbClr val="FF0000"/>
                </a:solidFill>
              </a:rPr>
              <a:t> </a:t>
            </a:r>
            <a:endParaRPr lang="en-US" sz="2400" b="1" dirty="0">
              <a:solidFill>
                <a:srgbClr val="FF0000"/>
              </a:solidFill>
            </a:endParaRPr>
          </a:p>
        </p:txBody>
      </p:sp>
      <p:sp>
        <p:nvSpPr>
          <p:cNvPr id="4" name="TextBox 3"/>
          <p:cNvSpPr txBox="1"/>
          <p:nvPr/>
        </p:nvSpPr>
        <p:spPr>
          <a:xfrm>
            <a:off x="1191491" y="1364673"/>
            <a:ext cx="6767945" cy="523220"/>
          </a:xfrm>
          <a:prstGeom prst="rect">
            <a:avLst/>
          </a:prstGeom>
          <a:noFill/>
        </p:spPr>
        <p:txBody>
          <a:bodyPr wrap="square" rtlCol="0">
            <a:spAutoFit/>
          </a:bodyPr>
          <a:lstStyle/>
          <a:p>
            <a:r>
              <a:rPr lang="en-US" b="1" dirty="0"/>
              <a:t>Action</a:t>
            </a:r>
            <a:r>
              <a:rPr lang="en-US" dirty="0"/>
              <a:t>: An agent's action is a </a:t>
            </a:r>
            <a:r>
              <a:rPr lang="en-US" b="1" dirty="0" smtClean="0"/>
              <a:t>label prediction</a:t>
            </a:r>
            <a:r>
              <a:rPr lang="en-US" dirty="0" smtClean="0"/>
              <a:t> </a:t>
            </a:r>
            <a:r>
              <a:rPr lang="en-US" dirty="0"/>
              <a:t>for the </a:t>
            </a:r>
            <a:r>
              <a:rPr lang="en-US" dirty="0" smtClean="0"/>
              <a:t>image which is a </a:t>
            </a:r>
            <a:r>
              <a:rPr lang="en-US" b="1" dirty="0" smtClean="0"/>
              <a:t>state</a:t>
            </a:r>
            <a:r>
              <a:rPr lang="en-US" dirty="0" smtClean="0"/>
              <a:t> of the environment, </a:t>
            </a:r>
            <a:r>
              <a:rPr lang="en-US" dirty="0"/>
              <a:t>where 0 corresponds to no, and 1 corresponds to </a:t>
            </a:r>
            <a:r>
              <a:rPr lang="en-US" dirty="0" smtClean="0"/>
              <a:t>yes. </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8119" y="2059407"/>
            <a:ext cx="3339591" cy="2396836"/>
          </a:xfrm>
          <a:prstGeom prst="rect">
            <a:avLst/>
          </a:prstGeom>
        </p:spPr>
      </p:pic>
    </p:spTree>
    <p:extLst>
      <p:ext uri="{BB962C8B-B14F-4D97-AF65-F5344CB8AC3E}">
        <p14:creationId xmlns:p14="http://schemas.microsoft.com/office/powerpoint/2010/main" val="2317882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p:nvPr/>
        </p:nvSpPr>
        <p:spPr>
          <a:xfrm>
            <a:off x="138144" y="279652"/>
            <a:ext cx="3795901" cy="553968"/>
          </a:xfrm>
          <a:prstGeom prst="rect">
            <a:avLst/>
          </a:prstGeom>
          <a:noFill/>
          <a:ln>
            <a:noFill/>
          </a:ln>
        </p:spPr>
        <p:txBody>
          <a:bodyPr spcFirstLastPara="1" wrap="square" lIns="91425" tIns="91425" rIns="91425" bIns="91425" anchor="t" anchorCtr="0">
            <a:spAutoFit/>
          </a:bodyPr>
          <a:lstStyle/>
          <a:p>
            <a:pPr marL="127000" lvl="0" algn="l" rtl="0">
              <a:spcBef>
                <a:spcPts val="0"/>
              </a:spcBef>
              <a:spcAft>
                <a:spcPts val="0"/>
              </a:spcAft>
              <a:buSzPts val="1600"/>
            </a:pPr>
            <a:r>
              <a:rPr lang="en" sz="2400" b="1" dirty="0" smtClean="0">
                <a:latin typeface="Calibri"/>
                <a:ea typeface="Calibri"/>
                <a:cs typeface="Calibri"/>
                <a:sym typeface="Calibri"/>
              </a:rPr>
              <a:t>Classification</a:t>
            </a:r>
            <a:endParaRPr sz="2400" b="1" dirty="0">
              <a:latin typeface="Calibri"/>
              <a:ea typeface="Calibri"/>
              <a:cs typeface="Calibri"/>
              <a:sym typeface="Calibri"/>
            </a:endParaRPr>
          </a:p>
        </p:txBody>
      </p:sp>
      <p:sp>
        <p:nvSpPr>
          <p:cNvPr id="136" name="Google Shape;136;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
        <p:nvSpPr>
          <p:cNvPr id="3" name="TextBox 2"/>
          <p:cNvSpPr txBox="1"/>
          <p:nvPr/>
        </p:nvSpPr>
        <p:spPr>
          <a:xfrm>
            <a:off x="2403240" y="556636"/>
            <a:ext cx="3748179" cy="830997"/>
          </a:xfrm>
          <a:prstGeom prst="rect">
            <a:avLst/>
          </a:prstGeom>
          <a:noFill/>
        </p:spPr>
        <p:txBody>
          <a:bodyPr wrap="square" rtlCol="0">
            <a:spAutoFit/>
          </a:bodyPr>
          <a:lstStyle/>
          <a:p>
            <a:pPr algn="ctr"/>
            <a:r>
              <a:rPr lang="en-US" sz="2400" b="1" dirty="0" smtClean="0">
                <a:solidFill>
                  <a:srgbClr val="FF0000"/>
                </a:solidFill>
              </a:rPr>
              <a:t>The algorithm: Momentum DQN  </a:t>
            </a:r>
            <a:r>
              <a:rPr lang="en-US" sz="2400" b="1" dirty="0" smtClean="0">
                <a:solidFill>
                  <a:srgbClr val="FF0000"/>
                </a:solidFill>
              </a:rPr>
              <a:t> </a:t>
            </a:r>
            <a:endParaRPr lang="en-US" sz="2400" b="1" dirty="0">
              <a:solidFill>
                <a:srgbClr val="FF0000"/>
              </a:solidFill>
            </a:endParaRPr>
          </a:p>
        </p:txBody>
      </p:sp>
      <p:sp>
        <p:nvSpPr>
          <p:cNvPr id="4" name="TextBox 3"/>
          <p:cNvSpPr txBox="1"/>
          <p:nvPr/>
        </p:nvSpPr>
        <p:spPr>
          <a:xfrm>
            <a:off x="1309255" y="1560708"/>
            <a:ext cx="6767945" cy="954107"/>
          </a:xfrm>
          <a:prstGeom prst="rect">
            <a:avLst/>
          </a:prstGeom>
          <a:noFill/>
        </p:spPr>
        <p:txBody>
          <a:bodyPr wrap="square" rtlCol="0">
            <a:spAutoFit/>
          </a:bodyPr>
          <a:lstStyle/>
          <a:p>
            <a:r>
              <a:rPr lang="en-US" b="1" dirty="0" err="1"/>
              <a:t>Polyak</a:t>
            </a:r>
            <a:r>
              <a:rPr lang="en-US" b="1" dirty="0"/>
              <a:t> </a:t>
            </a:r>
            <a:r>
              <a:rPr lang="en-US" b="1" dirty="0" smtClean="0"/>
              <a:t>Averaging (</a:t>
            </a:r>
            <a:r>
              <a:rPr lang="en-US" b="1" dirty="0"/>
              <a:t>Exponential Moving </a:t>
            </a:r>
            <a:r>
              <a:rPr lang="en-US" b="1" dirty="0" smtClean="0"/>
              <a:t>Average)</a:t>
            </a:r>
            <a:r>
              <a:rPr lang="en-US" dirty="0" smtClean="0"/>
              <a:t>: </a:t>
            </a:r>
            <a:r>
              <a:rPr lang="en-US" dirty="0"/>
              <a:t>is a technique used to optimize parameters in certain mathematical algorithms. The idea is to take the average of recent parameter values and set the final parameter to that average. The purpose is to help algorithms converge to a better final solution.</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5591" y="2687890"/>
            <a:ext cx="1880592" cy="2073303"/>
          </a:xfrm>
          <a:prstGeom prst="rect">
            <a:avLst/>
          </a:prstGeom>
        </p:spPr>
      </p:pic>
    </p:spTree>
    <p:extLst>
      <p:ext uri="{BB962C8B-B14F-4D97-AF65-F5344CB8AC3E}">
        <p14:creationId xmlns:p14="http://schemas.microsoft.com/office/powerpoint/2010/main" val="22405245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p:nvPr/>
        </p:nvSpPr>
        <p:spPr>
          <a:xfrm>
            <a:off x="138144" y="279652"/>
            <a:ext cx="3795901" cy="553968"/>
          </a:xfrm>
          <a:prstGeom prst="rect">
            <a:avLst/>
          </a:prstGeom>
          <a:noFill/>
          <a:ln>
            <a:noFill/>
          </a:ln>
        </p:spPr>
        <p:txBody>
          <a:bodyPr spcFirstLastPara="1" wrap="square" lIns="91425" tIns="91425" rIns="91425" bIns="91425" anchor="t" anchorCtr="0">
            <a:spAutoFit/>
          </a:bodyPr>
          <a:lstStyle/>
          <a:p>
            <a:pPr marL="127000" lvl="0" algn="l" rtl="0">
              <a:spcBef>
                <a:spcPts val="0"/>
              </a:spcBef>
              <a:spcAft>
                <a:spcPts val="0"/>
              </a:spcAft>
              <a:buSzPts val="1600"/>
            </a:pPr>
            <a:r>
              <a:rPr lang="en" sz="2400" b="1" dirty="0" smtClean="0">
                <a:latin typeface="Calibri"/>
                <a:ea typeface="Calibri"/>
                <a:cs typeface="Calibri"/>
                <a:sym typeface="Calibri"/>
              </a:rPr>
              <a:t>Classification</a:t>
            </a:r>
            <a:endParaRPr sz="2400" b="1" dirty="0">
              <a:latin typeface="Calibri"/>
              <a:ea typeface="Calibri"/>
              <a:cs typeface="Calibri"/>
              <a:sym typeface="Calibri"/>
            </a:endParaRPr>
          </a:p>
        </p:txBody>
      </p:sp>
      <p:sp>
        <p:nvSpPr>
          <p:cNvPr id="136" name="Google Shape;136;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
        <p:nvSpPr>
          <p:cNvPr id="3" name="TextBox 2"/>
          <p:cNvSpPr txBox="1"/>
          <p:nvPr/>
        </p:nvSpPr>
        <p:spPr>
          <a:xfrm>
            <a:off x="2036094" y="556636"/>
            <a:ext cx="4530961" cy="830997"/>
          </a:xfrm>
          <a:prstGeom prst="rect">
            <a:avLst/>
          </a:prstGeom>
          <a:noFill/>
        </p:spPr>
        <p:txBody>
          <a:bodyPr wrap="square" rtlCol="0">
            <a:spAutoFit/>
          </a:bodyPr>
          <a:lstStyle/>
          <a:p>
            <a:pPr algn="ctr"/>
            <a:r>
              <a:rPr lang="en-US" sz="2400" b="1" dirty="0" smtClean="0">
                <a:solidFill>
                  <a:srgbClr val="FF0000"/>
                </a:solidFill>
              </a:rPr>
              <a:t>The algorithm: off-policy greedy strategy </a:t>
            </a:r>
            <a:endParaRPr lang="en-US" sz="2400" b="1" dirty="0">
              <a:solidFill>
                <a:srgbClr val="FF0000"/>
              </a:solidFill>
            </a:endParaRPr>
          </a:p>
        </p:txBody>
      </p:sp>
      <p:pic>
        <p:nvPicPr>
          <p:cNvPr id="7" name="Picture 6"/>
          <p:cNvPicPr>
            <a:picLocks noChangeAspect="1"/>
          </p:cNvPicPr>
          <p:nvPr/>
        </p:nvPicPr>
        <p:blipFill>
          <a:blip r:embed="rId3"/>
          <a:stretch>
            <a:fillRect/>
          </a:stretch>
        </p:blipFill>
        <p:spPr>
          <a:xfrm>
            <a:off x="1182305" y="2039174"/>
            <a:ext cx="4719732" cy="876889"/>
          </a:xfrm>
          <a:prstGeom prst="rect">
            <a:avLst/>
          </a:prstGeom>
        </p:spPr>
      </p:pic>
      <p:sp>
        <p:nvSpPr>
          <p:cNvPr id="8" name="TextBox 7"/>
          <p:cNvSpPr txBox="1"/>
          <p:nvPr/>
        </p:nvSpPr>
        <p:spPr>
          <a:xfrm>
            <a:off x="1101436" y="3525982"/>
            <a:ext cx="4329546" cy="307777"/>
          </a:xfrm>
          <a:prstGeom prst="rect">
            <a:avLst/>
          </a:prstGeom>
          <a:noFill/>
        </p:spPr>
        <p:txBody>
          <a:bodyPr wrap="square" rtlCol="0">
            <a:spAutoFit/>
          </a:bodyPr>
          <a:lstStyle/>
          <a:p>
            <a:r>
              <a:rPr lang="en-US" dirty="0" smtClean="0"/>
              <a:t>Epsilon = 1.0 -&gt; 0.01, epsilon decay = 0.995 </a:t>
            </a:r>
            <a:endParaRPr lang="en-US" dirty="0"/>
          </a:p>
        </p:txBody>
      </p:sp>
    </p:spTree>
    <p:extLst>
      <p:ext uri="{BB962C8B-B14F-4D97-AF65-F5344CB8AC3E}">
        <p14:creationId xmlns:p14="http://schemas.microsoft.com/office/powerpoint/2010/main" val="24885520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p:nvPr/>
        </p:nvSpPr>
        <p:spPr>
          <a:xfrm>
            <a:off x="138144" y="279652"/>
            <a:ext cx="3795901" cy="553968"/>
          </a:xfrm>
          <a:prstGeom prst="rect">
            <a:avLst/>
          </a:prstGeom>
          <a:noFill/>
          <a:ln>
            <a:noFill/>
          </a:ln>
        </p:spPr>
        <p:txBody>
          <a:bodyPr spcFirstLastPara="1" wrap="square" lIns="91425" tIns="91425" rIns="91425" bIns="91425" anchor="t" anchorCtr="0">
            <a:spAutoFit/>
          </a:bodyPr>
          <a:lstStyle/>
          <a:p>
            <a:pPr marL="127000" lvl="0" algn="l" rtl="0">
              <a:spcBef>
                <a:spcPts val="0"/>
              </a:spcBef>
              <a:spcAft>
                <a:spcPts val="0"/>
              </a:spcAft>
              <a:buSzPts val="1600"/>
            </a:pPr>
            <a:r>
              <a:rPr lang="en" sz="2400" b="1" dirty="0" smtClean="0">
                <a:latin typeface="Calibri"/>
                <a:ea typeface="Calibri"/>
                <a:cs typeface="Calibri"/>
                <a:sym typeface="Calibri"/>
              </a:rPr>
              <a:t>Classification</a:t>
            </a:r>
            <a:endParaRPr sz="2400" b="1" dirty="0">
              <a:latin typeface="Calibri"/>
              <a:ea typeface="Calibri"/>
              <a:cs typeface="Calibri"/>
              <a:sym typeface="Calibri"/>
            </a:endParaRPr>
          </a:p>
        </p:txBody>
      </p:sp>
      <p:sp>
        <p:nvSpPr>
          <p:cNvPr id="136" name="Google Shape;136;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
        <p:nvSpPr>
          <p:cNvPr id="3" name="TextBox 2"/>
          <p:cNvSpPr txBox="1"/>
          <p:nvPr/>
        </p:nvSpPr>
        <p:spPr>
          <a:xfrm>
            <a:off x="2036094" y="556636"/>
            <a:ext cx="4530961" cy="461665"/>
          </a:xfrm>
          <a:prstGeom prst="rect">
            <a:avLst/>
          </a:prstGeom>
          <a:noFill/>
        </p:spPr>
        <p:txBody>
          <a:bodyPr wrap="square" rtlCol="0">
            <a:spAutoFit/>
          </a:bodyPr>
          <a:lstStyle/>
          <a:p>
            <a:pPr algn="ctr"/>
            <a:r>
              <a:rPr lang="en-US" sz="2400" b="1" dirty="0" smtClean="0">
                <a:solidFill>
                  <a:srgbClr val="FF0000"/>
                </a:solidFill>
              </a:rPr>
              <a:t>The algorithm: Q computation   </a:t>
            </a:r>
            <a:r>
              <a:rPr lang="en-US" sz="2400" b="1" dirty="0" smtClean="0">
                <a:solidFill>
                  <a:srgbClr val="FF0000"/>
                </a:solidFill>
              </a:rPr>
              <a:t> </a:t>
            </a:r>
            <a:endParaRPr lang="en-US" sz="2400" b="1" dirty="0">
              <a:solidFill>
                <a:srgbClr val="FF0000"/>
              </a:solidFill>
            </a:endParaRPr>
          </a:p>
        </p:txBody>
      </p:sp>
      <p:sp>
        <p:nvSpPr>
          <p:cNvPr id="12" name="TextBox 11"/>
          <p:cNvSpPr txBox="1"/>
          <p:nvPr/>
        </p:nvSpPr>
        <p:spPr>
          <a:xfrm>
            <a:off x="1226127" y="1170709"/>
            <a:ext cx="4689764" cy="307777"/>
          </a:xfrm>
          <a:prstGeom prst="rect">
            <a:avLst/>
          </a:prstGeom>
          <a:noFill/>
        </p:spPr>
        <p:txBody>
          <a:bodyPr wrap="square" rtlCol="0">
            <a:spAutoFit/>
          </a:bodyPr>
          <a:lstStyle/>
          <a:p>
            <a:r>
              <a:rPr lang="en-US" dirty="0" smtClean="0"/>
              <a:t>Q definition </a:t>
            </a:r>
            <a:endParaRPr lang="en-US" dirty="0"/>
          </a:p>
        </p:txBody>
      </p:sp>
      <p:sp>
        <p:nvSpPr>
          <p:cNvPr id="13" name="TextBox 12"/>
          <p:cNvSpPr txBox="1"/>
          <p:nvPr/>
        </p:nvSpPr>
        <p:spPr>
          <a:xfrm>
            <a:off x="1226127" y="2216727"/>
            <a:ext cx="3913909" cy="307777"/>
          </a:xfrm>
          <a:prstGeom prst="rect">
            <a:avLst/>
          </a:prstGeom>
          <a:noFill/>
        </p:spPr>
        <p:txBody>
          <a:bodyPr wrap="square" rtlCol="0">
            <a:spAutoFit/>
          </a:bodyPr>
          <a:lstStyle/>
          <a:p>
            <a:r>
              <a:rPr lang="en-US" dirty="0" smtClean="0"/>
              <a:t>Target computation: </a:t>
            </a:r>
          </a:p>
        </p:txBody>
      </p:sp>
      <p:sp>
        <p:nvSpPr>
          <p:cNvPr id="16" name="TextBox 15"/>
          <p:cNvSpPr txBox="1"/>
          <p:nvPr/>
        </p:nvSpPr>
        <p:spPr>
          <a:xfrm>
            <a:off x="1226127" y="3535975"/>
            <a:ext cx="3913909" cy="307777"/>
          </a:xfrm>
          <a:prstGeom prst="rect">
            <a:avLst/>
          </a:prstGeom>
          <a:noFill/>
        </p:spPr>
        <p:txBody>
          <a:bodyPr wrap="square" rtlCol="0">
            <a:spAutoFit/>
          </a:bodyPr>
          <a:lstStyle/>
          <a:p>
            <a:r>
              <a:rPr lang="en-US" dirty="0" smtClean="0"/>
              <a:t>Prediction computation: </a:t>
            </a:r>
          </a:p>
        </p:txBody>
      </p:sp>
      <p:pic>
        <p:nvPicPr>
          <p:cNvPr id="14" name="Picture 13"/>
          <p:cNvPicPr>
            <a:picLocks noChangeAspect="1"/>
          </p:cNvPicPr>
          <p:nvPr/>
        </p:nvPicPr>
        <p:blipFill>
          <a:blip r:embed="rId3"/>
          <a:stretch>
            <a:fillRect/>
          </a:stretch>
        </p:blipFill>
        <p:spPr>
          <a:xfrm>
            <a:off x="1217961" y="3857107"/>
            <a:ext cx="2343477" cy="466790"/>
          </a:xfrm>
          <a:prstGeom prst="rect">
            <a:avLst/>
          </a:prstGeom>
        </p:spPr>
      </p:pic>
      <p:pic>
        <p:nvPicPr>
          <p:cNvPr id="15" name="Picture 14"/>
          <p:cNvPicPr>
            <a:picLocks noChangeAspect="1"/>
          </p:cNvPicPr>
          <p:nvPr/>
        </p:nvPicPr>
        <p:blipFill>
          <a:blip r:embed="rId4"/>
          <a:stretch>
            <a:fillRect/>
          </a:stretch>
        </p:blipFill>
        <p:spPr>
          <a:xfrm>
            <a:off x="3537622" y="3876160"/>
            <a:ext cx="2648320" cy="447737"/>
          </a:xfrm>
          <a:prstGeom prst="rect">
            <a:avLst/>
          </a:prstGeom>
        </p:spPr>
      </p:pic>
      <p:pic>
        <p:nvPicPr>
          <p:cNvPr id="17" name="Picture 16"/>
          <p:cNvPicPr>
            <a:picLocks noChangeAspect="1"/>
          </p:cNvPicPr>
          <p:nvPr/>
        </p:nvPicPr>
        <p:blipFill>
          <a:blip r:embed="rId5"/>
          <a:stretch>
            <a:fillRect/>
          </a:stretch>
        </p:blipFill>
        <p:spPr>
          <a:xfrm>
            <a:off x="2266644" y="2714489"/>
            <a:ext cx="2781688" cy="466790"/>
          </a:xfrm>
          <a:prstGeom prst="rect">
            <a:avLst/>
          </a:prstGeom>
        </p:spPr>
      </p:pic>
      <p:pic>
        <p:nvPicPr>
          <p:cNvPr id="18" name="Picture 17"/>
          <p:cNvPicPr>
            <a:picLocks noChangeAspect="1"/>
          </p:cNvPicPr>
          <p:nvPr/>
        </p:nvPicPr>
        <p:blipFill>
          <a:blip r:embed="rId6"/>
          <a:stretch>
            <a:fillRect/>
          </a:stretch>
        </p:blipFill>
        <p:spPr>
          <a:xfrm>
            <a:off x="2550753" y="1339998"/>
            <a:ext cx="3086531" cy="914528"/>
          </a:xfrm>
          <a:prstGeom prst="rect">
            <a:avLst/>
          </a:prstGeom>
        </p:spPr>
      </p:pic>
    </p:spTree>
    <p:extLst>
      <p:ext uri="{BB962C8B-B14F-4D97-AF65-F5344CB8AC3E}">
        <p14:creationId xmlns:p14="http://schemas.microsoft.com/office/powerpoint/2010/main" val="17425832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p:nvPr/>
        </p:nvSpPr>
        <p:spPr>
          <a:xfrm>
            <a:off x="138144" y="279652"/>
            <a:ext cx="3795901" cy="553968"/>
          </a:xfrm>
          <a:prstGeom prst="rect">
            <a:avLst/>
          </a:prstGeom>
          <a:noFill/>
          <a:ln>
            <a:noFill/>
          </a:ln>
        </p:spPr>
        <p:txBody>
          <a:bodyPr spcFirstLastPara="1" wrap="square" lIns="91425" tIns="91425" rIns="91425" bIns="91425" anchor="t" anchorCtr="0">
            <a:spAutoFit/>
          </a:bodyPr>
          <a:lstStyle/>
          <a:p>
            <a:pPr marL="127000" lvl="0" algn="l" rtl="0">
              <a:spcBef>
                <a:spcPts val="0"/>
              </a:spcBef>
              <a:spcAft>
                <a:spcPts val="0"/>
              </a:spcAft>
              <a:buSzPts val="1600"/>
            </a:pPr>
            <a:r>
              <a:rPr lang="en" sz="2400" b="1" dirty="0" smtClean="0">
                <a:latin typeface="Calibri"/>
                <a:ea typeface="Calibri"/>
                <a:cs typeface="Calibri"/>
                <a:sym typeface="Calibri"/>
              </a:rPr>
              <a:t>Classification</a:t>
            </a:r>
            <a:endParaRPr sz="2400" b="1" dirty="0">
              <a:latin typeface="Calibri"/>
              <a:ea typeface="Calibri"/>
              <a:cs typeface="Calibri"/>
              <a:sym typeface="Calibri"/>
            </a:endParaRPr>
          </a:p>
        </p:txBody>
      </p:sp>
      <p:sp>
        <p:nvSpPr>
          <p:cNvPr id="136" name="Google Shape;136;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
        <p:nvSpPr>
          <p:cNvPr id="3" name="TextBox 2"/>
          <p:cNvSpPr txBox="1"/>
          <p:nvPr/>
        </p:nvSpPr>
        <p:spPr>
          <a:xfrm>
            <a:off x="2036094" y="556636"/>
            <a:ext cx="4530961" cy="461665"/>
          </a:xfrm>
          <a:prstGeom prst="rect">
            <a:avLst/>
          </a:prstGeom>
          <a:noFill/>
        </p:spPr>
        <p:txBody>
          <a:bodyPr wrap="square" rtlCol="0">
            <a:spAutoFit/>
          </a:bodyPr>
          <a:lstStyle/>
          <a:p>
            <a:pPr algn="ctr"/>
            <a:r>
              <a:rPr lang="en-US" sz="2400" b="1" dirty="0" smtClean="0">
                <a:solidFill>
                  <a:srgbClr val="FF0000"/>
                </a:solidFill>
              </a:rPr>
              <a:t>Deep Q Network Architecture   </a:t>
            </a:r>
            <a:r>
              <a:rPr lang="en-US" sz="2400" b="1" dirty="0" smtClean="0">
                <a:solidFill>
                  <a:srgbClr val="FF0000"/>
                </a:solidFill>
              </a:rPr>
              <a:t> </a:t>
            </a:r>
            <a:endParaRPr lang="en-US" sz="2400" b="1" dirty="0">
              <a:solidFill>
                <a:srgbClr val="FF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8578" y="1231586"/>
            <a:ext cx="5765991" cy="3402136"/>
          </a:xfrm>
          <a:prstGeom prst="rect">
            <a:avLst/>
          </a:prstGeom>
        </p:spPr>
      </p:pic>
    </p:spTree>
    <p:extLst>
      <p:ext uri="{BB962C8B-B14F-4D97-AF65-F5344CB8AC3E}">
        <p14:creationId xmlns:p14="http://schemas.microsoft.com/office/powerpoint/2010/main" val="3641577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p:nvPr/>
        </p:nvSpPr>
        <p:spPr>
          <a:xfrm>
            <a:off x="138144" y="279652"/>
            <a:ext cx="3795901" cy="553968"/>
          </a:xfrm>
          <a:prstGeom prst="rect">
            <a:avLst/>
          </a:prstGeom>
          <a:noFill/>
          <a:ln>
            <a:noFill/>
          </a:ln>
        </p:spPr>
        <p:txBody>
          <a:bodyPr spcFirstLastPara="1" wrap="square" lIns="91425" tIns="91425" rIns="91425" bIns="91425" anchor="t" anchorCtr="0">
            <a:spAutoFit/>
          </a:bodyPr>
          <a:lstStyle/>
          <a:p>
            <a:pPr marL="127000" lvl="0" algn="l" rtl="0">
              <a:spcBef>
                <a:spcPts val="0"/>
              </a:spcBef>
              <a:spcAft>
                <a:spcPts val="0"/>
              </a:spcAft>
              <a:buSzPts val="1600"/>
            </a:pPr>
            <a:r>
              <a:rPr lang="en" sz="2400" b="1" dirty="0" smtClean="0">
                <a:latin typeface="Calibri"/>
                <a:ea typeface="Calibri"/>
                <a:cs typeface="Calibri"/>
                <a:sym typeface="Calibri"/>
              </a:rPr>
              <a:t>Classification</a:t>
            </a:r>
            <a:endParaRPr sz="2400" b="1" dirty="0">
              <a:latin typeface="Calibri"/>
              <a:ea typeface="Calibri"/>
              <a:cs typeface="Calibri"/>
              <a:sym typeface="Calibri"/>
            </a:endParaRPr>
          </a:p>
        </p:txBody>
      </p:sp>
      <p:sp>
        <p:nvSpPr>
          <p:cNvPr id="136" name="Google Shape;136;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
        <p:nvSpPr>
          <p:cNvPr id="3" name="TextBox 2"/>
          <p:cNvSpPr txBox="1"/>
          <p:nvPr/>
        </p:nvSpPr>
        <p:spPr>
          <a:xfrm>
            <a:off x="2036094" y="556636"/>
            <a:ext cx="4530961" cy="461665"/>
          </a:xfrm>
          <a:prstGeom prst="rect">
            <a:avLst/>
          </a:prstGeom>
          <a:noFill/>
        </p:spPr>
        <p:txBody>
          <a:bodyPr wrap="square" rtlCol="0">
            <a:spAutoFit/>
          </a:bodyPr>
          <a:lstStyle/>
          <a:p>
            <a:pPr algn="ctr"/>
            <a:r>
              <a:rPr lang="en-US" sz="2400" b="1" dirty="0" smtClean="0">
                <a:solidFill>
                  <a:srgbClr val="FF0000"/>
                </a:solidFill>
              </a:rPr>
              <a:t>Network Update   </a:t>
            </a:r>
            <a:r>
              <a:rPr lang="en-US" sz="2400" b="1" dirty="0" smtClean="0">
                <a:solidFill>
                  <a:srgbClr val="FF0000"/>
                </a:solidFill>
              </a:rPr>
              <a:t> </a:t>
            </a:r>
            <a:endParaRPr lang="en-US" sz="2400" b="1" dirty="0">
              <a:solidFill>
                <a:srgbClr val="FF0000"/>
              </a:solidFill>
            </a:endParaRPr>
          </a:p>
        </p:txBody>
      </p:sp>
      <p:sp>
        <p:nvSpPr>
          <p:cNvPr id="4" name="TextBox 3"/>
          <p:cNvSpPr txBox="1"/>
          <p:nvPr/>
        </p:nvSpPr>
        <p:spPr>
          <a:xfrm>
            <a:off x="1018309" y="1801091"/>
            <a:ext cx="7079673" cy="1169551"/>
          </a:xfrm>
          <a:prstGeom prst="rect">
            <a:avLst/>
          </a:prstGeom>
          <a:noFill/>
        </p:spPr>
        <p:txBody>
          <a:bodyPr wrap="square" rtlCol="0">
            <a:spAutoFit/>
          </a:bodyPr>
          <a:lstStyle/>
          <a:p>
            <a:r>
              <a:rPr lang="en-US" dirty="0" smtClean="0"/>
              <a:t>After each K steps both local and target network will be updated. The local network will be learned from experiences</a:t>
            </a:r>
            <a:r>
              <a:rPr lang="en-US" dirty="0"/>
              <a:t> </a:t>
            </a:r>
            <a:r>
              <a:rPr lang="en-US" dirty="0" smtClean="0"/>
              <a:t>and the target network parameters will be updated </a:t>
            </a:r>
            <a:r>
              <a:rPr lang="en-US" dirty="0"/>
              <a:t>with </a:t>
            </a:r>
            <a:r>
              <a:rPr lang="en-US" dirty="0" err="1"/>
              <a:t>polyak</a:t>
            </a:r>
            <a:r>
              <a:rPr lang="en-US" dirty="0"/>
              <a:t> </a:t>
            </a:r>
            <a:r>
              <a:rPr lang="en-US" dirty="0" smtClean="0"/>
              <a:t>averaging. </a:t>
            </a:r>
          </a:p>
          <a:p>
            <a:endParaRPr lang="en-US" dirty="0"/>
          </a:p>
          <a:p>
            <a:r>
              <a:rPr lang="en-US" dirty="0" err="1" smtClean="0"/>
              <a:t>p_target</a:t>
            </a:r>
            <a:r>
              <a:rPr lang="en-US" dirty="0" smtClean="0"/>
              <a:t> = tau * </a:t>
            </a:r>
            <a:r>
              <a:rPr lang="en-US" dirty="0" err="1" smtClean="0"/>
              <a:t>p_local</a:t>
            </a:r>
            <a:r>
              <a:rPr lang="en-US" dirty="0" smtClean="0"/>
              <a:t> + (1-tau) * </a:t>
            </a:r>
            <a:r>
              <a:rPr lang="en-US" dirty="0" err="1" smtClean="0"/>
              <a:t>p_target</a:t>
            </a:r>
            <a:r>
              <a:rPr lang="en-US" dirty="0" smtClean="0"/>
              <a:t>  </a:t>
            </a:r>
          </a:p>
        </p:txBody>
      </p:sp>
    </p:spTree>
    <p:extLst>
      <p:ext uri="{BB962C8B-B14F-4D97-AF65-F5344CB8AC3E}">
        <p14:creationId xmlns:p14="http://schemas.microsoft.com/office/powerpoint/2010/main" val="20238317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p:nvPr/>
        </p:nvSpPr>
        <p:spPr>
          <a:xfrm>
            <a:off x="138144" y="279652"/>
            <a:ext cx="3795901" cy="553968"/>
          </a:xfrm>
          <a:prstGeom prst="rect">
            <a:avLst/>
          </a:prstGeom>
          <a:noFill/>
          <a:ln>
            <a:noFill/>
          </a:ln>
        </p:spPr>
        <p:txBody>
          <a:bodyPr spcFirstLastPara="1" wrap="square" lIns="91425" tIns="91425" rIns="91425" bIns="91425" anchor="t" anchorCtr="0">
            <a:spAutoFit/>
          </a:bodyPr>
          <a:lstStyle/>
          <a:p>
            <a:pPr marL="127000" lvl="0" algn="l" rtl="0">
              <a:spcBef>
                <a:spcPts val="0"/>
              </a:spcBef>
              <a:spcAft>
                <a:spcPts val="0"/>
              </a:spcAft>
              <a:buSzPts val="1600"/>
            </a:pPr>
            <a:r>
              <a:rPr lang="en" sz="2400" b="1" dirty="0" smtClean="0">
                <a:latin typeface="Calibri"/>
                <a:ea typeface="Calibri"/>
                <a:cs typeface="Calibri"/>
                <a:sym typeface="Calibri"/>
              </a:rPr>
              <a:t>Localization</a:t>
            </a:r>
            <a:endParaRPr sz="2400" b="1" dirty="0">
              <a:latin typeface="Calibri"/>
              <a:ea typeface="Calibri"/>
              <a:cs typeface="Calibri"/>
              <a:sym typeface="Calibri"/>
            </a:endParaRPr>
          </a:p>
        </p:txBody>
      </p:sp>
      <p:sp>
        <p:nvSpPr>
          <p:cNvPr id="136" name="Google Shape;136;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
        <p:nvSpPr>
          <p:cNvPr id="3" name="TextBox 2"/>
          <p:cNvSpPr txBox="1"/>
          <p:nvPr/>
        </p:nvSpPr>
        <p:spPr>
          <a:xfrm>
            <a:off x="2036094" y="556636"/>
            <a:ext cx="4530961" cy="461665"/>
          </a:xfrm>
          <a:prstGeom prst="rect">
            <a:avLst/>
          </a:prstGeom>
          <a:noFill/>
        </p:spPr>
        <p:txBody>
          <a:bodyPr wrap="square" rtlCol="0">
            <a:spAutoFit/>
          </a:bodyPr>
          <a:lstStyle/>
          <a:p>
            <a:pPr algn="ctr"/>
            <a:r>
              <a:rPr lang="en-US" sz="2400" b="1" dirty="0" smtClean="0">
                <a:solidFill>
                  <a:srgbClr val="FF0000"/>
                </a:solidFill>
              </a:rPr>
              <a:t>Traditional Approach   </a:t>
            </a:r>
            <a:r>
              <a:rPr lang="en-US" sz="2400" b="1" dirty="0" smtClean="0">
                <a:solidFill>
                  <a:srgbClr val="FF0000"/>
                </a:solidFill>
              </a:rPr>
              <a:t> </a:t>
            </a:r>
            <a:endParaRPr lang="en-US" sz="2400" b="1" dirty="0">
              <a:solidFill>
                <a:srgbClr val="FF0000"/>
              </a:solidFill>
            </a:endParaRPr>
          </a:p>
        </p:txBody>
      </p:sp>
      <p:pic>
        <p:nvPicPr>
          <p:cNvPr id="2" name="Picture 1"/>
          <p:cNvPicPr>
            <a:picLocks noChangeAspect="1"/>
          </p:cNvPicPr>
          <p:nvPr/>
        </p:nvPicPr>
        <p:blipFill>
          <a:blip r:embed="rId3"/>
          <a:stretch>
            <a:fillRect/>
          </a:stretch>
        </p:blipFill>
        <p:spPr>
          <a:xfrm>
            <a:off x="4949147" y="1810258"/>
            <a:ext cx="3600453" cy="130701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206" y="1171736"/>
            <a:ext cx="3491486" cy="3371932"/>
          </a:xfrm>
          <a:prstGeom prst="rect">
            <a:avLst/>
          </a:prstGeom>
        </p:spPr>
      </p:pic>
    </p:spTree>
    <p:extLst>
      <p:ext uri="{BB962C8B-B14F-4D97-AF65-F5344CB8AC3E}">
        <p14:creationId xmlns:p14="http://schemas.microsoft.com/office/powerpoint/2010/main" val="6164318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p:nvPr/>
        </p:nvSpPr>
        <p:spPr>
          <a:xfrm>
            <a:off x="138144" y="279652"/>
            <a:ext cx="3795901" cy="553968"/>
          </a:xfrm>
          <a:prstGeom prst="rect">
            <a:avLst/>
          </a:prstGeom>
          <a:noFill/>
          <a:ln>
            <a:noFill/>
          </a:ln>
        </p:spPr>
        <p:txBody>
          <a:bodyPr spcFirstLastPara="1" wrap="square" lIns="91425" tIns="91425" rIns="91425" bIns="91425" anchor="t" anchorCtr="0">
            <a:spAutoFit/>
          </a:bodyPr>
          <a:lstStyle/>
          <a:p>
            <a:pPr marL="127000" lvl="0" algn="l" rtl="0">
              <a:spcBef>
                <a:spcPts val="0"/>
              </a:spcBef>
              <a:spcAft>
                <a:spcPts val="0"/>
              </a:spcAft>
              <a:buSzPts val="1600"/>
            </a:pPr>
            <a:r>
              <a:rPr lang="en" sz="2400" b="1" dirty="0" smtClean="0">
                <a:latin typeface="Calibri"/>
                <a:ea typeface="Calibri"/>
                <a:cs typeface="Calibri"/>
                <a:sym typeface="Calibri"/>
              </a:rPr>
              <a:t>Localization</a:t>
            </a:r>
            <a:endParaRPr sz="2400" b="1" dirty="0">
              <a:latin typeface="Calibri"/>
              <a:ea typeface="Calibri"/>
              <a:cs typeface="Calibri"/>
              <a:sym typeface="Calibri"/>
            </a:endParaRPr>
          </a:p>
        </p:txBody>
      </p:sp>
      <p:sp>
        <p:nvSpPr>
          <p:cNvPr id="136" name="Google Shape;136;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
        <p:nvSpPr>
          <p:cNvPr id="3" name="TextBox 2"/>
          <p:cNvSpPr txBox="1"/>
          <p:nvPr/>
        </p:nvSpPr>
        <p:spPr>
          <a:xfrm>
            <a:off x="2036094" y="556636"/>
            <a:ext cx="5750161" cy="830997"/>
          </a:xfrm>
          <a:prstGeom prst="rect">
            <a:avLst/>
          </a:prstGeom>
          <a:noFill/>
        </p:spPr>
        <p:txBody>
          <a:bodyPr wrap="square" rtlCol="0">
            <a:spAutoFit/>
          </a:bodyPr>
          <a:lstStyle/>
          <a:p>
            <a:pPr algn="ctr"/>
            <a:r>
              <a:rPr lang="en-US" sz="2400" b="1" dirty="0" smtClean="0">
                <a:solidFill>
                  <a:srgbClr val="FF0000"/>
                </a:solidFill>
              </a:rPr>
              <a:t>Traditional Limitation: DAG Environment   </a:t>
            </a:r>
            <a:r>
              <a:rPr lang="en-US" sz="2400" b="1" dirty="0" smtClean="0">
                <a:solidFill>
                  <a:srgbClr val="FF0000"/>
                </a:solidFill>
              </a:rPr>
              <a:t> </a:t>
            </a:r>
            <a:endParaRPr lang="en-US" sz="2400" b="1" dirty="0">
              <a:solidFill>
                <a:srgbClr val="FF000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1892" y="1576221"/>
            <a:ext cx="4289236" cy="2967447"/>
          </a:xfrm>
          <a:prstGeom prst="rect">
            <a:avLst/>
          </a:prstGeom>
        </p:spPr>
      </p:pic>
    </p:spTree>
    <p:extLst>
      <p:ext uri="{BB962C8B-B14F-4D97-AF65-F5344CB8AC3E}">
        <p14:creationId xmlns:p14="http://schemas.microsoft.com/office/powerpoint/2010/main" val="34719538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p:nvPr/>
        </p:nvSpPr>
        <p:spPr>
          <a:xfrm>
            <a:off x="138144" y="279652"/>
            <a:ext cx="3795901" cy="553968"/>
          </a:xfrm>
          <a:prstGeom prst="rect">
            <a:avLst/>
          </a:prstGeom>
          <a:noFill/>
          <a:ln>
            <a:noFill/>
          </a:ln>
        </p:spPr>
        <p:txBody>
          <a:bodyPr spcFirstLastPara="1" wrap="square" lIns="91425" tIns="91425" rIns="91425" bIns="91425" anchor="t" anchorCtr="0">
            <a:spAutoFit/>
          </a:bodyPr>
          <a:lstStyle/>
          <a:p>
            <a:pPr marL="127000" lvl="0" algn="l" rtl="0">
              <a:spcBef>
                <a:spcPts val="0"/>
              </a:spcBef>
              <a:spcAft>
                <a:spcPts val="0"/>
              </a:spcAft>
              <a:buSzPts val="1600"/>
            </a:pPr>
            <a:r>
              <a:rPr lang="en" sz="2400" b="1" dirty="0" smtClean="0">
                <a:latin typeface="Calibri"/>
                <a:ea typeface="Calibri"/>
                <a:cs typeface="Calibri"/>
                <a:sym typeface="Calibri"/>
              </a:rPr>
              <a:t>Localization</a:t>
            </a:r>
            <a:endParaRPr sz="2400" b="1" dirty="0">
              <a:latin typeface="Calibri"/>
              <a:ea typeface="Calibri"/>
              <a:cs typeface="Calibri"/>
              <a:sym typeface="Calibri"/>
            </a:endParaRPr>
          </a:p>
        </p:txBody>
      </p:sp>
      <p:sp>
        <p:nvSpPr>
          <p:cNvPr id="136" name="Google Shape;136;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
        <p:nvSpPr>
          <p:cNvPr id="3" name="TextBox 2"/>
          <p:cNvSpPr txBox="1"/>
          <p:nvPr/>
        </p:nvSpPr>
        <p:spPr>
          <a:xfrm>
            <a:off x="2036094" y="556636"/>
            <a:ext cx="5750161" cy="461665"/>
          </a:xfrm>
          <a:prstGeom prst="rect">
            <a:avLst/>
          </a:prstGeom>
          <a:noFill/>
        </p:spPr>
        <p:txBody>
          <a:bodyPr wrap="square" rtlCol="0">
            <a:spAutoFit/>
          </a:bodyPr>
          <a:lstStyle/>
          <a:p>
            <a:pPr algn="ctr"/>
            <a:r>
              <a:rPr lang="en-US" sz="2400" b="1" dirty="0" smtClean="0">
                <a:solidFill>
                  <a:srgbClr val="FF0000"/>
                </a:solidFill>
              </a:rPr>
              <a:t>Finding: Complete Graph   </a:t>
            </a:r>
            <a:r>
              <a:rPr lang="en-US" sz="2400" b="1" dirty="0" smtClean="0">
                <a:solidFill>
                  <a:srgbClr val="FF0000"/>
                </a:solidFill>
              </a:rPr>
              <a:t> </a:t>
            </a:r>
            <a:endParaRPr lang="en-US" sz="2400" b="1" dirty="0">
              <a:solidFill>
                <a:srgbClr val="FF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3525" y="1110604"/>
            <a:ext cx="2743206" cy="3316231"/>
          </a:xfrm>
          <a:prstGeom prst="rect">
            <a:avLst/>
          </a:prstGeom>
        </p:spPr>
      </p:pic>
    </p:spTree>
    <p:extLst>
      <p:ext uri="{BB962C8B-B14F-4D97-AF65-F5344CB8AC3E}">
        <p14:creationId xmlns:p14="http://schemas.microsoft.com/office/powerpoint/2010/main" val="13855990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p:nvPr/>
        </p:nvSpPr>
        <p:spPr>
          <a:xfrm>
            <a:off x="138144" y="279652"/>
            <a:ext cx="3795901" cy="553968"/>
          </a:xfrm>
          <a:prstGeom prst="rect">
            <a:avLst/>
          </a:prstGeom>
          <a:noFill/>
          <a:ln>
            <a:noFill/>
          </a:ln>
        </p:spPr>
        <p:txBody>
          <a:bodyPr spcFirstLastPara="1" wrap="square" lIns="91425" tIns="91425" rIns="91425" bIns="91425" anchor="t" anchorCtr="0">
            <a:spAutoFit/>
          </a:bodyPr>
          <a:lstStyle/>
          <a:p>
            <a:pPr marL="127000" lvl="0" algn="l" rtl="0">
              <a:spcBef>
                <a:spcPts val="0"/>
              </a:spcBef>
              <a:spcAft>
                <a:spcPts val="0"/>
              </a:spcAft>
              <a:buSzPts val="1600"/>
            </a:pPr>
            <a:r>
              <a:rPr lang="en" sz="2400" b="1" dirty="0" smtClean="0">
                <a:latin typeface="Calibri"/>
                <a:ea typeface="Calibri"/>
                <a:cs typeface="Calibri"/>
                <a:sym typeface="Calibri"/>
              </a:rPr>
              <a:t>Localization</a:t>
            </a:r>
            <a:endParaRPr sz="2400" b="1" dirty="0">
              <a:latin typeface="Calibri"/>
              <a:ea typeface="Calibri"/>
              <a:cs typeface="Calibri"/>
              <a:sym typeface="Calibri"/>
            </a:endParaRPr>
          </a:p>
        </p:txBody>
      </p:sp>
      <p:sp>
        <p:nvSpPr>
          <p:cNvPr id="136" name="Google Shape;136;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
        <p:nvSpPr>
          <p:cNvPr id="3" name="TextBox 2"/>
          <p:cNvSpPr txBox="1"/>
          <p:nvPr/>
        </p:nvSpPr>
        <p:spPr>
          <a:xfrm>
            <a:off x="2036094" y="556636"/>
            <a:ext cx="5750161" cy="461665"/>
          </a:xfrm>
          <a:prstGeom prst="rect">
            <a:avLst/>
          </a:prstGeom>
          <a:noFill/>
        </p:spPr>
        <p:txBody>
          <a:bodyPr wrap="square" rtlCol="0">
            <a:spAutoFit/>
          </a:bodyPr>
          <a:lstStyle/>
          <a:p>
            <a:pPr lvl="0" algn="ctr"/>
            <a:r>
              <a:rPr lang="en-US" sz="2400" b="1" dirty="0" smtClean="0">
                <a:solidFill>
                  <a:srgbClr val="FF0000"/>
                </a:solidFill>
              </a:rPr>
              <a:t>Finding: </a:t>
            </a:r>
            <a:r>
              <a:rPr lang="en" sz="2400" b="1" dirty="0">
                <a:solidFill>
                  <a:srgbClr val="FF0000"/>
                </a:solidFill>
                <a:latin typeface="Calibri"/>
                <a:ea typeface="Calibri"/>
                <a:cs typeface="Calibri"/>
                <a:sym typeface="Calibri"/>
              </a:rPr>
              <a:t>The </a:t>
            </a:r>
            <a:r>
              <a:rPr lang="en" sz="2400" b="1" dirty="0" smtClean="0">
                <a:solidFill>
                  <a:srgbClr val="FF0000"/>
                </a:solidFill>
                <a:latin typeface="Calibri"/>
                <a:ea typeface="Calibri"/>
                <a:cs typeface="Calibri"/>
                <a:sym typeface="Calibri"/>
              </a:rPr>
              <a:t>breakthrough</a:t>
            </a:r>
            <a:r>
              <a:rPr lang="en-US" sz="2400" b="1" dirty="0" smtClean="0">
                <a:solidFill>
                  <a:srgbClr val="FF0000"/>
                </a:solidFill>
              </a:rPr>
              <a:t>   </a:t>
            </a:r>
            <a:r>
              <a:rPr lang="en-US" sz="2400" b="1" dirty="0" smtClean="0">
                <a:solidFill>
                  <a:srgbClr val="FF0000"/>
                </a:solidFill>
              </a:rPr>
              <a:t> </a:t>
            </a:r>
            <a:endParaRPr lang="en-US" sz="2400" b="1" dirty="0">
              <a:solidFill>
                <a:srgbClr val="FF0000"/>
              </a:solidFill>
            </a:endParaRPr>
          </a:p>
        </p:txBody>
      </p:sp>
      <p:sp>
        <p:nvSpPr>
          <p:cNvPr id="5" name="TextBox 4"/>
          <p:cNvSpPr txBox="1"/>
          <p:nvPr/>
        </p:nvSpPr>
        <p:spPr>
          <a:xfrm>
            <a:off x="699655" y="1219200"/>
            <a:ext cx="7869381" cy="307777"/>
          </a:xfrm>
          <a:prstGeom prst="rect">
            <a:avLst/>
          </a:prstGeom>
          <a:noFill/>
        </p:spPr>
        <p:txBody>
          <a:bodyPr wrap="square" rtlCol="0">
            <a:spAutoFit/>
          </a:bodyPr>
          <a:lstStyle/>
          <a:p>
            <a:r>
              <a:rPr lang="en-US" dirty="0" smtClean="0"/>
              <a:t>Idea: Predicting </a:t>
            </a:r>
            <a:r>
              <a:rPr lang="en-US" dirty="0"/>
              <a:t>the location of the tumor center instead of moving the bounding box to the </a:t>
            </a:r>
            <a:r>
              <a:rPr lang="en-US" dirty="0" smtClean="0"/>
              <a:t>tumor</a:t>
            </a:r>
            <a:endParaRPr lang="en-US" dirty="0"/>
          </a:p>
        </p:txBody>
      </p:sp>
      <p:sp>
        <p:nvSpPr>
          <p:cNvPr id="6" name="TextBox 5"/>
          <p:cNvSpPr txBox="1"/>
          <p:nvPr/>
        </p:nvSpPr>
        <p:spPr>
          <a:xfrm>
            <a:off x="680679" y="1573987"/>
            <a:ext cx="7710055" cy="307777"/>
          </a:xfrm>
          <a:prstGeom prst="rect">
            <a:avLst/>
          </a:prstGeom>
          <a:noFill/>
        </p:spPr>
        <p:txBody>
          <a:bodyPr wrap="square" rtlCol="0">
            <a:spAutoFit/>
          </a:bodyPr>
          <a:lstStyle/>
          <a:p>
            <a:r>
              <a:rPr lang="en-US" dirty="0" smtClean="0">
                <a:solidFill>
                  <a:srgbClr val="FF0000"/>
                </a:solidFill>
              </a:rPr>
              <a:t>Infinite action space</a:t>
            </a:r>
            <a:r>
              <a:rPr lang="en-US" dirty="0" smtClean="0"/>
              <a:t>: each action = a pixel of image (state) </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655" y="1928774"/>
            <a:ext cx="2743206" cy="2743206"/>
          </a:xfrm>
          <a:prstGeom prst="rect">
            <a:avLst/>
          </a:prstGeom>
        </p:spPr>
      </p:pic>
      <p:pic>
        <p:nvPicPr>
          <p:cNvPr id="8" name="Picture 7"/>
          <p:cNvPicPr>
            <a:picLocks noChangeAspect="1"/>
          </p:cNvPicPr>
          <p:nvPr/>
        </p:nvPicPr>
        <p:blipFill>
          <a:blip r:embed="rId4"/>
          <a:stretch>
            <a:fillRect/>
          </a:stretch>
        </p:blipFill>
        <p:spPr>
          <a:xfrm>
            <a:off x="4634345" y="2716373"/>
            <a:ext cx="3337032" cy="1730313"/>
          </a:xfrm>
          <a:prstGeom prst="rect">
            <a:avLst/>
          </a:prstGeom>
        </p:spPr>
      </p:pic>
      <p:sp>
        <p:nvSpPr>
          <p:cNvPr id="9" name="TextBox 8"/>
          <p:cNvSpPr txBox="1"/>
          <p:nvPr/>
        </p:nvSpPr>
        <p:spPr>
          <a:xfrm>
            <a:off x="4733005" y="2267344"/>
            <a:ext cx="3486076" cy="307777"/>
          </a:xfrm>
          <a:prstGeom prst="rect">
            <a:avLst/>
          </a:prstGeom>
          <a:noFill/>
        </p:spPr>
        <p:txBody>
          <a:bodyPr wrap="square" rtlCol="0">
            <a:spAutoFit/>
          </a:bodyPr>
          <a:lstStyle/>
          <a:p>
            <a:r>
              <a:rPr lang="en-US" dirty="0" smtClean="0"/>
              <a:t>From Localization </a:t>
            </a:r>
            <a:r>
              <a:rPr lang="en-US" dirty="0" smtClean="0">
                <a:sym typeface="Wingdings" panose="05000000000000000000" pitchFamily="2" charset="2"/>
              </a:rPr>
              <a:t>to Regression </a:t>
            </a:r>
            <a:endParaRPr lang="en-US" dirty="0"/>
          </a:p>
        </p:txBody>
      </p:sp>
      <p:sp>
        <p:nvSpPr>
          <p:cNvPr id="10" name="TextBox 9"/>
          <p:cNvSpPr txBox="1"/>
          <p:nvPr/>
        </p:nvSpPr>
        <p:spPr>
          <a:xfrm>
            <a:off x="1704112" y="4523751"/>
            <a:ext cx="1925782" cy="307777"/>
          </a:xfrm>
          <a:prstGeom prst="rect">
            <a:avLst/>
          </a:prstGeom>
          <a:noFill/>
        </p:spPr>
        <p:txBody>
          <a:bodyPr wrap="square" rtlCol="0">
            <a:spAutoFit/>
          </a:bodyPr>
          <a:lstStyle/>
          <a:p>
            <a:r>
              <a:rPr lang="en-US" dirty="0" smtClean="0"/>
              <a:t>State</a:t>
            </a:r>
            <a:endParaRPr lang="en-US" dirty="0"/>
          </a:p>
        </p:txBody>
      </p:sp>
    </p:spTree>
    <p:extLst>
      <p:ext uri="{BB962C8B-B14F-4D97-AF65-F5344CB8AC3E}">
        <p14:creationId xmlns:p14="http://schemas.microsoft.com/office/powerpoint/2010/main" val="371545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grpSp>
        <p:nvGrpSpPr>
          <p:cNvPr id="17" name="Group 16"/>
          <p:cNvGrpSpPr/>
          <p:nvPr/>
        </p:nvGrpSpPr>
        <p:grpSpPr>
          <a:xfrm>
            <a:off x="187895" y="1121929"/>
            <a:ext cx="2847743" cy="2899642"/>
            <a:chOff x="606995" y="1121192"/>
            <a:chExt cx="2847743" cy="2899642"/>
          </a:xfrm>
        </p:grpSpPr>
        <p:sp>
          <p:nvSpPr>
            <p:cNvPr id="14" name="Arc 13"/>
            <p:cNvSpPr/>
            <p:nvPr/>
          </p:nvSpPr>
          <p:spPr>
            <a:xfrm>
              <a:off x="606995" y="1147878"/>
              <a:ext cx="2847743" cy="2847743"/>
            </a:xfrm>
            <a:prstGeom prst="arc">
              <a:avLst>
                <a:gd name="adj1" fmla="val 16200000"/>
                <a:gd name="adj2" fmla="val 5446452"/>
              </a:avLst>
            </a:prstGeom>
            <a:ln>
              <a:solidFill>
                <a:srgbClr val="003300"/>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Oval 14"/>
            <p:cNvSpPr/>
            <p:nvPr/>
          </p:nvSpPr>
          <p:spPr>
            <a:xfrm>
              <a:off x="2038412" y="1121192"/>
              <a:ext cx="53371" cy="53371"/>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978753" y="3967463"/>
              <a:ext cx="53371" cy="53371"/>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2551177" y="3490787"/>
            <a:ext cx="943061" cy="384056"/>
            <a:chOff x="2551177" y="3490787"/>
            <a:chExt cx="943061" cy="384056"/>
          </a:xfrm>
        </p:grpSpPr>
        <p:cxnSp>
          <p:nvCxnSpPr>
            <p:cNvPr id="53" name="Straight Connector 52"/>
            <p:cNvCxnSpPr/>
            <p:nvPr/>
          </p:nvCxnSpPr>
          <p:spPr>
            <a:xfrm>
              <a:off x="2561633" y="3531989"/>
              <a:ext cx="932605" cy="34285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2551177" y="3490787"/>
              <a:ext cx="146050" cy="146050"/>
            </a:xfrm>
            <a:prstGeom prst="ellipse">
              <a:avLst/>
            </a:prstGeom>
            <a:solidFill>
              <a:srgbClr val="006400"/>
            </a:solidFill>
            <a:ln w="28575">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8" name="Group 97"/>
          <p:cNvGrpSpPr/>
          <p:nvPr/>
        </p:nvGrpSpPr>
        <p:grpSpPr>
          <a:xfrm>
            <a:off x="2152970" y="797883"/>
            <a:ext cx="699293" cy="564201"/>
            <a:chOff x="2152970" y="797883"/>
            <a:chExt cx="699293" cy="564201"/>
          </a:xfrm>
        </p:grpSpPr>
        <p:sp>
          <p:nvSpPr>
            <p:cNvPr id="18" name="Oval 17"/>
            <p:cNvSpPr/>
            <p:nvPr/>
          </p:nvSpPr>
          <p:spPr>
            <a:xfrm>
              <a:off x="2152970" y="1216034"/>
              <a:ext cx="146050" cy="146050"/>
            </a:xfrm>
            <a:prstGeom prst="ellipse">
              <a:avLst/>
            </a:prstGeom>
            <a:solidFill>
              <a:srgbClr val="006400"/>
            </a:solidFill>
            <a:ln w="28575">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stCxn id="18" idx="7"/>
              <a:endCxn id="26" idx="3"/>
            </p:cNvCxnSpPr>
            <p:nvPr/>
          </p:nvCxnSpPr>
          <p:spPr>
            <a:xfrm flipV="1">
              <a:off x="2277631" y="797883"/>
              <a:ext cx="574632" cy="43954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00" name="Group 99"/>
          <p:cNvGrpSpPr/>
          <p:nvPr/>
        </p:nvGrpSpPr>
        <p:grpSpPr>
          <a:xfrm>
            <a:off x="2561633" y="1272127"/>
            <a:ext cx="827632" cy="380585"/>
            <a:chOff x="2561633" y="1272127"/>
            <a:chExt cx="827632" cy="380585"/>
          </a:xfrm>
        </p:grpSpPr>
        <p:sp>
          <p:nvSpPr>
            <p:cNvPr id="19" name="Oval 18"/>
            <p:cNvSpPr/>
            <p:nvPr/>
          </p:nvSpPr>
          <p:spPr>
            <a:xfrm>
              <a:off x="2561633" y="1506662"/>
              <a:ext cx="146050" cy="146050"/>
            </a:xfrm>
            <a:prstGeom prst="ellipse">
              <a:avLst/>
            </a:prstGeom>
            <a:solidFill>
              <a:srgbClr val="006400"/>
            </a:solidFill>
            <a:ln w="28575">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a:stCxn id="19" idx="7"/>
              <a:endCxn id="28" idx="2"/>
            </p:cNvCxnSpPr>
            <p:nvPr/>
          </p:nvCxnSpPr>
          <p:spPr>
            <a:xfrm flipV="1">
              <a:off x="2686294" y="1272127"/>
              <a:ext cx="702971" cy="25592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2864170" y="1895285"/>
            <a:ext cx="899109" cy="185685"/>
            <a:chOff x="2864170" y="1895285"/>
            <a:chExt cx="899109" cy="185685"/>
          </a:xfrm>
        </p:grpSpPr>
        <p:sp>
          <p:nvSpPr>
            <p:cNvPr id="22" name="Oval 21"/>
            <p:cNvSpPr/>
            <p:nvPr/>
          </p:nvSpPr>
          <p:spPr>
            <a:xfrm>
              <a:off x="2864170" y="1934920"/>
              <a:ext cx="146050" cy="146050"/>
            </a:xfrm>
            <a:prstGeom prst="ellipse">
              <a:avLst/>
            </a:prstGeom>
            <a:solidFill>
              <a:srgbClr val="006400"/>
            </a:solidFill>
            <a:ln w="28575">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a:stCxn id="22" idx="6"/>
              <a:endCxn id="29" idx="2"/>
            </p:cNvCxnSpPr>
            <p:nvPr/>
          </p:nvCxnSpPr>
          <p:spPr>
            <a:xfrm flipV="1">
              <a:off x="3010220" y="1895285"/>
              <a:ext cx="753059" cy="11266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2974638" y="2498725"/>
            <a:ext cx="893150" cy="146050"/>
            <a:chOff x="2974638" y="2498725"/>
            <a:chExt cx="893150" cy="146050"/>
          </a:xfrm>
        </p:grpSpPr>
        <p:sp>
          <p:nvSpPr>
            <p:cNvPr id="24" name="Oval 23"/>
            <p:cNvSpPr/>
            <p:nvPr/>
          </p:nvSpPr>
          <p:spPr>
            <a:xfrm>
              <a:off x="2974638" y="2498725"/>
              <a:ext cx="146050" cy="146050"/>
            </a:xfrm>
            <a:prstGeom prst="ellipse">
              <a:avLst/>
            </a:prstGeom>
            <a:solidFill>
              <a:srgbClr val="006400"/>
            </a:solidFill>
            <a:ln w="28575">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a:stCxn id="24" idx="6"/>
              <a:endCxn id="31" idx="2"/>
            </p:cNvCxnSpPr>
            <p:nvPr/>
          </p:nvCxnSpPr>
          <p:spPr>
            <a:xfrm>
              <a:off x="3120688" y="2571750"/>
              <a:ext cx="747100" cy="1"/>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03" name="Group 102"/>
          <p:cNvGrpSpPr/>
          <p:nvPr/>
        </p:nvGrpSpPr>
        <p:grpSpPr>
          <a:xfrm>
            <a:off x="2859088" y="2996043"/>
            <a:ext cx="886791" cy="207639"/>
            <a:chOff x="2859088" y="2996043"/>
            <a:chExt cx="886791" cy="207639"/>
          </a:xfrm>
        </p:grpSpPr>
        <p:sp>
          <p:nvSpPr>
            <p:cNvPr id="23" name="Oval 22"/>
            <p:cNvSpPr/>
            <p:nvPr/>
          </p:nvSpPr>
          <p:spPr>
            <a:xfrm>
              <a:off x="2859088" y="2996043"/>
              <a:ext cx="146050" cy="146050"/>
            </a:xfrm>
            <a:prstGeom prst="ellipse">
              <a:avLst/>
            </a:prstGeom>
            <a:solidFill>
              <a:srgbClr val="006400"/>
            </a:solidFill>
            <a:ln w="28575">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a:stCxn id="23" idx="6"/>
              <a:endCxn id="27" idx="2"/>
            </p:cNvCxnSpPr>
            <p:nvPr/>
          </p:nvCxnSpPr>
          <p:spPr>
            <a:xfrm>
              <a:off x="3005138" y="3069068"/>
              <a:ext cx="740741" cy="13461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05" name="Group 104"/>
          <p:cNvGrpSpPr/>
          <p:nvPr/>
        </p:nvGrpSpPr>
        <p:grpSpPr>
          <a:xfrm>
            <a:off x="2152970" y="3770037"/>
            <a:ext cx="769441" cy="530983"/>
            <a:chOff x="2152970" y="3770037"/>
            <a:chExt cx="769441" cy="530983"/>
          </a:xfrm>
        </p:grpSpPr>
        <p:sp>
          <p:nvSpPr>
            <p:cNvPr id="20" name="Oval 19"/>
            <p:cNvSpPr/>
            <p:nvPr/>
          </p:nvSpPr>
          <p:spPr>
            <a:xfrm>
              <a:off x="2152970" y="3770037"/>
              <a:ext cx="146050" cy="146050"/>
            </a:xfrm>
            <a:prstGeom prst="ellipse">
              <a:avLst/>
            </a:prstGeom>
            <a:solidFill>
              <a:srgbClr val="006400"/>
            </a:solidFill>
            <a:ln w="28575">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a:stCxn id="20" idx="5"/>
              <a:endCxn id="30" idx="1"/>
            </p:cNvCxnSpPr>
            <p:nvPr/>
          </p:nvCxnSpPr>
          <p:spPr>
            <a:xfrm>
              <a:off x="2277631" y="3894698"/>
              <a:ext cx="644780" cy="406322"/>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91" name="Group 90"/>
          <p:cNvGrpSpPr/>
          <p:nvPr/>
        </p:nvGrpSpPr>
        <p:grpSpPr>
          <a:xfrm>
            <a:off x="3361750" y="1034655"/>
            <a:ext cx="2948995" cy="524622"/>
            <a:chOff x="3361750" y="1034655"/>
            <a:chExt cx="2948995" cy="524622"/>
          </a:xfrm>
        </p:grpSpPr>
        <p:sp>
          <p:nvSpPr>
            <p:cNvPr id="66" name="Rounded Rectangle 65"/>
            <p:cNvSpPr/>
            <p:nvPr/>
          </p:nvSpPr>
          <p:spPr>
            <a:xfrm>
              <a:off x="3605463" y="1034655"/>
              <a:ext cx="2705282" cy="524622"/>
            </a:xfrm>
            <a:prstGeom prst="roundRect">
              <a:avLst>
                <a:gd name="adj" fmla="val 50000"/>
              </a:avLst>
            </a:prstGeom>
            <a:solidFill>
              <a:srgbClr val="0064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200" dirty="0" smtClean="0">
                  <a:solidFill>
                    <a:schemeClr val="tx1"/>
                  </a:solidFill>
                  <a:latin typeface="Calibri" panose="020F0502020204030204" pitchFamily="34" charset="0"/>
                  <a:cs typeface="Calibri" panose="020F0502020204030204" pitchFamily="34" charset="0"/>
                </a:rPr>
                <a:t>Problem Statement </a:t>
              </a:r>
              <a:endParaRPr lang="en-US" sz="2200" dirty="0">
                <a:solidFill>
                  <a:schemeClr val="tx1"/>
                </a:solidFill>
                <a:latin typeface="Calibri" panose="020F0502020204030204" pitchFamily="34" charset="0"/>
                <a:cs typeface="Calibri" panose="020F0502020204030204" pitchFamily="34" charset="0"/>
              </a:endParaRPr>
            </a:p>
          </p:txBody>
        </p:sp>
        <p:sp>
          <p:nvSpPr>
            <p:cNvPr id="28" name="Oval 27"/>
            <p:cNvSpPr/>
            <p:nvPr/>
          </p:nvSpPr>
          <p:spPr>
            <a:xfrm>
              <a:off x="3389265" y="1055929"/>
              <a:ext cx="432395" cy="43239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alibri" panose="020F0502020204030204" pitchFamily="34" charset="0"/>
                <a:cs typeface="Calibri" panose="020F0502020204030204" pitchFamily="34" charset="0"/>
              </a:endParaRPr>
            </a:p>
          </p:txBody>
        </p:sp>
        <p:sp>
          <p:nvSpPr>
            <p:cNvPr id="75" name="TextBox 74"/>
            <p:cNvSpPr txBox="1"/>
            <p:nvPr/>
          </p:nvSpPr>
          <p:spPr>
            <a:xfrm>
              <a:off x="3361750" y="1058957"/>
              <a:ext cx="487423" cy="400110"/>
            </a:xfrm>
            <a:prstGeom prst="rect">
              <a:avLst/>
            </a:prstGeom>
            <a:noFill/>
          </p:spPr>
          <p:txBody>
            <a:bodyPr wrap="square" rtlCol="0">
              <a:spAutoFit/>
            </a:bodyPr>
            <a:lstStyle/>
            <a:p>
              <a:r>
                <a:rPr lang="en-US" sz="2000" dirty="0" smtClean="0">
                  <a:solidFill>
                    <a:schemeClr val="tx1"/>
                  </a:solidFill>
                  <a:latin typeface="Bauhaus 93" panose="04030905020B02020C02" pitchFamily="82" charset="0"/>
                  <a:cs typeface="Calibri" panose="020F0502020204030204" pitchFamily="34" charset="0"/>
                </a:rPr>
                <a:t>02</a:t>
              </a:r>
              <a:endParaRPr lang="en-US" sz="2000" dirty="0">
                <a:solidFill>
                  <a:schemeClr val="tx1"/>
                </a:solidFill>
                <a:latin typeface="Bauhaus 93" panose="04030905020B02020C02" pitchFamily="82" charset="0"/>
                <a:cs typeface="Calibri" panose="020F0502020204030204" pitchFamily="34" charset="0"/>
              </a:endParaRPr>
            </a:p>
          </p:txBody>
        </p:sp>
      </p:grpSp>
      <p:grpSp>
        <p:nvGrpSpPr>
          <p:cNvPr id="93" name="Group 92"/>
          <p:cNvGrpSpPr/>
          <p:nvPr/>
        </p:nvGrpSpPr>
        <p:grpSpPr>
          <a:xfrm>
            <a:off x="3745879" y="1650777"/>
            <a:ext cx="3774883" cy="524622"/>
            <a:chOff x="3745879" y="1650777"/>
            <a:chExt cx="3774883" cy="524622"/>
          </a:xfrm>
        </p:grpSpPr>
        <p:sp>
          <p:nvSpPr>
            <p:cNvPr id="67" name="Rounded Rectangle 66"/>
            <p:cNvSpPr/>
            <p:nvPr/>
          </p:nvSpPr>
          <p:spPr>
            <a:xfrm>
              <a:off x="3979475" y="1650777"/>
              <a:ext cx="3541287" cy="524622"/>
            </a:xfrm>
            <a:prstGeom prst="roundRect">
              <a:avLst>
                <a:gd name="adj" fmla="val 50000"/>
              </a:avLst>
            </a:prstGeom>
            <a:solidFill>
              <a:srgbClr val="33996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200" dirty="0" smtClean="0">
                  <a:solidFill>
                    <a:schemeClr val="tx1"/>
                  </a:solidFill>
                  <a:latin typeface="Calibri" panose="020F0502020204030204" pitchFamily="34" charset="0"/>
                  <a:cs typeface="Calibri" panose="020F0502020204030204" pitchFamily="34" charset="0"/>
                </a:rPr>
                <a:t> </a:t>
              </a:r>
              <a:r>
                <a:rPr lang="en-US" sz="2200" dirty="0" smtClean="0">
                  <a:solidFill>
                    <a:schemeClr val="tx1"/>
                  </a:solidFill>
                  <a:latin typeface="Calibri" panose="020F0502020204030204" pitchFamily="34" charset="0"/>
                  <a:cs typeface="Calibri" panose="020F0502020204030204" pitchFamily="34" charset="0"/>
                </a:rPr>
                <a:t>Methodology and Breakout </a:t>
              </a:r>
              <a:endParaRPr lang="en-US" sz="2200" dirty="0">
                <a:solidFill>
                  <a:schemeClr val="tx1"/>
                </a:solidFill>
                <a:latin typeface="Calibri" panose="020F0502020204030204" pitchFamily="34" charset="0"/>
                <a:cs typeface="Calibri" panose="020F0502020204030204" pitchFamily="34" charset="0"/>
              </a:endParaRPr>
            </a:p>
          </p:txBody>
        </p:sp>
        <p:sp>
          <p:nvSpPr>
            <p:cNvPr id="29" name="Oval 28"/>
            <p:cNvSpPr/>
            <p:nvPr/>
          </p:nvSpPr>
          <p:spPr>
            <a:xfrm>
              <a:off x="3763279" y="1679087"/>
              <a:ext cx="432395" cy="43239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alibri" panose="020F0502020204030204" pitchFamily="34" charset="0"/>
                <a:cs typeface="Calibri" panose="020F0502020204030204" pitchFamily="34" charset="0"/>
              </a:endParaRPr>
            </a:p>
          </p:txBody>
        </p:sp>
        <p:sp>
          <p:nvSpPr>
            <p:cNvPr id="76" name="TextBox 75"/>
            <p:cNvSpPr txBox="1"/>
            <p:nvPr/>
          </p:nvSpPr>
          <p:spPr>
            <a:xfrm>
              <a:off x="3745879" y="1690367"/>
              <a:ext cx="487423" cy="400110"/>
            </a:xfrm>
            <a:prstGeom prst="rect">
              <a:avLst/>
            </a:prstGeom>
            <a:noFill/>
          </p:spPr>
          <p:txBody>
            <a:bodyPr wrap="square" rtlCol="0">
              <a:spAutoFit/>
            </a:bodyPr>
            <a:lstStyle/>
            <a:p>
              <a:r>
                <a:rPr lang="en-US" sz="2000" dirty="0" smtClean="0">
                  <a:solidFill>
                    <a:schemeClr val="tx1"/>
                  </a:solidFill>
                  <a:latin typeface="Bauhaus 93" panose="04030905020B02020C02" pitchFamily="82" charset="0"/>
                  <a:cs typeface="Calibri" panose="020F0502020204030204" pitchFamily="34" charset="0"/>
                </a:rPr>
                <a:t>03</a:t>
              </a:r>
              <a:endParaRPr lang="en-US" sz="2000" dirty="0">
                <a:solidFill>
                  <a:schemeClr val="tx1"/>
                </a:solidFill>
                <a:latin typeface="Bauhaus 93" panose="04030905020B02020C02" pitchFamily="82" charset="0"/>
                <a:cs typeface="Calibri" panose="020F0502020204030204" pitchFamily="34" charset="0"/>
              </a:endParaRPr>
            </a:p>
          </p:txBody>
        </p:sp>
      </p:grpSp>
      <p:grpSp>
        <p:nvGrpSpPr>
          <p:cNvPr id="96" name="Group 95"/>
          <p:cNvGrpSpPr/>
          <p:nvPr/>
        </p:nvGrpSpPr>
        <p:grpSpPr>
          <a:xfrm>
            <a:off x="3326901" y="3628513"/>
            <a:ext cx="2797706" cy="524622"/>
            <a:chOff x="3326901" y="3628513"/>
            <a:chExt cx="2797706" cy="524622"/>
          </a:xfrm>
        </p:grpSpPr>
        <p:sp>
          <p:nvSpPr>
            <p:cNvPr id="70" name="Rounded Rectangle 69"/>
            <p:cNvSpPr/>
            <p:nvPr/>
          </p:nvSpPr>
          <p:spPr>
            <a:xfrm>
              <a:off x="3562708" y="3628513"/>
              <a:ext cx="2561899" cy="524622"/>
            </a:xfrm>
            <a:prstGeom prst="roundRect">
              <a:avLst>
                <a:gd name="adj" fmla="val 50000"/>
              </a:avLst>
            </a:prstGeom>
            <a:solidFill>
              <a:srgbClr val="0064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200" dirty="0" smtClean="0">
                  <a:solidFill>
                    <a:schemeClr val="tx1"/>
                  </a:solidFill>
                  <a:latin typeface="Calibri" panose="020F0502020204030204" pitchFamily="34" charset="0"/>
                  <a:cs typeface="Calibri" panose="020F0502020204030204" pitchFamily="34" charset="0"/>
                </a:rPr>
                <a:t>Conclusion </a:t>
              </a:r>
              <a:endParaRPr lang="en-US" sz="2200" dirty="0">
                <a:solidFill>
                  <a:schemeClr val="tx1"/>
                </a:solidFill>
                <a:latin typeface="Calibri" panose="020F0502020204030204" pitchFamily="34" charset="0"/>
                <a:cs typeface="Calibri" panose="020F0502020204030204" pitchFamily="34" charset="0"/>
              </a:endParaRPr>
            </a:p>
          </p:txBody>
        </p:sp>
        <p:sp>
          <p:nvSpPr>
            <p:cNvPr id="33" name="Oval 32"/>
            <p:cNvSpPr/>
            <p:nvPr/>
          </p:nvSpPr>
          <p:spPr>
            <a:xfrm>
              <a:off x="3346511" y="3652178"/>
              <a:ext cx="432395" cy="43239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alibri" panose="020F0502020204030204" pitchFamily="34" charset="0"/>
                <a:cs typeface="Calibri" panose="020F0502020204030204" pitchFamily="34" charset="0"/>
              </a:endParaRPr>
            </a:p>
          </p:txBody>
        </p:sp>
        <p:sp>
          <p:nvSpPr>
            <p:cNvPr id="77" name="TextBox 76"/>
            <p:cNvSpPr txBox="1"/>
            <p:nvPr/>
          </p:nvSpPr>
          <p:spPr>
            <a:xfrm>
              <a:off x="3326901" y="3660717"/>
              <a:ext cx="487423" cy="400110"/>
            </a:xfrm>
            <a:prstGeom prst="rect">
              <a:avLst/>
            </a:prstGeom>
            <a:noFill/>
          </p:spPr>
          <p:txBody>
            <a:bodyPr wrap="square" rtlCol="0">
              <a:spAutoFit/>
            </a:bodyPr>
            <a:lstStyle/>
            <a:p>
              <a:r>
                <a:rPr lang="en-US" sz="2000" dirty="0" smtClean="0">
                  <a:solidFill>
                    <a:schemeClr val="tx1"/>
                  </a:solidFill>
                  <a:latin typeface="Bauhaus 93" panose="04030905020B02020C02" pitchFamily="82" charset="0"/>
                  <a:cs typeface="Calibri" panose="020F0502020204030204" pitchFamily="34" charset="0"/>
                </a:rPr>
                <a:t>06</a:t>
              </a:r>
              <a:endParaRPr lang="en-US" sz="2000" dirty="0">
                <a:solidFill>
                  <a:schemeClr val="tx1"/>
                </a:solidFill>
                <a:latin typeface="Bauhaus 93" panose="04030905020B02020C02" pitchFamily="82" charset="0"/>
                <a:cs typeface="Calibri" panose="020F0502020204030204" pitchFamily="34" charset="0"/>
              </a:endParaRPr>
            </a:p>
          </p:txBody>
        </p:sp>
      </p:grpSp>
      <p:grpSp>
        <p:nvGrpSpPr>
          <p:cNvPr id="94" name="Group 93"/>
          <p:cNvGrpSpPr/>
          <p:nvPr/>
        </p:nvGrpSpPr>
        <p:grpSpPr>
          <a:xfrm>
            <a:off x="3843628" y="2303688"/>
            <a:ext cx="4797100" cy="524622"/>
            <a:chOff x="3843628" y="2303688"/>
            <a:chExt cx="4797100" cy="524622"/>
          </a:xfrm>
        </p:grpSpPr>
        <p:sp>
          <p:nvSpPr>
            <p:cNvPr id="68" name="Rounded Rectangle 67"/>
            <p:cNvSpPr/>
            <p:nvPr/>
          </p:nvSpPr>
          <p:spPr>
            <a:xfrm>
              <a:off x="4015931" y="2303688"/>
              <a:ext cx="4624797" cy="524622"/>
            </a:xfrm>
            <a:prstGeom prst="roundRect">
              <a:avLst>
                <a:gd name="adj" fmla="val 50000"/>
              </a:avLst>
            </a:prstGeom>
            <a:solidFill>
              <a:srgbClr val="0064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200" dirty="0" smtClean="0">
                  <a:solidFill>
                    <a:schemeClr val="tx1"/>
                  </a:solidFill>
                  <a:latin typeface="Calibri" panose="020F0502020204030204" pitchFamily="34" charset="0"/>
                  <a:cs typeface="Calibri" panose="020F0502020204030204" pitchFamily="34" charset="0"/>
                </a:rPr>
                <a:t>  </a:t>
              </a:r>
              <a:r>
                <a:rPr lang="en-US" sz="2200" dirty="0" smtClean="0">
                  <a:solidFill>
                    <a:schemeClr val="tx1"/>
                  </a:solidFill>
                  <a:latin typeface="Calibri" panose="020F0502020204030204" pitchFamily="34" charset="0"/>
                  <a:cs typeface="Calibri" panose="020F0502020204030204" pitchFamily="34" charset="0"/>
                </a:rPr>
                <a:t>Multi Study</a:t>
              </a:r>
              <a:r>
                <a:rPr lang="en-US" sz="2200" dirty="0" smtClean="0">
                  <a:solidFill>
                    <a:schemeClr val="tx1"/>
                  </a:solidFill>
                  <a:latin typeface="Calibri" panose="020F0502020204030204" pitchFamily="34" charset="0"/>
                  <a:cs typeface="Calibri" panose="020F0502020204030204" pitchFamily="34" charset="0"/>
                </a:rPr>
                <a:t> Cases</a:t>
              </a:r>
              <a:endParaRPr lang="en-US" sz="2200" dirty="0">
                <a:solidFill>
                  <a:schemeClr val="tx1"/>
                </a:solidFill>
                <a:latin typeface="Calibri" panose="020F0502020204030204" pitchFamily="34" charset="0"/>
                <a:cs typeface="Calibri" panose="020F0502020204030204" pitchFamily="34" charset="0"/>
              </a:endParaRPr>
            </a:p>
          </p:txBody>
        </p:sp>
        <p:sp>
          <p:nvSpPr>
            <p:cNvPr id="31" name="Oval 30"/>
            <p:cNvSpPr/>
            <p:nvPr/>
          </p:nvSpPr>
          <p:spPr>
            <a:xfrm>
              <a:off x="3867788" y="2355553"/>
              <a:ext cx="432395" cy="43239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alibri" panose="020F0502020204030204" pitchFamily="34" charset="0"/>
                <a:cs typeface="Calibri" panose="020F0502020204030204" pitchFamily="34" charset="0"/>
              </a:endParaRPr>
            </a:p>
          </p:txBody>
        </p:sp>
        <p:sp>
          <p:nvSpPr>
            <p:cNvPr id="78" name="TextBox 77"/>
            <p:cNvSpPr txBox="1"/>
            <p:nvPr/>
          </p:nvSpPr>
          <p:spPr>
            <a:xfrm>
              <a:off x="3843628" y="2379508"/>
              <a:ext cx="487423" cy="400110"/>
            </a:xfrm>
            <a:prstGeom prst="rect">
              <a:avLst/>
            </a:prstGeom>
            <a:noFill/>
          </p:spPr>
          <p:txBody>
            <a:bodyPr wrap="square" rtlCol="0">
              <a:spAutoFit/>
            </a:bodyPr>
            <a:lstStyle/>
            <a:p>
              <a:r>
                <a:rPr lang="en-US" sz="2000" dirty="0" smtClean="0">
                  <a:solidFill>
                    <a:schemeClr val="tx1"/>
                  </a:solidFill>
                  <a:latin typeface="Bauhaus 93" panose="04030905020B02020C02" pitchFamily="82" charset="0"/>
                  <a:cs typeface="Calibri" panose="020F0502020204030204" pitchFamily="34" charset="0"/>
                </a:rPr>
                <a:t>04</a:t>
              </a:r>
              <a:endParaRPr lang="en-US" sz="2000" dirty="0">
                <a:solidFill>
                  <a:schemeClr val="tx1"/>
                </a:solidFill>
                <a:latin typeface="Bauhaus 93" panose="04030905020B02020C02" pitchFamily="82" charset="0"/>
                <a:cs typeface="Calibri" panose="020F0502020204030204" pitchFamily="34" charset="0"/>
              </a:endParaRPr>
            </a:p>
          </p:txBody>
        </p:sp>
      </p:grpSp>
      <p:grpSp>
        <p:nvGrpSpPr>
          <p:cNvPr id="95" name="Group 94"/>
          <p:cNvGrpSpPr/>
          <p:nvPr/>
        </p:nvGrpSpPr>
        <p:grpSpPr>
          <a:xfrm>
            <a:off x="3725639" y="2956599"/>
            <a:ext cx="4665095" cy="524622"/>
            <a:chOff x="3725639" y="2956599"/>
            <a:chExt cx="4665095" cy="524622"/>
          </a:xfrm>
        </p:grpSpPr>
        <p:sp>
          <p:nvSpPr>
            <p:cNvPr id="69" name="Rounded Rectangle 68"/>
            <p:cNvSpPr/>
            <p:nvPr/>
          </p:nvSpPr>
          <p:spPr>
            <a:xfrm>
              <a:off x="3886079" y="2956599"/>
              <a:ext cx="4504655" cy="524622"/>
            </a:xfrm>
            <a:prstGeom prst="roundRect">
              <a:avLst>
                <a:gd name="adj" fmla="val 50000"/>
              </a:avLst>
            </a:prstGeom>
            <a:solidFill>
              <a:srgbClr val="33996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200" dirty="0" smtClean="0">
                  <a:solidFill>
                    <a:schemeClr val="tx1"/>
                  </a:solidFill>
                  <a:latin typeface="Calibri" panose="020F0502020204030204" pitchFamily="34" charset="0"/>
                  <a:cs typeface="Calibri" panose="020F0502020204030204" pitchFamily="34" charset="0"/>
                </a:rPr>
                <a:t>  Result Experiment </a:t>
              </a:r>
              <a:endParaRPr lang="en-US" sz="2200" dirty="0">
                <a:solidFill>
                  <a:schemeClr val="tx1"/>
                </a:solidFill>
                <a:latin typeface="Calibri" panose="020F0502020204030204" pitchFamily="34" charset="0"/>
                <a:cs typeface="Calibri" panose="020F0502020204030204" pitchFamily="34" charset="0"/>
              </a:endParaRPr>
            </a:p>
          </p:txBody>
        </p:sp>
        <p:sp>
          <p:nvSpPr>
            <p:cNvPr id="27" name="Oval 26"/>
            <p:cNvSpPr/>
            <p:nvPr/>
          </p:nvSpPr>
          <p:spPr>
            <a:xfrm>
              <a:off x="3745879" y="2987484"/>
              <a:ext cx="432395" cy="43239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alibri" panose="020F0502020204030204" pitchFamily="34" charset="0"/>
                <a:cs typeface="Calibri" panose="020F0502020204030204" pitchFamily="34" charset="0"/>
              </a:endParaRPr>
            </a:p>
          </p:txBody>
        </p:sp>
        <p:sp>
          <p:nvSpPr>
            <p:cNvPr id="79" name="TextBox 78"/>
            <p:cNvSpPr txBox="1"/>
            <p:nvPr/>
          </p:nvSpPr>
          <p:spPr>
            <a:xfrm>
              <a:off x="3725639" y="3004145"/>
              <a:ext cx="487423" cy="400110"/>
            </a:xfrm>
            <a:prstGeom prst="rect">
              <a:avLst/>
            </a:prstGeom>
            <a:noFill/>
          </p:spPr>
          <p:txBody>
            <a:bodyPr wrap="square" rtlCol="0">
              <a:spAutoFit/>
            </a:bodyPr>
            <a:lstStyle/>
            <a:p>
              <a:r>
                <a:rPr lang="en-US" sz="2000" dirty="0" smtClean="0">
                  <a:solidFill>
                    <a:schemeClr val="tx1"/>
                  </a:solidFill>
                  <a:latin typeface="Bauhaus 93" panose="04030905020B02020C02" pitchFamily="82" charset="0"/>
                  <a:cs typeface="Calibri" panose="020F0502020204030204" pitchFamily="34" charset="0"/>
                </a:rPr>
                <a:t>05</a:t>
              </a:r>
              <a:endParaRPr lang="en-US" sz="2000" dirty="0">
                <a:solidFill>
                  <a:schemeClr val="tx1"/>
                </a:solidFill>
                <a:latin typeface="Bauhaus 93" panose="04030905020B02020C02" pitchFamily="82" charset="0"/>
                <a:cs typeface="Calibri" panose="020F0502020204030204" pitchFamily="34" charset="0"/>
              </a:endParaRPr>
            </a:p>
          </p:txBody>
        </p:sp>
      </p:grpSp>
      <p:grpSp>
        <p:nvGrpSpPr>
          <p:cNvPr id="97" name="Group 96"/>
          <p:cNvGrpSpPr/>
          <p:nvPr/>
        </p:nvGrpSpPr>
        <p:grpSpPr>
          <a:xfrm>
            <a:off x="2839478" y="4237697"/>
            <a:ext cx="4681284" cy="548666"/>
            <a:chOff x="2839478" y="4237697"/>
            <a:chExt cx="4681284" cy="548666"/>
          </a:xfrm>
        </p:grpSpPr>
        <p:sp>
          <p:nvSpPr>
            <p:cNvPr id="71" name="Rounded Rectangle 70"/>
            <p:cNvSpPr/>
            <p:nvPr/>
          </p:nvSpPr>
          <p:spPr>
            <a:xfrm>
              <a:off x="3098635" y="4261741"/>
              <a:ext cx="4422127" cy="524622"/>
            </a:xfrm>
            <a:prstGeom prst="roundRect">
              <a:avLst>
                <a:gd name="adj" fmla="val 50000"/>
              </a:avLst>
            </a:prstGeom>
            <a:solidFill>
              <a:srgbClr val="33996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200" dirty="0" smtClean="0">
                  <a:solidFill>
                    <a:schemeClr val="tx1"/>
                  </a:solidFill>
                  <a:latin typeface="Calibri" panose="020F0502020204030204" pitchFamily="34" charset="0"/>
                  <a:cs typeface="Calibri" panose="020F0502020204030204" pitchFamily="34" charset="0"/>
                </a:rPr>
                <a:t>Discussion</a:t>
              </a:r>
              <a:endParaRPr lang="en-US" sz="2200" dirty="0">
                <a:solidFill>
                  <a:schemeClr val="tx1"/>
                </a:solidFill>
                <a:latin typeface="Calibri" panose="020F0502020204030204" pitchFamily="34" charset="0"/>
                <a:cs typeface="Calibri" panose="020F0502020204030204" pitchFamily="34" charset="0"/>
              </a:endParaRPr>
            </a:p>
          </p:txBody>
        </p:sp>
        <p:sp>
          <p:nvSpPr>
            <p:cNvPr id="30" name="Oval 29"/>
            <p:cNvSpPr/>
            <p:nvPr/>
          </p:nvSpPr>
          <p:spPr>
            <a:xfrm>
              <a:off x="2859088" y="4237697"/>
              <a:ext cx="432395" cy="43239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alibri" panose="020F0502020204030204" pitchFamily="34" charset="0"/>
                <a:cs typeface="Calibri" panose="020F0502020204030204" pitchFamily="34" charset="0"/>
              </a:endParaRPr>
            </a:p>
          </p:txBody>
        </p:sp>
        <p:sp>
          <p:nvSpPr>
            <p:cNvPr id="80" name="TextBox 79"/>
            <p:cNvSpPr txBox="1"/>
            <p:nvPr/>
          </p:nvSpPr>
          <p:spPr>
            <a:xfrm>
              <a:off x="2839478" y="4277576"/>
              <a:ext cx="487423" cy="400110"/>
            </a:xfrm>
            <a:prstGeom prst="rect">
              <a:avLst/>
            </a:prstGeom>
            <a:noFill/>
          </p:spPr>
          <p:txBody>
            <a:bodyPr wrap="square" rtlCol="0">
              <a:spAutoFit/>
            </a:bodyPr>
            <a:lstStyle/>
            <a:p>
              <a:r>
                <a:rPr lang="en-US" sz="2000" dirty="0" smtClean="0">
                  <a:solidFill>
                    <a:schemeClr val="tx1"/>
                  </a:solidFill>
                  <a:latin typeface="Bauhaus 93" panose="04030905020B02020C02" pitchFamily="82" charset="0"/>
                  <a:cs typeface="Calibri" panose="020F0502020204030204" pitchFamily="34" charset="0"/>
                </a:rPr>
                <a:t>07</a:t>
              </a:r>
              <a:endParaRPr lang="en-US" sz="2000" dirty="0">
                <a:solidFill>
                  <a:schemeClr val="tx1"/>
                </a:solidFill>
                <a:latin typeface="Bauhaus 93" panose="04030905020B02020C02" pitchFamily="82" charset="0"/>
                <a:cs typeface="Calibri" panose="020F0502020204030204" pitchFamily="34" charset="0"/>
              </a:endParaRPr>
            </a:p>
          </p:txBody>
        </p:sp>
      </p:grpSp>
      <p:grpSp>
        <p:nvGrpSpPr>
          <p:cNvPr id="89" name="Group 88"/>
          <p:cNvGrpSpPr/>
          <p:nvPr/>
        </p:nvGrpSpPr>
        <p:grpSpPr>
          <a:xfrm>
            <a:off x="509558" y="1444141"/>
            <a:ext cx="2184512" cy="2255218"/>
            <a:chOff x="509558" y="1444141"/>
            <a:chExt cx="2184512" cy="2255218"/>
          </a:xfrm>
        </p:grpSpPr>
        <p:grpSp>
          <p:nvGrpSpPr>
            <p:cNvPr id="13" name="Group 12"/>
            <p:cNvGrpSpPr/>
            <p:nvPr/>
          </p:nvGrpSpPr>
          <p:grpSpPr>
            <a:xfrm>
              <a:off x="606995" y="1444141"/>
              <a:ext cx="2087075" cy="2255218"/>
              <a:chOff x="606995" y="1328041"/>
              <a:chExt cx="2301964" cy="2487419"/>
            </a:xfrm>
          </p:grpSpPr>
          <p:grpSp>
            <p:nvGrpSpPr>
              <p:cNvPr id="12" name="Group 11"/>
              <p:cNvGrpSpPr/>
              <p:nvPr/>
            </p:nvGrpSpPr>
            <p:grpSpPr>
              <a:xfrm>
                <a:off x="1665249" y="1328041"/>
                <a:ext cx="1243710" cy="2487419"/>
                <a:chOff x="4572000" y="1558088"/>
                <a:chExt cx="1013663" cy="2027326"/>
              </a:xfrm>
            </p:grpSpPr>
            <p:sp>
              <p:nvSpPr>
                <p:cNvPr id="10" name="Freeform 9"/>
                <p:cNvSpPr/>
                <p:nvPr/>
              </p:nvSpPr>
              <p:spPr>
                <a:xfrm flipH="1" flipV="1">
                  <a:off x="4572000" y="1558088"/>
                  <a:ext cx="1013663" cy="1013663"/>
                </a:xfrm>
                <a:custGeom>
                  <a:avLst/>
                  <a:gdLst>
                    <a:gd name="connsiteX0" fmla="*/ 1013663 w 1013663"/>
                    <a:gd name="connsiteY0" fmla="*/ 1013663 h 1013663"/>
                    <a:gd name="connsiteX1" fmla="*/ 0 w 1013663"/>
                    <a:gd name="connsiteY1" fmla="*/ 0 h 1013663"/>
                    <a:gd name="connsiteX2" fmla="*/ 1013663 w 1013663"/>
                    <a:gd name="connsiteY2" fmla="*/ 0 h 1013663"/>
                  </a:gdLst>
                  <a:ahLst/>
                  <a:cxnLst>
                    <a:cxn ang="0">
                      <a:pos x="connsiteX0" y="connsiteY0"/>
                    </a:cxn>
                    <a:cxn ang="0">
                      <a:pos x="connsiteX1" y="connsiteY1"/>
                    </a:cxn>
                    <a:cxn ang="0">
                      <a:pos x="connsiteX2" y="connsiteY2"/>
                    </a:cxn>
                  </a:cxnLst>
                  <a:rect l="l" t="t" r="r" b="b"/>
                  <a:pathLst>
                    <a:path w="1013663" h="1013663">
                      <a:moveTo>
                        <a:pt x="1013663" y="1013663"/>
                      </a:moveTo>
                      <a:cubicBezTo>
                        <a:pt x="453832" y="1013663"/>
                        <a:pt x="0" y="559831"/>
                        <a:pt x="0" y="0"/>
                      </a:cubicBezTo>
                      <a:lnTo>
                        <a:pt x="1013663" y="0"/>
                      </a:lnTo>
                      <a:close/>
                    </a:path>
                  </a:pathLst>
                </a:custGeom>
                <a:solidFill>
                  <a:srgbClr val="0033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rot="5400000" flipH="1" flipV="1">
                  <a:off x="4572000" y="2571751"/>
                  <a:ext cx="1013663" cy="1013663"/>
                </a:xfrm>
                <a:custGeom>
                  <a:avLst/>
                  <a:gdLst>
                    <a:gd name="connsiteX0" fmla="*/ 1013663 w 1013663"/>
                    <a:gd name="connsiteY0" fmla="*/ 1013663 h 1013663"/>
                    <a:gd name="connsiteX1" fmla="*/ 0 w 1013663"/>
                    <a:gd name="connsiteY1" fmla="*/ 0 h 1013663"/>
                    <a:gd name="connsiteX2" fmla="*/ 1013663 w 1013663"/>
                    <a:gd name="connsiteY2" fmla="*/ 0 h 1013663"/>
                  </a:gdLst>
                  <a:ahLst/>
                  <a:cxnLst>
                    <a:cxn ang="0">
                      <a:pos x="connsiteX0" y="connsiteY0"/>
                    </a:cxn>
                    <a:cxn ang="0">
                      <a:pos x="connsiteX1" y="connsiteY1"/>
                    </a:cxn>
                    <a:cxn ang="0">
                      <a:pos x="connsiteX2" y="connsiteY2"/>
                    </a:cxn>
                  </a:cxnLst>
                  <a:rect l="l" t="t" r="r" b="b"/>
                  <a:pathLst>
                    <a:path w="1013663" h="1013663">
                      <a:moveTo>
                        <a:pt x="1013663" y="1013663"/>
                      </a:moveTo>
                      <a:cubicBezTo>
                        <a:pt x="453832" y="1013663"/>
                        <a:pt x="0" y="559831"/>
                        <a:pt x="0" y="0"/>
                      </a:cubicBezTo>
                      <a:lnTo>
                        <a:pt x="1013663" y="0"/>
                      </a:lnTo>
                      <a:close/>
                    </a:path>
                  </a:pathLst>
                </a:custGeom>
                <a:solidFill>
                  <a:srgbClr val="3399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Oval 4"/>
              <p:cNvSpPr/>
              <p:nvPr/>
            </p:nvSpPr>
            <p:spPr>
              <a:xfrm flipH="1" flipV="1">
                <a:off x="606995" y="1558087"/>
                <a:ext cx="2027326" cy="2027326"/>
              </a:xfrm>
              <a:prstGeom prst="ellipse">
                <a:avLst/>
              </a:prstGeom>
              <a:solidFill>
                <a:schemeClr val="tx1">
                  <a:lumMod val="95000"/>
                </a:schemeClr>
              </a:solidFill>
              <a:ln>
                <a:noFill/>
              </a:ln>
              <a:effectLst>
                <a:outerShdw blurRad="127000" dist="38100" dir="2700000" sx="99000" sy="99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6" name="Rectangle 85"/>
            <p:cNvSpPr/>
            <p:nvPr/>
          </p:nvSpPr>
          <p:spPr>
            <a:xfrm>
              <a:off x="509558" y="2040954"/>
              <a:ext cx="1836920" cy="1015663"/>
            </a:xfrm>
            <a:prstGeom prst="rect">
              <a:avLst/>
            </a:prstGeom>
          </p:spPr>
          <p:txBody>
            <a:bodyPr wrap="square">
              <a:spAutoFit/>
            </a:bodyPr>
            <a:lstStyle/>
            <a:p>
              <a:pPr marL="127000" lvl="0" algn="ctr">
                <a:buSzPts val="1600"/>
              </a:pPr>
              <a:r>
                <a:rPr lang="en-US" sz="3000" b="1" dirty="0">
                  <a:solidFill>
                    <a:srgbClr val="006600"/>
                  </a:solidFill>
                  <a:latin typeface="Calibri" panose="020F0502020204030204" pitchFamily="34" charset="0"/>
                  <a:ea typeface="Calibri"/>
                  <a:cs typeface="Calibri" panose="020F0502020204030204" pitchFamily="34" charset="0"/>
                  <a:sym typeface="Calibri"/>
                </a:rPr>
                <a:t>Table </a:t>
              </a:r>
              <a:r>
                <a:rPr lang="en-US" sz="3000" b="1" dirty="0" smtClean="0">
                  <a:solidFill>
                    <a:srgbClr val="006600"/>
                  </a:solidFill>
                  <a:latin typeface="Calibri" panose="020F0502020204030204" pitchFamily="34" charset="0"/>
                  <a:ea typeface="Calibri"/>
                  <a:cs typeface="Calibri" panose="020F0502020204030204" pitchFamily="34" charset="0"/>
                  <a:sym typeface="Calibri"/>
                </a:rPr>
                <a:t>of </a:t>
              </a:r>
            </a:p>
            <a:p>
              <a:pPr marL="127000" lvl="0" algn="ctr">
                <a:buSzPts val="1600"/>
              </a:pPr>
              <a:r>
                <a:rPr lang="en-US" sz="3000" b="1" dirty="0" smtClean="0">
                  <a:solidFill>
                    <a:srgbClr val="006600"/>
                  </a:solidFill>
                  <a:latin typeface="Calibri" panose="020F0502020204030204" pitchFamily="34" charset="0"/>
                  <a:ea typeface="Calibri"/>
                  <a:cs typeface="Calibri" panose="020F0502020204030204" pitchFamily="34" charset="0"/>
                  <a:sym typeface="Calibri"/>
                </a:rPr>
                <a:t>Contents </a:t>
              </a:r>
              <a:endParaRPr lang="en-US" sz="3000" b="1" dirty="0">
                <a:solidFill>
                  <a:srgbClr val="006600"/>
                </a:solidFill>
                <a:latin typeface="Calibri" panose="020F0502020204030204" pitchFamily="34" charset="0"/>
                <a:ea typeface="Calibri"/>
                <a:cs typeface="Calibri" panose="020F0502020204030204" pitchFamily="34" charset="0"/>
                <a:sym typeface="Calibri"/>
              </a:endParaRPr>
            </a:p>
          </p:txBody>
        </p:sp>
      </p:grpSp>
      <p:grpSp>
        <p:nvGrpSpPr>
          <p:cNvPr id="90" name="Group 89"/>
          <p:cNvGrpSpPr/>
          <p:nvPr/>
        </p:nvGrpSpPr>
        <p:grpSpPr>
          <a:xfrm>
            <a:off x="2784223" y="414440"/>
            <a:ext cx="2876311" cy="524622"/>
            <a:chOff x="2784223" y="414440"/>
            <a:chExt cx="2876311" cy="524622"/>
          </a:xfrm>
        </p:grpSpPr>
        <p:sp>
          <p:nvSpPr>
            <p:cNvPr id="64" name="Rounded Rectangle 63"/>
            <p:cNvSpPr/>
            <p:nvPr/>
          </p:nvSpPr>
          <p:spPr>
            <a:xfrm>
              <a:off x="2932113" y="414440"/>
              <a:ext cx="2728421" cy="524622"/>
            </a:xfrm>
            <a:prstGeom prst="roundRect">
              <a:avLst>
                <a:gd name="adj" fmla="val 50000"/>
              </a:avLst>
            </a:prstGeom>
            <a:solidFill>
              <a:srgbClr val="33996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alibri" panose="020F0502020204030204" pitchFamily="34" charset="0"/>
                <a:cs typeface="Calibri" panose="020F0502020204030204" pitchFamily="34" charset="0"/>
              </a:endParaRPr>
            </a:p>
          </p:txBody>
        </p:sp>
        <p:sp>
          <p:nvSpPr>
            <p:cNvPr id="26" name="Oval 25"/>
            <p:cNvSpPr/>
            <p:nvPr/>
          </p:nvSpPr>
          <p:spPr>
            <a:xfrm>
              <a:off x="2788940" y="428811"/>
              <a:ext cx="432395" cy="43239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solidFill>
                  <a:schemeClr val="tx1"/>
                </a:solidFill>
                <a:latin typeface="Calibri" panose="020F0502020204030204" pitchFamily="34" charset="0"/>
                <a:cs typeface="Calibri" panose="020F0502020204030204" pitchFamily="34" charset="0"/>
              </a:endParaRPr>
            </a:p>
          </p:txBody>
        </p:sp>
        <p:sp>
          <p:nvSpPr>
            <p:cNvPr id="74" name="TextBox 73"/>
            <p:cNvSpPr txBox="1"/>
            <p:nvPr/>
          </p:nvSpPr>
          <p:spPr>
            <a:xfrm>
              <a:off x="2784223" y="440600"/>
              <a:ext cx="585786" cy="400110"/>
            </a:xfrm>
            <a:prstGeom prst="rect">
              <a:avLst/>
            </a:prstGeom>
            <a:noFill/>
          </p:spPr>
          <p:txBody>
            <a:bodyPr wrap="square" rtlCol="0">
              <a:spAutoFit/>
            </a:bodyPr>
            <a:lstStyle/>
            <a:p>
              <a:r>
                <a:rPr lang="en-US" sz="2000" dirty="0" smtClean="0">
                  <a:solidFill>
                    <a:schemeClr val="tx1"/>
                  </a:solidFill>
                  <a:latin typeface="Bauhaus 93" panose="04030905020B02020C02" pitchFamily="82" charset="0"/>
                  <a:cs typeface="Calibri" panose="020F0502020204030204" pitchFamily="34" charset="0"/>
                </a:rPr>
                <a:t>01</a:t>
              </a:r>
              <a:endParaRPr lang="en-US" sz="2000" dirty="0">
                <a:solidFill>
                  <a:schemeClr val="tx1"/>
                </a:solidFill>
                <a:latin typeface="Bauhaus 93" panose="04030905020B02020C02" pitchFamily="82" charset="0"/>
                <a:cs typeface="Calibri" panose="020F0502020204030204" pitchFamily="34" charset="0"/>
              </a:endParaRPr>
            </a:p>
          </p:txBody>
        </p:sp>
        <p:sp>
          <p:nvSpPr>
            <p:cNvPr id="87" name="Rectangle 86"/>
            <p:cNvSpPr/>
            <p:nvPr/>
          </p:nvSpPr>
          <p:spPr>
            <a:xfrm>
              <a:off x="3182999" y="470850"/>
              <a:ext cx="1677062" cy="430887"/>
            </a:xfrm>
            <a:prstGeom prst="rect">
              <a:avLst/>
            </a:prstGeom>
          </p:spPr>
          <p:txBody>
            <a:bodyPr wrap="none">
              <a:spAutoFit/>
            </a:bodyPr>
            <a:lstStyle/>
            <a:p>
              <a:pPr lvl="0"/>
              <a:r>
                <a:rPr lang="en-US" sz="2200" dirty="0" smtClean="0">
                  <a:solidFill>
                    <a:schemeClr val="tx1"/>
                  </a:solidFill>
                  <a:latin typeface="Calibri" panose="020F0502020204030204" pitchFamily="34" charset="0"/>
                  <a:cs typeface="Calibri" panose="020F0502020204030204" pitchFamily="34" charset="0"/>
                </a:rPr>
                <a:t>Introduction </a:t>
              </a:r>
              <a:endParaRPr lang="en-US" sz="2200" dirty="0">
                <a:solidFill>
                  <a:schemeClr val="tx1"/>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51900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 calcmode="lin" valueType="num">
                                      <p:cBhvr>
                                        <p:cTn id="7" dur="1000" fill="hold"/>
                                        <p:tgtEl>
                                          <p:spTgt spid="89"/>
                                        </p:tgtEl>
                                        <p:attrNameLst>
                                          <p:attrName>ppt_w</p:attrName>
                                        </p:attrNameLst>
                                      </p:cBhvr>
                                      <p:tavLst>
                                        <p:tav tm="0">
                                          <p:val>
                                            <p:fltVal val="0"/>
                                          </p:val>
                                        </p:tav>
                                        <p:tav tm="100000">
                                          <p:val>
                                            <p:strVal val="#ppt_w"/>
                                          </p:val>
                                        </p:tav>
                                      </p:tavLst>
                                    </p:anim>
                                    <p:anim calcmode="lin" valueType="num">
                                      <p:cBhvr>
                                        <p:cTn id="8" dur="1000" fill="hold"/>
                                        <p:tgtEl>
                                          <p:spTgt spid="89"/>
                                        </p:tgtEl>
                                        <p:attrNameLst>
                                          <p:attrName>ppt_h</p:attrName>
                                        </p:attrNameLst>
                                      </p:cBhvr>
                                      <p:tavLst>
                                        <p:tav tm="0">
                                          <p:val>
                                            <p:fltVal val="0"/>
                                          </p:val>
                                        </p:tav>
                                        <p:tav tm="100000">
                                          <p:val>
                                            <p:strVal val="#ppt_h"/>
                                          </p:val>
                                        </p:tav>
                                      </p:tavLst>
                                    </p:anim>
                                    <p:anim calcmode="lin" valueType="num">
                                      <p:cBhvr>
                                        <p:cTn id="9" dur="1000" fill="hold"/>
                                        <p:tgtEl>
                                          <p:spTgt spid="89"/>
                                        </p:tgtEl>
                                        <p:attrNameLst>
                                          <p:attrName>style.rotation</p:attrName>
                                        </p:attrNameLst>
                                      </p:cBhvr>
                                      <p:tavLst>
                                        <p:tav tm="0">
                                          <p:val>
                                            <p:fltVal val="90"/>
                                          </p:val>
                                        </p:tav>
                                        <p:tav tm="100000">
                                          <p:val>
                                            <p:fltVal val="0"/>
                                          </p:val>
                                        </p:tav>
                                      </p:tavLst>
                                    </p:anim>
                                    <p:animEffect transition="in" filter="fade">
                                      <p:cBhvr>
                                        <p:cTn id="10" dur="1000"/>
                                        <p:tgtEl>
                                          <p:spTgt spid="8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98"/>
                                        </p:tgtEl>
                                        <p:attrNameLst>
                                          <p:attrName>style.visibility</p:attrName>
                                        </p:attrNameLst>
                                      </p:cBhvr>
                                      <p:to>
                                        <p:strVal val="visible"/>
                                      </p:to>
                                    </p:set>
                                    <p:animEffect transition="in" filter="barn(inVertical)">
                                      <p:cBhvr>
                                        <p:cTn id="20" dur="500"/>
                                        <p:tgtEl>
                                          <p:spTgt spid="98"/>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90"/>
                                        </p:tgtEl>
                                        <p:attrNameLst>
                                          <p:attrName>style.visibility</p:attrName>
                                        </p:attrNameLst>
                                      </p:cBhvr>
                                      <p:to>
                                        <p:strVal val="visible"/>
                                      </p:to>
                                    </p:set>
                                    <p:animEffect transition="in" filter="barn(inVertical)">
                                      <p:cBhvr>
                                        <p:cTn id="25" dur="500"/>
                                        <p:tgtEl>
                                          <p:spTgt spid="90"/>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100"/>
                                        </p:tgtEl>
                                        <p:attrNameLst>
                                          <p:attrName>style.visibility</p:attrName>
                                        </p:attrNameLst>
                                      </p:cBhvr>
                                      <p:to>
                                        <p:strVal val="visible"/>
                                      </p:to>
                                    </p:set>
                                    <p:animEffect transition="in" filter="barn(inVertical)">
                                      <p:cBhvr>
                                        <p:cTn id="30" dur="500"/>
                                        <p:tgtEl>
                                          <p:spTgt spid="100"/>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barn(inVertical)">
                                      <p:cBhvr>
                                        <p:cTn id="35" dur="500"/>
                                        <p:tgtEl>
                                          <p:spTgt spid="91"/>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101"/>
                                        </p:tgtEl>
                                        <p:attrNameLst>
                                          <p:attrName>style.visibility</p:attrName>
                                        </p:attrNameLst>
                                      </p:cBhvr>
                                      <p:to>
                                        <p:strVal val="visible"/>
                                      </p:to>
                                    </p:set>
                                    <p:animEffect transition="in" filter="barn(inVertical)">
                                      <p:cBhvr>
                                        <p:cTn id="40" dur="500"/>
                                        <p:tgtEl>
                                          <p:spTgt spid="101"/>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93"/>
                                        </p:tgtEl>
                                        <p:attrNameLst>
                                          <p:attrName>style.visibility</p:attrName>
                                        </p:attrNameLst>
                                      </p:cBhvr>
                                      <p:to>
                                        <p:strVal val="visible"/>
                                      </p:to>
                                    </p:set>
                                    <p:animEffect transition="in" filter="barn(inVertical)">
                                      <p:cBhvr>
                                        <p:cTn id="45" dur="500"/>
                                        <p:tgtEl>
                                          <p:spTgt spid="93"/>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102"/>
                                        </p:tgtEl>
                                        <p:attrNameLst>
                                          <p:attrName>style.visibility</p:attrName>
                                        </p:attrNameLst>
                                      </p:cBhvr>
                                      <p:to>
                                        <p:strVal val="visible"/>
                                      </p:to>
                                    </p:set>
                                    <p:animEffect transition="in" filter="barn(inVertical)">
                                      <p:cBhvr>
                                        <p:cTn id="50" dur="500"/>
                                        <p:tgtEl>
                                          <p:spTgt spid="102"/>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94"/>
                                        </p:tgtEl>
                                        <p:attrNameLst>
                                          <p:attrName>style.visibility</p:attrName>
                                        </p:attrNameLst>
                                      </p:cBhvr>
                                      <p:to>
                                        <p:strVal val="visible"/>
                                      </p:to>
                                    </p:set>
                                    <p:animEffect transition="in" filter="barn(inVertical)">
                                      <p:cBhvr>
                                        <p:cTn id="55" dur="500"/>
                                        <p:tgtEl>
                                          <p:spTgt spid="94"/>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nodeType="clickEffect">
                                  <p:stCondLst>
                                    <p:cond delay="0"/>
                                  </p:stCondLst>
                                  <p:childTnLst>
                                    <p:set>
                                      <p:cBhvr>
                                        <p:cTn id="59" dur="1" fill="hold">
                                          <p:stCondLst>
                                            <p:cond delay="0"/>
                                          </p:stCondLst>
                                        </p:cTn>
                                        <p:tgtEl>
                                          <p:spTgt spid="103"/>
                                        </p:tgtEl>
                                        <p:attrNameLst>
                                          <p:attrName>style.visibility</p:attrName>
                                        </p:attrNameLst>
                                      </p:cBhvr>
                                      <p:to>
                                        <p:strVal val="visible"/>
                                      </p:to>
                                    </p:set>
                                    <p:animEffect transition="in" filter="barn(inVertical)">
                                      <p:cBhvr>
                                        <p:cTn id="60" dur="500"/>
                                        <p:tgtEl>
                                          <p:spTgt spid="103"/>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95"/>
                                        </p:tgtEl>
                                        <p:attrNameLst>
                                          <p:attrName>style.visibility</p:attrName>
                                        </p:attrNameLst>
                                      </p:cBhvr>
                                      <p:to>
                                        <p:strVal val="visible"/>
                                      </p:to>
                                    </p:set>
                                    <p:animEffect transition="in" filter="barn(inVertical)">
                                      <p:cBhvr>
                                        <p:cTn id="65" dur="500"/>
                                        <p:tgtEl>
                                          <p:spTgt spid="95"/>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nodeType="clickEffect">
                                  <p:stCondLst>
                                    <p:cond delay="0"/>
                                  </p:stCondLst>
                                  <p:childTnLst>
                                    <p:set>
                                      <p:cBhvr>
                                        <p:cTn id="69" dur="1" fill="hold">
                                          <p:stCondLst>
                                            <p:cond delay="0"/>
                                          </p:stCondLst>
                                        </p:cTn>
                                        <p:tgtEl>
                                          <p:spTgt spid="104"/>
                                        </p:tgtEl>
                                        <p:attrNameLst>
                                          <p:attrName>style.visibility</p:attrName>
                                        </p:attrNameLst>
                                      </p:cBhvr>
                                      <p:to>
                                        <p:strVal val="visible"/>
                                      </p:to>
                                    </p:set>
                                    <p:animEffect transition="in" filter="barn(inVertical)">
                                      <p:cBhvr>
                                        <p:cTn id="70" dur="500"/>
                                        <p:tgtEl>
                                          <p:spTgt spid="104"/>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nodeType="clickEffect">
                                  <p:stCondLst>
                                    <p:cond delay="0"/>
                                  </p:stCondLst>
                                  <p:childTnLst>
                                    <p:set>
                                      <p:cBhvr>
                                        <p:cTn id="74" dur="1" fill="hold">
                                          <p:stCondLst>
                                            <p:cond delay="0"/>
                                          </p:stCondLst>
                                        </p:cTn>
                                        <p:tgtEl>
                                          <p:spTgt spid="96"/>
                                        </p:tgtEl>
                                        <p:attrNameLst>
                                          <p:attrName>style.visibility</p:attrName>
                                        </p:attrNameLst>
                                      </p:cBhvr>
                                      <p:to>
                                        <p:strVal val="visible"/>
                                      </p:to>
                                    </p:set>
                                    <p:animEffect transition="in" filter="barn(inVertical)">
                                      <p:cBhvr>
                                        <p:cTn id="75" dur="500"/>
                                        <p:tgtEl>
                                          <p:spTgt spid="96"/>
                                        </p:tgtEl>
                                      </p:cBhvr>
                                    </p:animEffect>
                                  </p:childTnLst>
                                </p:cTn>
                              </p:par>
                            </p:childTnLst>
                          </p:cTn>
                        </p:par>
                      </p:childTnLst>
                    </p:cTn>
                  </p:par>
                  <p:par>
                    <p:cTn id="76" fill="hold">
                      <p:stCondLst>
                        <p:cond delay="indefinite"/>
                      </p:stCondLst>
                      <p:childTnLst>
                        <p:par>
                          <p:cTn id="77" fill="hold">
                            <p:stCondLst>
                              <p:cond delay="0"/>
                            </p:stCondLst>
                            <p:childTnLst>
                              <p:par>
                                <p:cTn id="78" presetID="16" presetClass="entr" presetSubtype="21" fill="hold" nodeType="clickEffect">
                                  <p:stCondLst>
                                    <p:cond delay="0"/>
                                  </p:stCondLst>
                                  <p:childTnLst>
                                    <p:set>
                                      <p:cBhvr>
                                        <p:cTn id="79" dur="1" fill="hold">
                                          <p:stCondLst>
                                            <p:cond delay="0"/>
                                          </p:stCondLst>
                                        </p:cTn>
                                        <p:tgtEl>
                                          <p:spTgt spid="105"/>
                                        </p:tgtEl>
                                        <p:attrNameLst>
                                          <p:attrName>style.visibility</p:attrName>
                                        </p:attrNameLst>
                                      </p:cBhvr>
                                      <p:to>
                                        <p:strVal val="visible"/>
                                      </p:to>
                                    </p:set>
                                    <p:animEffect transition="in" filter="barn(inVertical)">
                                      <p:cBhvr>
                                        <p:cTn id="80" dur="500"/>
                                        <p:tgtEl>
                                          <p:spTgt spid="105"/>
                                        </p:tgtEl>
                                      </p:cBhvr>
                                    </p:animEffect>
                                  </p:childTnLst>
                                </p:cTn>
                              </p:par>
                            </p:childTnLst>
                          </p:cTn>
                        </p:par>
                      </p:childTnLst>
                    </p:cTn>
                  </p:par>
                  <p:par>
                    <p:cTn id="81" fill="hold">
                      <p:stCondLst>
                        <p:cond delay="indefinite"/>
                      </p:stCondLst>
                      <p:childTnLst>
                        <p:par>
                          <p:cTn id="82" fill="hold">
                            <p:stCondLst>
                              <p:cond delay="0"/>
                            </p:stCondLst>
                            <p:childTnLst>
                              <p:par>
                                <p:cTn id="83" presetID="16" presetClass="entr" presetSubtype="21" fill="hold" nodeType="clickEffect">
                                  <p:stCondLst>
                                    <p:cond delay="0"/>
                                  </p:stCondLst>
                                  <p:childTnLst>
                                    <p:set>
                                      <p:cBhvr>
                                        <p:cTn id="84" dur="1" fill="hold">
                                          <p:stCondLst>
                                            <p:cond delay="0"/>
                                          </p:stCondLst>
                                        </p:cTn>
                                        <p:tgtEl>
                                          <p:spTgt spid="97"/>
                                        </p:tgtEl>
                                        <p:attrNameLst>
                                          <p:attrName>style.visibility</p:attrName>
                                        </p:attrNameLst>
                                      </p:cBhvr>
                                      <p:to>
                                        <p:strVal val="visible"/>
                                      </p:to>
                                    </p:set>
                                    <p:animEffect transition="in" filter="barn(inVertical)">
                                      <p:cBhvr>
                                        <p:cTn id="85"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p:nvPr/>
        </p:nvSpPr>
        <p:spPr>
          <a:xfrm>
            <a:off x="138144" y="279652"/>
            <a:ext cx="3795901" cy="553968"/>
          </a:xfrm>
          <a:prstGeom prst="rect">
            <a:avLst/>
          </a:prstGeom>
          <a:noFill/>
          <a:ln>
            <a:noFill/>
          </a:ln>
        </p:spPr>
        <p:txBody>
          <a:bodyPr spcFirstLastPara="1" wrap="square" lIns="91425" tIns="91425" rIns="91425" bIns="91425" anchor="t" anchorCtr="0">
            <a:spAutoFit/>
          </a:bodyPr>
          <a:lstStyle/>
          <a:p>
            <a:pPr marL="127000" lvl="0" algn="l" rtl="0">
              <a:spcBef>
                <a:spcPts val="0"/>
              </a:spcBef>
              <a:spcAft>
                <a:spcPts val="0"/>
              </a:spcAft>
              <a:buSzPts val="1600"/>
            </a:pPr>
            <a:r>
              <a:rPr lang="en" sz="2400" b="1" dirty="0" smtClean="0">
                <a:latin typeface="Calibri"/>
                <a:ea typeface="Calibri"/>
                <a:cs typeface="Calibri"/>
                <a:sym typeface="Calibri"/>
              </a:rPr>
              <a:t>Localization</a:t>
            </a:r>
            <a:endParaRPr sz="2400" b="1" dirty="0">
              <a:latin typeface="Calibri"/>
              <a:ea typeface="Calibri"/>
              <a:cs typeface="Calibri"/>
              <a:sym typeface="Calibri"/>
            </a:endParaRPr>
          </a:p>
        </p:txBody>
      </p:sp>
      <p:sp>
        <p:nvSpPr>
          <p:cNvPr id="136" name="Google Shape;136;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3" name="TextBox 2"/>
          <p:cNvSpPr txBox="1"/>
          <p:nvPr/>
        </p:nvSpPr>
        <p:spPr>
          <a:xfrm>
            <a:off x="2036094" y="556636"/>
            <a:ext cx="5750161" cy="461665"/>
          </a:xfrm>
          <a:prstGeom prst="rect">
            <a:avLst/>
          </a:prstGeom>
          <a:noFill/>
        </p:spPr>
        <p:txBody>
          <a:bodyPr wrap="square" rtlCol="0">
            <a:spAutoFit/>
          </a:bodyPr>
          <a:lstStyle/>
          <a:p>
            <a:pPr lvl="0" algn="ctr"/>
            <a:r>
              <a:rPr lang="en-US" sz="2400" b="1" dirty="0" smtClean="0">
                <a:solidFill>
                  <a:srgbClr val="FF0000"/>
                </a:solidFill>
              </a:rPr>
              <a:t>Finding: </a:t>
            </a:r>
            <a:r>
              <a:rPr lang="en" sz="2400" b="1" dirty="0" smtClean="0">
                <a:solidFill>
                  <a:srgbClr val="FF0000"/>
                </a:solidFill>
                <a:latin typeface="Calibri"/>
                <a:ea typeface="Calibri"/>
                <a:cs typeface="Calibri"/>
                <a:sym typeface="Calibri"/>
              </a:rPr>
              <a:t>Reward Computation</a:t>
            </a:r>
            <a:r>
              <a:rPr lang="en-US" sz="2400" b="1" dirty="0" smtClean="0">
                <a:solidFill>
                  <a:srgbClr val="FF0000"/>
                </a:solidFill>
              </a:rPr>
              <a:t>   </a:t>
            </a:r>
            <a:r>
              <a:rPr lang="en-US" sz="2400" b="1" dirty="0" smtClean="0">
                <a:solidFill>
                  <a:srgbClr val="FF0000"/>
                </a:solidFill>
              </a:rPr>
              <a:t> </a:t>
            </a:r>
            <a:endParaRPr lang="en-US" sz="2400" b="1" dirty="0">
              <a:solidFill>
                <a:srgbClr val="FF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0718" y="1295285"/>
            <a:ext cx="6389652" cy="3128775"/>
          </a:xfrm>
          <a:prstGeom prst="rect">
            <a:avLst/>
          </a:prstGeom>
        </p:spPr>
      </p:pic>
    </p:spTree>
    <p:extLst>
      <p:ext uri="{BB962C8B-B14F-4D97-AF65-F5344CB8AC3E}">
        <p14:creationId xmlns:p14="http://schemas.microsoft.com/office/powerpoint/2010/main" val="18570016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p:nvPr/>
        </p:nvSpPr>
        <p:spPr>
          <a:xfrm>
            <a:off x="138144" y="279652"/>
            <a:ext cx="4433856" cy="553968"/>
          </a:xfrm>
          <a:prstGeom prst="rect">
            <a:avLst/>
          </a:prstGeom>
          <a:noFill/>
          <a:ln>
            <a:noFill/>
          </a:ln>
        </p:spPr>
        <p:txBody>
          <a:bodyPr spcFirstLastPara="1" wrap="square" lIns="91425" tIns="91425" rIns="91425" bIns="91425" anchor="t" anchorCtr="0">
            <a:spAutoFit/>
          </a:bodyPr>
          <a:lstStyle/>
          <a:p>
            <a:pPr marL="127000" lvl="0" algn="l" rtl="0">
              <a:spcBef>
                <a:spcPts val="0"/>
              </a:spcBef>
              <a:spcAft>
                <a:spcPts val="0"/>
              </a:spcAft>
              <a:buSzPts val="1600"/>
            </a:pPr>
            <a:r>
              <a:rPr lang="en" sz="2400" b="1" dirty="0" smtClean="0">
                <a:latin typeface="Calibri"/>
                <a:ea typeface="Calibri"/>
                <a:cs typeface="Calibri"/>
                <a:sym typeface="Calibri"/>
              </a:rPr>
              <a:t>Comprehensive Experiment</a:t>
            </a:r>
            <a:endParaRPr sz="2400" b="1" dirty="0">
              <a:latin typeface="Calibri"/>
              <a:ea typeface="Calibri"/>
              <a:cs typeface="Calibri"/>
              <a:sym typeface="Calibri"/>
            </a:endParaRPr>
          </a:p>
        </p:txBody>
      </p:sp>
      <p:sp>
        <p:nvSpPr>
          <p:cNvPr id="136" name="Google Shape;136;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
        <p:nvSpPr>
          <p:cNvPr id="3" name="TextBox 2"/>
          <p:cNvSpPr txBox="1"/>
          <p:nvPr/>
        </p:nvSpPr>
        <p:spPr>
          <a:xfrm>
            <a:off x="2718955" y="731494"/>
            <a:ext cx="3706091" cy="830997"/>
          </a:xfrm>
          <a:prstGeom prst="rect">
            <a:avLst/>
          </a:prstGeom>
          <a:noFill/>
        </p:spPr>
        <p:txBody>
          <a:bodyPr wrap="square" rtlCol="0">
            <a:spAutoFit/>
          </a:bodyPr>
          <a:lstStyle/>
          <a:p>
            <a:pPr algn="ctr"/>
            <a:r>
              <a:rPr lang="en-US" sz="2400" b="1" dirty="0" smtClean="0">
                <a:solidFill>
                  <a:srgbClr val="FF0000"/>
                </a:solidFill>
              </a:rPr>
              <a:t>Multi case: classification </a:t>
            </a:r>
            <a:endParaRPr lang="en-US" sz="2400" b="1" dirty="0">
              <a:solidFill>
                <a:srgbClr val="FF0000"/>
              </a:solidFill>
            </a:endParaRPr>
          </a:p>
        </p:txBody>
      </p:sp>
      <p:sp>
        <p:nvSpPr>
          <p:cNvPr id="2" name="AutoShape 4" descr="f1 Score Definition | Encor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8149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p:nvPr/>
        </p:nvSpPr>
        <p:spPr>
          <a:xfrm>
            <a:off x="138144" y="279652"/>
            <a:ext cx="4433856" cy="553968"/>
          </a:xfrm>
          <a:prstGeom prst="rect">
            <a:avLst/>
          </a:prstGeom>
          <a:noFill/>
          <a:ln>
            <a:noFill/>
          </a:ln>
        </p:spPr>
        <p:txBody>
          <a:bodyPr spcFirstLastPara="1" wrap="square" lIns="91425" tIns="91425" rIns="91425" bIns="91425" anchor="t" anchorCtr="0">
            <a:spAutoFit/>
          </a:bodyPr>
          <a:lstStyle/>
          <a:p>
            <a:pPr marL="127000" lvl="0" algn="l" rtl="0">
              <a:spcBef>
                <a:spcPts val="0"/>
              </a:spcBef>
              <a:spcAft>
                <a:spcPts val="0"/>
              </a:spcAft>
              <a:buSzPts val="1600"/>
            </a:pPr>
            <a:r>
              <a:rPr lang="en" sz="2400" b="1" dirty="0" smtClean="0">
                <a:latin typeface="Calibri"/>
                <a:ea typeface="Calibri"/>
                <a:cs typeface="Calibri"/>
                <a:sym typeface="Calibri"/>
              </a:rPr>
              <a:t>Comprehensive Experiment</a:t>
            </a:r>
            <a:endParaRPr sz="2400" b="1" dirty="0">
              <a:latin typeface="Calibri"/>
              <a:ea typeface="Calibri"/>
              <a:cs typeface="Calibri"/>
              <a:sym typeface="Calibri"/>
            </a:endParaRPr>
          </a:p>
        </p:txBody>
      </p:sp>
      <p:sp>
        <p:nvSpPr>
          <p:cNvPr id="136" name="Google Shape;136;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3" name="TextBox 2"/>
          <p:cNvSpPr txBox="1"/>
          <p:nvPr/>
        </p:nvSpPr>
        <p:spPr>
          <a:xfrm>
            <a:off x="2718955" y="731494"/>
            <a:ext cx="3706091" cy="830997"/>
          </a:xfrm>
          <a:prstGeom prst="rect">
            <a:avLst/>
          </a:prstGeom>
          <a:noFill/>
        </p:spPr>
        <p:txBody>
          <a:bodyPr wrap="square" rtlCol="0">
            <a:spAutoFit/>
          </a:bodyPr>
          <a:lstStyle/>
          <a:p>
            <a:pPr algn="ctr"/>
            <a:r>
              <a:rPr lang="en-US" sz="2400" b="1" dirty="0" smtClean="0">
                <a:solidFill>
                  <a:srgbClr val="FF0000"/>
                </a:solidFill>
              </a:rPr>
              <a:t>Multi case:</a:t>
            </a:r>
          </a:p>
          <a:p>
            <a:pPr algn="ctr"/>
            <a:r>
              <a:rPr lang="en-US" sz="2400" b="1" dirty="0">
                <a:solidFill>
                  <a:srgbClr val="FF0000"/>
                </a:solidFill>
              </a:rPr>
              <a:t>l</a:t>
            </a:r>
            <a:r>
              <a:rPr lang="en-US" sz="2400" b="1" dirty="0" smtClean="0">
                <a:solidFill>
                  <a:srgbClr val="FF0000"/>
                </a:solidFill>
              </a:rPr>
              <a:t>ocalization</a:t>
            </a:r>
            <a:r>
              <a:rPr lang="en-US" sz="2400" b="1" dirty="0" smtClean="0">
                <a:solidFill>
                  <a:srgbClr val="FF0000"/>
                </a:solidFill>
              </a:rPr>
              <a:t> </a:t>
            </a:r>
            <a:endParaRPr lang="en-US" sz="2400" b="1" dirty="0">
              <a:solidFill>
                <a:srgbClr val="FF0000"/>
              </a:solidFill>
            </a:endParaRPr>
          </a:p>
        </p:txBody>
      </p:sp>
      <p:sp>
        <p:nvSpPr>
          <p:cNvPr id="2" name="AutoShape 4" descr="f1 Score Definition | Encor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859137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p:nvPr/>
        </p:nvSpPr>
        <p:spPr>
          <a:xfrm>
            <a:off x="138144" y="279652"/>
            <a:ext cx="4433856" cy="553968"/>
          </a:xfrm>
          <a:prstGeom prst="rect">
            <a:avLst/>
          </a:prstGeom>
          <a:noFill/>
          <a:ln>
            <a:noFill/>
          </a:ln>
        </p:spPr>
        <p:txBody>
          <a:bodyPr spcFirstLastPara="1" wrap="square" lIns="91425" tIns="91425" rIns="91425" bIns="91425" anchor="t" anchorCtr="0">
            <a:spAutoFit/>
          </a:bodyPr>
          <a:lstStyle/>
          <a:p>
            <a:pPr marL="127000" lvl="0" algn="l" rtl="0">
              <a:spcBef>
                <a:spcPts val="0"/>
              </a:spcBef>
              <a:spcAft>
                <a:spcPts val="0"/>
              </a:spcAft>
              <a:buSzPts val="1600"/>
            </a:pPr>
            <a:r>
              <a:rPr lang="en" sz="2400" b="1" dirty="0" smtClean="0">
                <a:latin typeface="Calibri"/>
                <a:ea typeface="Calibri"/>
                <a:cs typeface="Calibri"/>
                <a:sym typeface="Calibri"/>
              </a:rPr>
              <a:t>Comprehensive Experiment</a:t>
            </a:r>
            <a:endParaRPr sz="2400" b="1" dirty="0">
              <a:latin typeface="Calibri"/>
              <a:ea typeface="Calibri"/>
              <a:cs typeface="Calibri"/>
              <a:sym typeface="Calibri"/>
            </a:endParaRPr>
          </a:p>
        </p:txBody>
      </p:sp>
      <p:sp>
        <p:nvSpPr>
          <p:cNvPr id="136" name="Google Shape;136;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
        <p:nvSpPr>
          <p:cNvPr id="3" name="TextBox 2"/>
          <p:cNvSpPr txBox="1"/>
          <p:nvPr/>
        </p:nvSpPr>
        <p:spPr>
          <a:xfrm>
            <a:off x="2718955" y="731494"/>
            <a:ext cx="3706091" cy="461665"/>
          </a:xfrm>
          <a:prstGeom prst="rect">
            <a:avLst/>
          </a:prstGeom>
          <a:noFill/>
        </p:spPr>
        <p:txBody>
          <a:bodyPr wrap="square" rtlCol="0">
            <a:spAutoFit/>
          </a:bodyPr>
          <a:lstStyle/>
          <a:p>
            <a:pPr algn="ctr"/>
            <a:r>
              <a:rPr lang="en-US" sz="2400" b="1" dirty="0" smtClean="0">
                <a:solidFill>
                  <a:srgbClr val="FF0000"/>
                </a:solidFill>
              </a:rPr>
              <a:t>Multi baseline </a:t>
            </a:r>
            <a:endParaRPr lang="en-US" sz="2400" b="1" dirty="0">
              <a:solidFill>
                <a:srgbClr val="FF0000"/>
              </a:solidFill>
            </a:endParaRPr>
          </a:p>
        </p:txBody>
      </p:sp>
      <p:sp>
        <p:nvSpPr>
          <p:cNvPr id="2" name="AutoShape 4" descr="f1 Score Definition | Encor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762000" y="1482436"/>
            <a:ext cx="7135091" cy="738664"/>
          </a:xfrm>
          <a:prstGeom prst="rect">
            <a:avLst/>
          </a:prstGeom>
          <a:noFill/>
        </p:spPr>
        <p:txBody>
          <a:bodyPr wrap="square" rtlCol="0">
            <a:spAutoFit/>
          </a:bodyPr>
          <a:lstStyle/>
          <a:p>
            <a:r>
              <a:rPr lang="en-US" dirty="0" smtClean="0"/>
              <a:t>Machine Learning: SVC, KNN </a:t>
            </a:r>
          </a:p>
          <a:p>
            <a:r>
              <a:rPr lang="en-US" dirty="0" smtClean="0"/>
              <a:t>Deep Learning: VGG16</a:t>
            </a:r>
          </a:p>
          <a:p>
            <a:r>
              <a:rPr lang="en-US" dirty="0" smtClean="0"/>
              <a:t>Reinforcement Learning: Deep Q Network and Momentum DQN </a:t>
            </a:r>
            <a:endParaRPr lang="en-US" dirty="0"/>
          </a:p>
        </p:txBody>
      </p:sp>
    </p:spTree>
    <p:extLst>
      <p:ext uri="{BB962C8B-B14F-4D97-AF65-F5344CB8AC3E}">
        <p14:creationId xmlns:p14="http://schemas.microsoft.com/office/powerpoint/2010/main" val="2516973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p:nvPr/>
        </p:nvSpPr>
        <p:spPr>
          <a:xfrm>
            <a:off x="0" y="88627"/>
            <a:ext cx="3795901" cy="553968"/>
          </a:xfrm>
          <a:prstGeom prst="rect">
            <a:avLst/>
          </a:prstGeom>
          <a:noFill/>
          <a:ln>
            <a:noFill/>
          </a:ln>
        </p:spPr>
        <p:txBody>
          <a:bodyPr spcFirstLastPara="1" wrap="square" lIns="91425" tIns="91425" rIns="91425" bIns="91425" anchor="t" anchorCtr="0">
            <a:spAutoFit/>
          </a:bodyPr>
          <a:lstStyle/>
          <a:p>
            <a:pPr marL="127000" lvl="0" algn="l" rtl="0">
              <a:spcBef>
                <a:spcPts val="0"/>
              </a:spcBef>
              <a:spcAft>
                <a:spcPts val="0"/>
              </a:spcAft>
              <a:buSzPts val="1600"/>
            </a:pPr>
            <a:r>
              <a:rPr lang="en" sz="2400" b="1" dirty="0" smtClean="0">
                <a:latin typeface="Calibri"/>
                <a:ea typeface="Calibri"/>
                <a:cs typeface="Calibri"/>
                <a:sym typeface="Calibri"/>
              </a:rPr>
              <a:t>Result Experiment (1)</a:t>
            </a:r>
            <a:endParaRPr sz="2400" b="1" dirty="0">
              <a:latin typeface="Calibri"/>
              <a:ea typeface="Calibri"/>
              <a:cs typeface="Calibri"/>
              <a:sym typeface="Calibri"/>
            </a:endParaRPr>
          </a:p>
        </p:txBody>
      </p:sp>
      <p:sp>
        <p:nvSpPr>
          <p:cNvPr id="136" name="Google Shape;136;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
        <p:nvSpPr>
          <p:cNvPr id="3" name="TextBox 2"/>
          <p:cNvSpPr txBox="1"/>
          <p:nvPr/>
        </p:nvSpPr>
        <p:spPr>
          <a:xfrm>
            <a:off x="2593546" y="365611"/>
            <a:ext cx="4558103" cy="830997"/>
          </a:xfrm>
          <a:prstGeom prst="rect">
            <a:avLst/>
          </a:prstGeom>
          <a:noFill/>
        </p:spPr>
        <p:txBody>
          <a:bodyPr wrap="square" rtlCol="0">
            <a:spAutoFit/>
          </a:bodyPr>
          <a:lstStyle/>
          <a:p>
            <a:pPr algn="ctr"/>
            <a:r>
              <a:rPr lang="en-US" sz="2400" dirty="0" smtClean="0">
                <a:solidFill>
                  <a:srgbClr val="FF0000"/>
                </a:solidFill>
              </a:rPr>
              <a:t>Comprehensive</a:t>
            </a:r>
            <a:r>
              <a:rPr lang="en-US" sz="2400" dirty="0" smtClean="0">
                <a:solidFill>
                  <a:schemeClr val="tx2">
                    <a:lumMod val="10000"/>
                  </a:schemeClr>
                </a:solidFill>
              </a:rPr>
              <a:t> results using </a:t>
            </a:r>
            <a:r>
              <a:rPr lang="en-US" sz="2400" dirty="0" smtClean="0">
                <a:solidFill>
                  <a:srgbClr val="FF0000"/>
                </a:solidFill>
              </a:rPr>
              <a:t>HOG vs LSIB vs Segmentation </a:t>
            </a:r>
            <a:endParaRPr lang="en-US" sz="2400" dirty="0">
              <a:solidFill>
                <a:srgbClr val="FF0000"/>
              </a:solidFill>
            </a:endParaRPr>
          </a:p>
        </p:txBody>
      </p:sp>
      <p:sp>
        <p:nvSpPr>
          <p:cNvPr id="2" name="AutoShape 4" descr="f1 Score Definition | Encor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1"/>
          <p:cNvSpPr>
            <a:spLocks noChangeArrowheads="1"/>
          </p:cNvSpPr>
          <p:nvPr/>
        </p:nvSpPr>
        <p:spPr bwMode="auto">
          <a:xfrm>
            <a:off x="1600200" y="17049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1600200" y="15192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Table 7"/>
          <p:cNvGraphicFramePr>
            <a:graphicFrameLocks noGrp="1"/>
          </p:cNvGraphicFramePr>
          <p:nvPr>
            <p:extLst>
              <p:ext uri="{D42A27DB-BD31-4B8C-83A1-F6EECF244321}">
                <p14:modId xmlns:p14="http://schemas.microsoft.com/office/powerpoint/2010/main" val="548353600"/>
              </p:ext>
            </p:extLst>
          </p:nvPr>
        </p:nvGraphicFramePr>
        <p:xfrm>
          <a:off x="1600200" y="1519555"/>
          <a:ext cx="5943600" cy="3205480"/>
        </p:xfrm>
        <a:graphic>
          <a:graphicData uri="http://schemas.openxmlformats.org/drawingml/2006/table">
            <a:tbl>
              <a:tblPr/>
              <a:tblGrid>
                <a:gridCol w="742950">
                  <a:extLst>
                    <a:ext uri="{9D8B030D-6E8A-4147-A177-3AD203B41FA5}">
                      <a16:colId xmlns:a16="http://schemas.microsoft.com/office/drawing/2014/main" xmlns="" val="20000"/>
                    </a:ext>
                  </a:extLst>
                </a:gridCol>
                <a:gridCol w="742950">
                  <a:extLst>
                    <a:ext uri="{9D8B030D-6E8A-4147-A177-3AD203B41FA5}">
                      <a16:colId xmlns:a16="http://schemas.microsoft.com/office/drawing/2014/main" xmlns="" val="20001"/>
                    </a:ext>
                  </a:extLst>
                </a:gridCol>
                <a:gridCol w="742950">
                  <a:extLst>
                    <a:ext uri="{9D8B030D-6E8A-4147-A177-3AD203B41FA5}">
                      <a16:colId xmlns:a16="http://schemas.microsoft.com/office/drawing/2014/main" xmlns="" val="20002"/>
                    </a:ext>
                  </a:extLst>
                </a:gridCol>
                <a:gridCol w="742950">
                  <a:extLst>
                    <a:ext uri="{9D8B030D-6E8A-4147-A177-3AD203B41FA5}">
                      <a16:colId xmlns:a16="http://schemas.microsoft.com/office/drawing/2014/main" xmlns="" val="20003"/>
                    </a:ext>
                  </a:extLst>
                </a:gridCol>
                <a:gridCol w="742950">
                  <a:extLst>
                    <a:ext uri="{9D8B030D-6E8A-4147-A177-3AD203B41FA5}">
                      <a16:colId xmlns:a16="http://schemas.microsoft.com/office/drawing/2014/main" xmlns="" val="20004"/>
                    </a:ext>
                  </a:extLst>
                </a:gridCol>
                <a:gridCol w="742950">
                  <a:extLst>
                    <a:ext uri="{9D8B030D-6E8A-4147-A177-3AD203B41FA5}">
                      <a16:colId xmlns:a16="http://schemas.microsoft.com/office/drawing/2014/main" xmlns="" val="20005"/>
                    </a:ext>
                  </a:extLst>
                </a:gridCol>
                <a:gridCol w="742950">
                  <a:extLst>
                    <a:ext uri="{9D8B030D-6E8A-4147-A177-3AD203B41FA5}">
                      <a16:colId xmlns:a16="http://schemas.microsoft.com/office/drawing/2014/main" xmlns="" val="20006"/>
                    </a:ext>
                  </a:extLst>
                </a:gridCol>
                <a:gridCol w="742950">
                  <a:extLst>
                    <a:ext uri="{9D8B030D-6E8A-4147-A177-3AD203B41FA5}">
                      <a16:colId xmlns:a16="http://schemas.microsoft.com/office/drawing/2014/main" xmlns="" val="20007"/>
                    </a:ext>
                  </a:extLst>
                </a:gridCol>
              </a:tblGrid>
              <a:tr h="0">
                <a:tc>
                  <a:txBody>
                    <a:bodyPr/>
                    <a:lstStyle/>
                    <a:p>
                      <a:pPr fontAlgn="t"/>
                      <a:r>
                        <a:rPr lang="en-US" dirty="0">
                          <a:effectLst/>
                        </a:rPr>
                        <a:t/>
                      </a:r>
                      <a:br>
                        <a:rPr lang="en-US" dirty="0">
                          <a:effectLst/>
                        </a:rPr>
                      </a:b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rtl="0" fontAlgn="t">
                        <a:spcBef>
                          <a:spcPts val="0"/>
                        </a:spcBef>
                        <a:spcAft>
                          <a:spcPts val="0"/>
                        </a:spcAft>
                      </a:pPr>
                      <a:r>
                        <a:rPr lang="en-US" sz="1100" b="1" i="0" u="none" strike="noStrike" dirty="0">
                          <a:solidFill>
                            <a:srgbClr val="000000"/>
                          </a:solidFill>
                          <a:effectLst/>
                          <a:latin typeface="Nunito" panose="020B0604020202020204" charset="-93"/>
                          <a:cs typeface="Nunito" panose="020B0604020202020204" charset="-93"/>
                        </a:rPr>
                        <a:t>KNN-10</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rtl="0" fontAlgn="t">
                        <a:spcBef>
                          <a:spcPts val="0"/>
                        </a:spcBef>
                        <a:spcAft>
                          <a:spcPts val="0"/>
                        </a:spcAft>
                      </a:pPr>
                      <a:r>
                        <a:rPr lang="en-US" sz="1100" b="1" i="0" u="none" strike="noStrike" dirty="0">
                          <a:solidFill>
                            <a:srgbClr val="000000"/>
                          </a:solidFill>
                          <a:effectLst/>
                          <a:latin typeface="Nunito" panose="020B0604020202020204" charset="-93"/>
                          <a:cs typeface="Nunito" panose="020B0604020202020204" charset="-93"/>
                        </a:rPr>
                        <a:t>KNN-5</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rtl="0" fontAlgn="t">
                        <a:spcBef>
                          <a:spcPts val="0"/>
                        </a:spcBef>
                        <a:spcAft>
                          <a:spcPts val="0"/>
                        </a:spcAft>
                      </a:pPr>
                      <a:r>
                        <a:rPr lang="en-US" sz="1100" b="1" i="0" u="none" strike="noStrike" dirty="0">
                          <a:solidFill>
                            <a:srgbClr val="000000"/>
                          </a:solidFill>
                          <a:effectLst/>
                          <a:latin typeface="Nunito" panose="020B0604020202020204" charset="-93"/>
                          <a:cs typeface="Nunito" panose="020B0604020202020204" charset="-93"/>
                        </a:rPr>
                        <a:t>KNN-2</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rtl="0" fontAlgn="t">
                        <a:spcBef>
                          <a:spcPts val="0"/>
                        </a:spcBef>
                        <a:spcAft>
                          <a:spcPts val="0"/>
                        </a:spcAft>
                      </a:pPr>
                      <a:r>
                        <a:rPr lang="en-US" sz="1100" b="1" i="0" u="none" strike="noStrike" dirty="0">
                          <a:solidFill>
                            <a:srgbClr val="000000"/>
                          </a:solidFill>
                          <a:effectLst/>
                          <a:latin typeface="Nunito" panose="020B0604020202020204" charset="-93"/>
                          <a:cs typeface="Nunito" panose="020B0604020202020204" charset="-93"/>
                        </a:rPr>
                        <a:t>KNN-1</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rtl="0" fontAlgn="t">
                        <a:spcBef>
                          <a:spcPts val="0"/>
                        </a:spcBef>
                        <a:spcAft>
                          <a:spcPts val="0"/>
                        </a:spcAft>
                      </a:pPr>
                      <a:r>
                        <a:rPr lang="en-US" sz="1100" b="1" i="0" u="none" strike="noStrike" dirty="0">
                          <a:solidFill>
                            <a:srgbClr val="000000"/>
                          </a:solidFill>
                          <a:effectLst/>
                          <a:latin typeface="Nunito" panose="020B0604020202020204" charset="-93"/>
                          <a:cs typeface="Nunito" panose="020B0604020202020204" charset="-93"/>
                        </a:rPr>
                        <a:t>SVM-ln</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rtl="0" fontAlgn="t">
                        <a:spcBef>
                          <a:spcPts val="0"/>
                        </a:spcBef>
                        <a:spcAft>
                          <a:spcPts val="0"/>
                        </a:spcAft>
                      </a:pPr>
                      <a:r>
                        <a:rPr lang="en-US" sz="1100" b="1" i="0" u="none" strike="noStrike" dirty="0">
                          <a:solidFill>
                            <a:srgbClr val="000000"/>
                          </a:solidFill>
                          <a:effectLst/>
                          <a:latin typeface="Nunito" panose="020B0604020202020204" charset="-93"/>
                          <a:cs typeface="Nunito" panose="020B0604020202020204" charset="-93"/>
                        </a:rPr>
                        <a:t>SVM-</a:t>
                      </a:r>
                      <a:r>
                        <a:rPr lang="en-US" sz="1100" b="1" i="0" u="none" strike="noStrike" dirty="0" err="1">
                          <a:solidFill>
                            <a:srgbClr val="000000"/>
                          </a:solidFill>
                          <a:effectLst/>
                          <a:latin typeface="Nunito" panose="020B0604020202020204" charset="-93"/>
                          <a:cs typeface="Nunito" panose="020B0604020202020204" charset="-93"/>
                        </a:rPr>
                        <a:t>rbf</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rtl="0" fontAlgn="t">
                        <a:spcBef>
                          <a:spcPts val="0"/>
                        </a:spcBef>
                        <a:spcAft>
                          <a:spcPts val="0"/>
                        </a:spcAft>
                      </a:pPr>
                      <a:r>
                        <a:rPr lang="en-US" sz="1100" b="1" i="0" u="none" strike="noStrike" dirty="0">
                          <a:solidFill>
                            <a:srgbClr val="000000"/>
                          </a:solidFill>
                          <a:effectLst/>
                          <a:latin typeface="Nunito" panose="020B0604020202020204" charset="-93"/>
                          <a:cs typeface="Nunito" panose="020B0604020202020204" charset="-93"/>
                        </a:rPr>
                        <a:t>RF</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xmlns="" val="10000"/>
                  </a:ext>
                </a:extLst>
              </a:tr>
              <a:tr h="0">
                <a:tc>
                  <a:txBody>
                    <a:bodyPr/>
                    <a:lstStyle/>
                    <a:p>
                      <a:pPr rtl="0" fontAlgn="t">
                        <a:spcBef>
                          <a:spcPts val="0"/>
                        </a:spcBef>
                        <a:spcAft>
                          <a:spcPts val="0"/>
                        </a:spcAft>
                      </a:pPr>
                      <a:r>
                        <a:rPr lang="en-US" sz="1100" b="1" i="0" u="none" strike="noStrike" dirty="0" err="1" smtClean="0">
                          <a:solidFill>
                            <a:srgbClr val="000000"/>
                          </a:solidFill>
                          <a:effectLst/>
                          <a:latin typeface="Nunito" panose="020B0604020202020204" charset="-93"/>
                          <a:cs typeface="Nunito" panose="020B0604020202020204" charset="-93"/>
                        </a:rPr>
                        <a:t>mCV</a:t>
                      </a:r>
                      <a:r>
                        <a:rPr lang="en-US" sz="1100" b="1" i="0" u="none" strike="noStrike" dirty="0" smtClean="0">
                          <a:solidFill>
                            <a:srgbClr val="000000"/>
                          </a:solidFill>
                          <a:effectLst/>
                          <a:latin typeface="Nunito" panose="020B0604020202020204" charset="-93"/>
                          <a:cs typeface="Nunito" panose="020B0604020202020204" charset="-93"/>
                        </a:rPr>
                        <a:t> </a:t>
                      </a:r>
                      <a:r>
                        <a:rPr lang="en-US" sz="1100" b="1" i="0" u="none" strike="noStrike" dirty="0" err="1">
                          <a:solidFill>
                            <a:srgbClr val="000000"/>
                          </a:solidFill>
                          <a:effectLst/>
                          <a:latin typeface="Nunito" panose="020B0604020202020204" charset="-93"/>
                          <a:cs typeface="Nunito" panose="020B0604020202020204" charset="-93"/>
                        </a:rPr>
                        <a:t>acc</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rtl="0" fontAlgn="t">
                        <a:spcBef>
                          <a:spcPts val="0"/>
                        </a:spcBef>
                        <a:spcAft>
                          <a:spcPts val="0"/>
                        </a:spcAft>
                      </a:pPr>
                      <a:r>
                        <a:rPr lang="en-US" sz="1100" b="0" i="0" u="none" strike="noStrike" dirty="0">
                          <a:solidFill>
                            <a:srgbClr val="000000"/>
                          </a:solidFill>
                          <a:effectLst/>
                          <a:latin typeface="Nunito" panose="020B0604020202020204" charset="-93"/>
                          <a:cs typeface="Nunito" panose="020B0604020202020204" charset="-93"/>
                        </a:rPr>
                        <a:t>0.8783</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rtl="0" fontAlgn="t">
                        <a:spcBef>
                          <a:spcPts val="0"/>
                        </a:spcBef>
                        <a:spcAft>
                          <a:spcPts val="0"/>
                        </a:spcAft>
                      </a:pPr>
                      <a:r>
                        <a:rPr lang="en-US" sz="1100" b="0" i="0" u="none" strike="noStrike" dirty="0">
                          <a:solidFill>
                            <a:srgbClr val="000000"/>
                          </a:solidFill>
                          <a:effectLst/>
                          <a:latin typeface="Nunito" panose="020B0604020202020204" charset="-93"/>
                          <a:cs typeface="Nunito" panose="020B0604020202020204" charset="-93"/>
                        </a:rPr>
                        <a:t>0.8977</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rtl="0" fontAlgn="t">
                        <a:spcBef>
                          <a:spcPts val="0"/>
                        </a:spcBef>
                        <a:spcAft>
                          <a:spcPts val="0"/>
                        </a:spcAft>
                      </a:pPr>
                      <a:r>
                        <a:rPr lang="en-US" sz="1100" b="0" i="0" u="sng" dirty="0">
                          <a:solidFill>
                            <a:srgbClr val="000000"/>
                          </a:solidFill>
                          <a:effectLst/>
                          <a:latin typeface="Nunito" panose="020B0604020202020204" charset="-93"/>
                          <a:cs typeface="Nunito" panose="020B0604020202020204" charset="-93"/>
                        </a:rPr>
                        <a:t>0.9060</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rtl="0" fontAlgn="t">
                        <a:spcBef>
                          <a:spcPts val="0"/>
                        </a:spcBef>
                        <a:spcAft>
                          <a:spcPts val="0"/>
                        </a:spcAft>
                      </a:pPr>
                      <a:r>
                        <a:rPr lang="en-US" sz="1100" b="0" i="0" u="sng" dirty="0">
                          <a:solidFill>
                            <a:srgbClr val="000000"/>
                          </a:solidFill>
                          <a:effectLst/>
                          <a:latin typeface="Nunito" panose="020B0604020202020204" charset="-93"/>
                          <a:cs typeface="Nunito" panose="020B0604020202020204" charset="-93"/>
                        </a:rPr>
                        <a:t>0.9161</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rtl="0" fontAlgn="t">
                        <a:spcBef>
                          <a:spcPts val="0"/>
                        </a:spcBef>
                        <a:spcAft>
                          <a:spcPts val="0"/>
                        </a:spcAft>
                      </a:pPr>
                      <a:r>
                        <a:rPr lang="en-US" sz="1100" b="0" i="0" u="none" strike="noStrike">
                          <a:solidFill>
                            <a:srgbClr val="000000"/>
                          </a:solidFill>
                          <a:effectLst/>
                          <a:latin typeface="Nunito" panose="020B0604020202020204" charset="-93"/>
                          <a:cs typeface="Nunito" panose="020B0604020202020204" charset="-93"/>
                        </a:rPr>
                        <a:t>0.8213</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rtl="0" fontAlgn="t">
                        <a:spcBef>
                          <a:spcPts val="0"/>
                        </a:spcBef>
                        <a:spcAft>
                          <a:spcPts val="0"/>
                        </a:spcAft>
                      </a:pPr>
                      <a:r>
                        <a:rPr lang="en-US" sz="1100" b="0" i="0" u="sng">
                          <a:solidFill>
                            <a:srgbClr val="000000"/>
                          </a:solidFill>
                          <a:effectLst/>
                          <a:latin typeface="Nunito" panose="020B0604020202020204" charset="-93"/>
                          <a:cs typeface="Nunito" panose="020B0604020202020204" charset="-93"/>
                        </a:rPr>
                        <a:t>0.8934</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rtl="0" fontAlgn="t">
                        <a:spcBef>
                          <a:spcPts val="0"/>
                        </a:spcBef>
                        <a:spcAft>
                          <a:spcPts val="0"/>
                        </a:spcAft>
                      </a:pPr>
                      <a:r>
                        <a:rPr lang="en-US" sz="1100" b="0" i="0" u="sng">
                          <a:solidFill>
                            <a:srgbClr val="000000"/>
                          </a:solidFill>
                          <a:effectLst/>
                          <a:latin typeface="Nunito" panose="020B0604020202020204" charset="-93"/>
                          <a:cs typeface="Nunito" panose="020B0604020202020204" charset="-93"/>
                        </a:rPr>
                        <a:t>0.8507</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1"/>
                  </a:ext>
                </a:extLst>
              </a:tr>
              <a:tr h="0">
                <a:tc>
                  <a:txBody>
                    <a:bodyPr/>
                    <a:lstStyle/>
                    <a:p>
                      <a:pPr rtl="0" fontAlgn="t">
                        <a:spcBef>
                          <a:spcPts val="0"/>
                        </a:spcBef>
                        <a:spcAft>
                          <a:spcPts val="0"/>
                        </a:spcAft>
                      </a:pPr>
                      <a:r>
                        <a:rPr lang="en-US" sz="1100" b="1" i="0" u="none" strike="noStrike" dirty="0" err="1" smtClean="0">
                          <a:solidFill>
                            <a:srgbClr val="000000"/>
                          </a:solidFill>
                          <a:effectLst/>
                          <a:latin typeface="Nunito" panose="020B0604020202020204" charset="-93"/>
                          <a:cs typeface="Nunito" panose="020B0604020202020204" charset="-93"/>
                        </a:rPr>
                        <a:t>mCV</a:t>
                      </a:r>
                      <a:r>
                        <a:rPr lang="en-US" sz="1100" b="1" i="0" u="none" strike="noStrike" dirty="0" smtClean="0">
                          <a:solidFill>
                            <a:srgbClr val="000000"/>
                          </a:solidFill>
                          <a:effectLst/>
                          <a:latin typeface="Nunito" panose="020B0604020202020204" charset="-93"/>
                          <a:cs typeface="Nunito" panose="020B0604020202020204" charset="-93"/>
                        </a:rPr>
                        <a:t> </a:t>
                      </a:r>
                      <a:r>
                        <a:rPr lang="en-US" sz="1100" b="1" i="0" u="none" strike="noStrike" dirty="0" err="1">
                          <a:solidFill>
                            <a:srgbClr val="000000"/>
                          </a:solidFill>
                          <a:effectLst/>
                          <a:latin typeface="Nunito" panose="020B0604020202020204" charset="-93"/>
                          <a:cs typeface="Nunito" panose="020B0604020202020204" charset="-93"/>
                        </a:rPr>
                        <a:t>acc</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rtl="0" fontAlgn="t">
                        <a:spcBef>
                          <a:spcPts val="0"/>
                        </a:spcBef>
                        <a:spcAft>
                          <a:spcPts val="0"/>
                        </a:spcAft>
                      </a:pPr>
                      <a:r>
                        <a:rPr lang="en-US" sz="1100" b="0" i="0" u="none" strike="noStrike" dirty="0">
                          <a:solidFill>
                            <a:srgbClr val="000000"/>
                          </a:solidFill>
                          <a:effectLst/>
                          <a:latin typeface="Nunito" panose="020B0604020202020204" charset="-93"/>
                          <a:cs typeface="Nunito" panose="020B0604020202020204" charset="-93"/>
                        </a:rPr>
                        <a:t>0.8633</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rtl="0" fontAlgn="t">
                        <a:spcBef>
                          <a:spcPts val="0"/>
                        </a:spcBef>
                        <a:spcAft>
                          <a:spcPts val="0"/>
                        </a:spcAft>
                      </a:pPr>
                      <a:r>
                        <a:rPr lang="en-US" sz="1100" b="0" i="0" u="none" strike="noStrike" dirty="0">
                          <a:solidFill>
                            <a:srgbClr val="000000"/>
                          </a:solidFill>
                          <a:effectLst/>
                          <a:latin typeface="Nunito" panose="020B0604020202020204" charset="-93"/>
                          <a:cs typeface="Nunito" panose="020B0604020202020204" charset="-93"/>
                        </a:rPr>
                        <a:t>0.8934</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rtl="0" fontAlgn="t">
                        <a:spcBef>
                          <a:spcPts val="0"/>
                        </a:spcBef>
                        <a:spcAft>
                          <a:spcPts val="0"/>
                        </a:spcAft>
                      </a:pPr>
                      <a:r>
                        <a:rPr lang="en-US" sz="1100" b="0" i="0" u="sng" dirty="0">
                          <a:solidFill>
                            <a:srgbClr val="000000"/>
                          </a:solidFill>
                          <a:effectLst/>
                          <a:latin typeface="Nunito" panose="020B0604020202020204" charset="-93"/>
                          <a:cs typeface="Nunito" panose="020B0604020202020204" charset="-93"/>
                        </a:rPr>
                        <a:t>0.9340</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rtl="0" fontAlgn="t">
                        <a:spcBef>
                          <a:spcPts val="0"/>
                        </a:spcBef>
                        <a:spcAft>
                          <a:spcPts val="0"/>
                        </a:spcAft>
                      </a:pPr>
                      <a:r>
                        <a:rPr lang="en-US" sz="1100" b="0" i="0" u="sng" dirty="0">
                          <a:solidFill>
                            <a:srgbClr val="000000"/>
                          </a:solidFill>
                          <a:effectLst/>
                          <a:latin typeface="Nunito" panose="020B0604020202020204" charset="-93"/>
                          <a:cs typeface="Nunito" panose="020B0604020202020204" charset="-93"/>
                        </a:rPr>
                        <a:t>0.9401</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rtl="0" fontAlgn="t">
                        <a:spcBef>
                          <a:spcPts val="0"/>
                        </a:spcBef>
                        <a:spcAft>
                          <a:spcPts val="0"/>
                        </a:spcAft>
                      </a:pPr>
                      <a:r>
                        <a:rPr lang="en-US" sz="1100" b="0" i="0" u="none" strike="noStrike" dirty="0">
                          <a:solidFill>
                            <a:srgbClr val="000000"/>
                          </a:solidFill>
                          <a:effectLst/>
                          <a:latin typeface="Nunito" panose="020B0604020202020204" charset="-93"/>
                          <a:cs typeface="Nunito" panose="020B0604020202020204" charset="-93"/>
                        </a:rPr>
                        <a:t>0.9084</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rtl="0" fontAlgn="t">
                        <a:spcBef>
                          <a:spcPts val="0"/>
                        </a:spcBef>
                        <a:spcAft>
                          <a:spcPts val="0"/>
                        </a:spcAft>
                      </a:pPr>
                      <a:r>
                        <a:rPr lang="en-US" sz="1100" b="0" i="0" u="sng" dirty="0">
                          <a:solidFill>
                            <a:srgbClr val="000000"/>
                          </a:solidFill>
                          <a:effectLst/>
                          <a:latin typeface="Nunito" panose="020B0604020202020204" charset="-93"/>
                          <a:cs typeface="Nunito" panose="020B0604020202020204" charset="-93"/>
                        </a:rPr>
                        <a:t>0.9119</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rtl="0" fontAlgn="t">
                        <a:spcBef>
                          <a:spcPts val="0"/>
                        </a:spcBef>
                        <a:spcAft>
                          <a:spcPts val="0"/>
                        </a:spcAft>
                      </a:pPr>
                      <a:r>
                        <a:rPr lang="en-US" sz="1100" b="0" i="0" u="sng" dirty="0">
                          <a:solidFill>
                            <a:srgbClr val="000000"/>
                          </a:solidFill>
                          <a:effectLst/>
                          <a:latin typeface="Nunito" panose="020B0604020202020204" charset="-93"/>
                          <a:cs typeface="Nunito" panose="020B0604020202020204" charset="-93"/>
                        </a:rPr>
                        <a:t>0.8598</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2"/>
                  </a:ext>
                </a:extLst>
              </a:tr>
              <a:tr h="0">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dirty="0" err="1" smtClean="0">
                          <a:ln>
                            <a:noFill/>
                          </a:ln>
                          <a:solidFill>
                            <a:srgbClr val="000000"/>
                          </a:solidFill>
                          <a:effectLst/>
                          <a:uLnTx/>
                          <a:uFillTx/>
                          <a:latin typeface="Nunito" panose="020B0604020202020204" charset="-93"/>
                          <a:ea typeface="+mn-ea"/>
                          <a:cs typeface="Nunito" panose="020B0604020202020204" charset="-93"/>
                          <a:sym typeface="Arial"/>
                        </a:rPr>
                        <a:t>mCV</a:t>
                      </a:r>
                      <a:r>
                        <a:rPr kumimoji="0" lang="en-US" sz="1100" b="1" i="0" u="none" strike="noStrike" kern="0" cap="none" spc="0" normalizeH="0" baseline="0" noProof="0" dirty="0" smtClean="0">
                          <a:ln>
                            <a:noFill/>
                          </a:ln>
                          <a:solidFill>
                            <a:srgbClr val="000000"/>
                          </a:solidFill>
                          <a:effectLst/>
                          <a:uLnTx/>
                          <a:uFillTx/>
                          <a:latin typeface="Nunito" panose="020B0604020202020204" charset="-93"/>
                          <a:ea typeface="+mn-ea"/>
                          <a:cs typeface="Nunito" panose="020B0604020202020204" charset="-93"/>
                          <a:sym typeface="Arial"/>
                        </a:rPr>
                        <a:t> </a:t>
                      </a:r>
                      <a:r>
                        <a:rPr kumimoji="0" lang="en-US" sz="1100" b="1" i="0" u="none" strike="noStrike" kern="0" cap="none" spc="0" normalizeH="0" baseline="0" noProof="0" dirty="0" err="1" smtClean="0">
                          <a:ln>
                            <a:noFill/>
                          </a:ln>
                          <a:solidFill>
                            <a:srgbClr val="000000"/>
                          </a:solidFill>
                          <a:effectLst/>
                          <a:uLnTx/>
                          <a:uFillTx/>
                          <a:latin typeface="Nunito" panose="020B0604020202020204" charset="-93"/>
                          <a:ea typeface="+mn-ea"/>
                          <a:cs typeface="Nunito" panose="020B0604020202020204" charset="-93"/>
                          <a:sym typeface="Arial"/>
                        </a:rPr>
                        <a:t>acc</a:t>
                      </a:r>
                      <a:endParaRPr kumimoji="0" lang="en-US" sz="1400" b="0" i="0" u="none" strike="noStrike" kern="0" cap="none" spc="0" normalizeH="0" baseline="0" noProof="0" dirty="0" smtClean="0">
                        <a:ln>
                          <a:noFill/>
                        </a:ln>
                        <a:solidFill>
                          <a:srgbClr val="FFFFFF"/>
                        </a:solidFill>
                        <a:effectLst/>
                        <a:uLnTx/>
                        <a:uFillTx/>
                        <a:latin typeface="+mn-lt"/>
                        <a:ea typeface="+mn-ea"/>
                        <a:cs typeface="+mn-cs"/>
                        <a:sym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rtl="0" fontAlgn="t">
                        <a:spcBef>
                          <a:spcPts val="0"/>
                        </a:spcBef>
                        <a:spcAft>
                          <a:spcPts val="0"/>
                        </a:spcAft>
                      </a:pPr>
                      <a:r>
                        <a:rPr lang="en-US" sz="1100" dirty="0" smtClean="0">
                          <a:solidFill>
                            <a:schemeClr val="bg2"/>
                          </a:solidFill>
                          <a:effectLst/>
                          <a:latin typeface="Nunito" panose="020B0604020202020204" charset="0"/>
                        </a:rPr>
                        <a:t>0.8403</a:t>
                      </a:r>
                      <a:endParaRPr lang="en-US" sz="1100" dirty="0">
                        <a:solidFill>
                          <a:schemeClr val="bg2"/>
                        </a:solidFill>
                        <a:effectLst/>
                        <a:latin typeface="Nunito" panose="020B060402020202020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rtl="0" fontAlgn="t">
                        <a:spcBef>
                          <a:spcPts val="0"/>
                        </a:spcBef>
                        <a:spcAft>
                          <a:spcPts val="0"/>
                        </a:spcAft>
                      </a:pPr>
                      <a:r>
                        <a:rPr lang="en-US" sz="1100" dirty="0" smtClean="0">
                          <a:solidFill>
                            <a:schemeClr val="bg2"/>
                          </a:solidFill>
                          <a:effectLst/>
                          <a:latin typeface="Nunito" panose="020B0604020202020204" charset="0"/>
                        </a:rPr>
                        <a:t>0.8725</a:t>
                      </a:r>
                      <a:endParaRPr lang="en-US" sz="1100" dirty="0">
                        <a:solidFill>
                          <a:schemeClr val="bg2"/>
                        </a:solidFill>
                        <a:effectLst/>
                        <a:latin typeface="Nunito" panose="020B060402020202020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rtl="0" fontAlgn="t">
                        <a:spcBef>
                          <a:spcPts val="0"/>
                        </a:spcBef>
                        <a:spcAft>
                          <a:spcPts val="0"/>
                        </a:spcAft>
                      </a:pPr>
                      <a:r>
                        <a:rPr lang="en-US" sz="1100" u="sng" dirty="0" smtClean="0">
                          <a:solidFill>
                            <a:schemeClr val="bg2"/>
                          </a:solidFill>
                          <a:effectLst/>
                          <a:latin typeface="Nunito" panose="020B0604020202020204" charset="0"/>
                        </a:rPr>
                        <a:t>0.8965</a:t>
                      </a:r>
                      <a:endParaRPr lang="en-US" sz="1100" u="sng" dirty="0">
                        <a:solidFill>
                          <a:schemeClr val="bg2"/>
                        </a:solidFill>
                        <a:effectLst/>
                        <a:latin typeface="Nunito" panose="020B060402020202020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rtl="0" fontAlgn="t">
                        <a:spcBef>
                          <a:spcPts val="0"/>
                        </a:spcBef>
                        <a:spcAft>
                          <a:spcPts val="0"/>
                        </a:spcAft>
                      </a:pPr>
                      <a:r>
                        <a:rPr lang="en-US" sz="1100" u="sng" dirty="0" smtClean="0">
                          <a:solidFill>
                            <a:schemeClr val="bg2"/>
                          </a:solidFill>
                          <a:effectLst/>
                          <a:latin typeface="Nunito" panose="020B0604020202020204" charset="0"/>
                        </a:rPr>
                        <a:t>0.9326</a:t>
                      </a:r>
                      <a:endParaRPr lang="en-US" sz="1100" u="sng" dirty="0">
                        <a:solidFill>
                          <a:schemeClr val="bg2"/>
                        </a:solidFill>
                        <a:effectLst/>
                        <a:latin typeface="Nunito" panose="020B060402020202020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rtl="0" fontAlgn="t">
                        <a:spcBef>
                          <a:spcPts val="0"/>
                        </a:spcBef>
                        <a:spcAft>
                          <a:spcPts val="0"/>
                        </a:spcAft>
                      </a:pPr>
                      <a:r>
                        <a:rPr lang="en-US" sz="1100" dirty="0" smtClean="0">
                          <a:solidFill>
                            <a:schemeClr val="bg2"/>
                          </a:solidFill>
                          <a:effectLst/>
                          <a:latin typeface="Nunito" panose="020B0604020202020204" charset="0"/>
                        </a:rPr>
                        <a:t>0.8920</a:t>
                      </a:r>
                      <a:endParaRPr lang="en-US" sz="1100" dirty="0">
                        <a:solidFill>
                          <a:schemeClr val="bg2"/>
                        </a:solidFill>
                        <a:effectLst/>
                        <a:latin typeface="Nunito" panose="020B060402020202020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rtl="0" fontAlgn="t">
                        <a:spcBef>
                          <a:spcPts val="0"/>
                        </a:spcBef>
                        <a:spcAft>
                          <a:spcPts val="0"/>
                        </a:spcAft>
                      </a:pPr>
                      <a:r>
                        <a:rPr lang="en-US" sz="1100" u="sng" dirty="0" smtClean="0">
                          <a:solidFill>
                            <a:schemeClr val="bg2"/>
                          </a:solidFill>
                          <a:effectLst/>
                          <a:latin typeface="Nunito" panose="020B0604020202020204" charset="0"/>
                        </a:rPr>
                        <a:t>0.9035</a:t>
                      </a:r>
                      <a:endParaRPr lang="en-US" sz="1100" u="sng" dirty="0">
                        <a:solidFill>
                          <a:schemeClr val="bg2"/>
                        </a:solidFill>
                        <a:effectLst/>
                        <a:latin typeface="Nunito" panose="020B060402020202020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rtl="0" fontAlgn="t">
                        <a:spcBef>
                          <a:spcPts val="0"/>
                        </a:spcBef>
                        <a:spcAft>
                          <a:spcPts val="0"/>
                        </a:spcAft>
                      </a:pPr>
                      <a:r>
                        <a:rPr lang="en-US" sz="1100" u="sng" dirty="0" smtClean="0">
                          <a:solidFill>
                            <a:schemeClr val="bg2"/>
                          </a:solidFill>
                          <a:effectLst/>
                          <a:latin typeface="Nunito" panose="020B0604020202020204" charset="0"/>
                        </a:rPr>
                        <a:t>0.8181</a:t>
                      </a:r>
                      <a:endParaRPr lang="en-US" sz="1100" u="sng" dirty="0">
                        <a:solidFill>
                          <a:schemeClr val="bg2"/>
                        </a:solidFill>
                        <a:effectLst/>
                        <a:latin typeface="Nunito" panose="020B060402020202020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138718515"/>
                  </a:ext>
                </a:extLst>
              </a:tr>
              <a:tr h="0">
                <a:tc>
                  <a:txBody>
                    <a:bodyPr/>
                    <a:lstStyle/>
                    <a:p>
                      <a:pPr rtl="0" fontAlgn="t">
                        <a:spcBef>
                          <a:spcPts val="0"/>
                        </a:spcBef>
                        <a:spcAft>
                          <a:spcPts val="0"/>
                        </a:spcAft>
                      </a:pPr>
                      <a:r>
                        <a:rPr lang="en-US" sz="1100" b="1" i="0" u="none" strike="noStrike" dirty="0" err="1">
                          <a:solidFill>
                            <a:srgbClr val="000000"/>
                          </a:solidFill>
                          <a:effectLst/>
                          <a:latin typeface="Nunito" panose="020B0604020202020204" charset="-93"/>
                          <a:cs typeface="Nunito" panose="020B0604020202020204" charset="-93"/>
                        </a:rPr>
                        <a:t>acc</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rtl="0" fontAlgn="t">
                        <a:spcBef>
                          <a:spcPts val="0"/>
                        </a:spcBef>
                        <a:spcAft>
                          <a:spcPts val="0"/>
                        </a:spcAft>
                      </a:pPr>
                      <a:r>
                        <a:rPr lang="en-US" sz="1100" b="0" i="0" u="none" strike="noStrike" dirty="0">
                          <a:solidFill>
                            <a:srgbClr val="000000"/>
                          </a:solidFill>
                          <a:effectLst/>
                          <a:latin typeface="Nunito" panose="020B0604020202020204" charset="-93"/>
                          <a:cs typeface="Nunito" panose="020B0604020202020204" charset="-93"/>
                        </a:rPr>
                        <a:t>0.8367</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rtl="0" fontAlgn="t">
                        <a:spcBef>
                          <a:spcPts val="0"/>
                        </a:spcBef>
                        <a:spcAft>
                          <a:spcPts val="0"/>
                        </a:spcAft>
                      </a:pPr>
                      <a:r>
                        <a:rPr lang="en-US" sz="1100" b="0" i="0" u="none" strike="noStrike" dirty="0">
                          <a:solidFill>
                            <a:srgbClr val="000000"/>
                          </a:solidFill>
                          <a:effectLst/>
                          <a:latin typeface="Nunito" panose="020B0604020202020204" charset="-93"/>
                          <a:cs typeface="Nunito" panose="020B0604020202020204" charset="-93"/>
                        </a:rPr>
                        <a:t>0.8748</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rtl="0" fontAlgn="t">
                        <a:spcBef>
                          <a:spcPts val="0"/>
                        </a:spcBef>
                        <a:spcAft>
                          <a:spcPts val="0"/>
                        </a:spcAft>
                      </a:pPr>
                      <a:r>
                        <a:rPr lang="en-US" sz="1100" b="0" i="0" u="sng" dirty="0">
                          <a:solidFill>
                            <a:srgbClr val="000000"/>
                          </a:solidFill>
                          <a:effectLst/>
                          <a:latin typeface="Nunito" panose="020B0604020202020204" charset="-93"/>
                          <a:cs typeface="Nunito" panose="020B0604020202020204" charset="-93"/>
                        </a:rPr>
                        <a:t>0.9549</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rtl="0" fontAlgn="t">
                        <a:spcBef>
                          <a:spcPts val="0"/>
                        </a:spcBef>
                        <a:spcAft>
                          <a:spcPts val="0"/>
                        </a:spcAft>
                      </a:pPr>
                      <a:r>
                        <a:rPr lang="en-US" sz="1100" b="0" i="0" u="sng" dirty="0">
                          <a:solidFill>
                            <a:srgbClr val="000000"/>
                          </a:solidFill>
                          <a:effectLst/>
                          <a:latin typeface="Nunito" panose="020B0604020202020204" charset="-93"/>
                          <a:cs typeface="Nunito" panose="020B0604020202020204" charset="-93"/>
                        </a:rPr>
                        <a:t>0.9602</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rtl="0" fontAlgn="t">
                        <a:spcBef>
                          <a:spcPts val="0"/>
                        </a:spcBef>
                        <a:spcAft>
                          <a:spcPts val="0"/>
                        </a:spcAft>
                      </a:pPr>
                      <a:r>
                        <a:rPr lang="en-US" sz="1100" b="0" i="0" u="none" strike="noStrike">
                          <a:solidFill>
                            <a:srgbClr val="000000"/>
                          </a:solidFill>
                          <a:effectLst/>
                          <a:latin typeface="Nunito" panose="020B0604020202020204" charset="-93"/>
                          <a:cs typeface="Nunito" panose="020B0604020202020204" charset="-93"/>
                        </a:rPr>
                        <a:t>0.8535</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rtl="0" fontAlgn="t">
                        <a:spcBef>
                          <a:spcPts val="0"/>
                        </a:spcBef>
                        <a:spcAft>
                          <a:spcPts val="0"/>
                        </a:spcAft>
                      </a:pPr>
                      <a:r>
                        <a:rPr lang="en-US" sz="1100" b="0" i="0" u="sng">
                          <a:solidFill>
                            <a:srgbClr val="000000"/>
                          </a:solidFill>
                          <a:effectLst/>
                          <a:latin typeface="Nunito" panose="020B0604020202020204" charset="-93"/>
                          <a:cs typeface="Nunito" panose="020B0604020202020204" charset="-93"/>
                        </a:rPr>
                        <a:t>0.9008</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rtl="0" fontAlgn="t">
                        <a:spcBef>
                          <a:spcPts val="0"/>
                        </a:spcBef>
                        <a:spcAft>
                          <a:spcPts val="0"/>
                        </a:spcAft>
                      </a:pPr>
                      <a:r>
                        <a:rPr lang="en-US" sz="1100" b="0" i="0" u="sng" dirty="0">
                          <a:solidFill>
                            <a:srgbClr val="000000"/>
                          </a:solidFill>
                          <a:effectLst/>
                          <a:latin typeface="Nunito" panose="020B0604020202020204" charset="-93"/>
                          <a:cs typeface="Nunito" panose="020B0604020202020204" charset="-93"/>
                        </a:rPr>
                        <a:t>0.8848</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xmlns="" val="10003"/>
                  </a:ext>
                </a:extLst>
              </a:tr>
              <a:tr h="0">
                <a:tc>
                  <a:txBody>
                    <a:bodyPr/>
                    <a:lstStyle/>
                    <a:p>
                      <a:pPr rtl="0" fontAlgn="t">
                        <a:spcBef>
                          <a:spcPts val="0"/>
                        </a:spcBef>
                        <a:spcAft>
                          <a:spcPts val="0"/>
                        </a:spcAft>
                      </a:pPr>
                      <a:r>
                        <a:rPr lang="en-US" sz="1100" b="1" i="0" u="none" strike="noStrike" dirty="0" err="1">
                          <a:solidFill>
                            <a:srgbClr val="000000"/>
                          </a:solidFill>
                          <a:effectLst/>
                          <a:latin typeface="Nunito" panose="020B0604020202020204" charset="-93"/>
                          <a:cs typeface="Nunito" panose="020B0604020202020204" charset="-93"/>
                        </a:rPr>
                        <a:t>acc</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rtl="0" fontAlgn="t">
                        <a:spcBef>
                          <a:spcPts val="0"/>
                        </a:spcBef>
                        <a:spcAft>
                          <a:spcPts val="0"/>
                        </a:spcAft>
                      </a:pPr>
                      <a:r>
                        <a:rPr lang="en-US" sz="1100" b="0" i="0" u="none" strike="noStrike" dirty="0">
                          <a:solidFill>
                            <a:srgbClr val="000000"/>
                          </a:solidFill>
                          <a:effectLst/>
                          <a:latin typeface="Nunito" panose="020B0604020202020204" charset="-93"/>
                          <a:cs typeface="Nunito" panose="020B0604020202020204" charset="-93"/>
                        </a:rPr>
                        <a:t>0.8291</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rtl="0" fontAlgn="t">
                        <a:spcBef>
                          <a:spcPts val="0"/>
                        </a:spcBef>
                        <a:spcAft>
                          <a:spcPts val="0"/>
                        </a:spcAft>
                      </a:pPr>
                      <a:r>
                        <a:rPr lang="en-US" sz="1100" b="0" i="0" u="none" strike="noStrike" dirty="0">
                          <a:solidFill>
                            <a:srgbClr val="000000"/>
                          </a:solidFill>
                          <a:effectLst/>
                          <a:latin typeface="Nunito" panose="020B0604020202020204" charset="-93"/>
                          <a:cs typeface="Nunito" panose="020B0604020202020204" charset="-93"/>
                        </a:rPr>
                        <a:t>0.8810</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rtl="0" fontAlgn="t">
                        <a:spcBef>
                          <a:spcPts val="0"/>
                        </a:spcBef>
                        <a:spcAft>
                          <a:spcPts val="0"/>
                        </a:spcAft>
                      </a:pPr>
                      <a:r>
                        <a:rPr lang="en-US" sz="1100" b="0" i="0" u="sng" dirty="0">
                          <a:solidFill>
                            <a:srgbClr val="000000"/>
                          </a:solidFill>
                          <a:effectLst/>
                          <a:latin typeface="Nunito" panose="020B0604020202020204" charset="-93"/>
                          <a:cs typeface="Nunito" panose="020B0604020202020204" charset="-93"/>
                        </a:rPr>
                        <a:t>0.9603</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rtl="0" fontAlgn="t">
                        <a:spcBef>
                          <a:spcPts val="0"/>
                        </a:spcBef>
                        <a:spcAft>
                          <a:spcPts val="0"/>
                        </a:spcAft>
                      </a:pPr>
                      <a:r>
                        <a:rPr lang="en-US" sz="1100" b="0" i="0" u="sng" dirty="0">
                          <a:solidFill>
                            <a:srgbClr val="000000"/>
                          </a:solidFill>
                          <a:effectLst/>
                          <a:latin typeface="Nunito" panose="020B0604020202020204" charset="-93"/>
                          <a:cs typeface="Nunito" panose="020B0604020202020204" charset="-93"/>
                        </a:rPr>
                        <a:t>0.9733</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rtl="0" fontAlgn="t">
                        <a:spcBef>
                          <a:spcPts val="0"/>
                        </a:spcBef>
                        <a:spcAft>
                          <a:spcPts val="0"/>
                        </a:spcAft>
                      </a:pPr>
                      <a:r>
                        <a:rPr lang="en-US" sz="1100" b="0" i="0" u="sng" dirty="0">
                          <a:solidFill>
                            <a:srgbClr val="000000"/>
                          </a:solidFill>
                          <a:effectLst/>
                          <a:latin typeface="Nunito" panose="020B0604020202020204" charset="-93"/>
                          <a:cs typeface="Nunito" panose="020B0604020202020204" charset="-93"/>
                        </a:rPr>
                        <a:t>0.9252</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rtl="0" fontAlgn="t">
                        <a:spcBef>
                          <a:spcPts val="0"/>
                        </a:spcBef>
                        <a:spcAft>
                          <a:spcPts val="0"/>
                        </a:spcAft>
                      </a:pPr>
                      <a:r>
                        <a:rPr lang="en-US" sz="1100" b="0" i="0" u="none" strike="noStrike" dirty="0">
                          <a:solidFill>
                            <a:srgbClr val="000000"/>
                          </a:solidFill>
                          <a:effectLst/>
                          <a:latin typeface="Nunito" panose="020B0604020202020204" charset="-93"/>
                          <a:cs typeface="Nunito" panose="020B0604020202020204" charset="-93"/>
                        </a:rPr>
                        <a:t>0.9039</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rtl="0" fontAlgn="t">
                        <a:spcBef>
                          <a:spcPts val="0"/>
                        </a:spcBef>
                        <a:spcAft>
                          <a:spcPts val="0"/>
                        </a:spcAft>
                      </a:pPr>
                      <a:r>
                        <a:rPr lang="en-US" sz="1100" b="0" i="0" u="sng">
                          <a:solidFill>
                            <a:srgbClr val="000000"/>
                          </a:solidFill>
                          <a:effectLst/>
                          <a:latin typeface="Nunito" panose="020B0604020202020204" charset="-93"/>
                          <a:cs typeface="Nunito" panose="020B0604020202020204" charset="-93"/>
                        </a:rPr>
                        <a:t>0.8940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xmlns="" val="10004"/>
                  </a:ext>
                </a:extLst>
              </a:tr>
              <a:tr h="0">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dirty="0" err="1" smtClean="0">
                          <a:ln>
                            <a:noFill/>
                          </a:ln>
                          <a:solidFill>
                            <a:srgbClr val="000000"/>
                          </a:solidFill>
                          <a:effectLst/>
                          <a:uLnTx/>
                          <a:uFillTx/>
                          <a:latin typeface="Nunito" panose="020B0604020202020204" charset="-93"/>
                          <a:ea typeface="+mn-ea"/>
                          <a:cs typeface="Nunito" panose="020B0604020202020204" charset="-93"/>
                          <a:sym typeface="Arial"/>
                        </a:rPr>
                        <a:t>acc</a:t>
                      </a:r>
                      <a:endParaRPr kumimoji="0" lang="en-US" sz="1400" b="0" i="0" u="none" strike="noStrike" kern="0" cap="none" spc="0" normalizeH="0" baseline="0" noProof="0" dirty="0" smtClean="0">
                        <a:ln>
                          <a:noFill/>
                        </a:ln>
                        <a:solidFill>
                          <a:srgbClr val="FFFFFF"/>
                        </a:solidFill>
                        <a:effectLst/>
                        <a:uLnTx/>
                        <a:uFillTx/>
                        <a:latin typeface="+mn-lt"/>
                        <a:ea typeface="+mn-ea"/>
                        <a:cs typeface="+mn-cs"/>
                        <a:sym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rtl="0" fontAlgn="t">
                        <a:spcBef>
                          <a:spcPts val="0"/>
                        </a:spcBef>
                        <a:spcAft>
                          <a:spcPts val="0"/>
                        </a:spcAft>
                      </a:pPr>
                      <a:r>
                        <a:rPr lang="en-US" sz="1100" dirty="0" smtClean="0">
                          <a:solidFill>
                            <a:schemeClr val="bg2"/>
                          </a:solidFill>
                          <a:effectLst/>
                          <a:latin typeface="Nunito" panose="020B0604020202020204" charset="0"/>
                        </a:rPr>
                        <a:t>0.8032</a:t>
                      </a:r>
                      <a:endParaRPr lang="en-US" sz="1100" dirty="0">
                        <a:solidFill>
                          <a:schemeClr val="bg2"/>
                        </a:solidFill>
                        <a:effectLst/>
                        <a:latin typeface="Nunito" panose="020B060402020202020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rtl="0" fontAlgn="t">
                        <a:spcBef>
                          <a:spcPts val="0"/>
                        </a:spcBef>
                        <a:spcAft>
                          <a:spcPts val="0"/>
                        </a:spcAft>
                      </a:pPr>
                      <a:r>
                        <a:rPr lang="en-US" sz="1100" dirty="0" smtClean="0">
                          <a:solidFill>
                            <a:schemeClr val="bg2"/>
                          </a:solidFill>
                          <a:effectLst/>
                          <a:latin typeface="Nunito" panose="020B0604020202020204" charset="0"/>
                        </a:rPr>
                        <a:t>0.8604</a:t>
                      </a:r>
                      <a:endParaRPr lang="en-US" sz="1100" dirty="0">
                        <a:solidFill>
                          <a:schemeClr val="bg2"/>
                        </a:solidFill>
                        <a:effectLst/>
                        <a:latin typeface="Nunito" panose="020B060402020202020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rtl="0" fontAlgn="t">
                        <a:spcBef>
                          <a:spcPts val="0"/>
                        </a:spcBef>
                        <a:spcAft>
                          <a:spcPts val="0"/>
                        </a:spcAft>
                      </a:pPr>
                      <a:r>
                        <a:rPr lang="en-US" sz="1100" u="sng" dirty="0" smtClean="0">
                          <a:solidFill>
                            <a:schemeClr val="bg2"/>
                          </a:solidFill>
                          <a:effectLst/>
                          <a:latin typeface="Nunito" panose="020B0604020202020204" charset="0"/>
                        </a:rPr>
                        <a:t>0.9207</a:t>
                      </a:r>
                      <a:endParaRPr lang="en-US" sz="1100" u="sng" dirty="0">
                        <a:solidFill>
                          <a:schemeClr val="bg2"/>
                        </a:solidFill>
                        <a:effectLst/>
                        <a:latin typeface="Nunito" panose="020B060402020202020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100" u="sng" dirty="0" smtClean="0">
                          <a:solidFill>
                            <a:schemeClr val="bg2"/>
                          </a:solidFill>
                          <a:effectLst/>
                          <a:latin typeface="Nunito" panose="020B0604020202020204" charset="0"/>
                        </a:rPr>
                        <a:t>0.9756</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100" u="sng" dirty="0" smtClean="0">
                          <a:solidFill>
                            <a:schemeClr val="bg2"/>
                          </a:solidFill>
                          <a:effectLst/>
                          <a:latin typeface="Nunito" panose="020B0604020202020204" charset="0"/>
                        </a:rPr>
                        <a:t>0.9237</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100" dirty="0" smtClean="0">
                          <a:solidFill>
                            <a:schemeClr val="bg2"/>
                          </a:solidFill>
                          <a:effectLst/>
                          <a:latin typeface="Nunito" panose="020B0604020202020204" charset="0"/>
                        </a:rPr>
                        <a:t>0.9092</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100" u="sng" dirty="0" smtClean="0">
                          <a:solidFill>
                            <a:schemeClr val="bg2"/>
                          </a:solidFill>
                          <a:effectLst/>
                          <a:latin typeface="Nunito" panose="020B0604020202020204" charset="0"/>
                        </a:rPr>
                        <a:t>0.8703</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xmlns="" val="3975614122"/>
                  </a:ext>
                </a:extLst>
              </a:tr>
              <a:tr h="0">
                <a:tc>
                  <a:txBody>
                    <a:bodyPr/>
                    <a:lstStyle/>
                    <a:p>
                      <a:pPr rtl="0" fontAlgn="t">
                        <a:spcBef>
                          <a:spcPts val="0"/>
                        </a:spcBef>
                        <a:spcAft>
                          <a:spcPts val="0"/>
                        </a:spcAft>
                      </a:pPr>
                      <a:r>
                        <a:rPr lang="en-US" sz="1100" b="1" i="0" u="none" strike="noStrike" dirty="0">
                          <a:solidFill>
                            <a:srgbClr val="000000"/>
                          </a:solidFill>
                          <a:effectLst/>
                          <a:latin typeface="Nunito" panose="020B0604020202020204" charset="-93"/>
                          <a:cs typeface="Nunito" panose="020B0604020202020204" charset="-93"/>
                        </a:rPr>
                        <a:t>F1-score</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rtl="0" fontAlgn="t">
                        <a:spcBef>
                          <a:spcPts val="0"/>
                        </a:spcBef>
                        <a:spcAft>
                          <a:spcPts val="0"/>
                        </a:spcAft>
                      </a:pPr>
                      <a:r>
                        <a:rPr lang="en-US" sz="1100" b="0" i="0" u="none" strike="noStrike" dirty="0" smtClean="0">
                          <a:solidFill>
                            <a:srgbClr val="000000"/>
                          </a:solidFill>
                          <a:effectLst/>
                          <a:latin typeface="Nunito" panose="020B0604020202020204" charset="-93"/>
                          <a:cs typeface="Nunito" panose="020B0604020202020204" charset="-93"/>
                        </a:rPr>
                        <a:t>0.8192</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rtl="0" fontAlgn="t">
                        <a:spcBef>
                          <a:spcPts val="0"/>
                        </a:spcBef>
                        <a:spcAft>
                          <a:spcPts val="0"/>
                        </a:spcAft>
                      </a:pPr>
                      <a:r>
                        <a:rPr lang="en-US" sz="1100" b="0" i="0" u="none" strike="noStrike" dirty="0" smtClean="0">
                          <a:solidFill>
                            <a:srgbClr val="000000"/>
                          </a:solidFill>
                          <a:effectLst/>
                          <a:latin typeface="Nunito" panose="020B0604020202020204" charset="-93"/>
                          <a:cs typeface="Nunito" panose="020B0604020202020204" charset="-93"/>
                        </a:rPr>
                        <a:t>0.8654</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rtl="0" fontAlgn="t">
                        <a:spcBef>
                          <a:spcPts val="0"/>
                        </a:spcBef>
                        <a:spcAft>
                          <a:spcPts val="0"/>
                        </a:spcAft>
                      </a:pPr>
                      <a:r>
                        <a:rPr lang="en-US" sz="1100" b="0" i="0" u="sng" dirty="0" smtClean="0">
                          <a:solidFill>
                            <a:srgbClr val="000000"/>
                          </a:solidFill>
                          <a:effectLst/>
                          <a:latin typeface="Nunito" panose="020B0604020202020204" charset="-93"/>
                          <a:cs typeface="Nunito" panose="020B0604020202020204" charset="-93"/>
                        </a:rPr>
                        <a:t>0.9528</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rtl="0" fontAlgn="t">
                        <a:spcBef>
                          <a:spcPts val="0"/>
                        </a:spcBef>
                        <a:spcAft>
                          <a:spcPts val="0"/>
                        </a:spcAft>
                      </a:pPr>
                      <a:r>
                        <a:rPr lang="en-US" sz="1100" b="0" i="0" u="sng" dirty="0" smtClean="0">
                          <a:solidFill>
                            <a:srgbClr val="000000"/>
                          </a:solidFill>
                          <a:effectLst/>
                          <a:latin typeface="Nunito" panose="020B0604020202020204" charset="-93"/>
                          <a:cs typeface="Nunito" panose="020B0604020202020204" charset="-93"/>
                        </a:rPr>
                        <a:t>0.9586</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rtl="0" fontAlgn="t">
                        <a:spcBef>
                          <a:spcPts val="0"/>
                        </a:spcBef>
                        <a:spcAft>
                          <a:spcPts val="0"/>
                        </a:spcAft>
                      </a:pPr>
                      <a:r>
                        <a:rPr lang="en-US" sz="1100" b="0" i="0" u="none" strike="noStrike" dirty="0" smtClean="0">
                          <a:solidFill>
                            <a:srgbClr val="000000"/>
                          </a:solidFill>
                          <a:effectLst/>
                          <a:latin typeface="Nunito" panose="020B0604020202020204" charset="-93"/>
                          <a:cs typeface="Nunito" panose="020B0604020202020204" charset="-93"/>
                        </a:rPr>
                        <a:t>0.8445</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rtl="0" fontAlgn="t">
                        <a:spcBef>
                          <a:spcPts val="0"/>
                        </a:spcBef>
                        <a:spcAft>
                          <a:spcPts val="0"/>
                        </a:spcAft>
                      </a:pPr>
                      <a:r>
                        <a:rPr lang="en-US" sz="1100" b="0" i="0" u="sng" dirty="0" smtClean="0">
                          <a:solidFill>
                            <a:srgbClr val="000000"/>
                          </a:solidFill>
                          <a:effectLst/>
                          <a:latin typeface="Nunito" panose="020B0604020202020204" charset="-93"/>
                          <a:cs typeface="Nunito" panose="020B0604020202020204" charset="-93"/>
                        </a:rPr>
                        <a:t>0.8932</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rtl="0" fontAlgn="t">
                        <a:spcBef>
                          <a:spcPts val="0"/>
                        </a:spcBef>
                        <a:spcAft>
                          <a:spcPts val="0"/>
                        </a:spcAft>
                      </a:pPr>
                      <a:r>
                        <a:rPr lang="en-US" sz="1100" b="0" i="0" u="sng" dirty="0" smtClean="0">
                          <a:solidFill>
                            <a:srgbClr val="000000"/>
                          </a:solidFill>
                          <a:effectLst/>
                          <a:latin typeface="Nunito" panose="020B0604020202020204" charset="-93"/>
                          <a:cs typeface="Nunito" panose="020B0604020202020204" charset="-93"/>
                        </a:rPr>
                        <a:t>0.8749</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xmlns="" val="10005"/>
                  </a:ext>
                </a:extLst>
              </a:tr>
              <a:tr h="0">
                <a:tc>
                  <a:txBody>
                    <a:bodyPr/>
                    <a:lstStyle/>
                    <a:p>
                      <a:pPr rtl="0" fontAlgn="t">
                        <a:spcBef>
                          <a:spcPts val="0"/>
                        </a:spcBef>
                        <a:spcAft>
                          <a:spcPts val="0"/>
                        </a:spcAft>
                      </a:pPr>
                      <a:r>
                        <a:rPr lang="en-US" sz="1100" b="1" i="0" u="none" strike="noStrike" dirty="0">
                          <a:solidFill>
                            <a:srgbClr val="000000"/>
                          </a:solidFill>
                          <a:effectLst/>
                          <a:latin typeface="Nunito" panose="020B0604020202020204" charset="-93"/>
                          <a:cs typeface="Nunito" panose="020B0604020202020204" charset="-93"/>
                        </a:rPr>
                        <a:t>F1-score </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rtl="0" fontAlgn="t">
                        <a:spcBef>
                          <a:spcPts val="0"/>
                        </a:spcBef>
                        <a:spcAft>
                          <a:spcPts val="0"/>
                        </a:spcAft>
                      </a:pPr>
                      <a:r>
                        <a:rPr lang="en-US" sz="1100" b="0" i="0" u="none" strike="noStrike" dirty="0" smtClean="0">
                          <a:solidFill>
                            <a:srgbClr val="000000"/>
                          </a:solidFill>
                          <a:effectLst/>
                          <a:latin typeface="Nunito" panose="020B0604020202020204" charset="-93"/>
                          <a:cs typeface="Nunito" panose="020B0604020202020204" charset="-93"/>
                        </a:rPr>
                        <a:t>0.8103</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rtl="0" fontAlgn="t">
                        <a:spcBef>
                          <a:spcPts val="0"/>
                        </a:spcBef>
                        <a:spcAft>
                          <a:spcPts val="0"/>
                        </a:spcAft>
                      </a:pPr>
                      <a:r>
                        <a:rPr lang="en-US" sz="1100" b="0" i="0" u="none" strike="noStrike" dirty="0" smtClean="0">
                          <a:solidFill>
                            <a:srgbClr val="000000"/>
                          </a:solidFill>
                          <a:effectLst/>
                          <a:latin typeface="Nunito" panose="020B0604020202020204" charset="-93"/>
                          <a:cs typeface="Nunito" panose="020B0604020202020204" charset="-93"/>
                        </a:rPr>
                        <a:t>0.8700</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rtl="0" fontAlgn="t">
                        <a:spcBef>
                          <a:spcPts val="0"/>
                        </a:spcBef>
                        <a:spcAft>
                          <a:spcPts val="0"/>
                        </a:spcAft>
                      </a:pPr>
                      <a:r>
                        <a:rPr lang="en-US" sz="1100" b="0" i="0" u="sng" dirty="0" smtClean="0">
                          <a:solidFill>
                            <a:srgbClr val="000000"/>
                          </a:solidFill>
                          <a:effectLst/>
                          <a:latin typeface="Nunito" panose="020B0604020202020204" charset="-93"/>
                          <a:cs typeface="Nunito" panose="020B0604020202020204" charset="-93"/>
                        </a:rPr>
                        <a:t>0.9580</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rtl="0" fontAlgn="t">
                        <a:spcBef>
                          <a:spcPts val="0"/>
                        </a:spcBef>
                        <a:spcAft>
                          <a:spcPts val="0"/>
                        </a:spcAft>
                      </a:pPr>
                      <a:r>
                        <a:rPr lang="en-US" sz="1100" b="0" i="0" u="sng" dirty="0" smtClean="0">
                          <a:solidFill>
                            <a:srgbClr val="000000"/>
                          </a:solidFill>
                          <a:effectLst/>
                          <a:latin typeface="Nunito" panose="020B0604020202020204" charset="-93"/>
                          <a:cs typeface="Nunito" panose="020B0604020202020204" charset="-93"/>
                        </a:rPr>
                        <a:t>0.9715</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rtl="0" fontAlgn="t">
                        <a:spcBef>
                          <a:spcPts val="0"/>
                        </a:spcBef>
                        <a:spcAft>
                          <a:spcPts val="0"/>
                        </a:spcAft>
                      </a:pPr>
                      <a:r>
                        <a:rPr lang="en-US" sz="1100" b="0" i="0" u="sng" dirty="0" smtClean="0">
                          <a:solidFill>
                            <a:srgbClr val="000000"/>
                          </a:solidFill>
                          <a:effectLst/>
                          <a:latin typeface="Nunito" panose="020B0604020202020204" charset="-93"/>
                          <a:cs typeface="Nunito" panose="020B0604020202020204" charset="-93"/>
                        </a:rPr>
                        <a:t>0.9193</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rtl="0" fontAlgn="t">
                        <a:spcBef>
                          <a:spcPts val="0"/>
                        </a:spcBef>
                        <a:spcAft>
                          <a:spcPts val="0"/>
                        </a:spcAft>
                      </a:pPr>
                      <a:r>
                        <a:rPr lang="en-US" sz="1100" b="0" i="0" u="none" strike="noStrike" dirty="0" smtClean="0">
                          <a:solidFill>
                            <a:srgbClr val="000000"/>
                          </a:solidFill>
                          <a:effectLst/>
                          <a:latin typeface="Nunito" panose="020B0604020202020204" charset="-93"/>
                          <a:cs typeface="Nunito" panose="020B0604020202020204" charset="-93"/>
                        </a:rPr>
                        <a:t>0.8975</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rtl="0" fontAlgn="t">
                        <a:spcBef>
                          <a:spcPts val="0"/>
                        </a:spcBef>
                        <a:spcAft>
                          <a:spcPts val="0"/>
                        </a:spcAft>
                      </a:pPr>
                      <a:r>
                        <a:rPr lang="en-US" sz="1100" b="0" i="0" u="sng" dirty="0" smtClean="0">
                          <a:solidFill>
                            <a:srgbClr val="000000"/>
                          </a:solidFill>
                          <a:effectLst/>
                          <a:latin typeface="Nunito" panose="020B0604020202020204" charset="-93"/>
                          <a:cs typeface="Nunito" panose="020B0604020202020204" charset="-93"/>
                        </a:rPr>
                        <a:t>0.8852</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xmlns="" val="10006"/>
                  </a:ext>
                </a:extLst>
              </a:tr>
              <a:tr h="0">
                <a:tc>
                  <a:txBody>
                    <a:bodyPr/>
                    <a:lstStyle/>
                    <a:p>
                      <a:pPr rtl="0" fontAlgn="t">
                        <a:spcBef>
                          <a:spcPts val="0"/>
                        </a:spcBef>
                        <a:spcAft>
                          <a:spcPts val="0"/>
                        </a:spcAft>
                      </a:pPr>
                      <a:r>
                        <a:rPr kumimoji="0" lang="en-US" sz="1100" b="1" i="0" u="none" strike="noStrike" kern="0" cap="none" spc="0" normalizeH="0" baseline="0" noProof="0" dirty="0" smtClean="0">
                          <a:ln>
                            <a:noFill/>
                          </a:ln>
                          <a:solidFill>
                            <a:srgbClr val="000000"/>
                          </a:solidFill>
                          <a:effectLst/>
                          <a:uLnTx/>
                          <a:uFillTx/>
                          <a:latin typeface="Nunito" panose="020B0604020202020204" charset="-93"/>
                          <a:ea typeface="+mn-ea"/>
                          <a:cs typeface="Nunito" panose="020B0604020202020204" charset="-93"/>
                          <a:sym typeface="Arial"/>
                        </a:rPr>
                        <a:t>F1-score</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marL="0" marR="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100" dirty="0" smtClean="0">
                          <a:solidFill>
                            <a:schemeClr val="bg2"/>
                          </a:solidFill>
                          <a:effectLst/>
                          <a:latin typeface="Nunito" panose="020B0604020202020204" charset="0"/>
                        </a:rPr>
                        <a:t>0.7820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marL="0" marR="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100" dirty="0" smtClean="0">
                          <a:solidFill>
                            <a:schemeClr val="bg2"/>
                          </a:solidFill>
                          <a:effectLst/>
                          <a:latin typeface="Nunito" panose="020B0604020202020204" charset="0"/>
                        </a:rPr>
                        <a:t>0.8484</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marL="0" marR="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100" u="sng" dirty="0" smtClean="0">
                          <a:solidFill>
                            <a:schemeClr val="bg2"/>
                          </a:solidFill>
                          <a:effectLst/>
                          <a:latin typeface="Nunito" panose="020B0604020202020204" charset="0"/>
                        </a:rPr>
                        <a:t>0.9122</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marL="0" marR="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100" u="sng" dirty="0" smtClean="0">
                          <a:solidFill>
                            <a:schemeClr val="bg2"/>
                          </a:solidFill>
                          <a:effectLst/>
                          <a:latin typeface="Nunito" panose="020B0604020202020204" charset="0"/>
                        </a:rPr>
                        <a:t>0.9735</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marL="0" marR="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100" u="sng" dirty="0" smtClean="0">
                          <a:solidFill>
                            <a:schemeClr val="bg2"/>
                          </a:solidFill>
                          <a:effectLst/>
                          <a:latin typeface="Nunito" panose="020B0604020202020204" charset="0"/>
                        </a:rPr>
                        <a:t>0.9181</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marL="0" marR="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100" dirty="0" smtClean="0">
                          <a:solidFill>
                            <a:schemeClr val="bg2"/>
                          </a:solidFill>
                          <a:effectLst/>
                          <a:latin typeface="Nunito" panose="020B0604020202020204" charset="0"/>
                        </a:rPr>
                        <a:t>0.9033</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marL="0" marR="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100" u="sng" dirty="0" smtClean="0">
                          <a:solidFill>
                            <a:schemeClr val="bg2"/>
                          </a:solidFill>
                          <a:effectLst/>
                          <a:latin typeface="Nunito" panose="020B0604020202020204" charset="0"/>
                        </a:rPr>
                        <a:t>0.8599</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xmlns="" val="4090514413"/>
                  </a:ext>
                </a:extLst>
              </a:tr>
            </a:tbl>
          </a:graphicData>
        </a:graphic>
      </p:graphicFrame>
      <p:sp>
        <p:nvSpPr>
          <p:cNvPr id="9" name="Rectangle 2"/>
          <p:cNvSpPr>
            <a:spLocks noChangeArrowheads="1"/>
          </p:cNvSpPr>
          <p:nvPr/>
        </p:nvSpPr>
        <p:spPr bwMode="auto">
          <a:xfrm>
            <a:off x="1600200" y="15192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 name="TextBox 9"/>
          <p:cNvSpPr txBox="1"/>
          <p:nvPr/>
        </p:nvSpPr>
        <p:spPr>
          <a:xfrm>
            <a:off x="155575" y="3640890"/>
            <a:ext cx="1418063" cy="646331"/>
          </a:xfrm>
          <a:prstGeom prst="rect">
            <a:avLst/>
          </a:prstGeom>
          <a:noFill/>
        </p:spPr>
        <p:txBody>
          <a:bodyPr wrap="square" rtlCol="0">
            <a:spAutoFit/>
          </a:bodyPr>
          <a:lstStyle/>
          <a:p>
            <a:r>
              <a:rPr lang="en-US" sz="1200" dirty="0" smtClean="0"/>
              <a:t>HOG first</a:t>
            </a:r>
            <a:br>
              <a:rPr lang="en-US" sz="1200" dirty="0" smtClean="0"/>
            </a:br>
            <a:r>
              <a:rPr lang="en-US" sz="1200" dirty="0" smtClean="0"/>
              <a:t>LSIB second</a:t>
            </a:r>
          </a:p>
          <a:p>
            <a:r>
              <a:rPr lang="en-US" sz="1200" dirty="0" err="1" smtClean="0"/>
              <a:t>Seg</a:t>
            </a:r>
            <a:r>
              <a:rPr lang="en-US" sz="1200" dirty="0" smtClean="0"/>
              <a:t> third</a:t>
            </a:r>
            <a:endParaRPr lang="en-US" sz="1200" dirty="0"/>
          </a:p>
        </p:txBody>
      </p:sp>
    </p:spTree>
    <p:extLst>
      <p:ext uri="{BB962C8B-B14F-4D97-AF65-F5344CB8AC3E}">
        <p14:creationId xmlns:p14="http://schemas.microsoft.com/office/powerpoint/2010/main" val="17909821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aphicFrame>
        <p:nvGraphicFramePr>
          <p:cNvPr id="11" name="Chart 10"/>
          <p:cNvGraphicFramePr/>
          <p:nvPr>
            <p:extLst>
              <p:ext uri="{D42A27DB-BD31-4B8C-83A1-F6EECF244321}">
                <p14:modId xmlns:p14="http://schemas.microsoft.com/office/powerpoint/2010/main" val="3306440646"/>
              </p:ext>
            </p:extLst>
          </p:nvPr>
        </p:nvGraphicFramePr>
        <p:xfrm>
          <a:off x="1059914" y="160338"/>
          <a:ext cx="7330820" cy="4890240"/>
        </p:xfrm>
        <a:graphic>
          <a:graphicData uri="http://schemas.openxmlformats.org/drawingml/2006/chart">
            <c:chart xmlns:c="http://schemas.openxmlformats.org/drawingml/2006/chart" xmlns:r="http://schemas.openxmlformats.org/officeDocument/2006/relationships" r:id="rId3"/>
          </a:graphicData>
        </a:graphic>
      </p:graphicFrame>
      <p:sp>
        <p:nvSpPr>
          <p:cNvPr id="134" name="Google Shape;134;p14"/>
          <p:cNvSpPr txBox="1"/>
          <p:nvPr/>
        </p:nvSpPr>
        <p:spPr>
          <a:xfrm>
            <a:off x="0" y="88627"/>
            <a:ext cx="3795901" cy="553968"/>
          </a:xfrm>
          <a:prstGeom prst="rect">
            <a:avLst/>
          </a:prstGeom>
          <a:noFill/>
          <a:ln>
            <a:noFill/>
          </a:ln>
        </p:spPr>
        <p:txBody>
          <a:bodyPr spcFirstLastPara="1" wrap="square" lIns="91425" tIns="91425" rIns="91425" bIns="91425" anchor="t" anchorCtr="0">
            <a:spAutoFit/>
          </a:bodyPr>
          <a:lstStyle/>
          <a:p>
            <a:pPr marL="127000" lvl="0" algn="l" rtl="0">
              <a:spcBef>
                <a:spcPts val="0"/>
              </a:spcBef>
              <a:spcAft>
                <a:spcPts val="0"/>
              </a:spcAft>
              <a:buSzPts val="1600"/>
            </a:pPr>
            <a:r>
              <a:rPr lang="en" sz="2400" b="1" dirty="0" smtClean="0">
                <a:latin typeface="Calibri"/>
                <a:ea typeface="Calibri"/>
                <a:cs typeface="Calibri"/>
                <a:sym typeface="Calibri"/>
              </a:rPr>
              <a:t>Result Experiment (1)</a:t>
            </a:r>
            <a:endParaRPr sz="2400" b="1" dirty="0">
              <a:latin typeface="Calibri"/>
              <a:ea typeface="Calibri"/>
              <a:cs typeface="Calibri"/>
              <a:sym typeface="Calibri"/>
            </a:endParaRPr>
          </a:p>
        </p:txBody>
      </p:sp>
      <p:sp>
        <p:nvSpPr>
          <p:cNvPr id="136" name="Google Shape;136;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
        <p:nvSpPr>
          <p:cNvPr id="2" name="AutoShape 4" descr="f1 Score Definition | Encor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1"/>
          <p:cNvSpPr>
            <a:spLocks noChangeArrowheads="1"/>
          </p:cNvSpPr>
          <p:nvPr/>
        </p:nvSpPr>
        <p:spPr bwMode="auto">
          <a:xfrm>
            <a:off x="1600200" y="17049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1600200" y="15192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2"/>
          <p:cNvSpPr>
            <a:spLocks noChangeArrowheads="1"/>
          </p:cNvSpPr>
          <p:nvPr/>
        </p:nvSpPr>
        <p:spPr bwMode="auto">
          <a:xfrm>
            <a:off x="1600200" y="15192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 name="TextBox 9"/>
          <p:cNvSpPr txBox="1"/>
          <p:nvPr/>
        </p:nvSpPr>
        <p:spPr>
          <a:xfrm>
            <a:off x="2116996" y="1008452"/>
            <a:ext cx="937791" cy="307777"/>
          </a:xfrm>
          <a:prstGeom prst="rect">
            <a:avLst/>
          </a:prstGeom>
          <a:noFill/>
        </p:spPr>
        <p:txBody>
          <a:bodyPr wrap="square" rtlCol="0">
            <a:spAutoFit/>
          </a:bodyPr>
          <a:lstStyle/>
          <a:p>
            <a:pPr algn="ctr"/>
            <a:r>
              <a:rPr lang="en-US" b="1" dirty="0" smtClean="0"/>
              <a:t>HOG</a:t>
            </a:r>
            <a:endParaRPr lang="en-US" b="1" dirty="0"/>
          </a:p>
        </p:txBody>
      </p:sp>
      <p:sp>
        <p:nvSpPr>
          <p:cNvPr id="14" name="TextBox 13"/>
          <p:cNvSpPr txBox="1"/>
          <p:nvPr/>
        </p:nvSpPr>
        <p:spPr>
          <a:xfrm>
            <a:off x="4300928" y="939982"/>
            <a:ext cx="937791" cy="307777"/>
          </a:xfrm>
          <a:prstGeom prst="rect">
            <a:avLst/>
          </a:prstGeom>
          <a:noFill/>
        </p:spPr>
        <p:txBody>
          <a:bodyPr wrap="square" rtlCol="0">
            <a:spAutoFit/>
          </a:bodyPr>
          <a:lstStyle/>
          <a:p>
            <a:pPr algn="ctr"/>
            <a:r>
              <a:rPr lang="en-US" b="1" dirty="0" smtClean="0"/>
              <a:t>LSIB</a:t>
            </a:r>
            <a:endParaRPr lang="en-US" b="1" dirty="0"/>
          </a:p>
        </p:txBody>
      </p:sp>
      <p:sp>
        <p:nvSpPr>
          <p:cNvPr id="15" name="TextBox 14"/>
          <p:cNvSpPr txBox="1"/>
          <p:nvPr/>
        </p:nvSpPr>
        <p:spPr>
          <a:xfrm>
            <a:off x="6484860" y="939981"/>
            <a:ext cx="937791" cy="307777"/>
          </a:xfrm>
          <a:prstGeom prst="rect">
            <a:avLst/>
          </a:prstGeom>
          <a:noFill/>
        </p:spPr>
        <p:txBody>
          <a:bodyPr wrap="square" rtlCol="0">
            <a:spAutoFit/>
          </a:bodyPr>
          <a:lstStyle/>
          <a:p>
            <a:pPr algn="ctr"/>
            <a:r>
              <a:rPr lang="en-US" b="1" dirty="0" err="1" smtClean="0"/>
              <a:t>Seg</a:t>
            </a:r>
            <a:endParaRPr lang="en-US" b="1" dirty="0"/>
          </a:p>
        </p:txBody>
      </p:sp>
    </p:spTree>
    <p:extLst>
      <p:ext uri="{BB962C8B-B14F-4D97-AF65-F5344CB8AC3E}">
        <p14:creationId xmlns:p14="http://schemas.microsoft.com/office/powerpoint/2010/main" val="24887717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aphicFrame>
        <p:nvGraphicFramePr>
          <p:cNvPr id="11" name="Chart 10"/>
          <p:cNvGraphicFramePr/>
          <p:nvPr>
            <p:extLst>
              <p:ext uri="{D42A27DB-BD31-4B8C-83A1-F6EECF244321}">
                <p14:modId xmlns:p14="http://schemas.microsoft.com/office/powerpoint/2010/main" val="176349447"/>
              </p:ext>
            </p:extLst>
          </p:nvPr>
        </p:nvGraphicFramePr>
        <p:xfrm>
          <a:off x="1059914" y="160338"/>
          <a:ext cx="7330820" cy="4890240"/>
        </p:xfrm>
        <a:graphic>
          <a:graphicData uri="http://schemas.openxmlformats.org/drawingml/2006/chart">
            <c:chart xmlns:c="http://schemas.openxmlformats.org/drawingml/2006/chart" xmlns:r="http://schemas.openxmlformats.org/officeDocument/2006/relationships" r:id="rId3"/>
          </a:graphicData>
        </a:graphic>
      </p:graphicFrame>
      <p:sp>
        <p:nvSpPr>
          <p:cNvPr id="134" name="Google Shape;134;p14"/>
          <p:cNvSpPr txBox="1"/>
          <p:nvPr/>
        </p:nvSpPr>
        <p:spPr>
          <a:xfrm>
            <a:off x="0" y="88627"/>
            <a:ext cx="3795901" cy="553968"/>
          </a:xfrm>
          <a:prstGeom prst="rect">
            <a:avLst/>
          </a:prstGeom>
          <a:noFill/>
          <a:ln>
            <a:noFill/>
          </a:ln>
        </p:spPr>
        <p:txBody>
          <a:bodyPr spcFirstLastPara="1" wrap="square" lIns="91425" tIns="91425" rIns="91425" bIns="91425" anchor="t" anchorCtr="0">
            <a:spAutoFit/>
          </a:bodyPr>
          <a:lstStyle/>
          <a:p>
            <a:pPr marL="127000" lvl="0" algn="l" rtl="0">
              <a:spcBef>
                <a:spcPts val="0"/>
              </a:spcBef>
              <a:spcAft>
                <a:spcPts val="0"/>
              </a:spcAft>
              <a:buSzPts val="1600"/>
            </a:pPr>
            <a:r>
              <a:rPr lang="en" sz="2400" b="1" dirty="0" smtClean="0">
                <a:latin typeface="Calibri"/>
                <a:ea typeface="Calibri"/>
                <a:cs typeface="Calibri"/>
                <a:sym typeface="Calibri"/>
              </a:rPr>
              <a:t>Result Experiment (1)</a:t>
            </a:r>
            <a:endParaRPr sz="2400" b="1" dirty="0">
              <a:latin typeface="Calibri"/>
              <a:ea typeface="Calibri"/>
              <a:cs typeface="Calibri"/>
              <a:sym typeface="Calibri"/>
            </a:endParaRPr>
          </a:p>
        </p:txBody>
      </p:sp>
      <p:sp>
        <p:nvSpPr>
          <p:cNvPr id="136" name="Google Shape;136;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2" name="AutoShape 4" descr="f1 Score Definition | Encor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1"/>
          <p:cNvSpPr>
            <a:spLocks noChangeArrowheads="1"/>
          </p:cNvSpPr>
          <p:nvPr/>
        </p:nvSpPr>
        <p:spPr bwMode="auto">
          <a:xfrm>
            <a:off x="1600200" y="17049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1600200" y="15192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2"/>
          <p:cNvSpPr>
            <a:spLocks noChangeArrowheads="1"/>
          </p:cNvSpPr>
          <p:nvPr/>
        </p:nvSpPr>
        <p:spPr bwMode="auto">
          <a:xfrm>
            <a:off x="1600200" y="15192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 name="TextBox 9"/>
          <p:cNvSpPr txBox="1"/>
          <p:nvPr/>
        </p:nvSpPr>
        <p:spPr>
          <a:xfrm>
            <a:off x="2116996" y="712119"/>
            <a:ext cx="937791" cy="307777"/>
          </a:xfrm>
          <a:prstGeom prst="rect">
            <a:avLst/>
          </a:prstGeom>
          <a:noFill/>
        </p:spPr>
        <p:txBody>
          <a:bodyPr wrap="square" rtlCol="0">
            <a:spAutoFit/>
          </a:bodyPr>
          <a:lstStyle/>
          <a:p>
            <a:pPr algn="ctr"/>
            <a:r>
              <a:rPr lang="en-US" b="1" dirty="0" smtClean="0"/>
              <a:t>HOG</a:t>
            </a:r>
            <a:endParaRPr lang="en-US" b="1" dirty="0"/>
          </a:p>
        </p:txBody>
      </p:sp>
      <p:sp>
        <p:nvSpPr>
          <p:cNvPr id="14" name="TextBox 13"/>
          <p:cNvSpPr txBox="1"/>
          <p:nvPr/>
        </p:nvSpPr>
        <p:spPr>
          <a:xfrm>
            <a:off x="4942075" y="948618"/>
            <a:ext cx="937791" cy="307777"/>
          </a:xfrm>
          <a:prstGeom prst="rect">
            <a:avLst/>
          </a:prstGeom>
          <a:noFill/>
        </p:spPr>
        <p:txBody>
          <a:bodyPr wrap="square" rtlCol="0">
            <a:spAutoFit/>
          </a:bodyPr>
          <a:lstStyle/>
          <a:p>
            <a:pPr algn="ctr"/>
            <a:r>
              <a:rPr lang="en-US" b="1" dirty="0" smtClean="0"/>
              <a:t>LSIB</a:t>
            </a:r>
            <a:endParaRPr lang="en-US" b="1" dirty="0"/>
          </a:p>
        </p:txBody>
      </p:sp>
      <p:sp>
        <p:nvSpPr>
          <p:cNvPr id="15" name="TextBox 14"/>
          <p:cNvSpPr txBox="1"/>
          <p:nvPr/>
        </p:nvSpPr>
        <p:spPr>
          <a:xfrm>
            <a:off x="6587703" y="685900"/>
            <a:ext cx="937791" cy="307777"/>
          </a:xfrm>
          <a:prstGeom prst="rect">
            <a:avLst/>
          </a:prstGeom>
          <a:noFill/>
        </p:spPr>
        <p:txBody>
          <a:bodyPr wrap="square" rtlCol="0">
            <a:spAutoFit/>
          </a:bodyPr>
          <a:lstStyle/>
          <a:p>
            <a:pPr algn="ctr"/>
            <a:r>
              <a:rPr lang="en-US" b="1" dirty="0" err="1" smtClean="0"/>
              <a:t>Seg</a:t>
            </a:r>
            <a:endParaRPr lang="en-US" b="1" dirty="0"/>
          </a:p>
        </p:txBody>
      </p:sp>
    </p:spTree>
    <p:extLst>
      <p:ext uri="{BB962C8B-B14F-4D97-AF65-F5344CB8AC3E}">
        <p14:creationId xmlns:p14="http://schemas.microsoft.com/office/powerpoint/2010/main" val="15579059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aphicFrame>
        <p:nvGraphicFramePr>
          <p:cNvPr id="11" name="Chart 10"/>
          <p:cNvGraphicFramePr/>
          <p:nvPr>
            <p:extLst>
              <p:ext uri="{D42A27DB-BD31-4B8C-83A1-F6EECF244321}">
                <p14:modId xmlns:p14="http://schemas.microsoft.com/office/powerpoint/2010/main" val="566707579"/>
              </p:ext>
            </p:extLst>
          </p:nvPr>
        </p:nvGraphicFramePr>
        <p:xfrm>
          <a:off x="1059914" y="160338"/>
          <a:ext cx="7330820" cy="4890240"/>
        </p:xfrm>
        <a:graphic>
          <a:graphicData uri="http://schemas.openxmlformats.org/drawingml/2006/chart">
            <c:chart xmlns:c="http://schemas.openxmlformats.org/drawingml/2006/chart" xmlns:r="http://schemas.openxmlformats.org/officeDocument/2006/relationships" r:id="rId3"/>
          </a:graphicData>
        </a:graphic>
      </p:graphicFrame>
      <p:sp>
        <p:nvSpPr>
          <p:cNvPr id="134" name="Google Shape;134;p14"/>
          <p:cNvSpPr txBox="1"/>
          <p:nvPr/>
        </p:nvSpPr>
        <p:spPr>
          <a:xfrm>
            <a:off x="0" y="88627"/>
            <a:ext cx="3795901" cy="553968"/>
          </a:xfrm>
          <a:prstGeom prst="rect">
            <a:avLst/>
          </a:prstGeom>
          <a:noFill/>
          <a:ln>
            <a:noFill/>
          </a:ln>
        </p:spPr>
        <p:txBody>
          <a:bodyPr spcFirstLastPara="1" wrap="square" lIns="91425" tIns="91425" rIns="91425" bIns="91425" anchor="t" anchorCtr="0">
            <a:spAutoFit/>
          </a:bodyPr>
          <a:lstStyle/>
          <a:p>
            <a:pPr marL="127000" lvl="0" algn="l" rtl="0">
              <a:spcBef>
                <a:spcPts val="0"/>
              </a:spcBef>
              <a:spcAft>
                <a:spcPts val="0"/>
              </a:spcAft>
              <a:buSzPts val="1600"/>
            </a:pPr>
            <a:r>
              <a:rPr lang="en" sz="2400" b="1" dirty="0" smtClean="0">
                <a:latin typeface="Calibri"/>
                <a:ea typeface="Calibri"/>
                <a:cs typeface="Calibri"/>
                <a:sym typeface="Calibri"/>
              </a:rPr>
              <a:t>Result Experiment (1)</a:t>
            </a:r>
            <a:endParaRPr sz="2400" b="1" dirty="0">
              <a:latin typeface="Calibri"/>
              <a:ea typeface="Calibri"/>
              <a:cs typeface="Calibri"/>
              <a:sym typeface="Calibri"/>
            </a:endParaRPr>
          </a:p>
        </p:txBody>
      </p:sp>
      <p:sp>
        <p:nvSpPr>
          <p:cNvPr id="136" name="Google Shape;136;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
        <p:nvSpPr>
          <p:cNvPr id="2" name="AutoShape 4" descr="f1 Score Definition | Encor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1"/>
          <p:cNvSpPr>
            <a:spLocks noChangeArrowheads="1"/>
          </p:cNvSpPr>
          <p:nvPr/>
        </p:nvSpPr>
        <p:spPr bwMode="auto">
          <a:xfrm>
            <a:off x="1600200" y="17049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1600200" y="15192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2"/>
          <p:cNvSpPr>
            <a:spLocks noChangeArrowheads="1"/>
          </p:cNvSpPr>
          <p:nvPr/>
        </p:nvSpPr>
        <p:spPr bwMode="auto">
          <a:xfrm>
            <a:off x="1600200" y="15192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 name="TextBox 9"/>
          <p:cNvSpPr txBox="1"/>
          <p:nvPr/>
        </p:nvSpPr>
        <p:spPr>
          <a:xfrm>
            <a:off x="2116996" y="712119"/>
            <a:ext cx="937791" cy="307777"/>
          </a:xfrm>
          <a:prstGeom prst="rect">
            <a:avLst/>
          </a:prstGeom>
          <a:noFill/>
        </p:spPr>
        <p:txBody>
          <a:bodyPr wrap="square" rtlCol="0">
            <a:spAutoFit/>
          </a:bodyPr>
          <a:lstStyle/>
          <a:p>
            <a:pPr algn="ctr"/>
            <a:r>
              <a:rPr lang="en-US" b="1" dirty="0" smtClean="0"/>
              <a:t>HOG</a:t>
            </a:r>
            <a:endParaRPr lang="en-US" b="1" dirty="0"/>
          </a:p>
        </p:txBody>
      </p:sp>
      <p:sp>
        <p:nvSpPr>
          <p:cNvPr id="14" name="TextBox 13"/>
          <p:cNvSpPr txBox="1"/>
          <p:nvPr/>
        </p:nvSpPr>
        <p:spPr>
          <a:xfrm>
            <a:off x="4942075" y="948618"/>
            <a:ext cx="937791" cy="307777"/>
          </a:xfrm>
          <a:prstGeom prst="rect">
            <a:avLst/>
          </a:prstGeom>
          <a:noFill/>
        </p:spPr>
        <p:txBody>
          <a:bodyPr wrap="square" rtlCol="0">
            <a:spAutoFit/>
          </a:bodyPr>
          <a:lstStyle/>
          <a:p>
            <a:pPr algn="ctr"/>
            <a:r>
              <a:rPr lang="en-US" b="1" dirty="0" smtClean="0"/>
              <a:t>LSIB</a:t>
            </a:r>
            <a:endParaRPr lang="en-US" b="1" dirty="0"/>
          </a:p>
        </p:txBody>
      </p:sp>
      <p:sp>
        <p:nvSpPr>
          <p:cNvPr id="15" name="TextBox 14"/>
          <p:cNvSpPr txBox="1"/>
          <p:nvPr/>
        </p:nvSpPr>
        <p:spPr>
          <a:xfrm>
            <a:off x="6587703" y="685900"/>
            <a:ext cx="937791" cy="307777"/>
          </a:xfrm>
          <a:prstGeom prst="rect">
            <a:avLst/>
          </a:prstGeom>
          <a:noFill/>
        </p:spPr>
        <p:txBody>
          <a:bodyPr wrap="square" rtlCol="0">
            <a:spAutoFit/>
          </a:bodyPr>
          <a:lstStyle/>
          <a:p>
            <a:pPr algn="ctr"/>
            <a:r>
              <a:rPr lang="en-US" b="1" dirty="0" err="1" smtClean="0"/>
              <a:t>Seg</a:t>
            </a:r>
            <a:endParaRPr lang="en-US" b="1" dirty="0"/>
          </a:p>
        </p:txBody>
      </p:sp>
    </p:spTree>
    <p:extLst>
      <p:ext uri="{BB962C8B-B14F-4D97-AF65-F5344CB8AC3E}">
        <p14:creationId xmlns:p14="http://schemas.microsoft.com/office/powerpoint/2010/main" val="18886028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aphicFrame>
        <p:nvGraphicFramePr>
          <p:cNvPr id="15" name="Chart 14"/>
          <p:cNvGraphicFramePr/>
          <p:nvPr>
            <p:extLst>
              <p:ext uri="{D42A27DB-BD31-4B8C-83A1-F6EECF244321}">
                <p14:modId xmlns:p14="http://schemas.microsoft.com/office/powerpoint/2010/main" val="2095367159"/>
              </p:ext>
            </p:extLst>
          </p:nvPr>
        </p:nvGraphicFramePr>
        <p:xfrm>
          <a:off x="818965" y="381433"/>
          <a:ext cx="6941075" cy="4659913"/>
        </p:xfrm>
        <a:graphic>
          <a:graphicData uri="http://schemas.openxmlformats.org/drawingml/2006/chart">
            <c:chart xmlns:c="http://schemas.openxmlformats.org/drawingml/2006/chart" xmlns:r="http://schemas.openxmlformats.org/officeDocument/2006/relationships" r:id="rId3"/>
          </a:graphicData>
        </a:graphic>
      </p:graphicFrame>
      <p:sp>
        <p:nvSpPr>
          <p:cNvPr id="134" name="Google Shape;134;p14"/>
          <p:cNvSpPr txBox="1"/>
          <p:nvPr/>
        </p:nvSpPr>
        <p:spPr>
          <a:xfrm>
            <a:off x="135691" y="160338"/>
            <a:ext cx="3795901" cy="553968"/>
          </a:xfrm>
          <a:prstGeom prst="rect">
            <a:avLst/>
          </a:prstGeom>
          <a:noFill/>
          <a:ln>
            <a:noFill/>
          </a:ln>
        </p:spPr>
        <p:txBody>
          <a:bodyPr spcFirstLastPara="1" wrap="square" lIns="91425" tIns="91425" rIns="91425" bIns="91425" anchor="t" anchorCtr="0">
            <a:spAutoFit/>
          </a:bodyPr>
          <a:lstStyle/>
          <a:p>
            <a:pPr marL="127000" lvl="0" algn="l" rtl="0">
              <a:spcBef>
                <a:spcPts val="0"/>
              </a:spcBef>
              <a:spcAft>
                <a:spcPts val="0"/>
              </a:spcAft>
              <a:buSzPts val="1600"/>
            </a:pPr>
            <a:r>
              <a:rPr lang="en" sz="2400" b="1" dirty="0" smtClean="0">
                <a:latin typeface="Calibri"/>
                <a:ea typeface="Calibri"/>
                <a:cs typeface="Calibri"/>
                <a:sym typeface="Calibri"/>
              </a:rPr>
              <a:t>Result Experiment (1)</a:t>
            </a:r>
            <a:endParaRPr sz="2400" b="1" dirty="0">
              <a:latin typeface="Calibri"/>
              <a:ea typeface="Calibri"/>
              <a:cs typeface="Calibri"/>
              <a:sym typeface="Calibri"/>
            </a:endParaRPr>
          </a:p>
        </p:txBody>
      </p:sp>
      <p:sp>
        <p:nvSpPr>
          <p:cNvPr id="136" name="Google Shape;136;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
        <p:nvSpPr>
          <p:cNvPr id="2" name="AutoShape 4" descr="f1 Score Definition | Encor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1"/>
          <p:cNvSpPr>
            <a:spLocks noChangeArrowheads="1"/>
          </p:cNvSpPr>
          <p:nvPr/>
        </p:nvSpPr>
        <p:spPr bwMode="auto">
          <a:xfrm>
            <a:off x="1600200" y="17478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1600200" y="15192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2"/>
          <p:cNvSpPr>
            <a:spLocks noChangeArrowheads="1"/>
          </p:cNvSpPr>
          <p:nvPr/>
        </p:nvSpPr>
        <p:spPr bwMode="auto">
          <a:xfrm>
            <a:off x="1600200" y="15192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1600200" y="15192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 name="TextBox 20"/>
          <p:cNvSpPr txBox="1"/>
          <p:nvPr/>
        </p:nvSpPr>
        <p:spPr>
          <a:xfrm>
            <a:off x="6603398" y="470441"/>
            <a:ext cx="1219200" cy="646331"/>
          </a:xfrm>
          <a:prstGeom prst="rect">
            <a:avLst/>
          </a:prstGeom>
          <a:noFill/>
        </p:spPr>
        <p:txBody>
          <a:bodyPr wrap="square" rtlCol="0">
            <a:spAutoFit/>
          </a:bodyPr>
          <a:lstStyle/>
          <a:p>
            <a:r>
              <a:rPr lang="en-US" sz="1200" b="1" dirty="0" smtClean="0"/>
              <a:t>HOG first</a:t>
            </a:r>
            <a:br>
              <a:rPr lang="en-US" sz="1200" b="1" dirty="0" smtClean="0"/>
            </a:br>
            <a:r>
              <a:rPr lang="en-US" sz="1200" b="1" dirty="0" smtClean="0"/>
              <a:t>LSIB second</a:t>
            </a:r>
          </a:p>
          <a:p>
            <a:r>
              <a:rPr lang="en-US" sz="1200" b="1" dirty="0" err="1" smtClean="0"/>
              <a:t>Seg</a:t>
            </a:r>
            <a:r>
              <a:rPr lang="en-US" sz="1200" b="1" dirty="0" smtClean="0"/>
              <a:t> third</a:t>
            </a:r>
            <a:endParaRPr lang="en-US" sz="1200" b="1" dirty="0"/>
          </a:p>
        </p:txBody>
      </p:sp>
    </p:spTree>
    <p:extLst>
      <p:ext uri="{BB962C8B-B14F-4D97-AF65-F5344CB8AC3E}">
        <p14:creationId xmlns:p14="http://schemas.microsoft.com/office/powerpoint/2010/main" val="34626086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aphicFrame>
        <p:nvGraphicFramePr>
          <p:cNvPr id="15" name="Chart 14"/>
          <p:cNvGraphicFramePr/>
          <p:nvPr>
            <p:extLst>
              <p:ext uri="{D42A27DB-BD31-4B8C-83A1-F6EECF244321}">
                <p14:modId xmlns:p14="http://schemas.microsoft.com/office/powerpoint/2010/main" val="891152827"/>
              </p:ext>
            </p:extLst>
          </p:nvPr>
        </p:nvGraphicFramePr>
        <p:xfrm>
          <a:off x="1101462" y="260196"/>
          <a:ext cx="7061231" cy="4837040"/>
        </p:xfrm>
        <a:graphic>
          <a:graphicData uri="http://schemas.openxmlformats.org/drawingml/2006/chart">
            <c:chart xmlns:c="http://schemas.openxmlformats.org/drawingml/2006/chart" xmlns:r="http://schemas.openxmlformats.org/officeDocument/2006/relationships" r:id="rId3"/>
          </a:graphicData>
        </a:graphic>
      </p:graphicFrame>
      <p:sp>
        <p:nvSpPr>
          <p:cNvPr id="134" name="Google Shape;134;p14"/>
          <p:cNvSpPr txBox="1"/>
          <p:nvPr/>
        </p:nvSpPr>
        <p:spPr>
          <a:xfrm>
            <a:off x="135691" y="160338"/>
            <a:ext cx="3795901" cy="553968"/>
          </a:xfrm>
          <a:prstGeom prst="rect">
            <a:avLst/>
          </a:prstGeom>
          <a:noFill/>
          <a:ln>
            <a:noFill/>
          </a:ln>
        </p:spPr>
        <p:txBody>
          <a:bodyPr spcFirstLastPara="1" wrap="square" lIns="91425" tIns="91425" rIns="91425" bIns="91425" anchor="t" anchorCtr="0">
            <a:spAutoFit/>
          </a:bodyPr>
          <a:lstStyle/>
          <a:p>
            <a:pPr marL="127000" lvl="0" algn="l" rtl="0">
              <a:spcBef>
                <a:spcPts val="0"/>
              </a:spcBef>
              <a:spcAft>
                <a:spcPts val="0"/>
              </a:spcAft>
              <a:buSzPts val="1600"/>
            </a:pPr>
            <a:r>
              <a:rPr lang="en" sz="2400" b="1" dirty="0" smtClean="0">
                <a:latin typeface="Calibri"/>
                <a:ea typeface="Calibri"/>
                <a:cs typeface="Calibri"/>
                <a:sym typeface="Calibri"/>
              </a:rPr>
              <a:t>Result Experiment (1)</a:t>
            </a:r>
            <a:endParaRPr sz="2400" b="1" dirty="0">
              <a:latin typeface="Calibri"/>
              <a:ea typeface="Calibri"/>
              <a:cs typeface="Calibri"/>
              <a:sym typeface="Calibri"/>
            </a:endParaRPr>
          </a:p>
        </p:txBody>
      </p:sp>
      <p:sp>
        <p:nvSpPr>
          <p:cNvPr id="136" name="Google Shape;136;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
        <p:nvSpPr>
          <p:cNvPr id="2" name="AutoShape 4" descr="f1 Score Definition | Encor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1"/>
          <p:cNvSpPr>
            <a:spLocks noChangeArrowheads="1"/>
          </p:cNvSpPr>
          <p:nvPr/>
        </p:nvSpPr>
        <p:spPr bwMode="auto">
          <a:xfrm>
            <a:off x="1600200" y="17478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1600200" y="15192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2"/>
          <p:cNvSpPr>
            <a:spLocks noChangeArrowheads="1"/>
          </p:cNvSpPr>
          <p:nvPr/>
        </p:nvSpPr>
        <p:spPr bwMode="auto">
          <a:xfrm>
            <a:off x="1600200" y="15192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1600200" y="15192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p:cNvSpPr txBox="1"/>
          <p:nvPr/>
        </p:nvSpPr>
        <p:spPr>
          <a:xfrm>
            <a:off x="2265679" y="1973348"/>
            <a:ext cx="937791" cy="307777"/>
          </a:xfrm>
          <a:prstGeom prst="rect">
            <a:avLst/>
          </a:prstGeom>
          <a:noFill/>
        </p:spPr>
        <p:txBody>
          <a:bodyPr wrap="square" rtlCol="0">
            <a:spAutoFit/>
          </a:bodyPr>
          <a:lstStyle/>
          <a:p>
            <a:pPr algn="ctr"/>
            <a:r>
              <a:rPr lang="en-US" b="1" dirty="0" smtClean="0"/>
              <a:t>HOG</a:t>
            </a:r>
            <a:endParaRPr lang="en-US" b="1" dirty="0"/>
          </a:p>
        </p:txBody>
      </p:sp>
      <p:sp>
        <p:nvSpPr>
          <p:cNvPr id="12" name="TextBox 11"/>
          <p:cNvSpPr txBox="1"/>
          <p:nvPr/>
        </p:nvSpPr>
        <p:spPr>
          <a:xfrm>
            <a:off x="4384514" y="1097161"/>
            <a:ext cx="937791" cy="307777"/>
          </a:xfrm>
          <a:prstGeom prst="rect">
            <a:avLst/>
          </a:prstGeom>
          <a:noFill/>
        </p:spPr>
        <p:txBody>
          <a:bodyPr wrap="square" rtlCol="0">
            <a:spAutoFit/>
          </a:bodyPr>
          <a:lstStyle/>
          <a:p>
            <a:pPr algn="ctr"/>
            <a:r>
              <a:rPr lang="en-US" b="1" dirty="0" smtClean="0"/>
              <a:t>LSIB</a:t>
            </a:r>
            <a:endParaRPr lang="en-US" b="1" dirty="0"/>
          </a:p>
        </p:txBody>
      </p:sp>
      <p:sp>
        <p:nvSpPr>
          <p:cNvPr id="13" name="TextBox 12"/>
          <p:cNvSpPr txBox="1"/>
          <p:nvPr/>
        </p:nvSpPr>
        <p:spPr>
          <a:xfrm>
            <a:off x="6587703" y="1365349"/>
            <a:ext cx="937791" cy="307777"/>
          </a:xfrm>
          <a:prstGeom prst="rect">
            <a:avLst/>
          </a:prstGeom>
          <a:noFill/>
        </p:spPr>
        <p:txBody>
          <a:bodyPr wrap="square" rtlCol="0">
            <a:spAutoFit/>
          </a:bodyPr>
          <a:lstStyle/>
          <a:p>
            <a:pPr algn="ctr"/>
            <a:r>
              <a:rPr lang="en-US" b="1" dirty="0" err="1" smtClean="0"/>
              <a:t>Seg</a:t>
            </a:r>
            <a:endParaRPr lang="en-US" b="1" dirty="0"/>
          </a:p>
        </p:txBody>
      </p:sp>
    </p:spTree>
    <p:extLst>
      <p:ext uri="{BB962C8B-B14F-4D97-AF65-F5344CB8AC3E}">
        <p14:creationId xmlns:p14="http://schemas.microsoft.com/office/powerpoint/2010/main" val="3668118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p:nvPr/>
        </p:nvSpPr>
        <p:spPr>
          <a:xfrm>
            <a:off x="379150" y="372000"/>
            <a:ext cx="3061800" cy="431100"/>
          </a:xfrm>
          <a:prstGeom prst="rect">
            <a:avLst/>
          </a:prstGeom>
          <a:noFill/>
          <a:ln>
            <a:noFill/>
          </a:ln>
        </p:spPr>
        <p:txBody>
          <a:bodyPr spcFirstLastPara="1" wrap="square" lIns="91425" tIns="91425" rIns="91425" bIns="91425" anchor="t" anchorCtr="0">
            <a:spAutoFit/>
          </a:bodyPr>
          <a:lstStyle/>
          <a:p>
            <a:pPr marL="127000" lvl="0" algn="l" rtl="0">
              <a:spcBef>
                <a:spcPts val="0"/>
              </a:spcBef>
              <a:spcAft>
                <a:spcPts val="0"/>
              </a:spcAft>
              <a:buSzPts val="1600"/>
            </a:pPr>
            <a:r>
              <a:rPr lang="en" sz="1600" b="1" dirty="0" smtClean="0">
                <a:latin typeface="Calibri"/>
                <a:ea typeface="Calibri"/>
                <a:cs typeface="Calibri"/>
                <a:sym typeface="Calibri"/>
              </a:rPr>
              <a:t>Table of Contents </a:t>
            </a:r>
            <a:endParaRPr sz="1600" b="1" dirty="0">
              <a:latin typeface="Calibri"/>
              <a:ea typeface="Calibri"/>
              <a:cs typeface="Calibri"/>
              <a:sym typeface="Calibri"/>
            </a:endParaRPr>
          </a:p>
        </p:txBody>
      </p:sp>
      <p:sp>
        <p:nvSpPr>
          <p:cNvPr id="136" name="Google Shape;136;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pic>
        <p:nvPicPr>
          <p:cNvPr id="2" name="Picture 1"/>
          <p:cNvPicPr>
            <a:picLocks noChangeAspect="1"/>
          </p:cNvPicPr>
          <p:nvPr/>
        </p:nvPicPr>
        <p:blipFill>
          <a:blip r:embed="rId3"/>
          <a:stretch>
            <a:fillRect/>
          </a:stretch>
        </p:blipFill>
        <p:spPr>
          <a:xfrm>
            <a:off x="2257430" y="372000"/>
            <a:ext cx="4443457" cy="4457277"/>
          </a:xfrm>
          <a:prstGeom prst="rect">
            <a:avLst/>
          </a:prstGeom>
        </p:spPr>
      </p:pic>
    </p:spTree>
    <p:extLst>
      <p:ext uri="{BB962C8B-B14F-4D97-AF65-F5344CB8AC3E}">
        <p14:creationId xmlns:p14="http://schemas.microsoft.com/office/powerpoint/2010/main" val="25678329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aphicFrame>
        <p:nvGraphicFramePr>
          <p:cNvPr id="15" name="Chart 14"/>
          <p:cNvGraphicFramePr/>
          <p:nvPr>
            <p:extLst>
              <p:ext uri="{D42A27DB-BD31-4B8C-83A1-F6EECF244321}">
                <p14:modId xmlns:p14="http://schemas.microsoft.com/office/powerpoint/2010/main" val="2998642710"/>
              </p:ext>
            </p:extLst>
          </p:nvPr>
        </p:nvGraphicFramePr>
        <p:xfrm>
          <a:off x="1101462" y="260196"/>
          <a:ext cx="7061231" cy="4837040"/>
        </p:xfrm>
        <a:graphic>
          <a:graphicData uri="http://schemas.openxmlformats.org/drawingml/2006/chart">
            <c:chart xmlns:c="http://schemas.openxmlformats.org/drawingml/2006/chart" xmlns:r="http://schemas.openxmlformats.org/officeDocument/2006/relationships" r:id="rId3"/>
          </a:graphicData>
        </a:graphic>
      </p:graphicFrame>
      <p:sp>
        <p:nvSpPr>
          <p:cNvPr id="134" name="Google Shape;134;p14"/>
          <p:cNvSpPr txBox="1"/>
          <p:nvPr/>
        </p:nvSpPr>
        <p:spPr>
          <a:xfrm>
            <a:off x="135691" y="160338"/>
            <a:ext cx="3795901" cy="553968"/>
          </a:xfrm>
          <a:prstGeom prst="rect">
            <a:avLst/>
          </a:prstGeom>
          <a:noFill/>
          <a:ln>
            <a:noFill/>
          </a:ln>
        </p:spPr>
        <p:txBody>
          <a:bodyPr spcFirstLastPara="1" wrap="square" lIns="91425" tIns="91425" rIns="91425" bIns="91425" anchor="t" anchorCtr="0">
            <a:spAutoFit/>
          </a:bodyPr>
          <a:lstStyle/>
          <a:p>
            <a:pPr marL="127000" lvl="0" algn="l" rtl="0">
              <a:spcBef>
                <a:spcPts val="0"/>
              </a:spcBef>
              <a:spcAft>
                <a:spcPts val="0"/>
              </a:spcAft>
              <a:buSzPts val="1600"/>
            </a:pPr>
            <a:r>
              <a:rPr lang="en" sz="2400" b="1" dirty="0" smtClean="0">
                <a:latin typeface="Calibri"/>
                <a:ea typeface="Calibri"/>
                <a:cs typeface="Calibri"/>
                <a:sym typeface="Calibri"/>
              </a:rPr>
              <a:t>Result Experiment (1)</a:t>
            </a:r>
            <a:endParaRPr sz="2400" b="1" dirty="0">
              <a:latin typeface="Calibri"/>
              <a:ea typeface="Calibri"/>
              <a:cs typeface="Calibri"/>
              <a:sym typeface="Calibri"/>
            </a:endParaRPr>
          </a:p>
        </p:txBody>
      </p:sp>
      <p:sp>
        <p:nvSpPr>
          <p:cNvPr id="136" name="Google Shape;136;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
        <p:nvSpPr>
          <p:cNvPr id="2" name="AutoShape 4" descr="f1 Score Definition | Encor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1"/>
          <p:cNvSpPr>
            <a:spLocks noChangeArrowheads="1"/>
          </p:cNvSpPr>
          <p:nvPr/>
        </p:nvSpPr>
        <p:spPr bwMode="auto">
          <a:xfrm>
            <a:off x="1600200" y="17478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1600200" y="15192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2"/>
          <p:cNvSpPr>
            <a:spLocks noChangeArrowheads="1"/>
          </p:cNvSpPr>
          <p:nvPr/>
        </p:nvSpPr>
        <p:spPr bwMode="auto">
          <a:xfrm>
            <a:off x="1600200" y="15192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1600200" y="15192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TextBox 9"/>
          <p:cNvSpPr txBox="1"/>
          <p:nvPr/>
        </p:nvSpPr>
        <p:spPr>
          <a:xfrm>
            <a:off x="2315392" y="1365349"/>
            <a:ext cx="937791" cy="307777"/>
          </a:xfrm>
          <a:prstGeom prst="rect">
            <a:avLst/>
          </a:prstGeom>
          <a:noFill/>
        </p:spPr>
        <p:txBody>
          <a:bodyPr wrap="square" rtlCol="0">
            <a:spAutoFit/>
          </a:bodyPr>
          <a:lstStyle/>
          <a:p>
            <a:pPr algn="ctr"/>
            <a:r>
              <a:rPr lang="en-US" b="1" dirty="0" smtClean="0"/>
              <a:t>HOG</a:t>
            </a:r>
            <a:endParaRPr lang="en-US" b="1" dirty="0"/>
          </a:p>
        </p:txBody>
      </p:sp>
      <p:sp>
        <p:nvSpPr>
          <p:cNvPr id="11" name="TextBox 10"/>
          <p:cNvSpPr txBox="1"/>
          <p:nvPr/>
        </p:nvSpPr>
        <p:spPr>
          <a:xfrm>
            <a:off x="4384514" y="1097161"/>
            <a:ext cx="937791" cy="307777"/>
          </a:xfrm>
          <a:prstGeom prst="rect">
            <a:avLst/>
          </a:prstGeom>
          <a:noFill/>
        </p:spPr>
        <p:txBody>
          <a:bodyPr wrap="square" rtlCol="0">
            <a:spAutoFit/>
          </a:bodyPr>
          <a:lstStyle/>
          <a:p>
            <a:pPr algn="ctr"/>
            <a:r>
              <a:rPr lang="en-US" b="1" dirty="0" smtClean="0"/>
              <a:t>LSIB</a:t>
            </a:r>
            <a:endParaRPr lang="en-US" b="1" dirty="0"/>
          </a:p>
        </p:txBody>
      </p:sp>
      <p:sp>
        <p:nvSpPr>
          <p:cNvPr id="12" name="TextBox 11"/>
          <p:cNvSpPr txBox="1"/>
          <p:nvPr/>
        </p:nvSpPr>
        <p:spPr>
          <a:xfrm>
            <a:off x="6647176" y="1097160"/>
            <a:ext cx="937791" cy="307777"/>
          </a:xfrm>
          <a:prstGeom prst="rect">
            <a:avLst/>
          </a:prstGeom>
          <a:noFill/>
        </p:spPr>
        <p:txBody>
          <a:bodyPr wrap="square" rtlCol="0">
            <a:spAutoFit/>
          </a:bodyPr>
          <a:lstStyle/>
          <a:p>
            <a:pPr algn="ctr"/>
            <a:r>
              <a:rPr lang="en-US" b="1" dirty="0" err="1" smtClean="0"/>
              <a:t>Seg</a:t>
            </a:r>
            <a:endParaRPr lang="en-US" b="1" dirty="0"/>
          </a:p>
        </p:txBody>
      </p:sp>
    </p:spTree>
    <p:extLst>
      <p:ext uri="{BB962C8B-B14F-4D97-AF65-F5344CB8AC3E}">
        <p14:creationId xmlns:p14="http://schemas.microsoft.com/office/powerpoint/2010/main" val="40573391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aphicFrame>
        <p:nvGraphicFramePr>
          <p:cNvPr id="15" name="Chart 14"/>
          <p:cNvGraphicFramePr/>
          <p:nvPr>
            <p:extLst>
              <p:ext uri="{D42A27DB-BD31-4B8C-83A1-F6EECF244321}">
                <p14:modId xmlns:p14="http://schemas.microsoft.com/office/powerpoint/2010/main" val="2583103818"/>
              </p:ext>
            </p:extLst>
          </p:nvPr>
        </p:nvGraphicFramePr>
        <p:xfrm>
          <a:off x="1101462" y="260196"/>
          <a:ext cx="7061231" cy="4837040"/>
        </p:xfrm>
        <a:graphic>
          <a:graphicData uri="http://schemas.openxmlformats.org/drawingml/2006/chart">
            <c:chart xmlns:c="http://schemas.openxmlformats.org/drawingml/2006/chart" xmlns:r="http://schemas.openxmlformats.org/officeDocument/2006/relationships" r:id="rId3"/>
          </a:graphicData>
        </a:graphic>
      </p:graphicFrame>
      <p:sp>
        <p:nvSpPr>
          <p:cNvPr id="134" name="Google Shape;134;p14"/>
          <p:cNvSpPr txBox="1"/>
          <p:nvPr/>
        </p:nvSpPr>
        <p:spPr>
          <a:xfrm>
            <a:off x="135691" y="160338"/>
            <a:ext cx="3795901" cy="553968"/>
          </a:xfrm>
          <a:prstGeom prst="rect">
            <a:avLst/>
          </a:prstGeom>
          <a:noFill/>
          <a:ln>
            <a:noFill/>
          </a:ln>
        </p:spPr>
        <p:txBody>
          <a:bodyPr spcFirstLastPara="1" wrap="square" lIns="91425" tIns="91425" rIns="91425" bIns="91425" anchor="t" anchorCtr="0">
            <a:spAutoFit/>
          </a:bodyPr>
          <a:lstStyle/>
          <a:p>
            <a:pPr marL="127000" lvl="0" algn="l" rtl="0">
              <a:spcBef>
                <a:spcPts val="0"/>
              </a:spcBef>
              <a:spcAft>
                <a:spcPts val="0"/>
              </a:spcAft>
              <a:buSzPts val="1600"/>
            </a:pPr>
            <a:r>
              <a:rPr lang="en" sz="2400" b="1" dirty="0" smtClean="0">
                <a:latin typeface="Calibri"/>
                <a:ea typeface="Calibri"/>
                <a:cs typeface="Calibri"/>
                <a:sym typeface="Calibri"/>
              </a:rPr>
              <a:t>Result Experiment (1)</a:t>
            </a:r>
            <a:endParaRPr sz="2400" b="1" dirty="0">
              <a:latin typeface="Calibri"/>
              <a:ea typeface="Calibri"/>
              <a:cs typeface="Calibri"/>
              <a:sym typeface="Calibri"/>
            </a:endParaRPr>
          </a:p>
        </p:txBody>
      </p:sp>
      <p:sp>
        <p:nvSpPr>
          <p:cNvPr id="136" name="Google Shape;136;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
        <p:nvSpPr>
          <p:cNvPr id="2" name="AutoShape 4" descr="f1 Score Definition | Encor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1"/>
          <p:cNvSpPr>
            <a:spLocks noChangeArrowheads="1"/>
          </p:cNvSpPr>
          <p:nvPr/>
        </p:nvSpPr>
        <p:spPr bwMode="auto">
          <a:xfrm>
            <a:off x="1600200" y="17478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1600200" y="15192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2"/>
          <p:cNvSpPr>
            <a:spLocks noChangeArrowheads="1"/>
          </p:cNvSpPr>
          <p:nvPr/>
        </p:nvSpPr>
        <p:spPr bwMode="auto">
          <a:xfrm>
            <a:off x="1600200" y="15192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1600200" y="15192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TextBox 9"/>
          <p:cNvSpPr txBox="1"/>
          <p:nvPr/>
        </p:nvSpPr>
        <p:spPr>
          <a:xfrm>
            <a:off x="2362323" y="1345468"/>
            <a:ext cx="937791" cy="307777"/>
          </a:xfrm>
          <a:prstGeom prst="rect">
            <a:avLst/>
          </a:prstGeom>
          <a:noFill/>
        </p:spPr>
        <p:txBody>
          <a:bodyPr wrap="square" rtlCol="0">
            <a:spAutoFit/>
          </a:bodyPr>
          <a:lstStyle/>
          <a:p>
            <a:pPr algn="ctr"/>
            <a:r>
              <a:rPr lang="en-US" b="1" dirty="0" smtClean="0"/>
              <a:t>HOG</a:t>
            </a:r>
            <a:endParaRPr lang="en-US" b="1" dirty="0"/>
          </a:p>
        </p:txBody>
      </p:sp>
      <p:sp>
        <p:nvSpPr>
          <p:cNvPr id="11" name="TextBox 10"/>
          <p:cNvSpPr txBox="1"/>
          <p:nvPr/>
        </p:nvSpPr>
        <p:spPr>
          <a:xfrm>
            <a:off x="4384514" y="1097161"/>
            <a:ext cx="937791" cy="307777"/>
          </a:xfrm>
          <a:prstGeom prst="rect">
            <a:avLst/>
          </a:prstGeom>
          <a:noFill/>
        </p:spPr>
        <p:txBody>
          <a:bodyPr wrap="square" rtlCol="0">
            <a:spAutoFit/>
          </a:bodyPr>
          <a:lstStyle/>
          <a:p>
            <a:pPr algn="ctr"/>
            <a:r>
              <a:rPr lang="en-US" b="1" dirty="0" smtClean="0"/>
              <a:t>LSIB</a:t>
            </a:r>
            <a:endParaRPr lang="en-US" b="1" dirty="0"/>
          </a:p>
        </p:txBody>
      </p:sp>
      <p:sp>
        <p:nvSpPr>
          <p:cNvPr id="12" name="TextBox 11"/>
          <p:cNvSpPr txBox="1"/>
          <p:nvPr/>
        </p:nvSpPr>
        <p:spPr>
          <a:xfrm>
            <a:off x="6699215" y="1007644"/>
            <a:ext cx="937791" cy="307777"/>
          </a:xfrm>
          <a:prstGeom prst="rect">
            <a:avLst/>
          </a:prstGeom>
          <a:noFill/>
        </p:spPr>
        <p:txBody>
          <a:bodyPr wrap="square" rtlCol="0">
            <a:spAutoFit/>
          </a:bodyPr>
          <a:lstStyle/>
          <a:p>
            <a:pPr algn="ctr"/>
            <a:r>
              <a:rPr lang="en-US" b="1" dirty="0" err="1" smtClean="0"/>
              <a:t>Seg</a:t>
            </a:r>
            <a:endParaRPr lang="en-US" b="1" dirty="0"/>
          </a:p>
        </p:txBody>
      </p:sp>
    </p:spTree>
    <p:extLst>
      <p:ext uri="{BB962C8B-B14F-4D97-AF65-F5344CB8AC3E}">
        <p14:creationId xmlns:p14="http://schemas.microsoft.com/office/powerpoint/2010/main" val="14435072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p:nvPr/>
        </p:nvSpPr>
        <p:spPr>
          <a:xfrm>
            <a:off x="138144" y="279652"/>
            <a:ext cx="3795901" cy="553968"/>
          </a:xfrm>
          <a:prstGeom prst="rect">
            <a:avLst/>
          </a:prstGeom>
          <a:noFill/>
          <a:ln>
            <a:noFill/>
          </a:ln>
        </p:spPr>
        <p:txBody>
          <a:bodyPr spcFirstLastPara="1" wrap="square" lIns="91425" tIns="91425" rIns="91425" bIns="91425" anchor="t" anchorCtr="0">
            <a:spAutoFit/>
          </a:bodyPr>
          <a:lstStyle/>
          <a:p>
            <a:pPr marL="127000" lvl="0" algn="l" rtl="0">
              <a:spcBef>
                <a:spcPts val="0"/>
              </a:spcBef>
              <a:spcAft>
                <a:spcPts val="0"/>
              </a:spcAft>
              <a:buSzPts val="1600"/>
            </a:pPr>
            <a:r>
              <a:rPr lang="en" sz="2400" b="1" dirty="0" smtClean="0">
                <a:latin typeface="Calibri"/>
                <a:ea typeface="Calibri"/>
                <a:cs typeface="Calibri"/>
                <a:sym typeface="Calibri"/>
              </a:rPr>
              <a:t>Result Experiment (2)</a:t>
            </a:r>
            <a:endParaRPr sz="2400" b="1" dirty="0">
              <a:latin typeface="Calibri"/>
              <a:ea typeface="Calibri"/>
              <a:cs typeface="Calibri"/>
              <a:sym typeface="Calibri"/>
            </a:endParaRPr>
          </a:p>
        </p:txBody>
      </p:sp>
      <p:sp>
        <p:nvSpPr>
          <p:cNvPr id="136" name="Google Shape;136;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
        <p:nvSpPr>
          <p:cNvPr id="3" name="TextBox 2"/>
          <p:cNvSpPr txBox="1"/>
          <p:nvPr/>
        </p:nvSpPr>
        <p:spPr>
          <a:xfrm>
            <a:off x="2530187" y="731494"/>
            <a:ext cx="4083627" cy="830997"/>
          </a:xfrm>
          <a:prstGeom prst="rect">
            <a:avLst/>
          </a:prstGeom>
          <a:noFill/>
        </p:spPr>
        <p:txBody>
          <a:bodyPr wrap="square" rtlCol="0">
            <a:spAutoFit/>
          </a:bodyPr>
          <a:lstStyle/>
          <a:p>
            <a:pPr algn="ctr"/>
            <a:r>
              <a:rPr lang="en-US" sz="2400" dirty="0" smtClean="0">
                <a:solidFill>
                  <a:schemeClr val="tx2">
                    <a:lumMod val="10000"/>
                  </a:schemeClr>
                </a:solidFill>
              </a:rPr>
              <a:t>Comparison results using </a:t>
            </a:r>
            <a:r>
              <a:rPr lang="en-US" sz="2400" dirty="0">
                <a:solidFill>
                  <a:srgbClr val="FF0000"/>
                </a:solidFill>
              </a:rPr>
              <a:t>LSIB </a:t>
            </a:r>
            <a:r>
              <a:rPr lang="en-US" sz="2400" dirty="0" smtClean="0">
                <a:solidFill>
                  <a:srgbClr val="FF0000"/>
                </a:solidFill>
              </a:rPr>
              <a:t>vs. Segmentation </a:t>
            </a:r>
            <a:endParaRPr lang="en-US" sz="2400" dirty="0">
              <a:solidFill>
                <a:srgbClr val="FF0000"/>
              </a:solidFill>
            </a:endParaRPr>
          </a:p>
        </p:txBody>
      </p:sp>
      <p:sp>
        <p:nvSpPr>
          <p:cNvPr id="2" name="AutoShape 4" descr="f1 Score Definition | Encor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1"/>
          <p:cNvSpPr>
            <a:spLocks noChangeArrowheads="1"/>
          </p:cNvSpPr>
          <p:nvPr/>
        </p:nvSpPr>
        <p:spPr bwMode="auto">
          <a:xfrm>
            <a:off x="1600200" y="17049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1600200" y="15192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807884344"/>
              </p:ext>
            </p:extLst>
          </p:nvPr>
        </p:nvGraphicFramePr>
        <p:xfrm>
          <a:off x="1600198" y="1578511"/>
          <a:ext cx="6473284" cy="3024112"/>
        </p:xfrm>
        <a:graphic>
          <a:graphicData uri="http://schemas.openxmlformats.org/drawingml/2006/table">
            <a:tbl>
              <a:tblPr/>
              <a:tblGrid>
                <a:gridCol w="1618321">
                  <a:extLst>
                    <a:ext uri="{9D8B030D-6E8A-4147-A177-3AD203B41FA5}">
                      <a16:colId xmlns:a16="http://schemas.microsoft.com/office/drawing/2014/main" xmlns="" val="20000"/>
                    </a:ext>
                  </a:extLst>
                </a:gridCol>
                <a:gridCol w="1618321">
                  <a:extLst>
                    <a:ext uri="{9D8B030D-6E8A-4147-A177-3AD203B41FA5}">
                      <a16:colId xmlns:a16="http://schemas.microsoft.com/office/drawing/2014/main" xmlns="" val="20001"/>
                    </a:ext>
                  </a:extLst>
                </a:gridCol>
                <a:gridCol w="1618321">
                  <a:extLst>
                    <a:ext uri="{9D8B030D-6E8A-4147-A177-3AD203B41FA5}">
                      <a16:colId xmlns:a16="http://schemas.microsoft.com/office/drawing/2014/main" xmlns="" val="20002"/>
                    </a:ext>
                  </a:extLst>
                </a:gridCol>
                <a:gridCol w="1618321">
                  <a:extLst>
                    <a:ext uri="{9D8B030D-6E8A-4147-A177-3AD203B41FA5}">
                      <a16:colId xmlns:a16="http://schemas.microsoft.com/office/drawing/2014/main" xmlns="" val="20003"/>
                    </a:ext>
                  </a:extLst>
                </a:gridCol>
              </a:tblGrid>
              <a:tr h="630264">
                <a:tc>
                  <a:txBody>
                    <a:bodyPr/>
                    <a:lstStyle/>
                    <a:p>
                      <a:pPr fontAlgn="t"/>
                      <a:r>
                        <a:rPr lang="en-US" sz="1300" dirty="0">
                          <a:effectLst/>
                        </a:rPr>
                        <a:t/>
                      </a:r>
                      <a:br>
                        <a:rPr lang="en-US" sz="1300" dirty="0">
                          <a:effectLst/>
                        </a:rPr>
                      </a:br>
                      <a:endParaRPr lang="en-US" sz="13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rtl="0" fontAlgn="t">
                        <a:spcBef>
                          <a:spcPts val="0"/>
                        </a:spcBef>
                        <a:spcAft>
                          <a:spcPts val="0"/>
                        </a:spcAft>
                      </a:pPr>
                      <a:r>
                        <a:rPr lang="en-US" sz="1300" b="1" i="0" u="none" strike="noStrike" dirty="0">
                          <a:solidFill>
                            <a:srgbClr val="000000"/>
                          </a:solidFill>
                          <a:effectLst/>
                          <a:latin typeface="Nunito" panose="020B0604020202020204" charset="-93"/>
                          <a:cs typeface="Nunito" panose="020B0604020202020204" charset="-93"/>
                        </a:rPr>
                        <a:t>Top 3</a:t>
                      </a:r>
                      <a:endParaRPr lang="en-US" sz="13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rtl="0" fontAlgn="t">
                        <a:spcBef>
                          <a:spcPts val="0"/>
                        </a:spcBef>
                        <a:spcAft>
                          <a:spcPts val="0"/>
                        </a:spcAft>
                      </a:pPr>
                      <a:r>
                        <a:rPr lang="en-US" sz="1300" b="1" i="0" u="none" strike="noStrike" dirty="0">
                          <a:solidFill>
                            <a:srgbClr val="000000"/>
                          </a:solidFill>
                          <a:effectLst/>
                          <a:latin typeface="Nunito" panose="020B0604020202020204" charset="-93"/>
                          <a:cs typeface="Nunito" panose="020B0604020202020204" charset="-93"/>
                        </a:rPr>
                        <a:t>Unique Top 3</a:t>
                      </a:r>
                      <a:endParaRPr lang="en-US" sz="13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rtl="0" fontAlgn="t">
                        <a:spcBef>
                          <a:spcPts val="0"/>
                        </a:spcBef>
                        <a:spcAft>
                          <a:spcPts val="0"/>
                        </a:spcAft>
                      </a:pPr>
                      <a:r>
                        <a:rPr lang="en-US" sz="1300" b="1" i="0" u="none" strike="noStrike" dirty="0">
                          <a:solidFill>
                            <a:srgbClr val="000000"/>
                          </a:solidFill>
                          <a:effectLst/>
                          <a:latin typeface="Nunito" panose="020B0604020202020204" charset="-93"/>
                          <a:cs typeface="Nunito" panose="020B0604020202020204" charset="-93"/>
                        </a:rPr>
                        <a:t>The best</a:t>
                      </a:r>
                      <a:endParaRPr lang="en-US" sz="13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xmlns="" val="10000"/>
                  </a:ext>
                </a:extLst>
              </a:tr>
              <a:tr h="335370">
                <a:tc>
                  <a:txBody>
                    <a:bodyPr/>
                    <a:lstStyle/>
                    <a:p>
                      <a:pPr rtl="0" fontAlgn="t">
                        <a:spcBef>
                          <a:spcPts val="0"/>
                        </a:spcBef>
                        <a:spcAft>
                          <a:spcPts val="0"/>
                        </a:spcAft>
                      </a:pPr>
                      <a:r>
                        <a:rPr lang="en-US" sz="1300" b="1" i="0" u="none" strike="noStrike" dirty="0" err="1" smtClean="0">
                          <a:solidFill>
                            <a:srgbClr val="000000"/>
                          </a:solidFill>
                          <a:effectLst/>
                          <a:latin typeface="Nunito" panose="020B0604020202020204" charset="-93"/>
                          <a:cs typeface="Nunito" panose="020B0604020202020204" charset="-93"/>
                        </a:rPr>
                        <a:t>mCV</a:t>
                      </a:r>
                      <a:r>
                        <a:rPr lang="en-US" sz="1300" b="1" i="0" u="none" strike="noStrike" dirty="0" smtClean="0">
                          <a:solidFill>
                            <a:srgbClr val="000000"/>
                          </a:solidFill>
                          <a:effectLst/>
                          <a:latin typeface="Nunito" panose="020B0604020202020204" charset="-93"/>
                          <a:cs typeface="Nunito" panose="020B0604020202020204" charset="-93"/>
                        </a:rPr>
                        <a:t> </a:t>
                      </a:r>
                      <a:r>
                        <a:rPr lang="en-US" sz="1300" b="1" i="0" u="none" strike="noStrike" dirty="0" err="1">
                          <a:solidFill>
                            <a:srgbClr val="000000"/>
                          </a:solidFill>
                          <a:effectLst/>
                          <a:latin typeface="Nunito" panose="020B0604020202020204" charset="-93"/>
                          <a:cs typeface="Nunito" panose="020B0604020202020204" charset="-93"/>
                        </a:rPr>
                        <a:t>acc</a:t>
                      </a:r>
                      <a:endParaRPr lang="en-US" sz="13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Nunito" panose="020B0604020202020204" charset="-93"/>
                          <a:cs typeface="Nunito" panose="020B0604020202020204" charset="-93"/>
                        </a:rPr>
                        <a:t>0.9287</a:t>
                      </a:r>
                      <a:endParaRPr lang="en-US" sz="13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Nunito" panose="020B0604020202020204" charset="-93"/>
                          <a:cs typeface="Nunito" panose="020B0604020202020204" charset="-93"/>
                        </a:rPr>
                        <a:t>0.9039</a:t>
                      </a:r>
                      <a:endParaRPr lang="en-US" sz="13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Nunito" panose="020B0604020202020204" charset="-93"/>
                          <a:cs typeface="Nunito" panose="020B0604020202020204" charset="-93"/>
                        </a:rPr>
                        <a:t>0.9401</a:t>
                      </a:r>
                      <a:endParaRPr lang="en-US" sz="13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335370">
                <a:tc>
                  <a:txBody>
                    <a:bodyPr/>
                    <a:lstStyle/>
                    <a:p>
                      <a:pPr rtl="0" fontAlgn="t">
                        <a:spcBef>
                          <a:spcPts val="0"/>
                        </a:spcBef>
                        <a:spcAft>
                          <a:spcPts val="0"/>
                        </a:spcAft>
                      </a:pPr>
                      <a:r>
                        <a:rPr lang="en-US" sz="1300" b="1" i="0" u="none" strike="noStrike">
                          <a:solidFill>
                            <a:srgbClr val="000000"/>
                          </a:solidFill>
                          <a:effectLst/>
                          <a:latin typeface="Nunito" panose="020B0604020202020204" charset="-93"/>
                          <a:cs typeface="Nunito" panose="020B0604020202020204" charset="-93"/>
                        </a:rPr>
                        <a:t>acc</a:t>
                      </a:r>
                      <a:endParaRPr lang="en-US" sz="13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Nunito" panose="020B0604020202020204" charset="-93"/>
                          <a:cs typeface="Nunito" panose="020B0604020202020204" charset="-93"/>
                        </a:rPr>
                        <a:t>0.9529</a:t>
                      </a:r>
                      <a:endParaRPr lang="en-US" sz="13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Nunito" panose="020B0604020202020204" charset="-93"/>
                          <a:cs typeface="Nunito" panose="020B0604020202020204" charset="-93"/>
                        </a:rPr>
                        <a:t>0.9308</a:t>
                      </a:r>
                      <a:endParaRPr lang="en-US" sz="13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Nunito" panose="020B0604020202020204" charset="-93"/>
                          <a:cs typeface="Nunito" panose="020B0604020202020204" charset="-93"/>
                        </a:rPr>
                        <a:t>0.9733</a:t>
                      </a:r>
                      <a:endParaRPr lang="en-US" sz="13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526184">
                <a:tc>
                  <a:txBody>
                    <a:bodyPr/>
                    <a:lstStyle/>
                    <a:p>
                      <a:pPr rtl="0" fontAlgn="t">
                        <a:spcBef>
                          <a:spcPts val="0"/>
                        </a:spcBef>
                        <a:spcAft>
                          <a:spcPts val="0"/>
                        </a:spcAft>
                      </a:pPr>
                      <a:r>
                        <a:rPr lang="en-US" sz="1300" b="1" i="0" u="none" strike="noStrike" dirty="0" smtClean="0">
                          <a:solidFill>
                            <a:srgbClr val="000000"/>
                          </a:solidFill>
                          <a:effectLst/>
                          <a:latin typeface="Nunito" panose="020B0604020202020204" charset="-93"/>
                          <a:cs typeface="Nunito" panose="020B0604020202020204" charset="-93"/>
                        </a:rPr>
                        <a:t>F1-score</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dirty="0" smtClean="0">
                          <a:solidFill>
                            <a:srgbClr val="000000"/>
                          </a:solidFill>
                          <a:effectLst/>
                          <a:latin typeface="Nunito" panose="020B0604020202020204" charset="-93"/>
                          <a:cs typeface="Nunito" panose="020B0604020202020204" charset="-93"/>
                        </a:rPr>
                        <a:t>0.9496</a:t>
                      </a:r>
                      <a:endParaRPr lang="en-US" sz="13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dirty="0" smtClean="0">
                          <a:solidFill>
                            <a:srgbClr val="000000"/>
                          </a:solidFill>
                          <a:effectLst/>
                          <a:latin typeface="Nunito" panose="020B0604020202020204" charset="-93"/>
                          <a:cs typeface="Nunito" panose="020B0604020202020204" charset="-93"/>
                        </a:rPr>
                        <a:t>0.9253</a:t>
                      </a:r>
                      <a:endParaRPr lang="en-US" sz="13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dirty="0" smtClean="0">
                          <a:solidFill>
                            <a:srgbClr val="000000"/>
                          </a:solidFill>
                          <a:effectLst/>
                          <a:latin typeface="Nunito" panose="020B0604020202020204" charset="-93"/>
                          <a:cs typeface="Nunito" panose="020B0604020202020204" charset="-93"/>
                        </a:rPr>
                        <a:t>0.9715</a:t>
                      </a:r>
                      <a:endParaRPr lang="en-US" sz="13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335370">
                <a:tc>
                  <a:txBody>
                    <a:bodyPr/>
                    <a:lstStyle/>
                    <a:p>
                      <a:pPr rtl="0" fontAlgn="t">
                        <a:spcBef>
                          <a:spcPts val="0"/>
                        </a:spcBef>
                        <a:spcAft>
                          <a:spcPts val="0"/>
                        </a:spcAft>
                      </a:pPr>
                      <a:r>
                        <a:rPr lang="en-US" sz="1300" b="1" i="0" u="none" strike="noStrike" dirty="0" err="1" smtClean="0">
                          <a:solidFill>
                            <a:srgbClr val="000000"/>
                          </a:solidFill>
                          <a:effectLst/>
                          <a:latin typeface="Nunito" panose="020B0604020202020204" charset="-93"/>
                          <a:cs typeface="Nunito" panose="020B0604020202020204" charset="-93"/>
                        </a:rPr>
                        <a:t>mCV</a:t>
                      </a:r>
                      <a:r>
                        <a:rPr lang="en-US" sz="1300" b="1" i="0" u="none" strike="noStrike" dirty="0" smtClean="0">
                          <a:solidFill>
                            <a:srgbClr val="000000"/>
                          </a:solidFill>
                          <a:effectLst/>
                          <a:latin typeface="Nunito" panose="020B0604020202020204" charset="-93"/>
                          <a:cs typeface="Nunito" panose="020B0604020202020204" charset="-93"/>
                        </a:rPr>
                        <a:t> </a:t>
                      </a:r>
                      <a:r>
                        <a:rPr lang="en-US" sz="1300" b="1" i="0" u="none" strike="noStrike" dirty="0" err="1">
                          <a:solidFill>
                            <a:srgbClr val="000000"/>
                          </a:solidFill>
                          <a:effectLst/>
                          <a:latin typeface="Nunito" panose="020B0604020202020204" charset="-93"/>
                          <a:cs typeface="Nunito" panose="020B0604020202020204" charset="-93"/>
                        </a:rPr>
                        <a:t>acc</a:t>
                      </a:r>
                      <a:endParaRPr lang="en-US" sz="13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Nunito" panose="020B0604020202020204" charset="-93"/>
                          <a:cs typeface="Nunito" panose="020B0604020202020204" charset="-93"/>
                        </a:rPr>
                        <a:t>0.9109</a:t>
                      </a:r>
                      <a:endParaRPr lang="en-US" sz="13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Nunito" panose="020B0604020202020204" charset="-93"/>
                          <a:cs typeface="Nunito" panose="020B0604020202020204" charset="-93"/>
                        </a:rPr>
                        <a:t>0.8847</a:t>
                      </a:r>
                      <a:endParaRPr lang="en-US" sz="13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dirty="0">
                          <a:solidFill>
                            <a:srgbClr val="339966"/>
                          </a:solidFill>
                          <a:effectLst/>
                          <a:latin typeface="Nunito" panose="020B0604020202020204" charset="-93"/>
                          <a:cs typeface="Nunito" panose="020B0604020202020204" charset="-93"/>
                        </a:rPr>
                        <a:t>0.9326</a:t>
                      </a:r>
                      <a:endParaRPr lang="en-US" sz="1300" dirty="0">
                        <a:solidFill>
                          <a:srgbClr val="339966"/>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xmlns="" val="10004"/>
                  </a:ext>
                </a:extLst>
              </a:tr>
              <a:tr h="335370">
                <a:tc>
                  <a:txBody>
                    <a:bodyPr/>
                    <a:lstStyle/>
                    <a:p>
                      <a:pPr rtl="0" fontAlgn="t">
                        <a:spcBef>
                          <a:spcPts val="0"/>
                        </a:spcBef>
                        <a:spcAft>
                          <a:spcPts val="0"/>
                        </a:spcAft>
                      </a:pPr>
                      <a:r>
                        <a:rPr lang="en-US" sz="1300" b="1" i="0" u="none" strike="noStrike" dirty="0" err="1" smtClean="0">
                          <a:solidFill>
                            <a:srgbClr val="000000"/>
                          </a:solidFill>
                          <a:effectLst/>
                          <a:latin typeface="Nunito" panose="020B0604020202020204" charset="-93"/>
                          <a:cs typeface="Nunito" panose="020B0604020202020204" charset="-93"/>
                        </a:rPr>
                        <a:t>Acc</a:t>
                      </a:r>
                      <a:endParaRPr lang="en-US" sz="13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Nunito" panose="020B0604020202020204" charset="-93"/>
                          <a:cs typeface="Nunito" panose="020B0604020202020204" charset="-93"/>
                        </a:rPr>
                        <a:t>0.9400</a:t>
                      </a:r>
                      <a:endParaRPr lang="en-US" sz="13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Nunito" panose="020B0604020202020204" charset="-93"/>
                          <a:cs typeface="Nunito" panose="020B0604020202020204" charset="-93"/>
                        </a:rPr>
                        <a:t>0.9232</a:t>
                      </a:r>
                      <a:endParaRPr lang="en-US" sz="13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dirty="0">
                          <a:solidFill>
                            <a:srgbClr val="339966"/>
                          </a:solidFill>
                          <a:effectLst/>
                          <a:latin typeface="Nunito" panose="020B0604020202020204" charset="-93"/>
                          <a:cs typeface="Nunito" panose="020B0604020202020204" charset="-93"/>
                        </a:rPr>
                        <a:t>0.9756</a:t>
                      </a:r>
                      <a:endParaRPr lang="en-US" sz="1300" dirty="0">
                        <a:solidFill>
                          <a:srgbClr val="339966"/>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xmlns="" val="10005"/>
                  </a:ext>
                </a:extLst>
              </a:tr>
              <a:tr h="526184">
                <a:tc>
                  <a:txBody>
                    <a:bodyPr/>
                    <a:lstStyle/>
                    <a:p>
                      <a:pPr rtl="0" fontAlgn="t">
                        <a:spcBef>
                          <a:spcPts val="0"/>
                        </a:spcBef>
                        <a:spcAft>
                          <a:spcPts val="0"/>
                        </a:spcAft>
                      </a:pPr>
                      <a:r>
                        <a:rPr lang="en-US" sz="1300" b="1" i="0" u="none" strike="noStrike" dirty="0">
                          <a:solidFill>
                            <a:srgbClr val="000000"/>
                          </a:solidFill>
                          <a:effectLst/>
                          <a:latin typeface="Nunito" panose="020B0604020202020204" charset="-93"/>
                          <a:cs typeface="Nunito" panose="020B0604020202020204" charset="-93"/>
                        </a:rPr>
                        <a:t>F1-score </a:t>
                      </a:r>
                      <a:endParaRPr lang="en-US" sz="13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dirty="0" smtClean="0">
                          <a:solidFill>
                            <a:srgbClr val="000000"/>
                          </a:solidFill>
                          <a:effectLst/>
                          <a:latin typeface="Nunito" panose="020B0604020202020204" charset="-93"/>
                          <a:cs typeface="Nunito" panose="020B0604020202020204" charset="-93"/>
                        </a:rPr>
                        <a:t>0.9346</a:t>
                      </a:r>
                      <a:endParaRPr lang="en-US" sz="13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dirty="0" smtClean="0">
                          <a:solidFill>
                            <a:srgbClr val="000000"/>
                          </a:solidFill>
                          <a:effectLst/>
                          <a:latin typeface="Nunito" panose="020B0604020202020204" charset="-93"/>
                          <a:cs typeface="Nunito" panose="020B0604020202020204" charset="-93"/>
                        </a:rPr>
                        <a:t>0.9168</a:t>
                      </a:r>
                      <a:endParaRPr lang="en-US" sz="13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dirty="0" smtClean="0">
                          <a:solidFill>
                            <a:srgbClr val="339966"/>
                          </a:solidFill>
                          <a:effectLst/>
                          <a:latin typeface="Nunito" panose="020B0604020202020204" charset="-93"/>
                          <a:cs typeface="Nunito" panose="020B0604020202020204" charset="-93"/>
                        </a:rPr>
                        <a:t>0.9735</a:t>
                      </a:r>
                      <a:endParaRPr lang="en-US" sz="1300" dirty="0">
                        <a:solidFill>
                          <a:srgbClr val="339966"/>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xmlns="" val="10006"/>
                  </a:ext>
                </a:extLst>
              </a:tr>
            </a:tbl>
          </a:graphicData>
        </a:graphic>
      </p:graphicFrame>
      <p:sp>
        <p:nvSpPr>
          <p:cNvPr id="7" name="Rectangle 1"/>
          <p:cNvSpPr>
            <a:spLocks noChangeArrowheads="1"/>
          </p:cNvSpPr>
          <p:nvPr/>
        </p:nvSpPr>
        <p:spPr bwMode="auto">
          <a:xfrm>
            <a:off x="1600200" y="15192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TextBox 14"/>
          <p:cNvSpPr txBox="1"/>
          <p:nvPr/>
        </p:nvSpPr>
        <p:spPr>
          <a:xfrm>
            <a:off x="824343" y="2178635"/>
            <a:ext cx="775853" cy="338554"/>
          </a:xfrm>
          <a:prstGeom prst="rect">
            <a:avLst/>
          </a:prstGeom>
          <a:noFill/>
        </p:spPr>
        <p:txBody>
          <a:bodyPr wrap="square" rtlCol="0">
            <a:spAutoFit/>
          </a:bodyPr>
          <a:lstStyle/>
          <a:p>
            <a:r>
              <a:rPr lang="en-US" sz="1600" b="1" dirty="0" smtClean="0"/>
              <a:t>LSIB</a:t>
            </a:r>
            <a:endParaRPr lang="en-US" b="1" dirty="0"/>
          </a:p>
        </p:txBody>
      </p:sp>
      <p:sp>
        <p:nvSpPr>
          <p:cNvPr id="16" name="TextBox 15"/>
          <p:cNvSpPr txBox="1"/>
          <p:nvPr/>
        </p:nvSpPr>
        <p:spPr>
          <a:xfrm>
            <a:off x="862444" y="3393489"/>
            <a:ext cx="699653" cy="338554"/>
          </a:xfrm>
          <a:prstGeom prst="rect">
            <a:avLst/>
          </a:prstGeom>
          <a:noFill/>
        </p:spPr>
        <p:txBody>
          <a:bodyPr wrap="square" rtlCol="0">
            <a:spAutoFit/>
          </a:bodyPr>
          <a:lstStyle/>
          <a:p>
            <a:r>
              <a:rPr lang="en-US" sz="1600" b="1" dirty="0" err="1" smtClean="0"/>
              <a:t>Seg</a:t>
            </a:r>
            <a:endParaRPr lang="en-US" sz="1600" b="1" dirty="0"/>
          </a:p>
        </p:txBody>
      </p:sp>
    </p:spTree>
    <p:extLst>
      <p:ext uri="{BB962C8B-B14F-4D97-AF65-F5344CB8AC3E}">
        <p14:creationId xmlns:p14="http://schemas.microsoft.com/office/powerpoint/2010/main" val="9572819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p:nvPr/>
        </p:nvSpPr>
        <p:spPr>
          <a:xfrm>
            <a:off x="138144" y="279652"/>
            <a:ext cx="3795901" cy="553968"/>
          </a:xfrm>
          <a:prstGeom prst="rect">
            <a:avLst/>
          </a:prstGeom>
          <a:noFill/>
          <a:ln>
            <a:noFill/>
          </a:ln>
        </p:spPr>
        <p:txBody>
          <a:bodyPr spcFirstLastPara="1" wrap="square" lIns="91425" tIns="91425" rIns="91425" bIns="91425" anchor="t" anchorCtr="0">
            <a:spAutoFit/>
          </a:bodyPr>
          <a:lstStyle/>
          <a:p>
            <a:pPr marL="127000" lvl="0" algn="l" rtl="0">
              <a:spcBef>
                <a:spcPts val="0"/>
              </a:spcBef>
              <a:spcAft>
                <a:spcPts val="0"/>
              </a:spcAft>
              <a:buSzPts val="1600"/>
            </a:pPr>
            <a:r>
              <a:rPr lang="en" sz="2400" b="1" dirty="0" smtClean="0">
                <a:latin typeface="Calibri"/>
                <a:ea typeface="Calibri"/>
                <a:cs typeface="Calibri"/>
                <a:sym typeface="Calibri"/>
              </a:rPr>
              <a:t>Result Experiment (</a:t>
            </a:r>
            <a:r>
              <a:rPr lang="en" sz="2400" b="1" dirty="0">
                <a:latin typeface="Calibri"/>
                <a:ea typeface="Calibri"/>
                <a:cs typeface="Calibri"/>
                <a:sym typeface="Calibri"/>
              </a:rPr>
              <a:t>3</a:t>
            </a:r>
            <a:r>
              <a:rPr lang="en" sz="2400" b="1" dirty="0" smtClean="0">
                <a:latin typeface="Calibri"/>
                <a:ea typeface="Calibri"/>
                <a:cs typeface="Calibri"/>
                <a:sym typeface="Calibri"/>
              </a:rPr>
              <a:t>)</a:t>
            </a:r>
            <a:endParaRPr sz="2400" b="1" dirty="0">
              <a:latin typeface="Calibri"/>
              <a:ea typeface="Calibri"/>
              <a:cs typeface="Calibri"/>
              <a:sym typeface="Calibri"/>
            </a:endParaRPr>
          </a:p>
        </p:txBody>
      </p:sp>
      <p:sp>
        <p:nvSpPr>
          <p:cNvPr id="136" name="Google Shape;136;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
        <p:nvSpPr>
          <p:cNvPr id="3" name="TextBox 2"/>
          <p:cNvSpPr txBox="1"/>
          <p:nvPr/>
        </p:nvSpPr>
        <p:spPr>
          <a:xfrm>
            <a:off x="2126644" y="731494"/>
            <a:ext cx="4890713" cy="461665"/>
          </a:xfrm>
          <a:prstGeom prst="rect">
            <a:avLst/>
          </a:prstGeom>
          <a:noFill/>
        </p:spPr>
        <p:txBody>
          <a:bodyPr wrap="square" rtlCol="0">
            <a:spAutoFit/>
          </a:bodyPr>
          <a:lstStyle/>
          <a:p>
            <a:pPr algn="ctr"/>
            <a:r>
              <a:rPr lang="en-US" sz="2400" dirty="0" smtClean="0">
                <a:solidFill>
                  <a:schemeClr val="tx2">
                    <a:lumMod val="10000"/>
                  </a:schemeClr>
                </a:solidFill>
              </a:rPr>
              <a:t>Comparison</a:t>
            </a:r>
            <a:r>
              <a:rPr lang="en-US" sz="2000" dirty="0" smtClean="0">
                <a:solidFill>
                  <a:schemeClr val="tx2">
                    <a:lumMod val="10000"/>
                  </a:schemeClr>
                </a:solidFill>
              </a:rPr>
              <a:t> results with </a:t>
            </a:r>
            <a:r>
              <a:rPr lang="en-US" sz="2000" dirty="0" smtClean="0">
                <a:solidFill>
                  <a:srgbClr val="FF0000"/>
                </a:solidFill>
              </a:rPr>
              <a:t>Related work</a:t>
            </a:r>
            <a:endParaRPr lang="en-US" sz="2000" dirty="0">
              <a:solidFill>
                <a:srgbClr val="FF0000"/>
              </a:solidFill>
            </a:endParaRPr>
          </a:p>
        </p:txBody>
      </p:sp>
      <p:sp>
        <p:nvSpPr>
          <p:cNvPr id="2" name="AutoShape 4" descr="f1 Score Definition | Encor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1"/>
          <p:cNvSpPr>
            <a:spLocks noChangeArrowheads="1"/>
          </p:cNvSpPr>
          <p:nvPr/>
        </p:nvSpPr>
        <p:spPr bwMode="auto">
          <a:xfrm>
            <a:off x="1600200" y="17049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1600200" y="15192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
          <p:cNvSpPr>
            <a:spLocks noChangeArrowheads="1"/>
          </p:cNvSpPr>
          <p:nvPr/>
        </p:nvSpPr>
        <p:spPr bwMode="auto">
          <a:xfrm>
            <a:off x="1600200" y="15192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003866504"/>
              </p:ext>
            </p:extLst>
          </p:nvPr>
        </p:nvGraphicFramePr>
        <p:xfrm>
          <a:off x="1051162" y="1222900"/>
          <a:ext cx="7041676" cy="3605460"/>
        </p:xfrm>
        <a:graphic>
          <a:graphicData uri="http://schemas.openxmlformats.org/drawingml/2006/table">
            <a:tbl>
              <a:tblPr/>
              <a:tblGrid>
                <a:gridCol w="1353288">
                  <a:extLst>
                    <a:ext uri="{9D8B030D-6E8A-4147-A177-3AD203B41FA5}">
                      <a16:colId xmlns:a16="http://schemas.microsoft.com/office/drawing/2014/main" xmlns="" val="20000"/>
                    </a:ext>
                  </a:extLst>
                </a:gridCol>
                <a:gridCol w="1422097">
                  <a:extLst>
                    <a:ext uri="{9D8B030D-6E8A-4147-A177-3AD203B41FA5}">
                      <a16:colId xmlns:a16="http://schemas.microsoft.com/office/drawing/2014/main" xmlns="" val="20001"/>
                    </a:ext>
                  </a:extLst>
                </a:gridCol>
                <a:gridCol w="1422097">
                  <a:extLst>
                    <a:ext uri="{9D8B030D-6E8A-4147-A177-3AD203B41FA5}">
                      <a16:colId xmlns:a16="http://schemas.microsoft.com/office/drawing/2014/main" xmlns="" val="20002"/>
                    </a:ext>
                  </a:extLst>
                </a:gridCol>
                <a:gridCol w="1422097">
                  <a:extLst>
                    <a:ext uri="{9D8B030D-6E8A-4147-A177-3AD203B41FA5}">
                      <a16:colId xmlns:a16="http://schemas.microsoft.com/office/drawing/2014/main" xmlns="" val="20003"/>
                    </a:ext>
                  </a:extLst>
                </a:gridCol>
                <a:gridCol w="1422097">
                  <a:extLst>
                    <a:ext uri="{9D8B030D-6E8A-4147-A177-3AD203B41FA5}">
                      <a16:colId xmlns:a16="http://schemas.microsoft.com/office/drawing/2014/main" xmlns="" val="20004"/>
                    </a:ext>
                  </a:extLst>
                </a:gridCol>
              </a:tblGrid>
              <a:tr h="392278">
                <a:tc>
                  <a:txBody>
                    <a:bodyPr/>
                    <a:lstStyle/>
                    <a:p>
                      <a:pPr rtl="0" fontAlgn="t">
                        <a:spcBef>
                          <a:spcPts val="0"/>
                        </a:spcBef>
                        <a:spcAft>
                          <a:spcPts val="0"/>
                        </a:spcAft>
                      </a:pPr>
                      <a:r>
                        <a:rPr lang="en-US" sz="1100" b="1" i="0" u="none" strike="noStrike" dirty="0">
                          <a:solidFill>
                            <a:srgbClr val="000000"/>
                          </a:solidFill>
                          <a:effectLst/>
                          <a:latin typeface="Nunito" panose="020B0604020202020204" charset="-93"/>
                          <a:cs typeface="Nunito" panose="020B0604020202020204" charset="-93"/>
                        </a:rPr>
                        <a:t>Method </a:t>
                      </a:r>
                      <a:endParaRPr lang="en-US" sz="1100" dirty="0">
                        <a:effectLst/>
                        <a:latin typeface="Nunito" panose="020B0604020202020204" charset="-93"/>
                      </a:endParaRPr>
                    </a:p>
                  </a:txBody>
                  <a:tcPr marL="51129" marR="51129" marT="51129" marB="511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rtl="0" fontAlgn="t">
                        <a:spcBef>
                          <a:spcPts val="0"/>
                        </a:spcBef>
                        <a:spcAft>
                          <a:spcPts val="0"/>
                        </a:spcAft>
                      </a:pPr>
                      <a:r>
                        <a:rPr lang="en-US" sz="1100" b="1" i="0" u="none" strike="noStrike" dirty="0">
                          <a:solidFill>
                            <a:srgbClr val="000000"/>
                          </a:solidFill>
                          <a:effectLst/>
                          <a:latin typeface="Nunito" panose="020B0604020202020204" charset="-93"/>
                          <a:cs typeface="Nunito" panose="020B0604020202020204" charset="-93"/>
                        </a:rPr>
                        <a:t>Dataset</a:t>
                      </a:r>
                      <a:endParaRPr lang="en-US" sz="1100" dirty="0">
                        <a:effectLst/>
                        <a:latin typeface="Nunito" panose="020B0604020202020204" charset="-93"/>
                      </a:endParaRPr>
                    </a:p>
                  </a:txBody>
                  <a:tcPr marL="51129" marR="51129" marT="51129" marB="511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rtl="0" fontAlgn="t">
                        <a:spcBef>
                          <a:spcPts val="0"/>
                        </a:spcBef>
                        <a:spcAft>
                          <a:spcPts val="0"/>
                        </a:spcAft>
                      </a:pPr>
                      <a:r>
                        <a:rPr lang="en-US" sz="1100" b="1" i="0" u="none" strike="noStrike" dirty="0">
                          <a:solidFill>
                            <a:srgbClr val="000000"/>
                          </a:solidFill>
                          <a:effectLst/>
                          <a:latin typeface="Nunito" panose="020B0604020202020204" charset="-93"/>
                          <a:cs typeface="Nunito" panose="020B0604020202020204" charset="-93"/>
                        </a:rPr>
                        <a:t>CV accuracy </a:t>
                      </a:r>
                      <a:endParaRPr lang="en-US" sz="1100" dirty="0">
                        <a:effectLst/>
                        <a:latin typeface="Nunito" panose="020B0604020202020204" charset="-93"/>
                      </a:endParaRPr>
                    </a:p>
                  </a:txBody>
                  <a:tcPr marL="51129" marR="51129" marT="51129" marB="511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rtl="0" fontAlgn="t">
                        <a:spcBef>
                          <a:spcPts val="0"/>
                        </a:spcBef>
                        <a:spcAft>
                          <a:spcPts val="0"/>
                        </a:spcAft>
                      </a:pPr>
                      <a:r>
                        <a:rPr lang="en-US" sz="1100" b="1" i="0" u="none" strike="noStrike" dirty="0">
                          <a:solidFill>
                            <a:srgbClr val="000000"/>
                          </a:solidFill>
                          <a:effectLst/>
                          <a:latin typeface="Nunito" panose="020B0604020202020204" charset="-93"/>
                          <a:cs typeface="Nunito" panose="020B0604020202020204" charset="-93"/>
                        </a:rPr>
                        <a:t>Accuracy </a:t>
                      </a:r>
                      <a:endParaRPr lang="en-US" sz="1100" dirty="0">
                        <a:effectLst/>
                        <a:latin typeface="Nunito" panose="020B0604020202020204" charset="-93"/>
                      </a:endParaRPr>
                    </a:p>
                  </a:txBody>
                  <a:tcPr marL="51129" marR="51129" marT="51129" marB="511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rtl="0" fontAlgn="t">
                        <a:spcBef>
                          <a:spcPts val="0"/>
                        </a:spcBef>
                        <a:spcAft>
                          <a:spcPts val="0"/>
                        </a:spcAft>
                      </a:pPr>
                      <a:r>
                        <a:rPr lang="en-US" sz="1100" b="1" i="0" u="none" strike="noStrike" dirty="0">
                          <a:solidFill>
                            <a:srgbClr val="000000"/>
                          </a:solidFill>
                          <a:effectLst/>
                          <a:latin typeface="Nunito" panose="020B0604020202020204" charset="-93"/>
                          <a:cs typeface="Nunito" panose="020B0604020202020204" charset="-93"/>
                        </a:rPr>
                        <a:t>F1-score </a:t>
                      </a:r>
                      <a:endParaRPr lang="en-US" sz="1100" dirty="0">
                        <a:effectLst/>
                        <a:latin typeface="Nunito" panose="020B0604020202020204" charset="-93"/>
                      </a:endParaRPr>
                    </a:p>
                  </a:txBody>
                  <a:tcPr marL="51129" marR="51129" marT="51129" marB="511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xmlns="" val="10000"/>
                  </a:ext>
                </a:extLst>
              </a:tr>
              <a:tr h="469872">
                <a:tc>
                  <a:txBody>
                    <a:bodyPr/>
                    <a:lstStyle/>
                    <a:p>
                      <a:pPr rtl="0" fontAlgn="t">
                        <a:spcBef>
                          <a:spcPts val="0"/>
                        </a:spcBef>
                        <a:spcAft>
                          <a:spcPts val="0"/>
                        </a:spcAft>
                      </a:pPr>
                      <a:r>
                        <a:rPr lang="en-US" sz="1100" b="1" i="0" u="none" strike="noStrike" dirty="0" err="1">
                          <a:solidFill>
                            <a:srgbClr val="000000"/>
                          </a:solidFill>
                          <a:effectLst/>
                          <a:latin typeface="Nunito" panose="020B0604020202020204" charset="-93"/>
                          <a:cs typeface="Nunito" panose="020B0604020202020204" charset="-93"/>
                        </a:rPr>
                        <a:t>Enh</a:t>
                      </a:r>
                      <a:r>
                        <a:rPr lang="en-US" sz="1100" b="1" i="0" u="none" strike="noStrike" dirty="0">
                          <a:solidFill>
                            <a:srgbClr val="000000"/>
                          </a:solidFill>
                          <a:effectLst/>
                          <a:latin typeface="Nunito" panose="020B0604020202020204" charset="-93"/>
                          <a:cs typeface="Nunito" panose="020B0604020202020204" charset="-93"/>
                        </a:rPr>
                        <a:t> + HOG (the best) </a:t>
                      </a:r>
                      <a:endParaRPr lang="en-US" sz="1100" dirty="0">
                        <a:effectLst/>
                        <a:latin typeface="Nunito" panose="020B0604020202020204" charset="-93"/>
                      </a:endParaRPr>
                    </a:p>
                  </a:txBody>
                  <a:tcPr marL="51129" marR="51129" marT="51129" marB="511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1" i="0" u="none" strike="noStrike" dirty="0">
                          <a:solidFill>
                            <a:srgbClr val="000000"/>
                          </a:solidFill>
                          <a:effectLst/>
                          <a:latin typeface="Nunito" panose="020B0604020202020204" charset="-93"/>
                          <a:cs typeface="Nunito" panose="020B0604020202020204" charset="-93"/>
                        </a:rPr>
                        <a:t>BRMRI 2022 </a:t>
                      </a:r>
                      <a:endParaRPr lang="en-US" sz="1100" dirty="0">
                        <a:effectLst/>
                        <a:latin typeface="Nunito" panose="020B0604020202020204" charset="-93"/>
                      </a:endParaRPr>
                    </a:p>
                  </a:txBody>
                  <a:tcPr marL="51129" marR="51129" marT="51129" marB="511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100" b="0" i="0" u="none" strike="noStrike" dirty="0" smtClean="0">
                          <a:solidFill>
                            <a:srgbClr val="000000"/>
                          </a:solidFill>
                          <a:effectLst/>
                          <a:latin typeface="Nunito" panose="020B0604020202020204" charset="-93"/>
                          <a:cs typeface="Nunito" panose="020B0604020202020204" charset="-93"/>
                        </a:rPr>
                        <a:t>0.9161</a:t>
                      </a:r>
                      <a:r>
                        <a:rPr lang="en-US" sz="1100" dirty="0" smtClean="0">
                          <a:effectLst/>
                          <a:latin typeface="Nunito" panose="020B0604020202020204" charset="-93"/>
                        </a:rPr>
                        <a:t>61</a:t>
                      </a:r>
                      <a:r>
                        <a:rPr lang="en-US" sz="1100" dirty="0">
                          <a:effectLst/>
                          <a:latin typeface="Nunito" panose="020B0604020202020204" charset="-93"/>
                        </a:rPr>
                        <a:t/>
                      </a:r>
                      <a:br>
                        <a:rPr lang="en-US" sz="1100" dirty="0">
                          <a:effectLst/>
                          <a:latin typeface="Nunito" panose="020B0604020202020204" charset="-93"/>
                        </a:rPr>
                      </a:br>
                      <a:endParaRPr lang="en-US" sz="1100" dirty="0">
                        <a:effectLst/>
                        <a:latin typeface="Nunito" panose="020B0604020202020204" charset="-93"/>
                      </a:endParaRPr>
                    </a:p>
                  </a:txBody>
                  <a:tcPr marL="51129" marR="51129" marT="51129" marB="511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100" b="0" i="0" u="none" strike="noStrike" dirty="0" smtClean="0">
                          <a:solidFill>
                            <a:srgbClr val="000000"/>
                          </a:solidFill>
                          <a:effectLst/>
                          <a:latin typeface="Nunito" panose="020B0604020202020204" charset="-93"/>
                          <a:cs typeface="Nunito" panose="020B0604020202020204" charset="-93"/>
                        </a:rPr>
                        <a:t>0.9602</a:t>
                      </a:r>
                      <a:r>
                        <a:rPr lang="en-US" sz="1100" dirty="0">
                          <a:effectLst/>
                          <a:latin typeface="Nunito" panose="020B0604020202020204" charset="-93"/>
                        </a:rPr>
                        <a:t/>
                      </a:r>
                      <a:br>
                        <a:rPr lang="en-US" sz="1100" dirty="0">
                          <a:effectLst/>
                          <a:latin typeface="Nunito" panose="020B0604020202020204" charset="-93"/>
                        </a:rPr>
                      </a:br>
                      <a:endParaRPr lang="en-US" sz="1100" dirty="0">
                        <a:effectLst/>
                        <a:latin typeface="Nunito" panose="020B0604020202020204" charset="-93"/>
                      </a:endParaRPr>
                    </a:p>
                  </a:txBody>
                  <a:tcPr marL="51129" marR="51129" marT="51129" marB="511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100" b="0" i="0" u="none" strike="noStrike" dirty="0" smtClean="0">
                          <a:solidFill>
                            <a:srgbClr val="000000"/>
                          </a:solidFill>
                          <a:effectLst/>
                          <a:latin typeface="Nunito" panose="020B0604020202020204" charset="-93"/>
                          <a:cs typeface="Nunito" panose="020B0604020202020204" charset="-93"/>
                        </a:rPr>
                        <a:t>0.9586</a:t>
                      </a:r>
                      <a:r>
                        <a:rPr lang="en-US" sz="1100" dirty="0">
                          <a:effectLst/>
                          <a:latin typeface="Nunito" panose="020B0604020202020204" charset="-93"/>
                        </a:rPr>
                        <a:t/>
                      </a:r>
                      <a:br>
                        <a:rPr lang="en-US" sz="1100" dirty="0">
                          <a:effectLst/>
                          <a:latin typeface="Nunito" panose="020B0604020202020204" charset="-93"/>
                        </a:rPr>
                      </a:br>
                      <a:endParaRPr lang="en-US" sz="1100" dirty="0">
                        <a:effectLst/>
                        <a:latin typeface="Nunito" panose="020B0604020202020204" charset="-93"/>
                      </a:endParaRPr>
                    </a:p>
                  </a:txBody>
                  <a:tcPr marL="51129" marR="51129" marT="51129" marB="511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534533">
                <a:tc>
                  <a:txBody>
                    <a:bodyPr/>
                    <a:lstStyle/>
                    <a:p>
                      <a:pPr rtl="0" fontAlgn="t">
                        <a:spcBef>
                          <a:spcPts val="0"/>
                        </a:spcBef>
                        <a:spcAft>
                          <a:spcPts val="0"/>
                        </a:spcAft>
                      </a:pPr>
                      <a:r>
                        <a:rPr lang="en-US" sz="1100" b="1" i="0" u="none" strike="noStrike" dirty="0" err="1">
                          <a:solidFill>
                            <a:srgbClr val="000000"/>
                          </a:solidFill>
                          <a:effectLst/>
                          <a:latin typeface="Nunito" panose="020B0604020202020204" charset="-93"/>
                          <a:cs typeface="Nunito" panose="020B0604020202020204" charset="-93"/>
                        </a:rPr>
                        <a:t>Enh</a:t>
                      </a:r>
                      <a:r>
                        <a:rPr lang="en-US" sz="1100" b="1" i="0" u="none" strike="noStrike" dirty="0">
                          <a:solidFill>
                            <a:srgbClr val="000000"/>
                          </a:solidFill>
                          <a:effectLst/>
                          <a:latin typeface="Nunito" panose="020B0604020202020204" charset="-93"/>
                          <a:cs typeface="Nunito" panose="020B0604020202020204" charset="-93"/>
                        </a:rPr>
                        <a:t> + Statistics (the best) </a:t>
                      </a:r>
                      <a:endParaRPr lang="en-US" sz="1100" dirty="0">
                        <a:effectLst/>
                        <a:latin typeface="Nunito" panose="020B0604020202020204" charset="-93"/>
                      </a:endParaRPr>
                    </a:p>
                  </a:txBody>
                  <a:tcPr marL="51129" marR="51129" marT="51129" marB="511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1" i="0" u="none" strike="noStrike">
                          <a:solidFill>
                            <a:srgbClr val="000000"/>
                          </a:solidFill>
                          <a:effectLst/>
                          <a:latin typeface="Nunito" panose="020B0604020202020204" charset="-93"/>
                          <a:cs typeface="Nunito" panose="020B0604020202020204" charset="-93"/>
                        </a:rPr>
                        <a:t>BRMRI 2022 </a:t>
                      </a:r>
                      <a:endParaRPr lang="en-US" sz="1100">
                        <a:effectLst/>
                        <a:latin typeface="Nunito" panose="020B0604020202020204" charset="-93"/>
                      </a:endParaRPr>
                    </a:p>
                  </a:txBody>
                  <a:tcPr marL="51129" marR="51129" marT="51129" marB="511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Nunito" panose="020B0604020202020204" charset="-93"/>
                          <a:cs typeface="Nunito" panose="020B0604020202020204" charset="-93"/>
                        </a:rPr>
                        <a:t>0.9401</a:t>
                      </a:r>
                      <a:endParaRPr lang="en-US" sz="1100" dirty="0">
                        <a:effectLst/>
                        <a:latin typeface="Nunito" panose="020B0604020202020204" charset="-93"/>
                      </a:endParaRPr>
                    </a:p>
                  </a:txBody>
                  <a:tcPr marL="51129" marR="51129" marT="51129" marB="511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Nunito" panose="020B0604020202020204" charset="-93"/>
                          <a:cs typeface="Nunito" panose="020B0604020202020204" charset="-93"/>
                        </a:rPr>
                        <a:t>0.9733</a:t>
                      </a:r>
                      <a:endParaRPr lang="en-US" sz="1100">
                        <a:effectLst/>
                        <a:latin typeface="Nunito" panose="020B0604020202020204" charset="-93"/>
                      </a:endParaRPr>
                    </a:p>
                  </a:txBody>
                  <a:tcPr marL="51129" marR="51129" marT="51129" marB="511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smtClean="0">
                          <a:solidFill>
                            <a:srgbClr val="000000"/>
                          </a:solidFill>
                          <a:effectLst/>
                          <a:latin typeface="Nunito" panose="020B0604020202020204" charset="-93"/>
                          <a:cs typeface="Nunito" panose="020B0604020202020204" charset="-93"/>
                        </a:rPr>
                        <a:t>0.9715</a:t>
                      </a:r>
                      <a:endParaRPr lang="en-US" sz="1100" dirty="0">
                        <a:effectLst/>
                        <a:latin typeface="Nunito" panose="020B0604020202020204" charset="-93"/>
                      </a:endParaRPr>
                    </a:p>
                  </a:txBody>
                  <a:tcPr marL="51129" marR="51129" marT="51129" marB="511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534533">
                <a:tc>
                  <a:txBody>
                    <a:bodyPr/>
                    <a:lstStyle/>
                    <a:p>
                      <a:pPr rtl="0" fontAlgn="t">
                        <a:spcBef>
                          <a:spcPts val="0"/>
                        </a:spcBef>
                        <a:spcAft>
                          <a:spcPts val="0"/>
                        </a:spcAft>
                      </a:pPr>
                      <a:r>
                        <a:rPr lang="en-US" sz="1100" b="1" i="0" u="none" strike="noStrike" dirty="0" smtClean="0">
                          <a:solidFill>
                            <a:srgbClr val="000000"/>
                          </a:solidFill>
                          <a:effectLst/>
                          <a:latin typeface="Nunito" panose="020B0604020202020204" charset="-93"/>
                          <a:cs typeface="Nunito" panose="020B0604020202020204" charset="-93"/>
                        </a:rPr>
                        <a:t>Segmentation</a:t>
                      </a:r>
                      <a:r>
                        <a:rPr lang="en-US" sz="1100" b="1" i="0" u="none" strike="noStrike" baseline="0" dirty="0" smtClean="0">
                          <a:solidFill>
                            <a:srgbClr val="000000"/>
                          </a:solidFill>
                          <a:effectLst/>
                          <a:latin typeface="Nunito" panose="020B0604020202020204" charset="-93"/>
                          <a:cs typeface="Nunito" panose="020B0604020202020204" charset="-93"/>
                        </a:rPr>
                        <a:t> </a:t>
                      </a:r>
                      <a:r>
                        <a:rPr lang="en-US" sz="1100" b="1" i="0" u="none" strike="noStrike" dirty="0" smtClean="0">
                          <a:solidFill>
                            <a:srgbClr val="000000"/>
                          </a:solidFill>
                          <a:effectLst/>
                          <a:latin typeface="Nunito" panose="020B0604020202020204" charset="-93"/>
                          <a:cs typeface="Nunito" panose="020B0604020202020204" charset="-93"/>
                        </a:rPr>
                        <a:t>(the </a:t>
                      </a:r>
                      <a:r>
                        <a:rPr lang="en-US" sz="1100" b="1" i="0" u="none" strike="noStrike" dirty="0">
                          <a:solidFill>
                            <a:srgbClr val="000000"/>
                          </a:solidFill>
                          <a:effectLst/>
                          <a:latin typeface="Nunito" panose="020B0604020202020204" charset="-93"/>
                          <a:cs typeface="Nunito" panose="020B0604020202020204" charset="-93"/>
                        </a:rPr>
                        <a:t>best) </a:t>
                      </a:r>
                      <a:endParaRPr lang="en-US" sz="1100" dirty="0">
                        <a:effectLst/>
                        <a:latin typeface="Nunito" panose="020B0604020202020204" charset="-93"/>
                      </a:endParaRPr>
                    </a:p>
                  </a:txBody>
                  <a:tcPr marL="51129" marR="51129" marT="51129" marB="511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1" i="0" u="none" strike="noStrike">
                          <a:solidFill>
                            <a:srgbClr val="000000"/>
                          </a:solidFill>
                          <a:effectLst/>
                          <a:latin typeface="Nunito" panose="020B0604020202020204" charset="-93"/>
                          <a:cs typeface="Nunito" panose="020B0604020202020204" charset="-93"/>
                        </a:rPr>
                        <a:t>BRMRI 2022 </a:t>
                      </a:r>
                      <a:endParaRPr lang="en-US" sz="1100">
                        <a:effectLst/>
                        <a:latin typeface="Nunito" panose="020B0604020202020204" charset="-93"/>
                      </a:endParaRPr>
                    </a:p>
                  </a:txBody>
                  <a:tcPr marL="51129" marR="51129" marT="51129" marB="511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Nunito" panose="020B0604020202020204" charset="-93"/>
                          <a:cs typeface="Nunito" panose="020B0604020202020204" charset="-93"/>
                        </a:rPr>
                        <a:t>0.9326</a:t>
                      </a:r>
                      <a:endParaRPr lang="en-US" sz="1100">
                        <a:effectLst/>
                        <a:latin typeface="Nunito" panose="020B0604020202020204" charset="-93"/>
                      </a:endParaRPr>
                    </a:p>
                  </a:txBody>
                  <a:tcPr marL="51129" marR="51129" marT="51129" marB="511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Nunito" panose="020B0604020202020204" charset="-93"/>
                          <a:cs typeface="Nunito" panose="020B0604020202020204" charset="-93"/>
                        </a:rPr>
                        <a:t>0.9756</a:t>
                      </a:r>
                      <a:endParaRPr lang="en-US" sz="1100">
                        <a:effectLst/>
                        <a:latin typeface="Nunito" panose="020B0604020202020204" charset="-93"/>
                      </a:endParaRPr>
                    </a:p>
                  </a:txBody>
                  <a:tcPr marL="51129" marR="51129" marT="51129" marB="511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smtClean="0">
                          <a:solidFill>
                            <a:srgbClr val="000000"/>
                          </a:solidFill>
                          <a:effectLst/>
                          <a:latin typeface="Nunito" panose="020B0604020202020204" charset="-93"/>
                          <a:cs typeface="Nunito" panose="020B0604020202020204" charset="-93"/>
                        </a:rPr>
                        <a:t>0.9735</a:t>
                      </a:r>
                      <a:endParaRPr lang="en-US" sz="1100" dirty="0">
                        <a:effectLst/>
                        <a:latin typeface="Nunito" panose="020B0604020202020204" charset="-93"/>
                      </a:endParaRPr>
                    </a:p>
                  </a:txBody>
                  <a:tcPr marL="51129" marR="51129" marT="51129" marB="511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534533">
                <a:tc>
                  <a:txBody>
                    <a:bodyPr/>
                    <a:lstStyle/>
                    <a:p>
                      <a:pPr rtl="0" fontAlgn="t">
                        <a:spcBef>
                          <a:spcPts val="0"/>
                        </a:spcBef>
                        <a:spcAft>
                          <a:spcPts val="0"/>
                        </a:spcAft>
                      </a:pPr>
                      <a:r>
                        <a:rPr lang="en-US" sz="1100" b="1" i="0" u="none" strike="noStrike" dirty="0" err="1">
                          <a:solidFill>
                            <a:srgbClr val="000000"/>
                          </a:solidFill>
                          <a:effectLst/>
                          <a:latin typeface="Nunito" panose="020B0604020202020204" charset="-93"/>
                          <a:cs typeface="Nunito" panose="020B0604020202020204" charset="-93"/>
                        </a:rPr>
                        <a:t>Enh</a:t>
                      </a:r>
                      <a:r>
                        <a:rPr lang="en-US" sz="1100" b="1" i="0" u="none" strike="noStrike" dirty="0">
                          <a:solidFill>
                            <a:srgbClr val="000000"/>
                          </a:solidFill>
                          <a:effectLst/>
                          <a:latin typeface="Nunito" panose="020B0604020202020204" charset="-93"/>
                          <a:cs typeface="Nunito" panose="020B0604020202020204" charset="-93"/>
                        </a:rPr>
                        <a:t> + CNN - 2023 paper</a:t>
                      </a:r>
                      <a:endParaRPr lang="en-US" sz="1100" dirty="0">
                        <a:effectLst/>
                        <a:latin typeface="Nunito" panose="020B0604020202020204" charset="-93"/>
                      </a:endParaRPr>
                    </a:p>
                  </a:txBody>
                  <a:tcPr marL="51129" marR="51129" marT="51129" marB="511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100" b="1" i="0" u="none" strike="noStrike" dirty="0">
                          <a:solidFill>
                            <a:srgbClr val="000000"/>
                          </a:solidFill>
                          <a:effectLst/>
                          <a:latin typeface="Nunito" panose="020B0604020202020204" charset="-93"/>
                          <a:cs typeface="Nunito" panose="020B0604020202020204" charset="-93"/>
                        </a:rPr>
                        <a:t>BRMRI 2022 </a:t>
                      </a:r>
                      <a:endParaRPr lang="en-US" sz="1100" dirty="0">
                        <a:effectLst/>
                        <a:latin typeface="Nunito" panose="020B0604020202020204" charset="-93"/>
                      </a:endParaRPr>
                    </a:p>
                  </a:txBody>
                  <a:tcPr marL="51129" marR="51129" marT="51129" marB="511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100" b="0" i="0" u="none" strike="noStrike" dirty="0">
                          <a:solidFill>
                            <a:srgbClr val="000000"/>
                          </a:solidFill>
                          <a:effectLst/>
                          <a:latin typeface="Nunito" panose="020B0604020202020204" charset="-93"/>
                          <a:cs typeface="Nunito" panose="020B0604020202020204" charset="-93"/>
                        </a:rPr>
                        <a:t>None </a:t>
                      </a:r>
                      <a:endParaRPr lang="en-US" sz="1100" dirty="0">
                        <a:effectLst/>
                        <a:latin typeface="Nunito" panose="020B0604020202020204" charset="-93"/>
                      </a:endParaRPr>
                    </a:p>
                  </a:txBody>
                  <a:tcPr marL="51129" marR="51129" marT="51129" marB="511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100" b="0" i="0" u="none" strike="noStrike" dirty="0">
                          <a:solidFill>
                            <a:srgbClr val="000000"/>
                          </a:solidFill>
                          <a:effectLst/>
                          <a:latin typeface="Nunito" panose="020B0604020202020204" charset="-93"/>
                          <a:cs typeface="Nunito" panose="020B0604020202020204" charset="-93"/>
                        </a:rPr>
                        <a:t>0.9784</a:t>
                      </a:r>
                      <a:endParaRPr lang="en-US" sz="1100" dirty="0">
                        <a:effectLst/>
                        <a:latin typeface="Nunito" panose="020B0604020202020204" charset="-93"/>
                      </a:endParaRPr>
                    </a:p>
                  </a:txBody>
                  <a:tcPr marL="51129" marR="51129" marT="51129" marB="511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100" b="0" i="0" u="none" strike="noStrike" dirty="0">
                          <a:solidFill>
                            <a:srgbClr val="000000"/>
                          </a:solidFill>
                          <a:effectLst/>
                          <a:latin typeface="Nunito" panose="020B0604020202020204" charset="-93"/>
                          <a:cs typeface="Nunito" panose="020B0604020202020204" charset="-93"/>
                        </a:rPr>
                        <a:t>0.9790</a:t>
                      </a:r>
                      <a:endParaRPr lang="en-US" sz="1100" dirty="0">
                        <a:effectLst/>
                        <a:latin typeface="Nunito" panose="020B0604020202020204" charset="-93"/>
                      </a:endParaRPr>
                    </a:p>
                  </a:txBody>
                  <a:tcPr marL="51129" marR="51129" marT="51129" marB="511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xmlns="" val="10004"/>
                  </a:ext>
                </a:extLst>
              </a:tr>
              <a:tr h="534533">
                <a:tc>
                  <a:txBody>
                    <a:bodyPr/>
                    <a:lstStyle/>
                    <a:p>
                      <a:pPr rtl="0" fontAlgn="t">
                        <a:spcBef>
                          <a:spcPts val="0"/>
                        </a:spcBef>
                        <a:spcAft>
                          <a:spcPts val="0"/>
                        </a:spcAft>
                      </a:pPr>
                      <a:r>
                        <a:rPr lang="en-US" sz="1100" b="1" i="0" u="none" strike="noStrike">
                          <a:solidFill>
                            <a:srgbClr val="000000"/>
                          </a:solidFill>
                          <a:effectLst/>
                          <a:latin typeface="Nunito" panose="020B0604020202020204" charset="-93"/>
                          <a:cs typeface="Nunito" panose="020B0604020202020204" charset="-93"/>
                        </a:rPr>
                        <a:t>I&amp;C + RCNN - 2022 paper</a:t>
                      </a:r>
                      <a:endParaRPr lang="en-US" sz="1100">
                        <a:effectLst/>
                        <a:latin typeface="Nunito" panose="020B0604020202020204" charset="-93"/>
                      </a:endParaRPr>
                    </a:p>
                  </a:txBody>
                  <a:tcPr marL="51129" marR="51129" marT="51129" marB="511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1" i="0" u="none" strike="noStrike">
                          <a:solidFill>
                            <a:srgbClr val="000000"/>
                          </a:solidFill>
                          <a:effectLst/>
                          <a:latin typeface="Nunito" panose="020B0604020202020204" charset="-93"/>
                          <a:cs typeface="Nunito" panose="020B0604020202020204" charset="-93"/>
                        </a:rPr>
                        <a:t>SARTAJ </a:t>
                      </a:r>
                      <a:endParaRPr lang="en-US" sz="1100">
                        <a:effectLst/>
                        <a:latin typeface="Nunito" panose="020B0604020202020204" charset="-93"/>
                      </a:endParaRPr>
                    </a:p>
                  </a:txBody>
                  <a:tcPr marL="51129" marR="51129" marT="51129" marB="511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Nunito" panose="020B0604020202020204" charset="-93"/>
                          <a:cs typeface="Nunito" panose="020B0604020202020204" charset="-93"/>
                        </a:rPr>
                        <a:t>None </a:t>
                      </a:r>
                      <a:endParaRPr lang="en-US" sz="1100">
                        <a:effectLst/>
                        <a:latin typeface="Nunito" panose="020B0604020202020204" charset="-93"/>
                      </a:endParaRPr>
                    </a:p>
                  </a:txBody>
                  <a:tcPr marL="51129" marR="51129" marT="51129" marB="511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Nunito" panose="020B0604020202020204" charset="-93"/>
                          <a:cs typeface="Nunito" panose="020B0604020202020204" charset="-93"/>
                        </a:rPr>
                        <a:t>0.9517</a:t>
                      </a:r>
                      <a:endParaRPr lang="en-US" sz="1100">
                        <a:effectLst/>
                        <a:latin typeface="Nunito" panose="020B0604020202020204" charset="-93"/>
                      </a:endParaRPr>
                    </a:p>
                  </a:txBody>
                  <a:tcPr marL="51129" marR="51129" marT="51129" marB="511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Nunito" panose="020B0604020202020204" charset="-93"/>
                          <a:cs typeface="Nunito" panose="020B0604020202020204" charset="-93"/>
                        </a:rPr>
                        <a:t>0.9363 </a:t>
                      </a:r>
                      <a:r>
                        <a:rPr lang="en-US" sz="1100" b="0" i="0" u="none" strike="noStrike" dirty="0" smtClean="0">
                          <a:solidFill>
                            <a:srgbClr val="000000"/>
                          </a:solidFill>
                          <a:effectLst/>
                          <a:latin typeface="Nunito" panose="020B0604020202020204" charset="-93"/>
                          <a:cs typeface="Nunito" panose="020B0604020202020204" charset="-93"/>
                        </a:rPr>
                        <a:t/>
                      </a:r>
                      <a:br>
                        <a:rPr lang="en-US" sz="1100" b="0" i="0" u="none" strike="noStrike" dirty="0" smtClean="0">
                          <a:solidFill>
                            <a:srgbClr val="000000"/>
                          </a:solidFill>
                          <a:effectLst/>
                          <a:latin typeface="Nunito" panose="020B0604020202020204" charset="-93"/>
                          <a:cs typeface="Nunito" panose="020B0604020202020204" charset="-93"/>
                        </a:rPr>
                      </a:br>
                      <a:r>
                        <a:rPr lang="en-US" sz="1100" b="0" i="0" u="none" strike="noStrike" dirty="0" smtClean="0">
                          <a:solidFill>
                            <a:srgbClr val="000000"/>
                          </a:solidFill>
                          <a:effectLst/>
                          <a:latin typeface="Nunito" panose="020B0604020202020204" charset="-93"/>
                          <a:cs typeface="Nunito" panose="020B0604020202020204" charset="-93"/>
                        </a:rPr>
                        <a:t>(</a:t>
                      </a:r>
                      <a:r>
                        <a:rPr lang="en-US" sz="1100" b="0" i="0" u="none" strike="noStrike" dirty="0">
                          <a:solidFill>
                            <a:srgbClr val="000000"/>
                          </a:solidFill>
                          <a:effectLst/>
                          <a:latin typeface="Nunito" panose="020B0604020202020204" charset="-93"/>
                          <a:cs typeface="Nunito" panose="020B0604020202020204" charset="-93"/>
                        </a:rPr>
                        <a:t>89.28-98.42)</a:t>
                      </a:r>
                      <a:endParaRPr lang="en-US" sz="1100" dirty="0">
                        <a:effectLst/>
                        <a:latin typeface="Nunito" panose="020B0604020202020204" charset="-93"/>
                      </a:endParaRPr>
                    </a:p>
                  </a:txBody>
                  <a:tcPr marL="51129" marR="51129" marT="51129" marB="511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573542">
                <a:tc>
                  <a:txBody>
                    <a:bodyPr/>
                    <a:lstStyle/>
                    <a:p>
                      <a:pPr rtl="0" fontAlgn="t">
                        <a:spcBef>
                          <a:spcPts val="0"/>
                        </a:spcBef>
                        <a:spcAft>
                          <a:spcPts val="0"/>
                        </a:spcAft>
                      </a:pPr>
                      <a:r>
                        <a:rPr lang="en-US" sz="1100" b="1" i="0" u="none" strike="noStrike" dirty="0" err="1">
                          <a:solidFill>
                            <a:srgbClr val="000000"/>
                          </a:solidFill>
                          <a:effectLst/>
                          <a:latin typeface="Nunito" panose="020B0604020202020204" charset="-93"/>
                          <a:cs typeface="Nunito" panose="020B0604020202020204" charset="-93"/>
                        </a:rPr>
                        <a:t>Xception</a:t>
                      </a:r>
                      <a:r>
                        <a:rPr lang="en-US" sz="1100" b="1" i="0" u="none" strike="noStrike" dirty="0">
                          <a:solidFill>
                            <a:srgbClr val="000000"/>
                          </a:solidFill>
                          <a:effectLst/>
                          <a:latin typeface="Nunito" panose="020B0604020202020204" charset="-93"/>
                          <a:cs typeface="Nunito" panose="020B0604020202020204" charset="-93"/>
                        </a:rPr>
                        <a:t> </a:t>
                      </a:r>
                      <a:r>
                        <a:rPr lang="en-US" sz="1100" b="1" i="0" u="none" strike="noStrike" dirty="0" err="1">
                          <a:solidFill>
                            <a:srgbClr val="000000"/>
                          </a:solidFill>
                          <a:effectLst/>
                          <a:latin typeface="Nunito" panose="020B0604020202020204" charset="-93"/>
                          <a:cs typeface="Nunito" panose="020B0604020202020204" charset="-93"/>
                        </a:rPr>
                        <a:t>FineTuning</a:t>
                      </a:r>
                      <a:endParaRPr lang="en-US" sz="1100" dirty="0">
                        <a:effectLst/>
                        <a:latin typeface="Nunito" panose="020B0604020202020204" charset="-93"/>
                      </a:endParaRPr>
                    </a:p>
                  </a:txBody>
                  <a:tcPr marL="51129" marR="51129" marT="51129" marB="511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1" i="0" u="none" strike="noStrike" dirty="0">
                          <a:solidFill>
                            <a:srgbClr val="000000"/>
                          </a:solidFill>
                          <a:effectLst/>
                          <a:latin typeface="Nunito" panose="020B0604020202020204" charset="-93"/>
                          <a:cs typeface="Nunito" panose="020B0604020202020204" charset="-93"/>
                        </a:rPr>
                        <a:t>BRMRI </a:t>
                      </a:r>
                      <a:r>
                        <a:rPr lang="en-US" sz="1100" b="1" i="0" u="none" strike="noStrike" dirty="0" smtClean="0">
                          <a:solidFill>
                            <a:srgbClr val="000000"/>
                          </a:solidFill>
                          <a:effectLst/>
                          <a:latin typeface="Nunito" panose="020B0604020202020204" charset="-93"/>
                          <a:cs typeface="Nunito" panose="020B0604020202020204" charset="-93"/>
                        </a:rPr>
                        <a:t>2022</a:t>
                      </a:r>
                      <a:r>
                        <a:rPr lang="en-US" sz="1100" b="1" i="0" u="none" strike="noStrike" dirty="0">
                          <a:solidFill>
                            <a:srgbClr val="000000"/>
                          </a:solidFill>
                          <a:effectLst/>
                          <a:latin typeface="Nunito" panose="020B0604020202020204" charset="-93"/>
                          <a:cs typeface="Nunito" panose="020B0604020202020204" charset="-93"/>
                        </a:rPr>
                        <a:t/>
                      </a:r>
                      <a:br>
                        <a:rPr lang="en-US" sz="1100" b="1" i="0" u="none" strike="noStrike" dirty="0">
                          <a:solidFill>
                            <a:srgbClr val="000000"/>
                          </a:solidFill>
                          <a:effectLst/>
                          <a:latin typeface="Nunito" panose="020B0604020202020204" charset="-93"/>
                          <a:cs typeface="Nunito" panose="020B0604020202020204" charset="-93"/>
                        </a:rPr>
                      </a:br>
                      <a:r>
                        <a:rPr lang="en-US" sz="1100" b="1" i="0" u="none" strike="noStrike" dirty="0">
                          <a:solidFill>
                            <a:srgbClr val="000000"/>
                          </a:solidFill>
                          <a:effectLst/>
                          <a:latin typeface="Nunito" panose="020B0604020202020204" charset="-93"/>
                          <a:cs typeface="Nunito" panose="020B0604020202020204" charset="-93"/>
                        </a:rPr>
                        <a:t/>
                      </a:r>
                      <a:br>
                        <a:rPr lang="en-US" sz="1100" b="1" i="0" u="none" strike="noStrike" dirty="0">
                          <a:solidFill>
                            <a:srgbClr val="000000"/>
                          </a:solidFill>
                          <a:effectLst/>
                          <a:latin typeface="Nunito" panose="020B0604020202020204" charset="-93"/>
                          <a:cs typeface="Nunito" panose="020B0604020202020204" charset="-93"/>
                        </a:rPr>
                      </a:br>
                      <a:endParaRPr lang="en-US" sz="1100" dirty="0">
                        <a:effectLst/>
                        <a:latin typeface="Nunito" panose="020B0604020202020204" charset="-93"/>
                      </a:endParaRPr>
                    </a:p>
                  </a:txBody>
                  <a:tcPr marL="51129" marR="51129" marT="51129" marB="511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Nunito" panose="020B0604020202020204" charset="-93"/>
                          <a:cs typeface="Nunito" panose="020B0604020202020204" charset="-93"/>
                        </a:rPr>
                        <a:t>0.9739</a:t>
                      </a:r>
                      <a:endParaRPr lang="en-US" sz="1100">
                        <a:effectLst/>
                        <a:latin typeface="Nunito" panose="020B0604020202020204" charset="-93"/>
                      </a:endParaRPr>
                    </a:p>
                  </a:txBody>
                  <a:tcPr marL="51129" marR="51129" marT="51129" marB="511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Nunito" panose="020B0604020202020204" charset="-93"/>
                          <a:cs typeface="Nunito" panose="020B0604020202020204" charset="-93"/>
                        </a:rPr>
                        <a:t>0.9764</a:t>
                      </a:r>
                      <a:endParaRPr lang="en-US" sz="1100">
                        <a:effectLst/>
                        <a:latin typeface="Nunito" panose="020B0604020202020204" charset="-93"/>
                      </a:endParaRPr>
                    </a:p>
                  </a:txBody>
                  <a:tcPr marL="51129" marR="51129" marT="51129" marB="511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smtClean="0">
                          <a:solidFill>
                            <a:srgbClr val="000000"/>
                          </a:solidFill>
                          <a:effectLst/>
                          <a:latin typeface="Nunito" panose="020B0604020202020204" charset="-93"/>
                          <a:cs typeface="Nunito" panose="020B0604020202020204" charset="-93"/>
                        </a:rPr>
                        <a:t>0.9750</a:t>
                      </a:r>
                      <a:endParaRPr lang="en-US" sz="1100" dirty="0">
                        <a:effectLst/>
                        <a:latin typeface="Nunito" panose="020B0604020202020204" charset="-93"/>
                      </a:endParaRPr>
                    </a:p>
                  </a:txBody>
                  <a:tcPr marL="51129" marR="51129" marT="51129" marB="511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
        <p:nvSpPr>
          <p:cNvPr id="8" name="Rectangle 1"/>
          <p:cNvSpPr>
            <a:spLocks noChangeArrowheads="1"/>
          </p:cNvSpPr>
          <p:nvPr/>
        </p:nvSpPr>
        <p:spPr bwMode="auto">
          <a:xfrm>
            <a:off x="2687638" y="11366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896557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7" name="Rectangle 16"/>
          <p:cNvSpPr/>
          <p:nvPr/>
        </p:nvSpPr>
        <p:spPr>
          <a:xfrm>
            <a:off x="2423532" y="4163444"/>
            <a:ext cx="6430538" cy="745016"/>
          </a:xfrm>
          <a:prstGeom prst="rect">
            <a:avLst/>
          </a:prstGeom>
          <a:solidFill>
            <a:schemeClr val="tx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423532" y="3477175"/>
            <a:ext cx="6430538" cy="587218"/>
          </a:xfrm>
          <a:prstGeom prst="rect">
            <a:avLst/>
          </a:prstGeom>
          <a:solidFill>
            <a:schemeClr val="tx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423532" y="2706086"/>
            <a:ext cx="6430538" cy="632571"/>
          </a:xfrm>
          <a:prstGeom prst="rect">
            <a:avLst/>
          </a:prstGeom>
          <a:solidFill>
            <a:schemeClr val="tx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423532" y="1722060"/>
            <a:ext cx="6430538" cy="856916"/>
          </a:xfrm>
          <a:prstGeom prst="rect">
            <a:avLst/>
          </a:prstGeom>
          <a:solidFill>
            <a:schemeClr val="tx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423532" y="670979"/>
            <a:ext cx="6430538" cy="954107"/>
          </a:xfrm>
          <a:prstGeom prst="rect">
            <a:avLst/>
          </a:prstGeom>
          <a:solidFill>
            <a:schemeClr val="tx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Google Shape;134;p14"/>
          <p:cNvSpPr txBox="1"/>
          <p:nvPr/>
        </p:nvSpPr>
        <p:spPr>
          <a:xfrm>
            <a:off x="93539" y="156526"/>
            <a:ext cx="3795901" cy="553968"/>
          </a:xfrm>
          <a:prstGeom prst="rect">
            <a:avLst/>
          </a:prstGeom>
          <a:noFill/>
          <a:ln>
            <a:noFill/>
          </a:ln>
        </p:spPr>
        <p:txBody>
          <a:bodyPr spcFirstLastPara="1" wrap="square" lIns="91425" tIns="91425" rIns="91425" bIns="91425" anchor="t" anchorCtr="0">
            <a:spAutoFit/>
          </a:bodyPr>
          <a:lstStyle/>
          <a:p>
            <a:pPr marL="127000" lvl="0" algn="l" rtl="0">
              <a:spcBef>
                <a:spcPts val="0"/>
              </a:spcBef>
              <a:spcAft>
                <a:spcPts val="0"/>
              </a:spcAft>
              <a:buSzPts val="1600"/>
            </a:pPr>
            <a:r>
              <a:rPr lang="en" sz="2400" b="1" dirty="0" smtClean="0">
                <a:latin typeface="Calibri"/>
                <a:ea typeface="Calibri"/>
                <a:cs typeface="Calibri"/>
                <a:sym typeface="Calibri"/>
              </a:rPr>
              <a:t>Research Finding </a:t>
            </a:r>
            <a:endParaRPr sz="2400" b="1" dirty="0">
              <a:latin typeface="Calibri"/>
              <a:ea typeface="Calibri"/>
              <a:cs typeface="Calibri"/>
              <a:sym typeface="Calibri"/>
            </a:endParaRPr>
          </a:p>
        </p:txBody>
      </p:sp>
      <p:sp>
        <p:nvSpPr>
          <p:cNvPr id="4" name="Rectangle 3"/>
          <p:cNvSpPr/>
          <p:nvPr/>
        </p:nvSpPr>
        <p:spPr>
          <a:xfrm>
            <a:off x="122663" y="2148162"/>
            <a:ext cx="1895705" cy="892097"/>
          </a:xfrm>
          <a:prstGeom prst="rect">
            <a:avLst/>
          </a:prstGeom>
          <a:solidFill>
            <a:schemeClr val="tx1"/>
          </a:solidFill>
          <a:ln w="3810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24881" y="2226800"/>
            <a:ext cx="1691269" cy="734819"/>
          </a:xfrm>
          <a:prstGeom prst="rect">
            <a:avLst/>
          </a:prstGeom>
          <a:solidFill>
            <a:schemeClr val="tx1"/>
          </a:solidFill>
          <a:ln w="28575">
            <a:solidFill>
              <a:srgbClr val="33996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22663" y="2323773"/>
            <a:ext cx="1895705" cy="461665"/>
          </a:xfrm>
          <a:prstGeom prst="rect">
            <a:avLst/>
          </a:prstGeom>
          <a:noFill/>
        </p:spPr>
        <p:txBody>
          <a:bodyPr wrap="square" rtlCol="0">
            <a:spAutoFit/>
          </a:bodyPr>
          <a:lstStyle/>
          <a:p>
            <a:pPr algn="ctr"/>
            <a:r>
              <a:rPr lang="en-US" sz="2400" dirty="0" smtClean="0"/>
              <a:t>Conclusion</a:t>
            </a:r>
            <a:endParaRPr lang="en-US" sz="2400" dirty="0"/>
          </a:p>
        </p:txBody>
      </p:sp>
      <p:sp>
        <p:nvSpPr>
          <p:cNvPr id="136" name="Google Shape;136;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
        <p:nvSpPr>
          <p:cNvPr id="2" name="TextBox 1"/>
          <p:cNvSpPr txBox="1"/>
          <p:nvPr/>
        </p:nvSpPr>
        <p:spPr>
          <a:xfrm>
            <a:off x="2483006" y="670979"/>
            <a:ext cx="6371064" cy="954107"/>
          </a:xfrm>
          <a:prstGeom prst="rect">
            <a:avLst/>
          </a:prstGeom>
          <a:noFill/>
        </p:spPr>
        <p:txBody>
          <a:bodyPr wrap="square" rtlCol="0">
            <a:spAutoFit/>
          </a:bodyPr>
          <a:lstStyle/>
          <a:p>
            <a:r>
              <a:rPr lang="en-US" dirty="0"/>
              <a:t>We found the </a:t>
            </a:r>
            <a:r>
              <a:rPr lang="en-US" dirty="0">
                <a:solidFill>
                  <a:schemeClr val="accent6"/>
                </a:solidFill>
              </a:rPr>
              <a:t>effectiveness of capture</a:t>
            </a:r>
            <a:r>
              <a:rPr lang="en-US" dirty="0"/>
              <a:t> local edge information, shape of tumor and also texture, spatial relationship (location), different intensity distribution of tumor region for Brain Tumor MRI classification using feature extraction such as </a:t>
            </a:r>
            <a:r>
              <a:rPr lang="en-US" dirty="0">
                <a:solidFill>
                  <a:schemeClr val="accent6"/>
                </a:solidFill>
              </a:rPr>
              <a:t>HOG, LSIB</a:t>
            </a:r>
            <a:r>
              <a:rPr lang="en-US" dirty="0"/>
              <a:t>. </a:t>
            </a:r>
          </a:p>
        </p:txBody>
      </p:sp>
      <p:sp>
        <p:nvSpPr>
          <p:cNvPr id="6" name="TextBox 5"/>
          <p:cNvSpPr txBox="1"/>
          <p:nvPr/>
        </p:nvSpPr>
        <p:spPr>
          <a:xfrm>
            <a:off x="2483006" y="1769897"/>
            <a:ext cx="6371064" cy="523220"/>
          </a:xfrm>
          <a:prstGeom prst="rect">
            <a:avLst/>
          </a:prstGeom>
          <a:noFill/>
        </p:spPr>
        <p:txBody>
          <a:bodyPr wrap="square" rtlCol="0">
            <a:spAutoFit/>
          </a:bodyPr>
          <a:lstStyle/>
          <a:p>
            <a:r>
              <a:rPr lang="en-US" dirty="0" smtClean="0"/>
              <a:t>Besides</a:t>
            </a:r>
            <a:r>
              <a:rPr lang="en-US" dirty="0"/>
              <a:t>, </a:t>
            </a:r>
            <a:r>
              <a:rPr lang="en-US" dirty="0">
                <a:solidFill>
                  <a:schemeClr val="accent6"/>
                </a:solidFill>
              </a:rPr>
              <a:t>combining them</a:t>
            </a:r>
            <a:r>
              <a:rPr lang="en-US" dirty="0"/>
              <a:t> can be an </a:t>
            </a:r>
            <a:r>
              <a:rPr lang="en-US" dirty="0" smtClean="0"/>
              <a:t>better </a:t>
            </a:r>
            <a:r>
              <a:rPr lang="en-US" dirty="0"/>
              <a:t>way for the accurate identification and classification of complex </a:t>
            </a:r>
            <a:r>
              <a:rPr lang="en-US" dirty="0" smtClean="0"/>
              <a:t>tumors. </a:t>
            </a:r>
          </a:p>
        </p:txBody>
      </p:sp>
      <p:sp>
        <p:nvSpPr>
          <p:cNvPr id="7" name="TextBox 6"/>
          <p:cNvSpPr txBox="1"/>
          <p:nvPr/>
        </p:nvSpPr>
        <p:spPr>
          <a:xfrm>
            <a:off x="2483006" y="2751083"/>
            <a:ext cx="6371064" cy="523220"/>
          </a:xfrm>
          <a:prstGeom prst="rect">
            <a:avLst/>
          </a:prstGeom>
          <a:noFill/>
        </p:spPr>
        <p:txBody>
          <a:bodyPr wrap="square" rtlCol="0">
            <a:spAutoFit/>
          </a:bodyPr>
          <a:lstStyle/>
          <a:p>
            <a:r>
              <a:rPr lang="en-US" dirty="0" smtClean="0">
                <a:solidFill>
                  <a:schemeClr val="accent6"/>
                </a:solidFill>
              </a:rPr>
              <a:t>Segmentation based classification</a:t>
            </a:r>
            <a:r>
              <a:rPr lang="en-US" dirty="0" smtClean="0"/>
              <a:t> could be a novel way that help </a:t>
            </a:r>
            <a:r>
              <a:rPr lang="en-US" dirty="0" smtClean="0">
                <a:solidFill>
                  <a:schemeClr val="tx2">
                    <a:lumMod val="10000"/>
                  </a:schemeClr>
                </a:solidFill>
              </a:rPr>
              <a:t>isolate </a:t>
            </a:r>
            <a:r>
              <a:rPr lang="en-US" dirty="0">
                <a:solidFill>
                  <a:schemeClr val="tx2">
                    <a:lumMod val="10000"/>
                  </a:schemeClr>
                </a:solidFill>
              </a:rPr>
              <a:t>the tumor </a:t>
            </a:r>
            <a:r>
              <a:rPr lang="en-US" dirty="0" smtClean="0">
                <a:solidFill>
                  <a:schemeClr val="tx2">
                    <a:lumMod val="10000"/>
                  </a:schemeClr>
                </a:solidFill>
              </a:rPr>
              <a:t>regions</a:t>
            </a:r>
            <a:r>
              <a:rPr lang="en-US" dirty="0" smtClean="0"/>
              <a:t> and focus on them instead of entire brain. </a:t>
            </a:r>
          </a:p>
        </p:txBody>
      </p:sp>
      <p:sp>
        <p:nvSpPr>
          <p:cNvPr id="8" name="TextBox 7"/>
          <p:cNvSpPr txBox="1"/>
          <p:nvPr/>
        </p:nvSpPr>
        <p:spPr>
          <a:xfrm>
            <a:off x="2483006" y="3492410"/>
            <a:ext cx="6371064" cy="523220"/>
          </a:xfrm>
          <a:prstGeom prst="rect">
            <a:avLst/>
          </a:prstGeom>
          <a:noFill/>
        </p:spPr>
        <p:txBody>
          <a:bodyPr wrap="square" rtlCol="0">
            <a:spAutoFit/>
          </a:bodyPr>
          <a:lstStyle/>
          <a:p>
            <a:r>
              <a:rPr lang="en-US" dirty="0" smtClean="0"/>
              <a:t>The experiment result shows potential </a:t>
            </a:r>
            <a:r>
              <a:rPr lang="en-US" dirty="0"/>
              <a:t>of </a:t>
            </a:r>
            <a:r>
              <a:rPr lang="en-US" dirty="0">
                <a:solidFill>
                  <a:schemeClr val="accent6"/>
                </a:solidFill>
              </a:rPr>
              <a:t>model </a:t>
            </a:r>
            <a:r>
              <a:rPr lang="en-US" dirty="0" smtClean="0">
                <a:solidFill>
                  <a:schemeClr val="accent6"/>
                </a:solidFill>
              </a:rPr>
              <a:t>resonation</a:t>
            </a:r>
            <a:r>
              <a:rPr lang="en-US" dirty="0" smtClean="0">
                <a:solidFill>
                  <a:srgbClr val="FF0000"/>
                </a:solidFill>
              </a:rPr>
              <a:t> </a:t>
            </a:r>
            <a:r>
              <a:rPr lang="en-US" dirty="0" smtClean="0">
                <a:solidFill>
                  <a:schemeClr val="tx2">
                    <a:lumMod val="10000"/>
                  </a:schemeClr>
                </a:solidFill>
              </a:rPr>
              <a:t>by an ML segmentation method. </a:t>
            </a:r>
          </a:p>
        </p:txBody>
      </p:sp>
      <p:sp>
        <p:nvSpPr>
          <p:cNvPr id="9" name="TextBox 8"/>
          <p:cNvSpPr txBox="1"/>
          <p:nvPr/>
        </p:nvSpPr>
        <p:spPr>
          <a:xfrm>
            <a:off x="2483006" y="4169795"/>
            <a:ext cx="6311589" cy="738664"/>
          </a:xfrm>
          <a:prstGeom prst="rect">
            <a:avLst/>
          </a:prstGeom>
          <a:noFill/>
        </p:spPr>
        <p:txBody>
          <a:bodyPr wrap="square" rtlCol="0">
            <a:spAutoFit/>
          </a:bodyPr>
          <a:lstStyle/>
          <a:p>
            <a:r>
              <a:rPr lang="en-US" dirty="0" smtClean="0">
                <a:solidFill>
                  <a:schemeClr val="tx2">
                    <a:lumMod val="10000"/>
                  </a:schemeClr>
                </a:solidFill>
              </a:rPr>
              <a:t>Amid </a:t>
            </a:r>
            <a:r>
              <a:rPr lang="en-US" dirty="0">
                <a:solidFill>
                  <a:schemeClr val="tx2">
                    <a:lumMod val="10000"/>
                  </a:schemeClr>
                </a:solidFill>
              </a:rPr>
              <a:t>the explosion of DL and CNN, our research shows that understanding and creatively combining traditional ML methods still shows effectiveness and has essential application values. </a:t>
            </a:r>
            <a:endParaRPr lang="en-US" dirty="0"/>
          </a:p>
        </p:txBody>
      </p:sp>
      <p:cxnSp>
        <p:nvCxnSpPr>
          <p:cNvPr id="13" name="Straight Arrow Connector 12"/>
          <p:cNvCxnSpPr>
            <a:stCxn id="3" idx="3"/>
            <a:endCxn id="10" idx="1"/>
          </p:cNvCxnSpPr>
          <p:nvPr/>
        </p:nvCxnSpPr>
        <p:spPr>
          <a:xfrm flipV="1">
            <a:off x="2018368" y="1148033"/>
            <a:ext cx="405164" cy="1406573"/>
          </a:xfrm>
          <a:prstGeom prst="straightConnector1">
            <a:avLst/>
          </a:prstGeom>
          <a:ln w="28575">
            <a:solidFill>
              <a:srgbClr val="33996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 idx="3"/>
            <a:endCxn id="14" idx="1"/>
          </p:cNvCxnSpPr>
          <p:nvPr/>
        </p:nvCxnSpPr>
        <p:spPr>
          <a:xfrm flipV="1">
            <a:off x="2018368" y="2150518"/>
            <a:ext cx="405164" cy="404088"/>
          </a:xfrm>
          <a:prstGeom prst="straightConnector1">
            <a:avLst/>
          </a:prstGeom>
          <a:ln w="28575">
            <a:solidFill>
              <a:srgbClr val="339966"/>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3" idx="3"/>
            <a:endCxn id="15" idx="1"/>
          </p:cNvCxnSpPr>
          <p:nvPr/>
        </p:nvCxnSpPr>
        <p:spPr>
          <a:xfrm>
            <a:off x="2018368" y="2554606"/>
            <a:ext cx="405164" cy="467766"/>
          </a:xfrm>
          <a:prstGeom prst="straightConnector1">
            <a:avLst/>
          </a:prstGeom>
          <a:ln w="28575">
            <a:solidFill>
              <a:srgbClr val="339966"/>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 idx="3"/>
            <a:endCxn id="16" idx="1"/>
          </p:cNvCxnSpPr>
          <p:nvPr/>
        </p:nvCxnSpPr>
        <p:spPr>
          <a:xfrm>
            <a:off x="2018368" y="2554606"/>
            <a:ext cx="405164" cy="1216178"/>
          </a:xfrm>
          <a:prstGeom prst="straightConnector1">
            <a:avLst/>
          </a:prstGeom>
          <a:ln w="28575">
            <a:solidFill>
              <a:srgbClr val="339966"/>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 idx="3"/>
            <a:endCxn id="17" idx="1"/>
          </p:cNvCxnSpPr>
          <p:nvPr/>
        </p:nvCxnSpPr>
        <p:spPr>
          <a:xfrm>
            <a:off x="2018368" y="2554606"/>
            <a:ext cx="405164" cy="1981346"/>
          </a:xfrm>
          <a:prstGeom prst="straightConnector1">
            <a:avLst/>
          </a:prstGeom>
          <a:ln w="28575">
            <a:solidFill>
              <a:srgbClr val="33996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1950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2" name="Rectangle 11"/>
          <p:cNvSpPr/>
          <p:nvPr/>
        </p:nvSpPr>
        <p:spPr>
          <a:xfrm>
            <a:off x="2475572" y="326976"/>
            <a:ext cx="4292138" cy="2063360"/>
          </a:xfrm>
          <a:prstGeom prst="rect">
            <a:avLst/>
          </a:prstGeom>
          <a:solidFill>
            <a:schemeClr val="tx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99696" y="2389695"/>
            <a:ext cx="8517201" cy="2063360"/>
          </a:xfrm>
          <a:prstGeom prst="rect">
            <a:avLst/>
          </a:prstGeom>
          <a:solidFill>
            <a:schemeClr val="tx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Google Shape;134;p14"/>
          <p:cNvSpPr txBox="1"/>
          <p:nvPr/>
        </p:nvSpPr>
        <p:spPr>
          <a:xfrm>
            <a:off x="138144" y="279652"/>
            <a:ext cx="3795901" cy="553968"/>
          </a:xfrm>
          <a:prstGeom prst="rect">
            <a:avLst/>
          </a:prstGeom>
          <a:noFill/>
          <a:ln>
            <a:noFill/>
          </a:ln>
        </p:spPr>
        <p:txBody>
          <a:bodyPr spcFirstLastPara="1" wrap="square" lIns="91425" tIns="91425" rIns="91425" bIns="91425" anchor="t" anchorCtr="0">
            <a:spAutoFit/>
          </a:bodyPr>
          <a:lstStyle/>
          <a:p>
            <a:pPr marL="127000" lvl="0" algn="l" rtl="0">
              <a:spcBef>
                <a:spcPts val="0"/>
              </a:spcBef>
              <a:spcAft>
                <a:spcPts val="0"/>
              </a:spcAft>
              <a:buSzPts val="1600"/>
            </a:pPr>
            <a:r>
              <a:rPr lang="en" sz="2400" b="1" dirty="0" smtClean="0">
                <a:latin typeface="Calibri"/>
                <a:ea typeface="Calibri"/>
                <a:cs typeface="Calibri"/>
                <a:sym typeface="Calibri"/>
              </a:rPr>
              <a:t>Visualization </a:t>
            </a:r>
            <a:endParaRPr sz="2400" b="1" dirty="0">
              <a:latin typeface="Calibri"/>
              <a:ea typeface="Calibri"/>
              <a:cs typeface="Calibri"/>
              <a:sym typeface="Calibri"/>
            </a:endParaRPr>
          </a:p>
        </p:txBody>
      </p:sp>
      <p:sp>
        <p:nvSpPr>
          <p:cNvPr id="136" name="Google Shape;136;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pic>
        <p:nvPicPr>
          <p:cNvPr id="2" name="Picture 1"/>
          <p:cNvPicPr>
            <a:picLocks noChangeAspect="1"/>
          </p:cNvPicPr>
          <p:nvPr/>
        </p:nvPicPr>
        <p:blipFill>
          <a:blip r:embed="rId3"/>
          <a:stretch>
            <a:fillRect/>
          </a:stretch>
        </p:blipFill>
        <p:spPr>
          <a:xfrm>
            <a:off x="2633928" y="475786"/>
            <a:ext cx="1802390" cy="1802390"/>
          </a:xfrm>
          <a:prstGeom prst="rect">
            <a:avLst/>
          </a:prstGeom>
        </p:spPr>
      </p:pic>
      <p:sp>
        <p:nvSpPr>
          <p:cNvPr id="3" name="TextBox 2"/>
          <p:cNvSpPr txBox="1"/>
          <p:nvPr/>
        </p:nvSpPr>
        <p:spPr>
          <a:xfrm>
            <a:off x="436815" y="1056645"/>
            <a:ext cx="2154382" cy="261610"/>
          </a:xfrm>
          <a:prstGeom prst="rect">
            <a:avLst/>
          </a:prstGeom>
          <a:noFill/>
        </p:spPr>
        <p:txBody>
          <a:bodyPr wrap="square" rtlCol="0">
            <a:spAutoFit/>
          </a:bodyPr>
          <a:lstStyle/>
          <a:p>
            <a:r>
              <a:rPr lang="en-US" sz="1100" i="1" dirty="0"/>
              <a:t>pituitary/Tr-pi_0621.jpg</a:t>
            </a:r>
          </a:p>
        </p:txBody>
      </p:sp>
      <p:pic>
        <p:nvPicPr>
          <p:cNvPr id="4" name="Picture 3"/>
          <p:cNvPicPr>
            <a:picLocks noChangeAspect="1"/>
          </p:cNvPicPr>
          <p:nvPr/>
        </p:nvPicPr>
        <p:blipFill>
          <a:blip r:embed="rId4"/>
          <a:stretch>
            <a:fillRect/>
          </a:stretch>
        </p:blipFill>
        <p:spPr>
          <a:xfrm>
            <a:off x="435357" y="2479905"/>
            <a:ext cx="1918853" cy="1865304"/>
          </a:xfrm>
          <a:prstGeom prst="rect">
            <a:avLst/>
          </a:prstGeom>
        </p:spPr>
      </p:pic>
      <p:pic>
        <p:nvPicPr>
          <p:cNvPr id="5" name="Picture 4"/>
          <p:cNvPicPr>
            <a:picLocks noChangeAspect="1"/>
          </p:cNvPicPr>
          <p:nvPr/>
        </p:nvPicPr>
        <p:blipFill>
          <a:blip r:embed="rId5"/>
          <a:stretch>
            <a:fillRect/>
          </a:stretch>
        </p:blipFill>
        <p:spPr>
          <a:xfrm>
            <a:off x="2532482" y="2479905"/>
            <a:ext cx="1949297" cy="1894898"/>
          </a:xfrm>
          <a:prstGeom prst="rect">
            <a:avLst/>
          </a:prstGeom>
        </p:spPr>
      </p:pic>
      <p:pic>
        <p:nvPicPr>
          <p:cNvPr id="6" name="Picture 5"/>
          <p:cNvPicPr>
            <a:picLocks noChangeAspect="1"/>
          </p:cNvPicPr>
          <p:nvPr/>
        </p:nvPicPr>
        <p:blipFill>
          <a:blip r:embed="rId6"/>
          <a:stretch>
            <a:fillRect/>
          </a:stretch>
        </p:blipFill>
        <p:spPr>
          <a:xfrm>
            <a:off x="4660051" y="2456068"/>
            <a:ext cx="1971207" cy="1916197"/>
          </a:xfrm>
          <a:prstGeom prst="rect">
            <a:avLst/>
          </a:prstGeom>
        </p:spPr>
      </p:pic>
      <p:pic>
        <p:nvPicPr>
          <p:cNvPr id="7" name="Picture 6"/>
          <p:cNvPicPr>
            <a:picLocks noChangeAspect="1"/>
          </p:cNvPicPr>
          <p:nvPr/>
        </p:nvPicPr>
        <p:blipFill>
          <a:blip r:embed="rId7"/>
          <a:stretch>
            <a:fillRect/>
          </a:stretch>
        </p:blipFill>
        <p:spPr>
          <a:xfrm>
            <a:off x="6767709" y="2452850"/>
            <a:ext cx="1974518" cy="1919415"/>
          </a:xfrm>
          <a:prstGeom prst="rect">
            <a:avLst/>
          </a:prstGeom>
        </p:spPr>
      </p:pic>
      <p:pic>
        <p:nvPicPr>
          <p:cNvPr id="8" name="Picture 7"/>
          <p:cNvPicPr>
            <a:picLocks noChangeAspect="1"/>
          </p:cNvPicPr>
          <p:nvPr/>
        </p:nvPicPr>
        <p:blipFill>
          <a:blip r:embed="rId8"/>
          <a:stretch>
            <a:fillRect/>
          </a:stretch>
        </p:blipFill>
        <p:spPr>
          <a:xfrm>
            <a:off x="4703837" y="475786"/>
            <a:ext cx="1885745" cy="1833119"/>
          </a:xfrm>
          <a:prstGeom prst="rect">
            <a:avLst/>
          </a:prstGeom>
        </p:spPr>
      </p:pic>
      <p:cxnSp>
        <p:nvCxnSpPr>
          <p:cNvPr id="10" name="Straight Connector 9"/>
          <p:cNvCxnSpPr/>
          <p:nvPr/>
        </p:nvCxnSpPr>
        <p:spPr>
          <a:xfrm>
            <a:off x="2475572" y="2389695"/>
            <a:ext cx="0" cy="206336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572000" y="319542"/>
            <a:ext cx="0" cy="4124695"/>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767709" y="2389695"/>
            <a:ext cx="0" cy="206336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8857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2" name="Rectangle 11"/>
          <p:cNvSpPr/>
          <p:nvPr/>
        </p:nvSpPr>
        <p:spPr>
          <a:xfrm>
            <a:off x="416312" y="1117696"/>
            <a:ext cx="8214732" cy="2956216"/>
          </a:xfrm>
          <a:prstGeom prst="rect">
            <a:avLst/>
          </a:prstGeom>
          <a:solidFill>
            <a:schemeClr val="tx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Google Shape;134;p14"/>
          <p:cNvSpPr txBox="1"/>
          <p:nvPr/>
        </p:nvSpPr>
        <p:spPr>
          <a:xfrm>
            <a:off x="138144" y="279652"/>
            <a:ext cx="3795901" cy="553968"/>
          </a:xfrm>
          <a:prstGeom prst="rect">
            <a:avLst/>
          </a:prstGeom>
          <a:noFill/>
          <a:ln>
            <a:noFill/>
          </a:ln>
        </p:spPr>
        <p:txBody>
          <a:bodyPr spcFirstLastPara="1" wrap="square" lIns="91425" tIns="91425" rIns="91425" bIns="91425" anchor="t" anchorCtr="0">
            <a:spAutoFit/>
          </a:bodyPr>
          <a:lstStyle/>
          <a:p>
            <a:pPr marL="127000" lvl="0" algn="l" rtl="0">
              <a:spcBef>
                <a:spcPts val="0"/>
              </a:spcBef>
              <a:spcAft>
                <a:spcPts val="0"/>
              </a:spcAft>
              <a:buSzPts val="1600"/>
            </a:pPr>
            <a:r>
              <a:rPr lang="en" sz="2400" b="1" dirty="0" smtClean="0">
                <a:latin typeface="Calibri"/>
                <a:ea typeface="Calibri"/>
                <a:cs typeface="Calibri"/>
                <a:sym typeface="Calibri"/>
              </a:rPr>
              <a:t>Limitation Finding </a:t>
            </a:r>
            <a:endParaRPr sz="2400" b="1" dirty="0">
              <a:latin typeface="Calibri"/>
              <a:ea typeface="Calibri"/>
              <a:cs typeface="Calibri"/>
              <a:sym typeface="Calibri"/>
            </a:endParaRPr>
          </a:p>
        </p:txBody>
      </p:sp>
      <p:sp>
        <p:nvSpPr>
          <p:cNvPr id="136" name="Google Shape;136;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473" y="1327775"/>
            <a:ext cx="2343477" cy="224821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9295" y="1327775"/>
            <a:ext cx="2141545" cy="2253278"/>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47127" y="1350597"/>
            <a:ext cx="2243607" cy="2253278"/>
          </a:xfrm>
          <a:prstGeom prst="rect">
            <a:avLst/>
          </a:prstGeom>
        </p:spPr>
      </p:pic>
      <p:sp>
        <p:nvSpPr>
          <p:cNvPr id="5" name="TextBox 4"/>
          <p:cNvSpPr txBox="1"/>
          <p:nvPr/>
        </p:nvSpPr>
        <p:spPr>
          <a:xfrm>
            <a:off x="670294" y="3685006"/>
            <a:ext cx="2343477" cy="307777"/>
          </a:xfrm>
          <a:prstGeom prst="rect">
            <a:avLst/>
          </a:prstGeom>
          <a:noFill/>
        </p:spPr>
        <p:txBody>
          <a:bodyPr wrap="square" rtlCol="0">
            <a:spAutoFit/>
          </a:bodyPr>
          <a:lstStyle/>
          <a:p>
            <a:pPr algn="ctr"/>
            <a:r>
              <a:rPr lang="en-US" dirty="0" smtClean="0"/>
              <a:t>Pituitary</a:t>
            </a:r>
            <a:endParaRPr lang="en-US" dirty="0"/>
          </a:p>
        </p:txBody>
      </p:sp>
      <p:sp>
        <p:nvSpPr>
          <p:cNvPr id="6" name="TextBox 5"/>
          <p:cNvSpPr txBox="1"/>
          <p:nvPr/>
        </p:nvSpPr>
        <p:spPr>
          <a:xfrm>
            <a:off x="3501227" y="3685006"/>
            <a:ext cx="2141545" cy="307777"/>
          </a:xfrm>
          <a:prstGeom prst="rect">
            <a:avLst/>
          </a:prstGeom>
          <a:noFill/>
        </p:spPr>
        <p:txBody>
          <a:bodyPr wrap="square" rtlCol="0">
            <a:spAutoFit/>
          </a:bodyPr>
          <a:lstStyle/>
          <a:p>
            <a:pPr algn="ctr"/>
            <a:r>
              <a:rPr lang="en-US" dirty="0" err="1" smtClean="0"/>
              <a:t>Glioma</a:t>
            </a:r>
            <a:r>
              <a:rPr lang="en-US" dirty="0" smtClean="0"/>
              <a:t> </a:t>
            </a:r>
            <a:endParaRPr lang="en-US" dirty="0"/>
          </a:p>
        </p:txBody>
      </p:sp>
      <p:sp>
        <p:nvSpPr>
          <p:cNvPr id="7" name="TextBox 6"/>
          <p:cNvSpPr txBox="1"/>
          <p:nvPr/>
        </p:nvSpPr>
        <p:spPr>
          <a:xfrm>
            <a:off x="6096779" y="3722681"/>
            <a:ext cx="2293955" cy="307777"/>
          </a:xfrm>
          <a:prstGeom prst="rect">
            <a:avLst/>
          </a:prstGeom>
          <a:noFill/>
        </p:spPr>
        <p:txBody>
          <a:bodyPr wrap="square" rtlCol="0">
            <a:spAutoFit/>
          </a:bodyPr>
          <a:lstStyle/>
          <a:p>
            <a:pPr algn="ctr"/>
            <a:r>
              <a:rPr lang="en-US" dirty="0" err="1" smtClean="0"/>
              <a:t>Glioma</a:t>
            </a:r>
            <a:r>
              <a:rPr lang="en-US" dirty="0" smtClean="0"/>
              <a:t> </a:t>
            </a:r>
            <a:endParaRPr lang="en-US" dirty="0"/>
          </a:p>
        </p:txBody>
      </p:sp>
      <p:sp>
        <p:nvSpPr>
          <p:cNvPr id="8" name="TextBox 7"/>
          <p:cNvSpPr txBox="1"/>
          <p:nvPr/>
        </p:nvSpPr>
        <p:spPr>
          <a:xfrm>
            <a:off x="271143" y="4432691"/>
            <a:ext cx="1706340" cy="307777"/>
          </a:xfrm>
          <a:prstGeom prst="rect">
            <a:avLst/>
          </a:prstGeom>
          <a:noFill/>
        </p:spPr>
        <p:txBody>
          <a:bodyPr wrap="square" rtlCol="0">
            <a:spAutoFit/>
          </a:bodyPr>
          <a:lstStyle/>
          <a:p>
            <a:pPr algn="ctr"/>
            <a:r>
              <a:rPr lang="en-US" dirty="0" smtClean="0"/>
              <a:t>Predicted Label </a:t>
            </a:r>
            <a:endParaRPr lang="en-US" dirty="0"/>
          </a:p>
        </p:txBody>
      </p:sp>
      <p:cxnSp>
        <p:nvCxnSpPr>
          <p:cNvPr id="13" name="Straight Connector 12"/>
          <p:cNvCxnSpPr/>
          <p:nvPr/>
        </p:nvCxnSpPr>
        <p:spPr>
          <a:xfrm>
            <a:off x="3293328" y="1117696"/>
            <a:ext cx="0" cy="2956216"/>
          </a:xfrm>
          <a:prstGeom prst="line">
            <a:avLst/>
          </a:prstGeom>
          <a:ln w="28575">
            <a:solidFill>
              <a:srgbClr val="000000"/>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817221" y="1117696"/>
            <a:ext cx="0" cy="2956216"/>
          </a:xfrm>
          <a:prstGeom prst="line">
            <a:avLst/>
          </a:prstGeom>
          <a:ln w="28575">
            <a:solidFill>
              <a:srgbClr val="00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9503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p:nvPr/>
        </p:nvSpPr>
        <p:spPr>
          <a:xfrm>
            <a:off x="138144" y="279652"/>
            <a:ext cx="3795901" cy="553968"/>
          </a:xfrm>
          <a:prstGeom prst="rect">
            <a:avLst/>
          </a:prstGeom>
          <a:noFill/>
          <a:ln>
            <a:noFill/>
          </a:ln>
        </p:spPr>
        <p:txBody>
          <a:bodyPr spcFirstLastPara="1" wrap="square" lIns="91425" tIns="91425" rIns="91425" bIns="91425" anchor="t" anchorCtr="0">
            <a:spAutoFit/>
          </a:bodyPr>
          <a:lstStyle/>
          <a:p>
            <a:pPr marL="127000" lvl="0" algn="l" rtl="0">
              <a:spcBef>
                <a:spcPts val="0"/>
              </a:spcBef>
              <a:spcAft>
                <a:spcPts val="0"/>
              </a:spcAft>
              <a:buSzPts val="1600"/>
            </a:pPr>
            <a:r>
              <a:rPr lang="en" sz="2400" b="1" dirty="0" smtClean="0">
                <a:latin typeface="Calibri"/>
                <a:ea typeface="Calibri"/>
                <a:cs typeface="Calibri"/>
                <a:sym typeface="Calibri"/>
              </a:rPr>
              <a:t>Recom</a:t>
            </a:r>
            <a:r>
              <a:rPr lang="en-US" sz="2400" b="1" dirty="0" smtClean="0">
                <a:latin typeface="Calibri"/>
                <a:ea typeface="Calibri"/>
                <a:cs typeface="Calibri"/>
                <a:sym typeface="Calibri"/>
              </a:rPr>
              <a:t>m</a:t>
            </a:r>
            <a:r>
              <a:rPr lang="en" sz="2400" b="1" dirty="0" smtClean="0">
                <a:latin typeface="Calibri"/>
                <a:ea typeface="Calibri"/>
                <a:cs typeface="Calibri"/>
                <a:sym typeface="Calibri"/>
              </a:rPr>
              <a:t>endation </a:t>
            </a:r>
            <a:endParaRPr sz="2400" b="1" dirty="0">
              <a:latin typeface="Calibri"/>
              <a:ea typeface="Calibri"/>
              <a:cs typeface="Calibri"/>
              <a:sym typeface="Calibri"/>
            </a:endParaRPr>
          </a:p>
        </p:txBody>
      </p:sp>
      <p:sp>
        <p:nvSpPr>
          <p:cNvPr id="136" name="Google Shape;136;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
        <p:nvSpPr>
          <p:cNvPr id="3" name="TextBox 2"/>
          <p:cNvSpPr txBox="1"/>
          <p:nvPr/>
        </p:nvSpPr>
        <p:spPr>
          <a:xfrm>
            <a:off x="2672196" y="433510"/>
            <a:ext cx="3799609" cy="461665"/>
          </a:xfrm>
          <a:prstGeom prst="rect">
            <a:avLst/>
          </a:prstGeom>
          <a:noFill/>
        </p:spPr>
        <p:txBody>
          <a:bodyPr wrap="square" rtlCol="0">
            <a:spAutoFit/>
          </a:bodyPr>
          <a:lstStyle/>
          <a:p>
            <a:pPr algn="ctr"/>
            <a:r>
              <a:rPr lang="en-US" sz="2400" dirty="0" smtClean="0"/>
              <a:t>New Insight Finding</a:t>
            </a:r>
            <a:endParaRPr lang="en-US" sz="2400" dirty="0"/>
          </a:p>
        </p:txBody>
      </p:sp>
      <p:sp>
        <p:nvSpPr>
          <p:cNvPr id="2" name="TextBox 1"/>
          <p:cNvSpPr txBox="1"/>
          <p:nvPr/>
        </p:nvSpPr>
        <p:spPr>
          <a:xfrm>
            <a:off x="568036" y="1177636"/>
            <a:ext cx="7822698" cy="923330"/>
          </a:xfrm>
          <a:prstGeom prst="rect">
            <a:avLst/>
          </a:prstGeom>
          <a:noFill/>
        </p:spPr>
        <p:txBody>
          <a:bodyPr wrap="square" rtlCol="0">
            <a:spAutoFit/>
          </a:bodyPr>
          <a:lstStyle/>
          <a:p>
            <a:pPr marL="285750" indent="-285750">
              <a:buFont typeface="Arial" panose="020B0604020202020204" pitchFamily="34" charset="0"/>
              <a:buChar char="•"/>
            </a:pPr>
            <a:r>
              <a:rPr lang="en-US" sz="1800" dirty="0" smtClean="0"/>
              <a:t>How to </a:t>
            </a:r>
            <a:r>
              <a:rPr lang="en-US" sz="1800" dirty="0" smtClean="0">
                <a:solidFill>
                  <a:srgbClr val="FF0000"/>
                </a:solidFill>
              </a:rPr>
              <a:t>self-attention</a:t>
            </a:r>
            <a:r>
              <a:rPr lang="en-US" sz="1800" dirty="0" smtClean="0"/>
              <a:t> with </a:t>
            </a:r>
            <a:r>
              <a:rPr lang="en-US" sz="1800" dirty="0" smtClean="0">
                <a:solidFill>
                  <a:srgbClr val="FF0000"/>
                </a:solidFill>
              </a:rPr>
              <a:t>multi input image</a:t>
            </a:r>
            <a:r>
              <a:rPr lang="en-US" sz="1800" dirty="0" smtClean="0"/>
              <a:t>? </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smtClean="0">
                <a:solidFill>
                  <a:schemeClr val="accent6"/>
                </a:solidFill>
              </a:rPr>
              <a:t>Multi – </a:t>
            </a:r>
            <a:r>
              <a:rPr lang="en-US" sz="1800" dirty="0">
                <a:solidFill>
                  <a:schemeClr val="accent6"/>
                </a:solidFill>
              </a:rPr>
              <a:t>tone </a:t>
            </a:r>
            <a:r>
              <a:rPr lang="en-US" sz="1800" dirty="0" smtClean="0">
                <a:solidFill>
                  <a:schemeClr val="accent6"/>
                </a:solidFill>
              </a:rPr>
              <a:t>augmentation</a:t>
            </a:r>
            <a:r>
              <a:rPr lang="en-US" sz="1800" dirty="0" smtClean="0"/>
              <a:t>? </a:t>
            </a:r>
            <a:endParaRPr lang="en-US" sz="1800" dirty="0"/>
          </a:p>
        </p:txBody>
      </p:sp>
    </p:spTree>
    <p:extLst>
      <p:ext uri="{BB962C8B-B14F-4D97-AF65-F5344CB8AC3E}">
        <p14:creationId xmlns:p14="http://schemas.microsoft.com/office/powerpoint/2010/main" val="37773507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
        <p:nvSpPr>
          <p:cNvPr id="329" name="Google Shape;329;p32"/>
          <p:cNvSpPr txBox="1"/>
          <p:nvPr/>
        </p:nvSpPr>
        <p:spPr>
          <a:xfrm>
            <a:off x="343375" y="300450"/>
            <a:ext cx="4299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smtClean="0">
                <a:latin typeface="Calibri"/>
                <a:ea typeface="Calibri"/>
                <a:cs typeface="Calibri"/>
                <a:sym typeface="Calibri"/>
              </a:rPr>
              <a:t>Thank you </a:t>
            </a:r>
            <a:endParaRPr sz="1600" b="1" dirty="0">
              <a:latin typeface="Calibri"/>
              <a:ea typeface="Calibri"/>
              <a:cs typeface="Calibri"/>
              <a:sym typeface="Calibri"/>
            </a:endParaRPr>
          </a:p>
        </p:txBody>
      </p:sp>
      <p:sp>
        <p:nvSpPr>
          <p:cNvPr id="4" name="Google Shape;18415;p72"/>
          <p:cNvSpPr txBox="1">
            <a:spLocks/>
          </p:cNvSpPr>
          <p:nvPr/>
        </p:nvSpPr>
        <p:spPr>
          <a:xfrm>
            <a:off x="1967550" y="1948800"/>
            <a:ext cx="5208900" cy="1245900"/>
          </a:xfrm>
          <a:prstGeom prst="rect">
            <a:avLst/>
          </a:prstGeom>
          <a:noFill/>
          <a:ln w="38100">
            <a:solidFill>
              <a:schemeClr val="bg2"/>
            </a:solidFill>
          </a:ln>
        </p:spPr>
        <p:txBody>
          <a:bodyPr spcFirstLastPara="1" wrap="square" lIns="91425" tIns="45700"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pPr algn="ctr"/>
            <a:r>
              <a:rPr lang="en-US" sz="6600" b="1" dirty="0" smtClean="0">
                <a:solidFill>
                  <a:schemeClr val="bg2"/>
                </a:solidFill>
              </a:rPr>
              <a:t>THANKS</a:t>
            </a:r>
            <a:endParaRPr lang="en-US" sz="6600" b="1" dirty="0">
              <a:solidFill>
                <a:schemeClr val="bg2"/>
              </a:solidFill>
            </a:endParaRPr>
          </a:p>
        </p:txBody>
      </p:sp>
    </p:spTree>
    <p:extLst>
      <p:ext uri="{BB962C8B-B14F-4D97-AF65-F5344CB8AC3E}">
        <p14:creationId xmlns:p14="http://schemas.microsoft.com/office/powerpoint/2010/main" val="29108258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p:nvPr/>
        </p:nvSpPr>
        <p:spPr>
          <a:xfrm>
            <a:off x="138144" y="279652"/>
            <a:ext cx="3795901" cy="553968"/>
          </a:xfrm>
          <a:prstGeom prst="rect">
            <a:avLst/>
          </a:prstGeom>
          <a:noFill/>
          <a:ln>
            <a:noFill/>
          </a:ln>
        </p:spPr>
        <p:txBody>
          <a:bodyPr spcFirstLastPara="1" wrap="square" lIns="91425" tIns="91425" rIns="91425" bIns="91425" anchor="t" anchorCtr="0">
            <a:spAutoFit/>
          </a:bodyPr>
          <a:lstStyle/>
          <a:p>
            <a:pPr marL="127000" lvl="0" algn="l" rtl="0">
              <a:spcBef>
                <a:spcPts val="0"/>
              </a:spcBef>
              <a:spcAft>
                <a:spcPts val="0"/>
              </a:spcAft>
              <a:buSzPts val="1600"/>
            </a:pPr>
            <a:r>
              <a:rPr lang="en" sz="2400" b="1" dirty="0" smtClean="0">
                <a:latin typeface="Calibri"/>
                <a:ea typeface="Calibri"/>
                <a:cs typeface="Calibri"/>
                <a:sym typeface="Calibri"/>
              </a:rPr>
              <a:t>Classification</a:t>
            </a:r>
            <a:endParaRPr sz="2400" b="1" dirty="0">
              <a:latin typeface="Calibri"/>
              <a:ea typeface="Calibri"/>
              <a:cs typeface="Calibri"/>
              <a:sym typeface="Calibri"/>
            </a:endParaRPr>
          </a:p>
        </p:txBody>
      </p:sp>
      <p:sp>
        <p:nvSpPr>
          <p:cNvPr id="136" name="Google Shape;136;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
        <p:nvSpPr>
          <p:cNvPr id="3" name="TextBox 2"/>
          <p:cNvSpPr txBox="1"/>
          <p:nvPr/>
        </p:nvSpPr>
        <p:spPr>
          <a:xfrm>
            <a:off x="2403240" y="556636"/>
            <a:ext cx="3748179" cy="830997"/>
          </a:xfrm>
          <a:prstGeom prst="rect">
            <a:avLst/>
          </a:prstGeom>
          <a:noFill/>
        </p:spPr>
        <p:txBody>
          <a:bodyPr wrap="square" rtlCol="0">
            <a:spAutoFit/>
          </a:bodyPr>
          <a:lstStyle/>
          <a:p>
            <a:pPr algn="ctr"/>
            <a:r>
              <a:rPr lang="en-US" sz="2400" b="1" dirty="0" smtClean="0">
                <a:solidFill>
                  <a:srgbClr val="FF0000"/>
                </a:solidFill>
              </a:rPr>
              <a:t>The algorithm: Momentum DQN  </a:t>
            </a:r>
            <a:r>
              <a:rPr lang="en-US" sz="2400" b="1" dirty="0" smtClean="0">
                <a:solidFill>
                  <a:srgbClr val="FF0000"/>
                </a:solidFill>
              </a:rPr>
              <a:t> </a:t>
            </a:r>
            <a:endParaRPr lang="en-US" sz="2400" b="1" dirty="0">
              <a:solidFill>
                <a:srgbClr val="FF0000"/>
              </a:solidFill>
            </a:endParaRPr>
          </a:p>
        </p:txBody>
      </p:sp>
      <p:sp>
        <p:nvSpPr>
          <p:cNvPr id="4" name="TextBox 3"/>
          <p:cNvSpPr txBox="1"/>
          <p:nvPr/>
        </p:nvSpPr>
        <p:spPr>
          <a:xfrm>
            <a:off x="1309255" y="1560708"/>
            <a:ext cx="6767945" cy="1384995"/>
          </a:xfrm>
          <a:prstGeom prst="rect">
            <a:avLst/>
          </a:prstGeom>
          <a:noFill/>
        </p:spPr>
        <p:txBody>
          <a:bodyPr wrap="square" rtlCol="0">
            <a:spAutoFit/>
          </a:bodyPr>
          <a:lstStyle/>
          <a:p>
            <a:r>
              <a:rPr lang="en-US" b="1" dirty="0" smtClean="0"/>
              <a:t>Double DQN</a:t>
            </a:r>
            <a:r>
              <a:rPr lang="en-US" dirty="0"/>
              <a:t>: was first proposed by </a:t>
            </a:r>
            <a:r>
              <a:rPr lang="en-US" dirty="0" smtClean="0"/>
              <a:t>Google Deep Mind </a:t>
            </a:r>
            <a:r>
              <a:rPr lang="en-US" dirty="0"/>
              <a:t>in an article </a:t>
            </a:r>
            <a:r>
              <a:rPr lang="en-US" dirty="0" smtClean="0"/>
              <a:t>titled </a:t>
            </a:r>
            <a:r>
              <a:rPr lang="en-US" dirty="0"/>
              <a:t>Deep Reinforcement Learning with Double </a:t>
            </a:r>
            <a:r>
              <a:rPr lang="en-US" dirty="0" smtClean="0"/>
              <a:t>Q-learning. It is </a:t>
            </a:r>
            <a:r>
              <a:rPr lang="en-US" dirty="0"/>
              <a:t>a technique used in Deep Q-Networks (DQNs) to address the issue of </a:t>
            </a:r>
            <a:r>
              <a:rPr lang="en-US" dirty="0">
                <a:solidFill>
                  <a:srgbClr val="FF0000"/>
                </a:solidFill>
              </a:rPr>
              <a:t>overestimation bias</a:t>
            </a:r>
            <a:r>
              <a:rPr lang="en-US" dirty="0"/>
              <a:t>. </a:t>
            </a:r>
            <a:endParaRPr lang="en-US" dirty="0" smtClean="0"/>
          </a:p>
          <a:p>
            <a:pPr marL="285750" indent="-285750">
              <a:buFont typeface="Arial" panose="020B0604020202020204" pitchFamily="34" charset="0"/>
              <a:buChar char="•"/>
            </a:pPr>
            <a:r>
              <a:rPr lang="en-US" dirty="0"/>
              <a:t>Reduces overestimation bias, leading to more accurate </a:t>
            </a:r>
            <a:r>
              <a:rPr lang="en-US" dirty="0" smtClean="0"/>
              <a:t>learning. </a:t>
            </a:r>
          </a:p>
          <a:p>
            <a:pPr marL="285750" indent="-285750">
              <a:buFont typeface="Arial" panose="020B0604020202020204" pitchFamily="34" charset="0"/>
              <a:buChar char="•"/>
            </a:pPr>
            <a:r>
              <a:rPr lang="en-US" dirty="0">
                <a:solidFill>
                  <a:schemeClr val="tx2">
                    <a:lumMod val="10000"/>
                  </a:schemeClr>
                </a:solidFill>
              </a:rPr>
              <a:t>I</a:t>
            </a:r>
            <a:r>
              <a:rPr lang="en-US" dirty="0" smtClean="0">
                <a:solidFill>
                  <a:schemeClr val="tx2">
                    <a:lumMod val="10000"/>
                  </a:schemeClr>
                </a:solidFill>
              </a:rPr>
              <a:t>mprove </a:t>
            </a:r>
            <a:r>
              <a:rPr lang="en-US" dirty="0">
                <a:solidFill>
                  <a:schemeClr val="tx2">
                    <a:lumMod val="10000"/>
                  </a:schemeClr>
                </a:solidFill>
              </a:rPr>
              <a:t>the </a:t>
            </a:r>
            <a:r>
              <a:rPr lang="en-US" dirty="0">
                <a:solidFill>
                  <a:srgbClr val="FF0000"/>
                </a:solidFill>
              </a:rPr>
              <a:t>stability </a:t>
            </a:r>
            <a:r>
              <a:rPr lang="en-US" dirty="0">
                <a:solidFill>
                  <a:schemeClr val="tx2">
                    <a:lumMod val="10000"/>
                  </a:schemeClr>
                </a:solidFill>
              </a:rPr>
              <a:t>and performance of DQN</a:t>
            </a:r>
            <a:r>
              <a:rPr lang="en-US" dirty="0"/>
              <a:t>, especially with </a:t>
            </a:r>
            <a:r>
              <a:rPr lang="en-US" dirty="0">
                <a:solidFill>
                  <a:srgbClr val="FF0000"/>
                </a:solidFill>
              </a:rPr>
              <a:t>small datasets</a:t>
            </a:r>
            <a:r>
              <a:rPr lang="en-US" dirty="0" smtClean="0"/>
              <a: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656644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p:nvPr/>
        </p:nvSpPr>
        <p:spPr>
          <a:xfrm>
            <a:off x="59482" y="143399"/>
            <a:ext cx="3061800" cy="615523"/>
          </a:xfrm>
          <a:prstGeom prst="rect">
            <a:avLst/>
          </a:prstGeom>
          <a:noFill/>
          <a:ln>
            <a:noFill/>
          </a:ln>
        </p:spPr>
        <p:txBody>
          <a:bodyPr spcFirstLastPara="1" wrap="square" lIns="91425" tIns="91425" rIns="91425" bIns="91425" anchor="t" anchorCtr="0">
            <a:spAutoFit/>
          </a:bodyPr>
          <a:lstStyle/>
          <a:p>
            <a:pPr marL="127000" lvl="0" algn="l" rtl="0">
              <a:spcBef>
                <a:spcPts val="0"/>
              </a:spcBef>
              <a:spcAft>
                <a:spcPts val="0"/>
              </a:spcAft>
              <a:buSzPts val="1600"/>
            </a:pPr>
            <a:r>
              <a:rPr lang="en" sz="2800" b="1" dirty="0" smtClean="0">
                <a:latin typeface="Calibri"/>
                <a:ea typeface="Calibri"/>
                <a:cs typeface="Calibri"/>
                <a:sym typeface="Calibri"/>
              </a:rPr>
              <a:t>Introduction </a:t>
            </a:r>
            <a:endParaRPr sz="2800" b="1" dirty="0">
              <a:latin typeface="Calibri"/>
              <a:ea typeface="Calibri"/>
              <a:cs typeface="Calibri"/>
              <a:sym typeface="Calibri"/>
            </a:endParaRPr>
          </a:p>
        </p:txBody>
      </p:sp>
      <p:sp>
        <p:nvSpPr>
          <p:cNvPr id="136" name="Google Shape;136;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
        <p:nvSpPr>
          <p:cNvPr id="3" name="TextBox 2"/>
          <p:cNvSpPr txBox="1"/>
          <p:nvPr/>
        </p:nvSpPr>
        <p:spPr>
          <a:xfrm>
            <a:off x="2718955" y="307221"/>
            <a:ext cx="3706091" cy="461665"/>
          </a:xfrm>
          <a:prstGeom prst="rect">
            <a:avLst/>
          </a:prstGeom>
          <a:noFill/>
        </p:spPr>
        <p:txBody>
          <a:bodyPr wrap="square" rtlCol="0">
            <a:spAutoFit/>
          </a:bodyPr>
          <a:lstStyle/>
          <a:p>
            <a:pPr algn="ctr"/>
            <a:r>
              <a:rPr lang="en-US" sz="2400" b="1" dirty="0" smtClean="0">
                <a:solidFill>
                  <a:srgbClr val="FF0000"/>
                </a:solidFill>
              </a:rPr>
              <a:t>Why it matters? </a:t>
            </a:r>
            <a:endParaRPr lang="en-US" sz="2400" b="1" dirty="0">
              <a:solidFill>
                <a:srgbClr val="FF0000"/>
              </a:solidFill>
            </a:endParaRPr>
          </a:p>
        </p:txBody>
      </p:sp>
      <p:sp>
        <p:nvSpPr>
          <p:cNvPr id="5" name="TextBox 4"/>
          <p:cNvSpPr txBox="1"/>
          <p:nvPr/>
        </p:nvSpPr>
        <p:spPr>
          <a:xfrm>
            <a:off x="1070264" y="829042"/>
            <a:ext cx="7003473" cy="646331"/>
          </a:xfrm>
          <a:prstGeom prst="rect">
            <a:avLst/>
          </a:prstGeom>
          <a:noFill/>
        </p:spPr>
        <p:txBody>
          <a:bodyPr wrap="square" rtlCol="0">
            <a:spAutoFit/>
          </a:bodyPr>
          <a:lstStyle/>
          <a:p>
            <a:pPr algn="ctr"/>
            <a:r>
              <a:rPr lang="en-US" sz="1800" b="1" dirty="0"/>
              <a:t>Brain tumor </a:t>
            </a:r>
            <a:r>
              <a:rPr lang="en-US" sz="1800" b="1" dirty="0" smtClean="0"/>
              <a:t>classification and localization: </a:t>
            </a:r>
            <a:r>
              <a:rPr lang="en-US" sz="1800" dirty="0" smtClean="0"/>
              <a:t>is </a:t>
            </a:r>
            <a:r>
              <a:rPr lang="en-US" sz="1800" dirty="0"/>
              <a:t>a crucial task in medical imaging for accurate diagnosis and treatment planning</a:t>
            </a:r>
            <a:r>
              <a:rPr lang="en-US" sz="1800" dirty="0" smtClean="0"/>
              <a:t>. </a:t>
            </a:r>
            <a:endParaRPr lang="en-US" sz="1800" dirty="0"/>
          </a:p>
        </p:txBody>
      </p:sp>
      <p:sp>
        <p:nvSpPr>
          <p:cNvPr id="8" name="TextBox 7"/>
          <p:cNvSpPr txBox="1"/>
          <p:nvPr/>
        </p:nvSpPr>
        <p:spPr>
          <a:xfrm>
            <a:off x="1203393" y="4001804"/>
            <a:ext cx="2762250" cy="738664"/>
          </a:xfrm>
          <a:prstGeom prst="rect">
            <a:avLst/>
          </a:prstGeom>
          <a:noFill/>
        </p:spPr>
        <p:txBody>
          <a:bodyPr wrap="square" rtlCol="0">
            <a:spAutoFit/>
          </a:bodyPr>
          <a:lstStyle/>
          <a:p>
            <a:r>
              <a:rPr lang="en-US" dirty="0" smtClean="0"/>
              <a:t>CNNs model are very robust to address with </a:t>
            </a:r>
            <a:r>
              <a:rPr lang="en-US" b="1" dirty="0" smtClean="0">
                <a:solidFill>
                  <a:srgbClr val="FF0000"/>
                </a:solidFill>
              </a:rPr>
              <a:t>large amounts of training data</a:t>
            </a:r>
            <a:r>
              <a:rPr lang="en-US" dirty="0" smtClean="0"/>
              <a:t>. </a:t>
            </a:r>
            <a:endParaRPr lang="en-US" dirty="0"/>
          </a:p>
        </p:txBody>
      </p:sp>
      <p:sp>
        <p:nvSpPr>
          <p:cNvPr id="10" name="TextBox 9"/>
          <p:cNvSpPr txBox="1"/>
          <p:nvPr/>
        </p:nvSpPr>
        <p:spPr>
          <a:xfrm>
            <a:off x="5201358" y="3987338"/>
            <a:ext cx="2872379" cy="738664"/>
          </a:xfrm>
          <a:prstGeom prst="rect">
            <a:avLst/>
          </a:prstGeom>
          <a:noFill/>
        </p:spPr>
        <p:txBody>
          <a:bodyPr wrap="square" rtlCol="0">
            <a:spAutoFit/>
          </a:bodyPr>
          <a:lstStyle/>
          <a:p>
            <a:r>
              <a:rPr lang="en-US" dirty="0" smtClean="0"/>
              <a:t>But, more </a:t>
            </a:r>
            <a:r>
              <a:rPr lang="en-US" dirty="0"/>
              <a:t>and more </a:t>
            </a:r>
            <a:r>
              <a:rPr lang="en-US" b="1" dirty="0">
                <a:solidFill>
                  <a:srgbClr val="FF0000"/>
                </a:solidFill>
              </a:rPr>
              <a:t>scarcity of medical </a:t>
            </a:r>
            <a:r>
              <a:rPr lang="en-US" b="1" dirty="0" smtClean="0">
                <a:solidFill>
                  <a:srgbClr val="FF0000"/>
                </a:solidFill>
              </a:rPr>
              <a:t>data</a:t>
            </a:r>
            <a:r>
              <a:rPr lang="en-US" dirty="0" smtClean="0"/>
              <a:t>. How to deal these challenges? </a:t>
            </a:r>
            <a:endParaRPr lang="en-US" dirty="0"/>
          </a:p>
        </p:txBody>
      </p:sp>
      <p:pic>
        <p:nvPicPr>
          <p:cNvPr id="6" name="Picture 5"/>
          <p:cNvPicPr>
            <a:picLocks noChangeAspect="1"/>
          </p:cNvPicPr>
          <p:nvPr/>
        </p:nvPicPr>
        <p:blipFill>
          <a:blip r:embed="rId3"/>
          <a:stretch>
            <a:fillRect/>
          </a:stretch>
        </p:blipFill>
        <p:spPr>
          <a:xfrm>
            <a:off x="4992354" y="1691813"/>
            <a:ext cx="3555550" cy="1776786"/>
          </a:xfrm>
          <a:prstGeom prst="rect">
            <a:avLst/>
          </a:prstGeom>
        </p:spPr>
      </p:pic>
      <p:pic>
        <p:nvPicPr>
          <p:cNvPr id="13" name="Picture 12"/>
          <p:cNvPicPr>
            <a:picLocks noChangeAspect="1"/>
          </p:cNvPicPr>
          <p:nvPr/>
        </p:nvPicPr>
        <p:blipFill rotWithShape="1">
          <a:blip r:embed="rId4"/>
          <a:srcRect l="720"/>
          <a:stretch/>
        </p:blipFill>
        <p:spPr>
          <a:xfrm>
            <a:off x="1070264" y="1691813"/>
            <a:ext cx="3635795" cy="2058441"/>
          </a:xfrm>
          <a:prstGeom prst="rect">
            <a:avLst/>
          </a:prstGeom>
        </p:spPr>
      </p:pic>
    </p:spTree>
    <p:extLst>
      <p:ext uri="{BB962C8B-B14F-4D97-AF65-F5344CB8AC3E}">
        <p14:creationId xmlns:p14="http://schemas.microsoft.com/office/powerpoint/2010/main" val="27616094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p:nvPr/>
        </p:nvSpPr>
        <p:spPr>
          <a:xfrm>
            <a:off x="138144" y="279652"/>
            <a:ext cx="3795901" cy="553968"/>
          </a:xfrm>
          <a:prstGeom prst="rect">
            <a:avLst/>
          </a:prstGeom>
          <a:noFill/>
          <a:ln>
            <a:noFill/>
          </a:ln>
        </p:spPr>
        <p:txBody>
          <a:bodyPr spcFirstLastPara="1" wrap="square" lIns="91425" tIns="91425" rIns="91425" bIns="91425" anchor="t" anchorCtr="0">
            <a:spAutoFit/>
          </a:bodyPr>
          <a:lstStyle/>
          <a:p>
            <a:pPr marL="127000" lvl="0" algn="l" rtl="0">
              <a:spcBef>
                <a:spcPts val="0"/>
              </a:spcBef>
              <a:spcAft>
                <a:spcPts val="0"/>
              </a:spcAft>
              <a:buSzPts val="1600"/>
            </a:pPr>
            <a:r>
              <a:rPr lang="en" sz="2400" b="1" dirty="0" smtClean="0">
                <a:latin typeface="Calibri"/>
                <a:ea typeface="Calibri"/>
                <a:cs typeface="Calibri"/>
                <a:sym typeface="Calibri"/>
              </a:rPr>
              <a:t>References </a:t>
            </a:r>
            <a:endParaRPr sz="2400" b="1" dirty="0">
              <a:latin typeface="Calibri"/>
              <a:ea typeface="Calibri"/>
              <a:cs typeface="Calibri"/>
              <a:sym typeface="Calibri"/>
            </a:endParaRPr>
          </a:p>
        </p:txBody>
      </p:sp>
      <p:sp>
        <p:nvSpPr>
          <p:cNvPr id="136" name="Google Shape;136;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
        <p:nvSpPr>
          <p:cNvPr id="2" name="TextBox 1"/>
          <p:cNvSpPr txBox="1"/>
          <p:nvPr/>
        </p:nvSpPr>
        <p:spPr>
          <a:xfrm>
            <a:off x="429491" y="1004455"/>
            <a:ext cx="7682345" cy="3139321"/>
          </a:xfrm>
          <a:prstGeom prst="rect">
            <a:avLst/>
          </a:prstGeom>
          <a:noFill/>
        </p:spPr>
        <p:txBody>
          <a:bodyPr wrap="square" rtlCol="0">
            <a:spAutoFit/>
          </a:bodyPr>
          <a:lstStyle/>
          <a:p>
            <a:r>
              <a:rPr lang="en-US" b="1" dirty="0" smtClean="0"/>
              <a:t>Doctor</a:t>
            </a:r>
            <a:r>
              <a:rPr lang="en-US" dirty="0" smtClean="0"/>
              <a:t>: </a:t>
            </a:r>
          </a:p>
          <a:p>
            <a:pPr marL="285750" indent="-285750">
              <a:buFont typeface="Arial" panose="020B0604020202020204" pitchFamily="34" charset="0"/>
              <a:buChar char="•"/>
            </a:pPr>
            <a:r>
              <a:rPr lang="en-US" dirty="0" smtClean="0"/>
              <a:t>Hoang Ngoc Huynh </a:t>
            </a:r>
          </a:p>
          <a:p>
            <a:pPr marL="285750" indent="-285750">
              <a:buFont typeface="Arial" panose="020B0604020202020204" pitchFamily="34" charset="0"/>
              <a:buChar char="•"/>
            </a:pPr>
            <a:r>
              <a:rPr lang="en-US" dirty="0" err="1"/>
              <a:t>Quang</a:t>
            </a:r>
            <a:r>
              <a:rPr lang="en-US" dirty="0"/>
              <a:t> Tri </a:t>
            </a:r>
            <a:r>
              <a:rPr lang="en-US" dirty="0" smtClean="0"/>
              <a:t>General </a:t>
            </a:r>
            <a:r>
              <a:rPr lang="en-US" dirty="0"/>
              <a:t>Hospital</a:t>
            </a:r>
            <a:endParaRPr lang="en-US" dirty="0" smtClean="0"/>
          </a:p>
          <a:p>
            <a:pPr marL="285750" indent="-285750">
              <a:buFont typeface="Arial" panose="020B0604020202020204" pitchFamily="34" charset="0"/>
              <a:buChar char="•"/>
            </a:pPr>
            <a:r>
              <a:rPr lang="en-US" dirty="0" smtClean="0"/>
              <a:t>Phone: 091 5711133</a:t>
            </a:r>
          </a:p>
          <a:p>
            <a:pPr marL="285750" indent="-285750">
              <a:buFont typeface="Arial" panose="020B0604020202020204" pitchFamily="34" charset="0"/>
              <a:buChar char="•"/>
            </a:pPr>
            <a:endParaRPr lang="en-US" dirty="0" smtClean="0"/>
          </a:p>
          <a:p>
            <a:r>
              <a:rPr lang="en-US" b="1" dirty="0" err="1" smtClean="0"/>
              <a:t>Mertrics</a:t>
            </a:r>
            <a:r>
              <a:rPr lang="en-US" dirty="0" smtClean="0"/>
              <a:t>: </a:t>
            </a:r>
          </a:p>
          <a:p>
            <a:pPr marL="285750" lvl="1" indent="-285750">
              <a:buFont typeface="Arial" panose="020B0604020202020204" pitchFamily="34" charset="0"/>
              <a:buChar char="•"/>
            </a:pPr>
            <a:r>
              <a:rPr lang="en-US" sz="1200" i="1" dirty="0" smtClean="0">
                <a:solidFill>
                  <a:srgbClr val="0070C0"/>
                </a:solidFill>
              </a:rPr>
              <a:t>On </a:t>
            </a:r>
            <a:r>
              <a:rPr lang="en-US" sz="1200" i="1" dirty="0">
                <a:solidFill>
                  <a:srgbClr val="0070C0"/>
                </a:solidFill>
              </a:rPr>
              <a:t>evaluation metrics for medical applications of artificial intelligence | Scientific Reports</a:t>
            </a:r>
            <a:br>
              <a:rPr lang="en-US" sz="1200" i="1" dirty="0">
                <a:solidFill>
                  <a:srgbClr val="0070C0"/>
                </a:solidFill>
              </a:rPr>
            </a:br>
            <a:r>
              <a:rPr lang="en-US" sz="1200" i="1" dirty="0">
                <a:solidFill>
                  <a:srgbClr val="0070C0"/>
                </a:solidFill>
              </a:rPr>
              <a:t>(nature.com) </a:t>
            </a:r>
            <a:r>
              <a:rPr lang="en-US" sz="1200" i="1" dirty="0">
                <a:solidFill>
                  <a:schemeClr val="tx2">
                    <a:lumMod val="10000"/>
                  </a:schemeClr>
                </a:solidFill>
              </a:rPr>
              <a:t>- 2022 - 163 </a:t>
            </a:r>
            <a:r>
              <a:rPr lang="en-US" sz="1200" i="1" dirty="0" smtClean="0">
                <a:solidFill>
                  <a:schemeClr val="tx2">
                    <a:lumMod val="10000"/>
                  </a:schemeClr>
                </a:solidFill>
              </a:rPr>
              <a:t>citations</a:t>
            </a:r>
            <a:endParaRPr lang="en-US" sz="1200" i="1" dirty="0">
              <a:solidFill>
                <a:schemeClr val="tx2">
                  <a:lumMod val="10000"/>
                </a:schemeClr>
              </a:solidFill>
            </a:endParaRPr>
          </a:p>
          <a:p>
            <a:pPr marL="285750" lvl="1" indent="-285750">
              <a:buFont typeface="Arial" panose="020B0604020202020204" pitchFamily="34" charset="0"/>
              <a:buChar char="•"/>
            </a:pPr>
            <a:r>
              <a:rPr lang="en-US" sz="1200" i="1" dirty="0" smtClean="0">
                <a:solidFill>
                  <a:srgbClr val="0070C0"/>
                </a:solidFill>
              </a:rPr>
              <a:t>Applied </a:t>
            </a:r>
            <a:r>
              <a:rPr lang="en-US" sz="1200" i="1" dirty="0">
                <a:solidFill>
                  <a:srgbClr val="0070C0"/>
                </a:solidFill>
              </a:rPr>
              <a:t>Sciences | Free Full-Text | Classification of Brain Tumors from MRI Images Using a</a:t>
            </a:r>
            <a:br>
              <a:rPr lang="en-US" sz="1200" i="1" dirty="0">
                <a:solidFill>
                  <a:srgbClr val="0070C0"/>
                </a:solidFill>
              </a:rPr>
            </a:br>
            <a:r>
              <a:rPr lang="en-US" sz="1200" i="1" dirty="0">
                <a:solidFill>
                  <a:srgbClr val="0070C0"/>
                </a:solidFill>
              </a:rPr>
              <a:t>Convolutional Neural Network (mdpi.com) </a:t>
            </a:r>
            <a:r>
              <a:rPr lang="en-US" sz="1200" i="1" dirty="0">
                <a:solidFill>
                  <a:schemeClr val="tx2">
                    <a:lumMod val="10000"/>
                  </a:schemeClr>
                </a:solidFill>
              </a:rPr>
              <a:t>- 2020 - 302 </a:t>
            </a:r>
            <a:r>
              <a:rPr lang="en-US" sz="1200" i="1" dirty="0" smtClean="0">
                <a:solidFill>
                  <a:schemeClr val="tx2">
                    <a:lumMod val="10000"/>
                  </a:schemeClr>
                </a:solidFill>
              </a:rPr>
              <a:t>citations</a:t>
            </a:r>
            <a:endParaRPr lang="en-US" sz="1200" i="1" dirty="0">
              <a:solidFill>
                <a:schemeClr val="tx2">
                  <a:lumMod val="10000"/>
                </a:schemeClr>
              </a:solidFill>
            </a:endParaRPr>
          </a:p>
          <a:p>
            <a:pPr marL="285750" lvl="1" indent="-285750">
              <a:buFont typeface="Arial" panose="020B0604020202020204" pitchFamily="34" charset="0"/>
              <a:buChar char="•"/>
            </a:pPr>
            <a:r>
              <a:rPr lang="en-US" sz="1200" i="1" dirty="0" smtClean="0">
                <a:solidFill>
                  <a:srgbClr val="0070C0"/>
                </a:solidFill>
              </a:rPr>
              <a:t>TOWARDS </a:t>
            </a:r>
            <a:r>
              <a:rPr lang="en-US" sz="1200" i="1" dirty="0">
                <a:solidFill>
                  <a:srgbClr val="0070C0"/>
                </a:solidFill>
              </a:rPr>
              <a:t>A GUIDELINE FOR EVALUATION METRICS IN MEDICAL IMAGE</a:t>
            </a:r>
            <a:br>
              <a:rPr lang="en-US" sz="1200" i="1" dirty="0">
                <a:solidFill>
                  <a:srgbClr val="0070C0"/>
                </a:solidFill>
              </a:rPr>
            </a:br>
            <a:r>
              <a:rPr lang="en-US" sz="1200" i="1" dirty="0">
                <a:solidFill>
                  <a:srgbClr val="0070C0"/>
                </a:solidFill>
              </a:rPr>
              <a:t>SEGMENTATION </a:t>
            </a:r>
            <a:r>
              <a:rPr lang="en-US" sz="1200" i="1" dirty="0">
                <a:solidFill>
                  <a:schemeClr val="tx2">
                    <a:lumMod val="10000"/>
                  </a:schemeClr>
                </a:solidFill>
              </a:rPr>
              <a:t>- 2022 - 96 citations </a:t>
            </a:r>
            <a:endParaRPr lang="en-US" sz="1200" i="1" dirty="0" smtClean="0">
              <a:solidFill>
                <a:schemeClr val="tx2">
                  <a:lumMod val="10000"/>
                </a:schemeClr>
              </a:solidFill>
            </a:endParaRPr>
          </a:p>
          <a:p>
            <a:pPr marL="285750" lvl="1" indent="-285750">
              <a:buFont typeface="Arial" panose="020B0604020202020204" pitchFamily="34" charset="0"/>
              <a:buChar char="•"/>
            </a:pPr>
            <a:endParaRPr lang="en-US" dirty="0">
              <a:solidFill>
                <a:srgbClr val="0070C0"/>
              </a:solidFill>
            </a:endParaRPr>
          </a:p>
          <a:p>
            <a:pPr lvl="1"/>
            <a:r>
              <a:rPr lang="en-US" b="1" dirty="0" smtClean="0">
                <a:solidFill>
                  <a:schemeClr val="tx2">
                    <a:lumMod val="10000"/>
                  </a:schemeClr>
                </a:solidFill>
              </a:rPr>
              <a:t>Dataset</a:t>
            </a:r>
            <a:r>
              <a:rPr lang="en-US" dirty="0" smtClean="0">
                <a:solidFill>
                  <a:schemeClr val="tx2">
                    <a:lumMod val="10000"/>
                  </a:schemeClr>
                </a:solidFill>
              </a:rPr>
              <a:t>: </a:t>
            </a:r>
          </a:p>
          <a:p>
            <a:pPr marL="285750" lvl="1" indent="-285750">
              <a:buFont typeface="Arial" panose="020B0604020202020204" pitchFamily="34" charset="0"/>
              <a:buChar char="•"/>
            </a:pPr>
            <a:r>
              <a:rPr lang="en-US" sz="1200" i="1" dirty="0">
                <a:solidFill>
                  <a:srgbClr val="0070C0"/>
                </a:solidFill>
              </a:rPr>
              <a:t>Brain Tumor MRI Dataset (kaggle.com) </a:t>
            </a:r>
            <a:r>
              <a:rPr lang="en-US" sz="1200" i="1" dirty="0">
                <a:solidFill>
                  <a:schemeClr val="tx2">
                    <a:lumMod val="10000"/>
                  </a:schemeClr>
                </a:solidFill>
              </a:rPr>
              <a:t>- 2022 </a:t>
            </a:r>
          </a:p>
        </p:txBody>
      </p:sp>
    </p:spTree>
    <p:extLst>
      <p:ext uri="{BB962C8B-B14F-4D97-AF65-F5344CB8AC3E}">
        <p14:creationId xmlns:p14="http://schemas.microsoft.com/office/powerpoint/2010/main" val="27237393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p:nvPr/>
        </p:nvSpPr>
        <p:spPr>
          <a:xfrm>
            <a:off x="138144" y="279652"/>
            <a:ext cx="3795901" cy="553968"/>
          </a:xfrm>
          <a:prstGeom prst="rect">
            <a:avLst/>
          </a:prstGeom>
          <a:noFill/>
          <a:ln>
            <a:noFill/>
          </a:ln>
        </p:spPr>
        <p:txBody>
          <a:bodyPr spcFirstLastPara="1" wrap="square" lIns="91425" tIns="91425" rIns="91425" bIns="91425" anchor="t" anchorCtr="0">
            <a:spAutoFit/>
          </a:bodyPr>
          <a:lstStyle/>
          <a:p>
            <a:pPr marL="127000" lvl="0" algn="l" rtl="0">
              <a:spcBef>
                <a:spcPts val="0"/>
              </a:spcBef>
              <a:spcAft>
                <a:spcPts val="0"/>
              </a:spcAft>
              <a:buSzPts val="1600"/>
            </a:pPr>
            <a:r>
              <a:rPr lang="en" sz="2400" b="1" dirty="0" smtClean="0">
                <a:latin typeface="Calibri"/>
                <a:ea typeface="Calibri"/>
                <a:cs typeface="Calibri"/>
                <a:sym typeface="Calibri"/>
              </a:rPr>
              <a:t>References </a:t>
            </a:r>
            <a:endParaRPr sz="2400" b="1" dirty="0">
              <a:latin typeface="Calibri"/>
              <a:ea typeface="Calibri"/>
              <a:cs typeface="Calibri"/>
              <a:sym typeface="Calibri"/>
            </a:endParaRPr>
          </a:p>
        </p:txBody>
      </p:sp>
      <p:sp>
        <p:nvSpPr>
          <p:cNvPr id="136" name="Google Shape;136;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
        <p:nvSpPr>
          <p:cNvPr id="2" name="TextBox 1"/>
          <p:cNvSpPr txBox="1"/>
          <p:nvPr/>
        </p:nvSpPr>
        <p:spPr>
          <a:xfrm>
            <a:off x="436418" y="976746"/>
            <a:ext cx="7682345" cy="3508653"/>
          </a:xfrm>
          <a:prstGeom prst="rect">
            <a:avLst/>
          </a:prstGeom>
          <a:noFill/>
        </p:spPr>
        <p:txBody>
          <a:bodyPr wrap="square" rtlCol="0">
            <a:spAutoFit/>
          </a:bodyPr>
          <a:lstStyle/>
          <a:p>
            <a:r>
              <a:rPr lang="en-US" b="1" dirty="0" smtClean="0"/>
              <a:t>Method</a:t>
            </a:r>
            <a:r>
              <a:rPr lang="en-US" dirty="0" smtClean="0"/>
              <a:t>: </a:t>
            </a:r>
          </a:p>
          <a:p>
            <a:pPr marL="285750" indent="-285750">
              <a:buFont typeface="Arial" panose="020B0604020202020204" pitchFamily="34" charset="0"/>
              <a:buChar char="•"/>
            </a:pPr>
            <a:r>
              <a:rPr lang="en-US" sz="1200" i="1" dirty="0">
                <a:solidFill>
                  <a:srgbClr val="0070C0"/>
                </a:solidFill>
              </a:rPr>
              <a:t>Applied Sciences | Free Full-Text | Classification of Brain Tumors from MRI Images Using a</a:t>
            </a:r>
            <a:br>
              <a:rPr lang="en-US" sz="1200" i="1" dirty="0">
                <a:solidFill>
                  <a:srgbClr val="0070C0"/>
                </a:solidFill>
              </a:rPr>
            </a:br>
            <a:r>
              <a:rPr lang="en-US" sz="1200" i="1" dirty="0">
                <a:solidFill>
                  <a:srgbClr val="0070C0"/>
                </a:solidFill>
              </a:rPr>
              <a:t>Convolutional Neural Network (mdpi.com) </a:t>
            </a:r>
            <a:r>
              <a:rPr lang="en-US" sz="1200" i="1" dirty="0">
                <a:solidFill>
                  <a:schemeClr val="tx2">
                    <a:lumMod val="10000"/>
                  </a:schemeClr>
                </a:solidFill>
              </a:rPr>
              <a:t>- 2020 - 302 citations </a:t>
            </a:r>
            <a:r>
              <a:rPr lang="en-US" sz="1200" i="1" dirty="0" smtClean="0">
                <a:solidFill>
                  <a:schemeClr val="tx2">
                    <a:lumMod val="10000"/>
                  </a:schemeClr>
                </a:solidFill>
              </a:rPr>
              <a:t>– </a:t>
            </a:r>
            <a:r>
              <a:rPr lang="en-US" sz="1200" i="1" dirty="0" err="1" smtClean="0">
                <a:solidFill>
                  <a:schemeClr val="tx2">
                    <a:lumMod val="10000"/>
                  </a:schemeClr>
                </a:solidFill>
              </a:rPr>
              <a:t>Figshare</a:t>
            </a:r>
            <a:endParaRPr lang="en-US" sz="1200" i="1" dirty="0">
              <a:solidFill>
                <a:schemeClr val="tx2">
                  <a:lumMod val="10000"/>
                </a:schemeClr>
              </a:solidFill>
            </a:endParaRPr>
          </a:p>
          <a:p>
            <a:pPr marL="285750" indent="-285750">
              <a:buFont typeface="Arial" panose="020B0604020202020204" pitchFamily="34" charset="0"/>
              <a:buChar char="•"/>
            </a:pPr>
            <a:r>
              <a:rPr lang="en-US" sz="1200" i="1" dirty="0" smtClean="0">
                <a:solidFill>
                  <a:srgbClr val="0070C0"/>
                </a:solidFill>
              </a:rPr>
              <a:t>Brain </a:t>
            </a:r>
            <a:r>
              <a:rPr lang="en-US" sz="1200" i="1" dirty="0">
                <a:solidFill>
                  <a:srgbClr val="0070C0"/>
                </a:solidFill>
              </a:rPr>
              <a:t>tumor MRI images identification and classification based on the recurrent </a:t>
            </a:r>
            <a:r>
              <a:rPr lang="en-US" sz="1200" i="1" dirty="0" smtClean="0">
                <a:solidFill>
                  <a:srgbClr val="0070C0"/>
                </a:solidFill>
              </a:rPr>
              <a:t>convolutional neural </a:t>
            </a:r>
            <a:r>
              <a:rPr lang="en-US" sz="1200" i="1" dirty="0">
                <a:solidFill>
                  <a:srgbClr val="0070C0"/>
                </a:solidFill>
              </a:rPr>
              <a:t>network - </a:t>
            </a:r>
            <a:r>
              <a:rPr lang="en-US" sz="1200" i="1" dirty="0" err="1">
                <a:solidFill>
                  <a:srgbClr val="0070C0"/>
                </a:solidFill>
              </a:rPr>
              <a:t>ScienceDirect</a:t>
            </a:r>
            <a:r>
              <a:rPr lang="en-US" sz="1200" i="1" dirty="0">
                <a:solidFill>
                  <a:srgbClr val="0070C0"/>
                </a:solidFill>
              </a:rPr>
              <a:t> - </a:t>
            </a:r>
            <a:r>
              <a:rPr lang="en-US" sz="1200" i="1" dirty="0">
                <a:solidFill>
                  <a:schemeClr val="tx2">
                    <a:lumMod val="10000"/>
                  </a:schemeClr>
                </a:solidFill>
              </a:rPr>
              <a:t>2022 - 62 citations </a:t>
            </a:r>
            <a:r>
              <a:rPr lang="en-US" sz="1200" i="1" dirty="0" smtClean="0">
                <a:solidFill>
                  <a:schemeClr val="tx2">
                    <a:lumMod val="10000"/>
                  </a:schemeClr>
                </a:solidFill>
              </a:rPr>
              <a:t>– </a:t>
            </a:r>
            <a:r>
              <a:rPr lang="en-US" sz="1200" i="1" dirty="0" err="1" smtClean="0">
                <a:solidFill>
                  <a:schemeClr val="tx2">
                    <a:lumMod val="10000"/>
                  </a:schemeClr>
                </a:solidFill>
              </a:rPr>
              <a:t>Sartaj</a:t>
            </a:r>
            <a:endParaRPr lang="en-US" sz="1200" i="1" dirty="0">
              <a:solidFill>
                <a:schemeClr val="tx2">
                  <a:lumMod val="10000"/>
                </a:schemeClr>
              </a:solidFill>
            </a:endParaRPr>
          </a:p>
          <a:p>
            <a:pPr marL="285750" indent="-285750">
              <a:buFont typeface="Arial" panose="020B0604020202020204" pitchFamily="34" charset="0"/>
              <a:buChar char="•"/>
            </a:pPr>
            <a:r>
              <a:rPr lang="en-US" sz="1200" i="1" dirty="0" smtClean="0">
                <a:solidFill>
                  <a:srgbClr val="0070C0"/>
                </a:solidFill>
              </a:rPr>
              <a:t>BRAIN </a:t>
            </a:r>
            <a:r>
              <a:rPr lang="en-US" sz="1200" i="1" dirty="0">
                <a:solidFill>
                  <a:srgbClr val="0070C0"/>
                </a:solidFill>
              </a:rPr>
              <a:t>TUMOR MRI IMAGE CLASSIFICATION WITH FEATURE SELECTION AND</a:t>
            </a:r>
            <a:br>
              <a:rPr lang="en-US" sz="1200" i="1" dirty="0">
                <a:solidFill>
                  <a:srgbClr val="0070C0"/>
                </a:solidFill>
              </a:rPr>
            </a:br>
            <a:r>
              <a:rPr lang="en-US" sz="1200" i="1" dirty="0">
                <a:solidFill>
                  <a:srgbClr val="0070C0"/>
                </a:solidFill>
              </a:rPr>
              <a:t>EXTRACTION USING LINEAR DISCRIMINANT ANALYSIS </a:t>
            </a:r>
            <a:r>
              <a:rPr lang="en-US" sz="1200" i="1" dirty="0">
                <a:solidFill>
                  <a:schemeClr val="tx2">
                    <a:lumMod val="10000"/>
                  </a:schemeClr>
                </a:solidFill>
              </a:rPr>
              <a:t>- 2012 - 79 </a:t>
            </a:r>
            <a:r>
              <a:rPr lang="en-US" sz="1200" i="1" dirty="0" smtClean="0">
                <a:solidFill>
                  <a:schemeClr val="tx2">
                    <a:lumMod val="10000"/>
                  </a:schemeClr>
                </a:solidFill>
              </a:rPr>
              <a:t>citations</a:t>
            </a:r>
            <a:endParaRPr lang="en-US" sz="1200" i="1" dirty="0">
              <a:solidFill>
                <a:schemeClr val="tx2">
                  <a:lumMod val="10000"/>
                </a:schemeClr>
              </a:solidFill>
            </a:endParaRPr>
          </a:p>
          <a:p>
            <a:pPr marL="285750" indent="-285750">
              <a:buFont typeface="Arial" panose="020B0604020202020204" pitchFamily="34" charset="0"/>
              <a:buChar char="•"/>
            </a:pPr>
            <a:r>
              <a:rPr lang="en-US" sz="1200" i="1" dirty="0" smtClean="0">
                <a:solidFill>
                  <a:srgbClr val="0070C0"/>
                </a:solidFill>
              </a:rPr>
              <a:t>Brain </a:t>
            </a:r>
            <a:r>
              <a:rPr lang="en-US" sz="1200" i="1" dirty="0">
                <a:solidFill>
                  <a:srgbClr val="0070C0"/>
                </a:solidFill>
              </a:rPr>
              <a:t>tumor detection and classification using machine learning: a comprehensive survey |</a:t>
            </a:r>
            <a:br>
              <a:rPr lang="en-US" sz="1200" i="1" dirty="0">
                <a:solidFill>
                  <a:srgbClr val="0070C0"/>
                </a:solidFill>
              </a:rPr>
            </a:br>
            <a:r>
              <a:rPr lang="en-US" sz="1200" i="1" dirty="0">
                <a:solidFill>
                  <a:srgbClr val="0070C0"/>
                </a:solidFill>
              </a:rPr>
              <a:t>Complex &amp; Intelligent Systems (springer.com) </a:t>
            </a:r>
            <a:r>
              <a:rPr lang="en-US" sz="1200" i="1" dirty="0">
                <a:solidFill>
                  <a:schemeClr val="tx2">
                    <a:lumMod val="10000"/>
                  </a:schemeClr>
                </a:solidFill>
              </a:rPr>
              <a:t>- 2021 - 118 </a:t>
            </a:r>
            <a:r>
              <a:rPr lang="en-US" sz="1200" i="1" dirty="0" smtClean="0">
                <a:solidFill>
                  <a:schemeClr val="tx2">
                    <a:lumMod val="10000"/>
                  </a:schemeClr>
                </a:solidFill>
              </a:rPr>
              <a:t>citations</a:t>
            </a:r>
            <a:endParaRPr lang="en-US" sz="1200" i="1" dirty="0">
              <a:solidFill>
                <a:schemeClr val="tx2">
                  <a:lumMod val="10000"/>
                </a:schemeClr>
              </a:solidFill>
            </a:endParaRPr>
          </a:p>
          <a:p>
            <a:pPr marL="285750" indent="-285750">
              <a:buFont typeface="Arial" panose="020B0604020202020204" pitchFamily="34" charset="0"/>
              <a:buChar char="•"/>
            </a:pPr>
            <a:r>
              <a:rPr lang="en-US" sz="1200" i="1" dirty="0" smtClean="0">
                <a:solidFill>
                  <a:srgbClr val="0070C0"/>
                </a:solidFill>
              </a:rPr>
              <a:t>Brain </a:t>
            </a:r>
            <a:r>
              <a:rPr lang="en-US" sz="1200" i="1" dirty="0">
                <a:solidFill>
                  <a:srgbClr val="0070C0"/>
                </a:solidFill>
              </a:rPr>
              <a:t>tumor classification for MR images using transfer learning and fine-tuning </a:t>
            </a:r>
            <a:r>
              <a:rPr lang="en-US" sz="1200" i="1" dirty="0" smtClean="0">
                <a:solidFill>
                  <a:srgbClr val="0070C0"/>
                </a:solidFill>
              </a:rPr>
              <a:t>– </a:t>
            </a:r>
            <a:r>
              <a:rPr lang="en-US" sz="1200" i="1" dirty="0" err="1" smtClean="0">
                <a:solidFill>
                  <a:srgbClr val="0070C0"/>
                </a:solidFill>
              </a:rPr>
              <a:t>ScienceDirect</a:t>
            </a:r>
            <a:r>
              <a:rPr lang="en-US" sz="1200" i="1" dirty="0">
                <a:solidFill>
                  <a:srgbClr val="0070C0"/>
                </a:solidFill>
              </a:rPr>
              <a:t> </a:t>
            </a:r>
            <a:r>
              <a:rPr lang="en-US" sz="1200" i="1" dirty="0" smtClean="0">
                <a:solidFill>
                  <a:schemeClr val="tx2">
                    <a:lumMod val="10000"/>
                  </a:schemeClr>
                </a:solidFill>
              </a:rPr>
              <a:t>- </a:t>
            </a:r>
            <a:r>
              <a:rPr lang="en-US" sz="1200" i="1" dirty="0">
                <a:solidFill>
                  <a:schemeClr val="tx2">
                    <a:lumMod val="10000"/>
                  </a:schemeClr>
                </a:solidFill>
              </a:rPr>
              <a:t>2019 - 491 citations - lock [not free] </a:t>
            </a:r>
            <a:r>
              <a:rPr lang="en-US" sz="1200" i="1" dirty="0" smtClean="0">
                <a:solidFill>
                  <a:schemeClr val="tx2">
                    <a:lumMod val="10000"/>
                  </a:schemeClr>
                </a:solidFill>
              </a:rPr>
              <a:t>– </a:t>
            </a:r>
            <a:r>
              <a:rPr lang="en-US" sz="1200" i="1" dirty="0" err="1" smtClean="0">
                <a:solidFill>
                  <a:schemeClr val="tx2">
                    <a:lumMod val="10000"/>
                  </a:schemeClr>
                </a:solidFill>
              </a:rPr>
              <a:t>Figshare</a:t>
            </a:r>
            <a:endParaRPr lang="en-US" sz="1200" i="1" dirty="0">
              <a:solidFill>
                <a:schemeClr val="tx2">
                  <a:lumMod val="10000"/>
                </a:schemeClr>
              </a:solidFill>
            </a:endParaRPr>
          </a:p>
          <a:p>
            <a:pPr marL="285750" indent="-285750">
              <a:buFont typeface="Arial" panose="020B0604020202020204" pitchFamily="34" charset="0"/>
              <a:buChar char="•"/>
            </a:pPr>
            <a:r>
              <a:rPr lang="en-US" sz="1200" i="1" dirty="0" smtClean="0">
                <a:solidFill>
                  <a:srgbClr val="0070C0"/>
                </a:solidFill>
              </a:rPr>
              <a:t>Medical </a:t>
            </a:r>
            <a:r>
              <a:rPr lang="en-US" sz="1200" i="1" dirty="0">
                <a:solidFill>
                  <a:srgbClr val="0070C0"/>
                </a:solidFill>
              </a:rPr>
              <a:t>images classification using deep learning: a survey | Multimedia Tools and </a:t>
            </a:r>
            <a:r>
              <a:rPr lang="en-US" sz="1200" i="1" dirty="0" smtClean="0">
                <a:solidFill>
                  <a:srgbClr val="0070C0"/>
                </a:solidFill>
              </a:rPr>
              <a:t>Applications(springer.com</a:t>
            </a:r>
            <a:r>
              <a:rPr lang="en-US" sz="1200" i="1" dirty="0">
                <a:solidFill>
                  <a:srgbClr val="0070C0"/>
                </a:solidFill>
              </a:rPr>
              <a:t>) </a:t>
            </a:r>
            <a:r>
              <a:rPr lang="en-US" sz="1200" i="1" dirty="0">
                <a:solidFill>
                  <a:schemeClr val="tx2">
                    <a:lumMod val="10000"/>
                  </a:schemeClr>
                </a:solidFill>
              </a:rPr>
              <a:t>- 2023 - 1 cite - lock [not </a:t>
            </a:r>
            <a:r>
              <a:rPr lang="en-US" sz="1200" i="1" dirty="0" smtClean="0">
                <a:solidFill>
                  <a:schemeClr val="tx2">
                    <a:lumMod val="10000"/>
                  </a:schemeClr>
                </a:solidFill>
              </a:rPr>
              <a:t>free]</a:t>
            </a:r>
            <a:endParaRPr lang="en-US" sz="1200" i="1" dirty="0">
              <a:solidFill>
                <a:schemeClr val="tx2">
                  <a:lumMod val="10000"/>
                </a:schemeClr>
              </a:solidFill>
            </a:endParaRPr>
          </a:p>
          <a:p>
            <a:pPr marL="285750" indent="-285750">
              <a:buFont typeface="Arial" panose="020B0604020202020204" pitchFamily="34" charset="0"/>
              <a:buChar char="•"/>
            </a:pPr>
            <a:r>
              <a:rPr lang="en-US" sz="1200" i="1" dirty="0" smtClean="0">
                <a:solidFill>
                  <a:srgbClr val="0070C0"/>
                </a:solidFill>
              </a:rPr>
              <a:t>Brain </a:t>
            </a:r>
            <a:r>
              <a:rPr lang="en-US" sz="1200" i="1" dirty="0">
                <a:solidFill>
                  <a:srgbClr val="0070C0"/>
                </a:solidFill>
              </a:rPr>
              <a:t>MRI Detection | Segmentation | </a:t>
            </a:r>
            <a:r>
              <a:rPr lang="en-US" sz="1200" i="1" dirty="0" err="1">
                <a:solidFill>
                  <a:srgbClr val="0070C0"/>
                </a:solidFill>
              </a:rPr>
              <a:t>ResUNet</a:t>
            </a:r>
            <a:r>
              <a:rPr lang="en-US" sz="1200" i="1" dirty="0">
                <a:solidFill>
                  <a:srgbClr val="0070C0"/>
                </a:solidFill>
              </a:rPr>
              <a:t> (kaggle.com) - </a:t>
            </a:r>
            <a:r>
              <a:rPr lang="en-US" sz="1200" i="1" dirty="0" err="1">
                <a:solidFill>
                  <a:srgbClr val="0070C0"/>
                </a:solidFill>
              </a:rPr>
              <a:t>ResUnet</a:t>
            </a:r>
            <a:r>
              <a:rPr lang="en-US" sz="1200" i="1" dirty="0">
                <a:solidFill>
                  <a:srgbClr val="0070C0"/>
                </a:solidFill>
              </a:rPr>
              <a:t> </a:t>
            </a:r>
            <a:endParaRPr lang="en-US" sz="1200" i="1" dirty="0" smtClean="0">
              <a:solidFill>
                <a:srgbClr val="0070C0"/>
              </a:solidFill>
            </a:endParaRPr>
          </a:p>
          <a:p>
            <a:pPr marL="285750" indent="-285750">
              <a:buFont typeface="Arial" panose="020B0604020202020204" pitchFamily="34" charset="0"/>
              <a:buChar char="•"/>
            </a:pPr>
            <a:r>
              <a:rPr lang="en-US" sz="1200" i="1" dirty="0">
                <a:solidFill>
                  <a:srgbClr val="0070C0"/>
                </a:solidFill>
              </a:rPr>
              <a:t>Brain Tumor Classification from MRI Using Image Enhancement and Convolutional Neural</a:t>
            </a:r>
            <a:br>
              <a:rPr lang="en-US" sz="1200" i="1" dirty="0">
                <a:solidFill>
                  <a:srgbClr val="0070C0"/>
                </a:solidFill>
              </a:rPr>
            </a:br>
            <a:r>
              <a:rPr lang="en-US" sz="1200" i="1" dirty="0">
                <a:solidFill>
                  <a:srgbClr val="0070C0"/>
                </a:solidFill>
              </a:rPr>
              <a:t>Network Techniques - PMC (nih.gov)</a:t>
            </a:r>
            <a:r>
              <a:rPr lang="en-US" sz="1200" i="1" dirty="0"/>
              <a:t> - 2023 - Same Dataset </a:t>
            </a:r>
            <a:r>
              <a:rPr lang="en-US" i="1" dirty="0"/>
              <a:t/>
            </a:r>
            <a:br>
              <a:rPr lang="en-US" i="1" dirty="0"/>
            </a:br>
            <a:r>
              <a:rPr lang="en-US" dirty="0">
                <a:solidFill>
                  <a:srgbClr val="0070C0"/>
                </a:solidFill>
              </a:rPr>
              <a:t/>
            </a:r>
            <a:br>
              <a:rPr lang="en-US" dirty="0">
                <a:solidFill>
                  <a:srgbClr val="0070C0"/>
                </a:solidFill>
              </a:rPr>
            </a:br>
            <a:endParaRPr lang="en-US" dirty="0">
              <a:solidFill>
                <a:srgbClr val="0070C0"/>
              </a:solidFill>
            </a:endParaRPr>
          </a:p>
        </p:txBody>
      </p:sp>
    </p:spTree>
    <p:extLst>
      <p:ext uri="{BB962C8B-B14F-4D97-AF65-F5344CB8AC3E}">
        <p14:creationId xmlns:p14="http://schemas.microsoft.com/office/powerpoint/2010/main" val="8714112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
        <p:nvSpPr>
          <p:cNvPr id="329" name="Google Shape;329;p32"/>
          <p:cNvSpPr txBox="1"/>
          <p:nvPr/>
        </p:nvSpPr>
        <p:spPr>
          <a:xfrm>
            <a:off x="343375" y="300450"/>
            <a:ext cx="4299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smtClean="0">
                <a:latin typeface="Calibri"/>
                <a:ea typeface="Calibri"/>
                <a:cs typeface="Calibri"/>
                <a:sym typeface="Calibri"/>
              </a:rPr>
              <a:t>Thank you </a:t>
            </a:r>
            <a:endParaRPr sz="1600" b="1" dirty="0">
              <a:latin typeface="Calibri"/>
              <a:ea typeface="Calibri"/>
              <a:cs typeface="Calibri"/>
              <a:sym typeface="Calibri"/>
            </a:endParaRPr>
          </a:p>
        </p:txBody>
      </p:sp>
      <p:sp>
        <p:nvSpPr>
          <p:cNvPr id="4" name="Google Shape;18415;p72"/>
          <p:cNvSpPr txBox="1">
            <a:spLocks/>
          </p:cNvSpPr>
          <p:nvPr/>
        </p:nvSpPr>
        <p:spPr>
          <a:xfrm>
            <a:off x="1967550" y="1948800"/>
            <a:ext cx="5208900" cy="1245900"/>
          </a:xfrm>
          <a:prstGeom prst="rect">
            <a:avLst/>
          </a:prstGeom>
          <a:noFill/>
          <a:ln w="38100">
            <a:solidFill>
              <a:schemeClr val="bg2"/>
            </a:solidFill>
          </a:ln>
        </p:spPr>
        <p:txBody>
          <a:bodyPr spcFirstLastPara="1" wrap="square" lIns="91425" tIns="45700"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pPr algn="ctr"/>
            <a:r>
              <a:rPr lang="en-US" sz="6600" b="1" dirty="0" smtClean="0">
                <a:solidFill>
                  <a:schemeClr val="bg2"/>
                </a:solidFill>
              </a:rPr>
              <a:t>N-THANKS</a:t>
            </a:r>
            <a:endParaRPr lang="en-US" sz="6600" b="1" dirty="0">
              <a:solidFill>
                <a:schemeClr val="bg2"/>
              </a:solidFill>
            </a:endParaRPr>
          </a:p>
        </p:txBody>
      </p:sp>
    </p:spTree>
    <p:extLst>
      <p:ext uri="{BB962C8B-B14F-4D97-AF65-F5344CB8AC3E}">
        <p14:creationId xmlns:p14="http://schemas.microsoft.com/office/powerpoint/2010/main" val="36283446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4" name="Rectangle 3"/>
          <p:cNvSpPr/>
          <p:nvPr/>
        </p:nvSpPr>
        <p:spPr>
          <a:xfrm>
            <a:off x="379150" y="1189463"/>
            <a:ext cx="4192850" cy="2914186"/>
          </a:xfrm>
          <a:prstGeom prst="rect">
            <a:avLst/>
          </a:prstGeom>
          <a:solidFill>
            <a:schemeClr val="tx1"/>
          </a:solidFill>
          <a:ln w="38100">
            <a:solidFill>
              <a:srgbClr val="0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4" name="Google Shape;134;p14"/>
          <p:cNvSpPr txBox="1"/>
          <p:nvPr/>
        </p:nvSpPr>
        <p:spPr>
          <a:xfrm>
            <a:off x="379150" y="372000"/>
            <a:ext cx="3061800" cy="615523"/>
          </a:xfrm>
          <a:prstGeom prst="rect">
            <a:avLst/>
          </a:prstGeom>
          <a:noFill/>
          <a:ln>
            <a:noFill/>
          </a:ln>
        </p:spPr>
        <p:txBody>
          <a:bodyPr spcFirstLastPara="1" wrap="square" lIns="91425" tIns="91425" rIns="91425" bIns="91425" anchor="t" anchorCtr="0">
            <a:spAutoFit/>
          </a:bodyPr>
          <a:lstStyle/>
          <a:p>
            <a:pPr marL="127000" lvl="0" algn="l" rtl="0">
              <a:spcBef>
                <a:spcPts val="0"/>
              </a:spcBef>
              <a:spcAft>
                <a:spcPts val="0"/>
              </a:spcAft>
              <a:buSzPts val="1600"/>
            </a:pPr>
            <a:r>
              <a:rPr lang="en" sz="2800" b="1" dirty="0" smtClean="0">
                <a:latin typeface="Calibri"/>
                <a:ea typeface="Calibri"/>
                <a:cs typeface="Calibri"/>
                <a:sym typeface="Calibri"/>
              </a:rPr>
              <a:t>Problem </a:t>
            </a:r>
            <a:endParaRPr sz="2800" b="1" dirty="0">
              <a:latin typeface="Calibri"/>
              <a:ea typeface="Calibri"/>
              <a:cs typeface="Calibri"/>
              <a:sym typeface="Calibri"/>
            </a:endParaRPr>
          </a:p>
        </p:txBody>
      </p:sp>
      <p:sp>
        <p:nvSpPr>
          <p:cNvPr id="136" name="Google Shape;136;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
        <p:nvSpPr>
          <p:cNvPr id="3" name="TextBox 2"/>
          <p:cNvSpPr txBox="1"/>
          <p:nvPr/>
        </p:nvSpPr>
        <p:spPr>
          <a:xfrm>
            <a:off x="379150" y="1265134"/>
            <a:ext cx="4192850" cy="461665"/>
          </a:xfrm>
          <a:prstGeom prst="rect">
            <a:avLst/>
          </a:prstGeom>
          <a:noFill/>
        </p:spPr>
        <p:txBody>
          <a:bodyPr wrap="square" rtlCol="0">
            <a:spAutoFit/>
          </a:bodyPr>
          <a:lstStyle/>
          <a:p>
            <a:pPr algn="ctr"/>
            <a:r>
              <a:rPr lang="en-US" sz="2400" b="1" dirty="0" smtClean="0"/>
              <a:t>Input</a:t>
            </a:r>
            <a:r>
              <a:rPr lang="en-US" sz="2400" dirty="0" smtClean="0"/>
              <a:t>:  </a:t>
            </a:r>
            <a:endParaRPr lang="en-US" sz="2400" dirty="0"/>
          </a:p>
        </p:txBody>
      </p:sp>
      <p:sp>
        <p:nvSpPr>
          <p:cNvPr id="2" name="TextBox 1"/>
          <p:cNvSpPr txBox="1"/>
          <p:nvPr/>
        </p:nvSpPr>
        <p:spPr>
          <a:xfrm>
            <a:off x="453483" y="1865744"/>
            <a:ext cx="4036741"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Inference: a </a:t>
            </a:r>
            <a:r>
              <a:rPr lang="en-US" sz="1600" dirty="0"/>
              <a:t>brain MRI image, which </a:t>
            </a:r>
            <a:r>
              <a:rPr lang="en-US" sz="1600" dirty="0" smtClean="0"/>
              <a:t>be </a:t>
            </a:r>
            <a:r>
              <a:rPr lang="en-US" sz="1600" dirty="0"/>
              <a:t>a 2D </a:t>
            </a:r>
            <a:r>
              <a:rPr lang="en-US" sz="1600" dirty="0" smtClean="0"/>
              <a:t>slice. </a:t>
            </a:r>
          </a:p>
          <a:p>
            <a:pPr marL="285750" indent="-285750">
              <a:buFont typeface="Arial" panose="020B0604020202020204" pitchFamily="34" charset="0"/>
              <a:buChar char="•"/>
            </a:pPr>
            <a:r>
              <a:rPr lang="en-US" sz="1600" dirty="0" smtClean="0"/>
              <a:t>Training: a </a:t>
            </a:r>
            <a:r>
              <a:rPr lang="en-US" sz="1600" b="1" dirty="0" smtClean="0"/>
              <a:t>shortage</a:t>
            </a:r>
            <a:r>
              <a:rPr lang="en-US" sz="1600" dirty="0" smtClean="0"/>
              <a:t> dataset </a:t>
            </a:r>
            <a:r>
              <a:rPr lang="en-US" sz="1600" dirty="0" smtClean="0"/>
              <a:t>consists </a:t>
            </a:r>
            <a:r>
              <a:rPr lang="en-US" sz="1600" dirty="0" smtClean="0"/>
              <a:t>of labeled</a:t>
            </a:r>
            <a:r>
              <a:rPr lang="en-US" sz="1600" dirty="0" smtClean="0"/>
              <a:t> </a:t>
            </a:r>
            <a:r>
              <a:rPr lang="en-US" sz="1600" dirty="0"/>
              <a:t>images with </a:t>
            </a:r>
            <a:r>
              <a:rPr lang="en-US" sz="1600" dirty="0" smtClean="0"/>
              <a:t>the corresponding annotation </a:t>
            </a:r>
            <a:r>
              <a:rPr lang="en-US" sz="1600" dirty="0"/>
              <a:t>for each </a:t>
            </a:r>
            <a:r>
              <a:rPr lang="en-US" sz="1600" dirty="0" smtClean="0"/>
              <a:t>image. </a:t>
            </a:r>
            <a:endParaRPr lang="en-US" sz="1600" dirty="0"/>
          </a:p>
        </p:txBody>
      </p:sp>
      <p:sp>
        <p:nvSpPr>
          <p:cNvPr id="9" name="Rectangle 8"/>
          <p:cNvSpPr/>
          <p:nvPr/>
        </p:nvSpPr>
        <p:spPr>
          <a:xfrm>
            <a:off x="4572000" y="1189463"/>
            <a:ext cx="4192850" cy="2914186"/>
          </a:xfrm>
          <a:prstGeom prst="rect">
            <a:avLst/>
          </a:prstGeom>
          <a:solidFill>
            <a:schemeClr val="tx1"/>
          </a:solidFill>
          <a:ln w="38100">
            <a:solidFill>
              <a:srgbClr val="0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p:cNvSpPr txBox="1"/>
          <p:nvPr/>
        </p:nvSpPr>
        <p:spPr>
          <a:xfrm>
            <a:off x="4572000" y="1245725"/>
            <a:ext cx="4192850" cy="461665"/>
          </a:xfrm>
          <a:prstGeom prst="rect">
            <a:avLst/>
          </a:prstGeom>
          <a:noFill/>
        </p:spPr>
        <p:txBody>
          <a:bodyPr wrap="square" rtlCol="0">
            <a:spAutoFit/>
          </a:bodyPr>
          <a:lstStyle/>
          <a:p>
            <a:pPr algn="ctr"/>
            <a:r>
              <a:rPr lang="en-US" sz="2400" b="1" dirty="0" smtClean="0"/>
              <a:t>Output</a:t>
            </a:r>
            <a:r>
              <a:rPr lang="en-US" sz="2400" dirty="0" smtClean="0"/>
              <a:t>:  </a:t>
            </a:r>
            <a:endParaRPr lang="en-US" sz="2400" dirty="0"/>
          </a:p>
        </p:txBody>
      </p:sp>
      <p:sp>
        <p:nvSpPr>
          <p:cNvPr id="8" name="TextBox 7"/>
          <p:cNvSpPr txBox="1"/>
          <p:nvPr/>
        </p:nvSpPr>
        <p:spPr>
          <a:xfrm>
            <a:off x="4653776" y="1865744"/>
            <a:ext cx="4029298"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output of the model is a </a:t>
            </a:r>
            <a:r>
              <a:rPr lang="en-US" sz="1600" b="1" dirty="0" smtClean="0"/>
              <a:t>predicted </a:t>
            </a:r>
            <a:r>
              <a:rPr lang="en-US" sz="1600" b="1" dirty="0" smtClean="0"/>
              <a:t>label</a:t>
            </a:r>
            <a:r>
              <a:rPr lang="en-US" sz="1600" dirty="0" smtClean="0"/>
              <a:t> (yes or no tumor).</a:t>
            </a:r>
            <a:endParaRPr lang="en-US" sz="1600" dirty="0" smtClean="0"/>
          </a:p>
          <a:p>
            <a:pPr marL="285750" indent="-285750">
              <a:buFont typeface="Arial" panose="020B0604020202020204" pitchFamily="34" charset="0"/>
              <a:buChar char="•"/>
            </a:pPr>
            <a:r>
              <a:rPr lang="en-US" sz="1600" dirty="0" smtClean="0"/>
              <a:t>Besides</a:t>
            </a:r>
            <a:r>
              <a:rPr lang="en-US" sz="1600" dirty="0"/>
              <a:t>, we also provide the predicted </a:t>
            </a:r>
            <a:r>
              <a:rPr lang="en-US" sz="1600" b="1" dirty="0"/>
              <a:t>location of the tumor center</a:t>
            </a:r>
            <a:r>
              <a:rPr lang="en-US" sz="1600" dirty="0"/>
              <a:t>, as an </a:t>
            </a:r>
            <a:r>
              <a:rPr lang="en-US" sz="1600" dirty="0" smtClean="0"/>
              <a:t>evidence </a:t>
            </a:r>
            <a:r>
              <a:rPr lang="en-US" sz="1600" dirty="0"/>
              <a:t>for the model's decision.</a:t>
            </a:r>
            <a:endParaRPr lang="en-US" sz="1600" dirty="0"/>
          </a:p>
        </p:txBody>
      </p:sp>
      <p:cxnSp>
        <p:nvCxnSpPr>
          <p:cNvPr id="6" name="Straight Connector 5"/>
          <p:cNvCxnSpPr/>
          <p:nvPr/>
        </p:nvCxnSpPr>
        <p:spPr>
          <a:xfrm>
            <a:off x="379150" y="1746619"/>
            <a:ext cx="8385700" cy="0"/>
          </a:xfrm>
          <a:prstGeom prst="line">
            <a:avLst/>
          </a:prstGeom>
          <a:ln w="28575">
            <a:solidFill>
              <a:srgbClr val="000000"/>
            </a:solidFill>
          </a:ln>
        </p:spPr>
        <p:style>
          <a:lnRef idx="1">
            <a:schemeClr val="accent3"/>
          </a:lnRef>
          <a:fillRef idx="0">
            <a:schemeClr val="accent3"/>
          </a:fillRef>
          <a:effectRef idx="0">
            <a:schemeClr val="accent3"/>
          </a:effectRef>
          <a:fontRef idx="minor">
            <a:schemeClr val="tx1"/>
          </a:fontRef>
        </p:style>
      </p:cxnSp>
      <p:sp>
        <p:nvSpPr>
          <p:cNvPr id="11" name="TextBox 10"/>
          <p:cNvSpPr txBox="1"/>
          <p:nvPr/>
        </p:nvSpPr>
        <p:spPr>
          <a:xfrm>
            <a:off x="1952771" y="4123058"/>
            <a:ext cx="6986663" cy="307777"/>
          </a:xfrm>
          <a:prstGeom prst="rect">
            <a:avLst/>
          </a:prstGeom>
          <a:noFill/>
        </p:spPr>
        <p:txBody>
          <a:bodyPr wrap="square" rtlCol="0">
            <a:spAutoFit/>
          </a:bodyPr>
          <a:lstStyle/>
          <a:p>
            <a:pPr fontAlgn="base"/>
            <a:r>
              <a:rPr lang="en-US" b="1" dirty="0" smtClean="0"/>
              <a:t>Constraint</a:t>
            </a:r>
            <a:r>
              <a:rPr lang="en-US" dirty="0" smtClean="0"/>
              <a:t>: this is a </a:t>
            </a:r>
            <a:r>
              <a:rPr lang="en-US" b="1" dirty="0" smtClean="0"/>
              <a:t>few short learning</a:t>
            </a:r>
            <a:r>
              <a:rPr lang="en-US" dirty="0" smtClean="0"/>
              <a:t> problem. </a:t>
            </a:r>
            <a:endParaRPr lang="en-US" dirty="0"/>
          </a:p>
        </p:txBody>
      </p:sp>
    </p:spTree>
    <p:extLst>
      <p:ext uri="{BB962C8B-B14F-4D97-AF65-F5344CB8AC3E}">
        <p14:creationId xmlns:p14="http://schemas.microsoft.com/office/powerpoint/2010/main" val="14812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 name="Rectangle 12"/>
          <p:cNvSpPr/>
          <p:nvPr/>
        </p:nvSpPr>
        <p:spPr>
          <a:xfrm>
            <a:off x="1680125" y="828399"/>
            <a:ext cx="6088558" cy="3899717"/>
          </a:xfrm>
          <a:prstGeom prst="rect">
            <a:avLst/>
          </a:prstGeom>
          <a:solidFill>
            <a:schemeClr val="tx1"/>
          </a:solidFill>
          <a:ln w="28575">
            <a:solidFill>
              <a:srgbClr val="0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p:cNvSpPr txBox="1"/>
          <p:nvPr/>
        </p:nvSpPr>
        <p:spPr>
          <a:xfrm>
            <a:off x="2718955" y="318913"/>
            <a:ext cx="3706091" cy="461665"/>
          </a:xfrm>
          <a:prstGeom prst="rect">
            <a:avLst/>
          </a:prstGeom>
          <a:noFill/>
        </p:spPr>
        <p:txBody>
          <a:bodyPr wrap="square" rtlCol="0">
            <a:spAutoFit/>
          </a:bodyPr>
          <a:lstStyle/>
          <a:p>
            <a:pPr algn="ctr"/>
            <a:r>
              <a:rPr lang="en-US" sz="2400" dirty="0" smtClean="0"/>
              <a:t>Inference illustration </a:t>
            </a:r>
            <a:endParaRPr lang="en-US" sz="2400" dirty="0"/>
          </a:p>
        </p:txBody>
      </p:sp>
      <p:sp>
        <p:nvSpPr>
          <p:cNvPr id="134" name="Google Shape;134;p14"/>
          <p:cNvSpPr txBox="1"/>
          <p:nvPr/>
        </p:nvSpPr>
        <p:spPr>
          <a:xfrm>
            <a:off x="194018" y="193128"/>
            <a:ext cx="3061800" cy="615523"/>
          </a:xfrm>
          <a:prstGeom prst="rect">
            <a:avLst/>
          </a:prstGeom>
          <a:noFill/>
          <a:ln>
            <a:noFill/>
          </a:ln>
        </p:spPr>
        <p:txBody>
          <a:bodyPr spcFirstLastPara="1" wrap="square" lIns="91425" tIns="91425" rIns="91425" bIns="91425" anchor="t" anchorCtr="0">
            <a:spAutoFit/>
          </a:bodyPr>
          <a:lstStyle/>
          <a:p>
            <a:pPr marL="127000" lvl="0" algn="l" rtl="0">
              <a:spcBef>
                <a:spcPts val="0"/>
              </a:spcBef>
              <a:spcAft>
                <a:spcPts val="0"/>
              </a:spcAft>
              <a:buSzPts val="1600"/>
            </a:pPr>
            <a:r>
              <a:rPr lang="en" sz="2800" b="1" dirty="0" smtClean="0">
                <a:latin typeface="Calibri"/>
                <a:ea typeface="Calibri"/>
                <a:cs typeface="Calibri"/>
                <a:sym typeface="Calibri"/>
              </a:rPr>
              <a:t>Problem</a:t>
            </a:r>
            <a:r>
              <a:rPr lang="en" sz="1600" b="1" dirty="0" smtClean="0">
                <a:latin typeface="Calibri"/>
                <a:ea typeface="Calibri"/>
                <a:cs typeface="Calibri"/>
                <a:sym typeface="Calibri"/>
              </a:rPr>
              <a:t> </a:t>
            </a:r>
            <a:endParaRPr sz="1600" b="1" dirty="0">
              <a:latin typeface="Calibri"/>
              <a:ea typeface="Calibri"/>
              <a:cs typeface="Calibri"/>
              <a:sym typeface="Calibri"/>
            </a:endParaRPr>
          </a:p>
        </p:txBody>
      </p:sp>
      <p:sp>
        <p:nvSpPr>
          <p:cNvPr id="136" name="Google Shape;136;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pic>
        <p:nvPicPr>
          <p:cNvPr id="7" name="Picture 6"/>
          <p:cNvPicPr>
            <a:picLocks noChangeAspect="1"/>
          </p:cNvPicPr>
          <p:nvPr/>
        </p:nvPicPr>
        <p:blipFill>
          <a:blip r:embed="rId3"/>
          <a:stretch>
            <a:fillRect/>
          </a:stretch>
        </p:blipFill>
        <p:spPr>
          <a:xfrm>
            <a:off x="2105710" y="2325884"/>
            <a:ext cx="1009791" cy="981212"/>
          </a:xfrm>
          <a:prstGeom prst="rect">
            <a:avLst/>
          </a:prstGeom>
        </p:spPr>
      </p:pic>
      <p:pic>
        <p:nvPicPr>
          <p:cNvPr id="8" name="Picture 7"/>
          <p:cNvPicPr>
            <a:picLocks noChangeAspect="1"/>
          </p:cNvPicPr>
          <p:nvPr/>
        </p:nvPicPr>
        <p:blipFill>
          <a:blip r:embed="rId4"/>
          <a:stretch>
            <a:fillRect/>
          </a:stretch>
        </p:blipFill>
        <p:spPr>
          <a:xfrm>
            <a:off x="2105710" y="1037510"/>
            <a:ext cx="1009791" cy="983218"/>
          </a:xfrm>
          <a:prstGeom prst="rect">
            <a:avLst/>
          </a:prstGeom>
        </p:spPr>
      </p:pic>
      <p:sp>
        <p:nvSpPr>
          <p:cNvPr id="9" name="TextBox 8"/>
          <p:cNvSpPr txBox="1"/>
          <p:nvPr/>
        </p:nvSpPr>
        <p:spPr>
          <a:xfrm>
            <a:off x="4800600" y="1136073"/>
            <a:ext cx="1624446" cy="512618"/>
          </a:xfrm>
          <a:prstGeom prst="rect">
            <a:avLst/>
          </a:prstGeom>
          <a:noFill/>
        </p:spPr>
        <p:txBody>
          <a:bodyPr wrap="square" rtlCol="0">
            <a:spAutoFit/>
          </a:bodyPr>
          <a:lstStyle/>
          <a:p>
            <a:endParaRPr lang="en-US" dirty="0"/>
          </a:p>
        </p:txBody>
      </p:sp>
      <p:sp>
        <p:nvSpPr>
          <p:cNvPr id="10" name="TextBox 9"/>
          <p:cNvSpPr txBox="1"/>
          <p:nvPr/>
        </p:nvSpPr>
        <p:spPr>
          <a:xfrm>
            <a:off x="5515103" y="1359842"/>
            <a:ext cx="1563029" cy="338554"/>
          </a:xfrm>
          <a:prstGeom prst="rect">
            <a:avLst/>
          </a:prstGeom>
          <a:noFill/>
        </p:spPr>
        <p:txBody>
          <a:bodyPr wrap="square" rtlCol="0">
            <a:spAutoFit/>
          </a:bodyPr>
          <a:lstStyle/>
          <a:p>
            <a:r>
              <a:rPr lang="en-US" sz="1600" dirty="0" smtClean="0"/>
              <a:t>Yes</a:t>
            </a:r>
            <a:endParaRPr lang="en-US" sz="1600" dirty="0"/>
          </a:p>
        </p:txBody>
      </p:sp>
      <p:sp>
        <p:nvSpPr>
          <p:cNvPr id="11" name="TextBox 10"/>
          <p:cNvSpPr txBox="1"/>
          <p:nvPr/>
        </p:nvSpPr>
        <p:spPr>
          <a:xfrm>
            <a:off x="5705335" y="2698196"/>
            <a:ext cx="537327" cy="338554"/>
          </a:xfrm>
          <a:prstGeom prst="rect">
            <a:avLst/>
          </a:prstGeom>
          <a:noFill/>
        </p:spPr>
        <p:txBody>
          <a:bodyPr wrap="none" rtlCol="0">
            <a:spAutoFit/>
          </a:bodyPr>
          <a:lstStyle/>
          <a:p>
            <a:r>
              <a:rPr lang="en-US" sz="1600" dirty="0" smtClean="0"/>
              <a:t>Yes</a:t>
            </a:r>
            <a:endParaRPr lang="en-US" sz="1600" dirty="0"/>
          </a:p>
        </p:txBody>
      </p:sp>
      <p:sp>
        <p:nvSpPr>
          <p:cNvPr id="12" name="TextBox 11"/>
          <p:cNvSpPr txBox="1"/>
          <p:nvPr/>
        </p:nvSpPr>
        <p:spPr>
          <a:xfrm>
            <a:off x="5635484" y="3941927"/>
            <a:ext cx="445956" cy="338554"/>
          </a:xfrm>
          <a:prstGeom prst="rect">
            <a:avLst/>
          </a:prstGeom>
          <a:noFill/>
        </p:spPr>
        <p:txBody>
          <a:bodyPr wrap="none" rtlCol="0">
            <a:spAutoFit/>
          </a:bodyPr>
          <a:lstStyle/>
          <a:p>
            <a:r>
              <a:rPr lang="en-US" sz="1600" dirty="0" smtClean="0"/>
              <a:t>No</a:t>
            </a:r>
            <a:endParaRPr lang="en-US" sz="1600" dirty="0"/>
          </a:p>
        </p:txBody>
      </p:sp>
      <p:cxnSp>
        <p:nvCxnSpPr>
          <p:cNvPr id="15" name="Straight Connector 14"/>
          <p:cNvCxnSpPr/>
          <p:nvPr/>
        </p:nvCxnSpPr>
        <p:spPr>
          <a:xfrm>
            <a:off x="1680125" y="2229838"/>
            <a:ext cx="6088558" cy="0"/>
          </a:xfrm>
          <a:prstGeom prst="line">
            <a:avLst/>
          </a:prstGeom>
          <a:ln w="28575">
            <a:solidFill>
              <a:srgbClr val="000000"/>
            </a:solidFill>
          </a:ln>
        </p:spPr>
        <p:style>
          <a:lnRef idx="1">
            <a:schemeClr val="accent3"/>
          </a:lnRef>
          <a:fillRef idx="0">
            <a:schemeClr val="accent3"/>
          </a:fillRef>
          <a:effectRef idx="0">
            <a:schemeClr val="accent3"/>
          </a:effectRef>
          <a:fontRef idx="minor">
            <a:schemeClr val="tx1"/>
          </a:fontRef>
        </p:style>
      </p:cxnSp>
      <p:cxnSp>
        <p:nvCxnSpPr>
          <p:cNvPr id="16" name="Straight Connector 15"/>
          <p:cNvCxnSpPr/>
          <p:nvPr/>
        </p:nvCxnSpPr>
        <p:spPr>
          <a:xfrm>
            <a:off x="1687048" y="3460189"/>
            <a:ext cx="6088558" cy="0"/>
          </a:xfrm>
          <a:prstGeom prst="line">
            <a:avLst/>
          </a:prstGeom>
          <a:ln w="28575">
            <a:solidFill>
              <a:srgbClr val="000000"/>
            </a:solidFill>
          </a:ln>
        </p:spPr>
        <p:style>
          <a:lnRef idx="1">
            <a:schemeClr val="accent3"/>
          </a:lnRef>
          <a:fillRef idx="0">
            <a:schemeClr val="accent3"/>
          </a:fillRef>
          <a:effectRef idx="0">
            <a:schemeClr val="accent3"/>
          </a:effectRef>
          <a:fontRef idx="minor">
            <a:schemeClr val="tx1"/>
          </a:fontRef>
        </p:style>
      </p:cxnSp>
      <p:cxnSp>
        <p:nvCxnSpPr>
          <p:cNvPr id="17" name="Straight Connector 16"/>
          <p:cNvCxnSpPr/>
          <p:nvPr/>
        </p:nvCxnSpPr>
        <p:spPr>
          <a:xfrm flipV="1">
            <a:off x="4572000" y="828400"/>
            <a:ext cx="0" cy="3899716"/>
          </a:xfrm>
          <a:prstGeom prst="line">
            <a:avLst/>
          </a:prstGeom>
          <a:ln w="28575">
            <a:solidFill>
              <a:srgbClr val="000000"/>
            </a:solidFill>
          </a:ln>
        </p:spPr>
        <p:style>
          <a:lnRef idx="1">
            <a:schemeClr val="accent3"/>
          </a:lnRef>
          <a:fillRef idx="0">
            <a:schemeClr val="accent3"/>
          </a:fillRef>
          <a:effectRef idx="0">
            <a:schemeClr val="accent3"/>
          </a:effectRef>
          <a:fontRef idx="minor">
            <a:schemeClr val="tx1"/>
          </a:fontRef>
        </p:style>
      </p:cxnSp>
      <p:cxnSp>
        <p:nvCxnSpPr>
          <p:cNvPr id="14" name="Straight Arrow Connector 13"/>
          <p:cNvCxnSpPr/>
          <p:nvPr/>
        </p:nvCxnSpPr>
        <p:spPr>
          <a:xfrm>
            <a:off x="3783642" y="1535531"/>
            <a:ext cx="1475509" cy="0"/>
          </a:xfrm>
          <a:prstGeom prst="straightConnector1">
            <a:avLst/>
          </a:prstGeom>
          <a:ln w="57150">
            <a:solidFill>
              <a:srgbClr val="33996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834245" y="2861296"/>
            <a:ext cx="1475509" cy="0"/>
          </a:xfrm>
          <a:prstGeom prst="straightConnector1">
            <a:avLst/>
          </a:prstGeom>
          <a:ln w="57150">
            <a:solidFill>
              <a:srgbClr val="33996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834244" y="4133586"/>
            <a:ext cx="1475509" cy="0"/>
          </a:xfrm>
          <a:prstGeom prst="straightConnector1">
            <a:avLst/>
          </a:prstGeom>
          <a:ln w="57150">
            <a:solidFill>
              <a:srgbClr val="33996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1254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p:nvPr/>
        </p:nvSpPr>
        <p:spPr>
          <a:xfrm>
            <a:off x="308267" y="293233"/>
            <a:ext cx="3061800" cy="615523"/>
          </a:xfrm>
          <a:prstGeom prst="rect">
            <a:avLst/>
          </a:prstGeom>
          <a:noFill/>
          <a:ln>
            <a:noFill/>
          </a:ln>
        </p:spPr>
        <p:txBody>
          <a:bodyPr spcFirstLastPara="1" wrap="square" lIns="91425" tIns="91425" rIns="91425" bIns="91425" anchor="t" anchorCtr="0">
            <a:spAutoFit/>
          </a:bodyPr>
          <a:lstStyle/>
          <a:p>
            <a:pPr marL="127000" lvl="0" algn="l" rtl="0">
              <a:spcBef>
                <a:spcPts val="0"/>
              </a:spcBef>
              <a:spcAft>
                <a:spcPts val="0"/>
              </a:spcAft>
              <a:buSzPts val="1600"/>
            </a:pPr>
            <a:r>
              <a:rPr lang="en" sz="2800" b="1" dirty="0" smtClean="0">
                <a:latin typeface="Calibri"/>
                <a:ea typeface="Calibri"/>
                <a:cs typeface="Calibri"/>
                <a:sym typeface="Calibri"/>
              </a:rPr>
              <a:t>Contribution</a:t>
            </a:r>
            <a:r>
              <a:rPr lang="en" sz="1600" b="1" dirty="0" smtClean="0">
                <a:latin typeface="Calibri"/>
                <a:ea typeface="Calibri"/>
                <a:cs typeface="Calibri"/>
                <a:sym typeface="Calibri"/>
              </a:rPr>
              <a:t> </a:t>
            </a:r>
            <a:endParaRPr sz="1600" b="1" dirty="0">
              <a:latin typeface="Calibri"/>
              <a:ea typeface="Calibri"/>
              <a:cs typeface="Calibri"/>
              <a:sym typeface="Calibri"/>
            </a:endParaRPr>
          </a:p>
        </p:txBody>
      </p:sp>
      <p:sp>
        <p:nvSpPr>
          <p:cNvPr id="136" name="Google Shape;136;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
        <p:nvSpPr>
          <p:cNvPr id="3" name="TextBox 2"/>
          <p:cNvSpPr txBox="1"/>
          <p:nvPr/>
        </p:nvSpPr>
        <p:spPr>
          <a:xfrm>
            <a:off x="2541507" y="637271"/>
            <a:ext cx="4060986" cy="461665"/>
          </a:xfrm>
          <a:prstGeom prst="rect">
            <a:avLst/>
          </a:prstGeom>
          <a:noFill/>
        </p:spPr>
        <p:txBody>
          <a:bodyPr wrap="square" rtlCol="0">
            <a:spAutoFit/>
          </a:bodyPr>
          <a:lstStyle/>
          <a:p>
            <a:pPr algn="ctr"/>
            <a:r>
              <a:rPr lang="en-US" sz="2400" dirty="0" smtClean="0"/>
              <a:t>The aim of research project </a:t>
            </a:r>
            <a:endParaRPr lang="en-US" sz="2400" dirty="0"/>
          </a:p>
        </p:txBody>
      </p:sp>
      <p:grpSp>
        <p:nvGrpSpPr>
          <p:cNvPr id="4" name="Group 3"/>
          <p:cNvGrpSpPr/>
          <p:nvPr/>
        </p:nvGrpSpPr>
        <p:grpSpPr>
          <a:xfrm>
            <a:off x="468652" y="1459429"/>
            <a:ext cx="3203816" cy="1611113"/>
            <a:chOff x="379443" y="2291814"/>
            <a:chExt cx="3203816" cy="1611113"/>
          </a:xfrm>
        </p:grpSpPr>
        <p:sp>
          <p:nvSpPr>
            <p:cNvPr id="8" name="Rectangle 7"/>
            <p:cNvSpPr/>
            <p:nvPr/>
          </p:nvSpPr>
          <p:spPr>
            <a:xfrm>
              <a:off x="431484" y="2291814"/>
              <a:ext cx="3151775" cy="1611113"/>
            </a:xfrm>
            <a:prstGeom prst="rect">
              <a:avLst/>
            </a:prstGeom>
            <a:solidFill>
              <a:schemeClr val="tx1"/>
            </a:solidFill>
            <a:ln w="28575">
              <a:solidFill>
                <a:srgbClr val="0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extBox 1"/>
            <p:cNvSpPr txBox="1"/>
            <p:nvPr/>
          </p:nvSpPr>
          <p:spPr>
            <a:xfrm>
              <a:off x="379443" y="2291814"/>
              <a:ext cx="3151775" cy="1569660"/>
            </a:xfrm>
            <a:prstGeom prst="rect">
              <a:avLst/>
            </a:prstGeom>
            <a:noFill/>
          </p:spPr>
          <p:txBody>
            <a:bodyPr wrap="square" rtlCol="0">
              <a:spAutoFit/>
            </a:bodyPr>
            <a:lstStyle/>
            <a:p>
              <a:pPr algn="ctr"/>
              <a:r>
                <a:rPr lang="en-US" sz="1600" dirty="0"/>
                <a:t>T</a:t>
              </a:r>
              <a:r>
                <a:rPr lang="en-US" sz="1600" dirty="0" smtClean="0"/>
                <a:t>he </a:t>
              </a:r>
              <a:r>
                <a:rPr lang="en-US" sz="1600" dirty="0"/>
                <a:t>aim of this </a:t>
              </a:r>
              <a:r>
                <a:rPr lang="en-US" sz="1600" dirty="0" smtClean="0"/>
                <a:t>research project is </a:t>
              </a:r>
              <a:r>
                <a:rPr lang="en-US" sz="1600" dirty="0"/>
                <a:t>to develop methods </a:t>
              </a:r>
              <a:r>
                <a:rPr lang="en-US" sz="1600" dirty="0" smtClean="0"/>
                <a:t>can </a:t>
              </a:r>
              <a:r>
                <a:rPr lang="en-US" sz="1600" dirty="0">
                  <a:solidFill>
                    <a:schemeClr val="tx2">
                      <a:lumMod val="10000"/>
                    </a:schemeClr>
                  </a:solidFill>
                </a:rPr>
                <a:t>accurately </a:t>
              </a:r>
              <a:r>
                <a:rPr lang="en-US" sz="1600" dirty="0" smtClean="0">
                  <a:solidFill>
                    <a:schemeClr val="tx2">
                      <a:lumMod val="10000"/>
                    </a:schemeClr>
                  </a:solidFill>
                </a:rPr>
                <a:t>classify and </a:t>
              </a:r>
              <a:r>
                <a:rPr lang="en-US" sz="1600" dirty="0">
                  <a:solidFill>
                    <a:schemeClr val="tx2">
                      <a:lumMod val="10000"/>
                    </a:schemeClr>
                  </a:solidFill>
                </a:rPr>
                <a:t>provide evidence of the center of the </a:t>
              </a:r>
              <a:r>
                <a:rPr lang="en-US" sz="1600" dirty="0" smtClean="0">
                  <a:solidFill>
                    <a:schemeClr val="tx2">
                      <a:lumMod val="10000"/>
                    </a:schemeClr>
                  </a:solidFill>
                </a:rPr>
                <a:t>tumor</a:t>
              </a:r>
              <a:r>
                <a:rPr lang="en-US" sz="1600" dirty="0"/>
                <a:t> </a:t>
              </a:r>
              <a:r>
                <a:rPr lang="en-US" sz="1600" dirty="0" smtClean="0"/>
                <a:t>that dealing good with </a:t>
              </a:r>
              <a:r>
                <a:rPr lang="en-US" sz="1600" dirty="0">
                  <a:solidFill>
                    <a:srgbClr val="FF0000"/>
                  </a:solidFill>
                </a:rPr>
                <a:t>scarcity </a:t>
              </a:r>
              <a:r>
                <a:rPr lang="en-US" sz="1600" dirty="0" smtClean="0">
                  <a:solidFill>
                    <a:srgbClr val="FF0000"/>
                  </a:solidFill>
                </a:rPr>
                <a:t>of data</a:t>
              </a:r>
              <a:r>
                <a:rPr lang="en-US" sz="1600" dirty="0"/>
                <a:t>.</a:t>
              </a:r>
              <a:r>
                <a:rPr lang="en-US" sz="1600" dirty="0"/>
                <a:t> </a:t>
              </a:r>
            </a:p>
          </p:txBody>
        </p:sp>
      </p:grpSp>
      <p:grpSp>
        <p:nvGrpSpPr>
          <p:cNvPr id="5" name="Group 4"/>
          <p:cNvGrpSpPr/>
          <p:nvPr/>
        </p:nvGrpSpPr>
        <p:grpSpPr>
          <a:xfrm>
            <a:off x="4899103" y="1272760"/>
            <a:ext cx="3627863" cy="1984447"/>
            <a:chOff x="4192859" y="1606246"/>
            <a:chExt cx="3627863" cy="1984447"/>
          </a:xfrm>
        </p:grpSpPr>
        <p:sp>
          <p:nvSpPr>
            <p:cNvPr id="9" name="Rectangle 8"/>
            <p:cNvSpPr/>
            <p:nvPr/>
          </p:nvSpPr>
          <p:spPr>
            <a:xfrm>
              <a:off x="4192859" y="1606246"/>
              <a:ext cx="3486614" cy="1984447"/>
            </a:xfrm>
            <a:prstGeom prst="rect">
              <a:avLst/>
            </a:prstGeom>
            <a:solidFill>
              <a:schemeClr val="tx1"/>
            </a:solidFill>
            <a:ln w="28575">
              <a:solidFill>
                <a:srgbClr val="0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p:cNvSpPr txBox="1"/>
            <p:nvPr/>
          </p:nvSpPr>
          <p:spPr>
            <a:xfrm>
              <a:off x="4263652" y="1690528"/>
              <a:ext cx="3557070" cy="1569660"/>
            </a:xfrm>
            <a:prstGeom prst="rect">
              <a:avLst/>
            </a:prstGeom>
            <a:noFill/>
          </p:spPr>
          <p:txBody>
            <a:bodyPr wrap="square" rtlCol="0">
              <a:spAutoFit/>
            </a:bodyPr>
            <a:lstStyle/>
            <a:p>
              <a:r>
                <a:rPr lang="en-US" sz="1600" dirty="0" smtClean="0"/>
                <a:t>Besides</a:t>
              </a:r>
              <a:r>
                <a:rPr lang="en-US" sz="1600" dirty="0"/>
                <a:t>, we also perform a </a:t>
              </a:r>
              <a:r>
                <a:rPr lang="en-US" sz="1600" dirty="0">
                  <a:solidFill>
                    <a:srgbClr val="FF0000"/>
                  </a:solidFill>
                </a:rPr>
                <a:t>comprehensive</a:t>
              </a:r>
              <a:r>
                <a:rPr lang="en-US" sz="1600" dirty="0"/>
                <a:t> comparison of </a:t>
              </a:r>
              <a:r>
                <a:rPr lang="en-US" sz="1600" dirty="0">
                  <a:solidFill>
                    <a:srgbClr val="FF0000"/>
                  </a:solidFill>
                </a:rPr>
                <a:t>various strategies </a:t>
              </a:r>
              <a:r>
                <a:rPr lang="en-US" sz="1600" dirty="0" smtClean="0"/>
                <a:t>and </a:t>
              </a:r>
              <a:r>
                <a:rPr lang="en-US" sz="1600" dirty="0"/>
                <a:t>evaluate their </a:t>
              </a:r>
              <a:r>
                <a:rPr lang="en-US" sz="1600" dirty="0"/>
                <a:t>effectiveness on shortage data </a:t>
              </a:r>
              <a:r>
                <a:rPr lang="en-US" sz="1600" dirty="0" smtClean="0"/>
                <a:t>benchmarks. Then, </a:t>
              </a:r>
              <a:r>
                <a:rPr lang="en-US" sz="1600" dirty="0"/>
                <a:t>we try to explain those </a:t>
              </a:r>
              <a:r>
                <a:rPr lang="en-US" sz="1600" dirty="0" smtClean="0"/>
                <a:t>results.</a:t>
              </a:r>
              <a:endParaRPr lang="en-US" sz="1600" dirty="0" smtClean="0"/>
            </a:p>
          </p:txBody>
        </p:sp>
      </p:grpSp>
      <p:grpSp>
        <p:nvGrpSpPr>
          <p:cNvPr id="11" name="Group 10"/>
          <p:cNvGrpSpPr/>
          <p:nvPr/>
        </p:nvGrpSpPr>
        <p:grpSpPr>
          <a:xfrm>
            <a:off x="2044540" y="3734233"/>
            <a:ext cx="4312777" cy="863825"/>
            <a:chOff x="2044540" y="3610722"/>
            <a:chExt cx="4312777" cy="863825"/>
          </a:xfrm>
        </p:grpSpPr>
        <p:sp>
          <p:nvSpPr>
            <p:cNvPr id="10" name="Rectangle 9"/>
            <p:cNvSpPr/>
            <p:nvPr/>
          </p:nvSpPr>
          <p:spPr>
            <a:xfrm>
              <a:off x="2044540" y="3610722"/>
              <a:ext cx="4312777" cy="863825"/>
            </a:xfrm>
            <a:prstGeom prst="rect">
              <a:avLst/>
            </a:prstGeom>
            <a:solidFill>
              <a:schemeClr val="tx1"/>
            </a:solidFill>
            <a:ln w="28575">
              <a:solidFill>
                <a:srgbClr val="0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p:cNvSpPr txBox="1"/>
            <p:nvPr/>
          </p:nvSpPr>
          <p:spPr>
            <a:xfrm>
              <a:off x="2234596" y="3754560"/>
              <a:ext cx="4027659" cy="584775"/>
            </a:xfrm>
            <a:prstGeom prst="rect">
              <a:avLst/>
            </a:prstGeom>
            <a:noFill/>
          </p:spPr>
          <p:txBody>
            <a:bodyPr wrap="square" rtlCol="0">
              <a:spAutoFit/>
            </a:bodyPr>
            <a:lstStyle/>
            <a:p>
              <a:r>
                <a:rPr lang="en-US" sz="1600" dirty="0" smtClean="0"/>
                <a:t>Finally</a:t>
              </a:r>
              <a:r>
                <a:rPr lang="en-US" sz="1600" dirty="0"/>
                <a:t>, we </a:t>
              </a:r>
              <a:r>
                <a:rPr lang="en-US" sz="1600" dirty="0" smtClean="0"/>
                <a:t>find </a:t>
              </a:r>
              <a:r>
                <a:rPr lang="en-US" sz="1600" dirty="0" smtClean="0"/>
                <a:t>out some </a:t>
              </a:r>
              <a:r>
                <a:rPr lang="en-US" sz="1600" dirty="0" smtClean="0">
                  <a:solidFill>
                    <a:srgbClr val="FF0000"/>
                  </a:solidFill>
                </a:rPr>
                <a:t>novel insights and directions</a:t>
              </a:r>
              <a:r>
                <a:rPr lang="en-US" sz="1600" dirty="0" smtClean="0"/>
                <a:t> </a:t>
              </a:r>
              <a:r>
                <a:rPr lang="en-US" sz="1600" dirty="0" smtClean="0"/>
                <a:t>in Reinforcement Learning</a:t>
              </a:r>
              <a:r>
                <a:rPr lang="en-US" sz="1600" dirty="0" smtClean="0"/>
                <a:t>.</a:t>
              </a:r>
              <a:endParaRPr lang="en-US" sz="1600" dirty="0"/>
            </a:p>
          </p:txBody>
        </p:sp>
      </p:grpSp>
      <p:sp>
        <p:nvSpPr>
          <p:cNvPr id="21" name="Right Arrow 20"/>
          <p:cNvSpPr/>
          <p:nvPr/>
        </p:nvSpPr>
        <p:spPr>
          <a:xfrm>
            <a:off x="3828585" y="2103863"/>
            <a:ext cx="988742" cy="394009"/>
          </a:xfrm>
          <a:prstGeom prst="rightArrow">
            <a:avLst/>
          </a:prstGeom>
          <a:solidFill>
            <a:srgbClr val="339966"/>
          </a:solidFill>
          <a:ln>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Bent Arrow 21"/>
          <p:cNvSpPr/>
          <p:nvPr/>
        </p:nvSpPr>
        <p:spPr>
          <a:xfrm rot="10800000">
            <a:off x="6602492" y="3341487"/>
            <a:ext cx="727575" cy="1121358"/>
          </a:xfrm>
          <a:prstGeom prst="bentArrow">
            <a:avLst/>
          </a:prstGeom>
          <a:solidFill>
            <a:srgbClr val="339966"/>
          </a:solidFill>
          <a:ln>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79700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4" name="Rectangle 13"/>
          <p:cNvSpPr/>
          <p:nvPr/>
        </p:nvSpPr>
        <p:spPr>
          <a:xfrm>
            <a:off x="499424" y="1312648"/>
            <a:ext cx="8103218" cy="2926138"/>
          </a:xfrm>
          <a:prstGeom prst="rect">
            <a:avLst/>
          </a:prstGeom>
          <a:solidFill>
            <a:schemeClr val="tx1"/>
          </a:solidFill>
          <a:ln w="28575">
            <a:solidFill>
              <a:srgbClr val="0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endParaRPr lang="en-US" sz="1600" dirty="0">
              <a:solidFill>
                <a:srgbClr val="000000"/>
              </a:solidFill>
              <a:cs typeface="Arial"/>
            </a:endParaRPr>
          </a:p>
        </p:txBody>
      </p:sp>
      <p:cxnSp>
        <p:nvCxnSpPr>
          <p:cNvPr id="18" name="Straight Connector 17"/>
          <p:cNvCxnSpPr/>
          <p:nvPr/>
        </p:nvCxnSpPr>
        <p:spPr>
          <a:xfrm flipV="1">
            <a:off x="4561155" y="1847776"/>
            <a:ext cx="0" cy="2382405"/>
          </a:xfrm>
          <a:prstGeom prst="line">
            <a:avLst/>
          </a:prstGeom>
          <a:ln w="28575">
            <a:solidFill>
              <a:srgbClr val="000000"/>
            </a:solidFill>
            <a:prstDash val="sysDash"/>
          </a:ln>
        </p:spPr>
        <p:style>
          <a:lnRef idx="1">
            <a:schemeClr val="accent1"/>
          </a:lnRef>
          <a:fillRef idx="0">
            <a:schemeClr val="accent1"/>
          </a:fillRef>
          <a:effectRef idx="0">
            <a:schemeClr val="accent1"/>
          </a:effectRef>
          <a:fontRef idx="minor">
            <a:schemeClr val="tx1"/>
          </a:fontRef>
        </p:style>
      </p:cxnSp>
      <p:sp>
        <p:nvSpPr>
          <p:cNvPr id="134" name="Google Shape;134;p14"/>
          <p:cNvSpPr txBox="1"/>
          <p:nvPr/>
        </p:nvSpPr>
        <p:spPr>
          <a:xfrm>
            <a:off x="379150" y="372000"/>
            <a:ext cx="3061800" cy="615523"/>
          </a:xfrm>
          <a:prstGeom prst="rect">
            <a:avLst/>
          </a:prstGeom>
          <a:noFill/>
          <a:ln>
            <a:noFill/>
          </a:ln>
        </p:spPr>
        <p:txBody>
          <a:bodyPr spcFirstLastPara="1" wrap="square" lIns="91425" tIns="91425" rIns="91425" bIns="91425" anchor="t" anchorCtr="0">
            <a:spAutoFit/>
          </a:bodyPr>
          <a:lstStyle/>
          <a:p>
            <a:pPr marL="127000" lvl="0" algn="l" rtl="0">
              <a:spcBef>
                <a:spcPts val="0"/>
              </a:spcBef>
              <a:spcAft>
                <a:spcPts val="0"/>
              </a:spcAft>
              <a:buSzPts val="1600"/>
            </a:pPr>
            <a:r>
              <a:rPr lang="en" sz="2800" b="1" dirty="0" smtClean="0">
                <a:latin typeface="Calibri"/>
                <a:ea typeface="Calibri"/>
                <a:cs typeface="Calibri"/>
                <a:sym typeface="Calibri"/>
              </a:rPr>
              <a:t>Methodology </a:t>
            </a:r>
            <a:endParaRPr sz="2800" b="1" dirty="0">
              <a:latin typeface="Calibri"/>
              <a:ea typeface="Calibri"/>
              <a:cs typeface="Calibri"/>
              <a:sym typeface="Calibri"/>
            </a:endParaRPr>
          </a:p>
        </p:txBody>
      </p:sp>
      <p:sp>
        <p:nvSpPr>
          <p:cNvPr id="136" name="Google Shape;136;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
        <p:nvSpPr>
          <p:cNvPr id="3" name="TextBox 2"/>
          <p:cNvSpPr txBox="1"/>
          <p:nvPr/>
        </p:nvSpPr>
        <p:spPr>
          <a:xfrm>
            <a:off x="2712028" y="587413"/>
            <a:ext cx="3706091" cy="461665"/>
          </a:xfrm>
          <a:prstGeom prst="rect">
            <a:avLst/>
          </a:prstGeom>
          <a:noFill/>
        </p:spPr>
        <p:txBody>
          <a:bodyPr wrap="square" rtlCol="0">
            <a:spAutoFit/>
          </a:bodyPr>
          <a:lstStyle/>
          <a:p>
            <a:pPr algn="ctr"/>
            <a:r>
              <a:rPr lang="en-US" sz="2400" b="1" dirty="0" smtClean="0">
                <a:solidFill>
                  <a:srgbClr val="FF0000"/>
                </a:solidFill>
              </a:rPr>
              <a:t>History of project</a:t>
            </a:r>
            <a:r>
              <a:rPr lang="en-US" sz="2400" b="1" dirty="0" smtClean="0">
                <a:solidFill>
                  <a:srgbClr val="FF0000"/>
                </a:solidFill>
              </a:rPr>
              <a:t> </a:t>
            </a:r>
            <a:endParaRPr lang="en-US" sz="2400" b="1" dirty="0">
              <a:solidFill>
                <a:srgbClr val="FF0000"/>
              </a:solidFill>
            </a:endParaRPr>
          </a:p>
        </p:txBody>
      </p:sp>
      <p:sp>
        <p:nvSpPr>
          <p:cNvPr id="2" name="TextBox 1"/>
          <p:cNvSpPr txBox="1"/>
          <p:nvPr/>
        </p:nvSpPr>
        <p:spPr>
          <a:xfrm>
            <a:off x="516927" y="1376851"/>
            <a:ext cx="8096291" cy="369332"/>
          </a:xfrm>
          <a:prstGeom prst="rect">
            <a:avLst/>
          </a:prstGeom>
          <a:noFill/>
        </p:spPr>
        <p:txBody>
          <a:bodyPr wrap="square" rtlCol="0">
            <a:spAutoFit/>
          </a:bodyPr>
          <a:lstStyle/>
          <a:p>
            <a:pPr algn="ctr"/>
            <a:r>
              <a:rPr lang="en-US" sz="1800" dirty="0" smtClean="0"/>
              <a:t>In all this project, </a:t>
            </a:r>
            <a:r>
              <a:rPr lang="en-US" sz="1800" dirty="0" smtClean="0"/>
              <a:t> </a:t>
            </a:r>
            <a:endParaRPr lang="en-US" sz="1800" dirty="0"/>
          </a:p>
        </p:txBody>
      </p:sp>
      <p:sp>
        <p:nvSpPr>
          <p:cNvPr id="5" name="TextBox 4"/>
          <p:cNvSpPr txBox="1"/>
          <p:nvPr/>
        </p:nvSpPr>
        <p:spPr>
          <a:xfrm>
            <a:off x="622234" y="2512128"/>
            <a:ext cx="3688596"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We have </a:t>
            </a:r>
            <a:r>
              <a:rPr lang="en-US" sz="1600" dirty="0" smtClean="0"/>
              <a:t>come up with </a:t>
            </a:r>
            <a:r>
              <a:rPr lang="en-US" sz="1600" dirty="0"/>
              <a:t>and applied a variety of strategies and techniques, including Machine </a:t>
            </a:r>
            <a:r>
              <a:rPr lang="en-US" sz="1600" dirty="0" smtClean="0"/>
              <a:t>Learning</a:t>
            </a:r>
            <a:r>
              <a:rPr lang="en-US" sz="1600" dirty="0"/>
              <a:t>, Computer </a:t>
            </a:r>
            <a:r>
              <a:rPr lang="en-US" sz="1600" dirty="0" smtClean="0"/>
              <a:t>Vision, Reinforcement Learning, and combine them.</a:t>
            </a:r>
            <a:endParaRPr lang="en-US" sz="1600" dirty="0"/>
          </a:p>
        </p:txBody>
      </p:sp>
      <p:sp>
        <p:nvSpPr>
          <p:cNvPr id="11" name="TextBox 10"/>
          <p:cNvSpPr txBox="1"/>
          <p:nvPr/>
        </p:nvSpPr>
        <p:spPr>
          <a:xfrm>
            <a:off x="4640755" y="2512128"/>
            <a:ext cx="3907171"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However, within the limitation of time, we can only focus on </a:t>
            </a:r>
            <a:r>
              <a:rPr lang="en-US" sz="1600" b="1" dirty="0">
                <a:solidFill>
                  <a:srgbClr val="FF0000"/>
                </a:solidFill>
              </a:rPr>
              <a:t>breakthrough solutions</a:t>
            </a:r>
            <a:r>
              <a:rPr lang="en-US" sz="1600" dirty="0"/>
              <a:t> and present the </a:t>
            </a:r>
            <a:r>
              <a:rPr lang="en-US" sz="1600" b="1" dirty="0">
                <a:solidFill>
                  <a:srgbClr val="FF0000"/>
                </a:solidFill>
              </a:rPr>
              <a:t>highlights</a:t>
            </a:r>
            <a:r>
              <a:rPr lang="en-US" sz="1600" dirty="0"/>
              <a:t> of the project.</a:t>
            </a:r>
            <a:endParaRPr lang="en-US" sz="1600" dirty="0"/>
          </a:p>
        </p:txBody>
      </p:sp>
      <p:cxnSp>
        <p:nvCxnSpPr>
          <p:cNvPr id="7" name="Straight Connector 6"/>
          <p:cNvCxnSpPr/>
          <p:nvPr/>
        </p:nvCxnSpPr>
        <p:spPr>
          <a:xfrm>
            <a:off x="516927" y="2338967"/>
            <a:ext cx="8096291" cy="0"/>
          </a:xfrm>
          <a:prstGeom prst="line">
            <a:avLst/>
          </a:prstGeom>
          <a:ln w="28575">
            <a:solidFill>
              <a:srgbClr val="000000"/>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92311" y="1856381"/>
            <a:ext cx="8096291" cy="0"/>
          </a:xfrm>
          <a:prstGeom prst="line">
            <a:avLst/>
          </a:prstGeom>
          <a:ln w="28575">
            <a:solidFill>
              <a:srgbClr val="00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2494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p:nvPr/>
        </p:nvSpPr>
        <p:spPr>
          <a:xfrm>
            <a:off x="138144" y="279652"/>
            <a:ext cx="3795901" cy="553968"/>
          </a:xfrm>
          <a:prstGeom prst="rect">
            <a:avLst/>
          </a:prstGeom>
          <a:noFill/>
          <a:ln>
            <a:noFill/>
          </a:ln>
        </p:spPr>
        <p:txBody>
          <a:bodyPr spcFirstLastPara="1" wrap="square" lIns="91425" tIns="91425" rIns="91425" bIns="91425" anchor="t" anchorCtr="0">
            <a:spAutoFit/>
          </a:bodyPr>
          <a:lstStyle/>
          <a:p>
            <a:pPr marL="127000" lvl="0" algn="l" rtl="0">
              <a:spcBef>
                <a:spcPts val="0"/>
              </a:spcBef>
              <a:spcAft>
                <a:spcPts val="0"/>
              </a:spcAft>
              <a:buSzPts val="1600"/>
            </a:pPr>
            <a:r>
              <a:rPr lang="en" sz="2400" b="1" dirty="0" smtClean="0">
                <a:latin typeface="Calibri"/>
                <a:ea typeface="Calibri"/>
                <a:cs typeface="Calibri"/>
                <a:sym typeface="Calibri"/>
              </a:rPr>
              <a:t>The breakthrough</a:t>
            </a:r>
          </a:p>
        </p:txBody>
      </p:sp>
      <p:sp>
        <p:nvSpPr>
          <p:cNvPr id="136" name="Google Shape;136;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
        <p:nvSpPr>
          <p:cNvPr id="3" name="TextBox 2"/>
          <p:cNvSpPr txBox="1"/>
          <p:nvPr/>
        </p:nvSpPr>
        <p:spPr>
          <a:xfrm>
            <a:off x="2718955" y="731494"/>
            <a:ext cx="3706091" cy="461665"/>
          </a:xfrm>
          <a:prstGeom prst="rect">
            <a:avLst/>
          </a:prstGeom>
          <a:noFill/>
        </p:spPr>
        <p:txBody>
          <a:bodyPr wrap="square" rtlCol="0">
            <a:spAutoFit/>
          </a:bodyPr>
          <a:lstStyle/>
          <a:p>
            <a:pPr algn="ctr"/>
            <a:r>
              <a:rPr lang="en-US" sz="2400" b="1" dirty="0" smtClean="0">
                <a:solidFill>
                  <a:srgbClr val="FF0000"/>
                </a:solidFill>
              </a:rPr>
              <a:t>Reinforcement Learning</a:t>
            </a:r>
            <a:r>
              <a:rPr lang="en-US" sz="2400" b="1" dirty="0" smtClean="0">
                <a:solidFill>
                  <a:srgbClr val="FF0000"/>
                </a:solidFill>
              </a:rPr>
              <a:t> </a:t>
            </a:r>
            <a:endParaRPr lang="en-US" sz="2400" b="1" dirty="0">
              <a:solidFill>
                <a:srgbClr val="FF0000"/>
              </a:solidFill>
            </a:endParaRPr>
          </a:p>
        </p:txBody>
      </p:sp>
      <p:sp>
        <p:nvSpPr>
          <p:cNvPr id="4" name="TextBox 3"/>
          <p:cNvSpPr txBox="1"/>
          <p:nvPr/>
        </p:nvSpPr>
        <p:spPr>
          <a:xfrm>
            <a:off x="1004454" y="1193159"/>
            <a:ext cx="7280564" cy="1323439"/>
          </a:xfrm>
          <a:prstGeom prst="rect">
            <a:avLst/>
          </a:prstGeom>
          <a:noFill/>
        </p:spPr>
        <p:txBody>
          <a:bodyPr wrap="square" rtlCol="0">
            <a:spAutoFit/>
          </a:bodyPr>
          <a:lstStyle/>
          <a:p>
            <a:r>
              <a:rPr lang="en-US" sz="1600" b="1" dirty="0" smtClean="0"/>
              <a:t>Hypothesis</a:t>
            </a:r>
            <a:r>
              <a:rPr lang="en-US" sz="1600" dirty="0" smtClean="0"/>
              <a:t>: It </a:t>
            </a:r>
            <a:r>
              <a:rPr lang="en-US" sz="1600" dirty="0"/>
              <a:t>is our conviction that Reinforcement Learning (RL) will exhibit similarities to </a:t>
            </a:r>
            <a:r>
              <a:rPr lang="en-US" sz="1600" b="1" dirty="0"/>
              <a:t>human</a:t>
            </a:r>
            <a:r>
              <a:rPr lang="en-US" sz="1600" dirty="0"/>
              <a:t> learning by </a:t>
            </a:r>
            <a:r>
              <a:rPr lang="en-US" sz="1600" dirty="0">
                <a:solidFill>
                  <a:schemeClr val="tx2">
                    <a:lumMod val="10000"/>
                  </a:schemeClr>
                </a:solidFill>
              </a:rPr>
              <a:t>leveraging a</a:t>
            </a:r>
            <a:r>
              <a:rPr lang="en-US" sz="1600" dirty="0">
                <a:solidFill>
                  <a:srgbClr val="FF0000"/>
                </a:solidFill>
              </a:rPr>
              <a:t> minimal amount</a:t>
            </a:r>
            <a:r>
              <a:rPr lang="en-US" sz="1600" dirty="0"/>
              <a:t> of information to </a:t>
            </a:r>
            <a:r>
              <a:rPr lang="en-US" sz="1600" dirty="0">
                <a:solidFill>
                  <a:schemeClr val="tx2">
                    <a:lumMod val="10000"/>
                  </a:schemeClr>
                </a:solidFill>
              </a:rPr>
              <a:t>generalize </a:t>
            </a:r>
            <a:r>
              <a:rPr lang="en-US" sz="1600" dirty="0" smtClean="0">
                <a:solidFill>
                  <a:schemeClr val="tx2">
                    <a:lumMod val="10000"/>
                  </a:schemeClr>
                </a:solidFill>
              </a:rPr>
              <a:t>across</a:t>
            </a:r>
            <a:r>
              <a:rPr lang="en-US" sz="1600" dirty="0" smtClean="0">
                <a:solidFill>
                  <a:srgbClr val="FF0000"/>
                </a:solidFill>
              </a:rPr>
              <a:t> differences</a:t>
            </a:r>
            <a:r>
              <a:rPr lang="en-US" sz="1600" dirty="0" smtClean="0"/>
              <a:t>. </a:t>
            </a:r>
            <a:r>
              <a:rPr lang="en-US" sz="1600" dirty="0"/>
              <a:t>Through a process of </a:t>
            </a:r>
            <a:r>
              <a:rPr lang="en-US" sz="1600" dirty="0" smtClean="0">
                <a:solidFill>
                  <a:srgbClr val="FF0000"/>
                </a:solidFill>
              </a:rPr>
              <a:t>insight search</a:t>
            </a:r>
            <a:r>
              <a:rPr lang="en-US" sz="1600" dirty="0" smtClean="0"/>
              <a:t>, </a:t>
            </a:r>
            <a:r>
              <a:rPr lang="en-US" sz="1600" dirty="0" smtClean="0">
                <a:solidFill>
                  <a:srgbClr val="FF0000"/>
                </a:solidFill>
              </a:rPr>
              <a:t>exploration </a:t>
            </a:r>
            <a:r>
              <a:rPr lang="en-US" sz="1600" dirty="0">
                <a:solidFill>
                  <a:srgbClr val="FF0000"/>
                </a:solidFill>
              </a:rPr>
              <a:t>and exploitation</a:t>
            </a:r>
            <a:r>
              <a:rPr lang="en-US" sz="1600" dirty="0"/>
              <a:t> of the training dataset, RL can efficiently navigate limited data spaces.</a:t>
            </a:r>
            <a:endParaRPr lang="en-US" sz="1600" dirty="0" smtClean="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7005" y="2516598"/>
            <a:ext cx="4319154" cy="2159577"/>
          </a:xfrm>
          <a:prstGeom prst="rect">
            <a:avLst/>
          </a:prstGeom>
        </p:spPr>
      </p:pic>
    </p:spTree>
    <p:extLst>
      <p:ext uri="{BB962C8B-B14F-4D97-AF65-F5344CB8AC3E}">
        <p14:creationId xmlns:p14="http://schemas.microsoft.com/office/powerpoint/2010/main" val="3998994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8375</TotalTime>
  <Words>1381</Words>
  <Application>Microsoft Office PowerPoint</Application>
  <PresentationFormat>On-screen Show (16:9)</PresentationFormat>
  <Paragraphs>398</Paragraphs>
  <Slides>42</Slides>
  <Notes>41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Bauhaus 93</vt:lpstr>
      <vt:lpstr>Calibri</vt:lpstr>
      <vt:lpstr>Wingdings</vt:lpstr>
      <vt:lpstr>Arial</vt:lpstr>
      <vt:lpstr>Nunito</vt:lpstr>
      <vt:lpstr>Shift</vt:lpstr>
      <vt:lpstr>Brain Tumor MRI Classification and Localization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Backpropagetion in CNNs</dc:title>
  <dc:creator>Admin</dc:creator>
  <cp:lastModifiedBy>Admin</cp:lastModifiedBy>
  <cp:revision>244</cp:revision>
  <dcterms:modified xsi:type="dcterms:W3CDTF">2024-06-04T08:03:20Z</dcterms:modified>
</cp:coreProperties>
</file>