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5"/>
  </p:notesMasterIdLst>
  <p:sldIdLst>
    <p:sldId id="317" r:id="rId2"/>
    <p:sldId id="261" r:id="rId3"/>
    <p:sldId id="256" r:id="rId4"/>
    <p:sldId id="258" r:id="rId5"/>
    <p:sldId id="259" r:id="rId6"/>
    <p:sldId id="260" r:id="rId7"/>
    <p:sldId id="262" r:id="rId8"/>
    <p:sldId id="263" r:id="rId9"/>
    <p:sldId id="318" r:id="rId10"/>
    <p:sldId id="308" r:id="rId11"/>
    <p:sldId id="266" r:id="rId12"/>
    <p:sldId id="309" r:id="rId13"/>
    <p:sldId id="307" r:id="rId14"/>
    <p:sldId id="310" r:id="rId15"/>
    <p:sldId id="312" r:id="rId16"/>
    <p:sldId id="320" r:id="rId17"/>
    <p:sldId id="268" r:id="rId18"/>
    <p:sldId id="271" r:id="rId19"/>
    <p:sldId id="316" r:id="rId20"/>
    <p:sldId id="321" r:id="rId21"/>
    <p:sldId id="313" r:id="rId22"/>
    <p:sldId id="314" r:id="rId23"/>
    <p:sldId id="270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IBM Plex Mono" panose="020B0509050203000203" pitchFamily="49" charset="0"/>
      <p:regular r:id="rId27"/>
      <p:bold r:id="rId28"/>
      <p:italic r:id="rId29"/>
      <p:bold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  <p:embeddedFont>
      <p:font typeface="Segoe UI" panose="020B0502040204020203" pitchFamily="34" charset="0"/>
      <p:regular r:id="rId35"/>
      <p:bold r:id="rId36"/>
      <p:italic r:id="rId37"/>
      <p:boldItalic r:id="rId38"/>
    </p:embeddedFont>
    <p:embeddedFont>
      <p:font typeface="Source Code Pro" panose="020B0509030403020204" pitchFamily="49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ần Giang" initials="TG" lastIdx="1" clrIdx="0">
    <p:extLst>
      <p:ext uri="{19B8F6BF-5375-455C-9EA6-DF929625EA0E}">
        <p15:presenceInfo xmlns:p15="http://schemas.microsoft.com/office/powerpoint/2012/main" userId="e353b80f58a125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6C976A-2AF8-4B10-B45D-4A82C2A5E4CE}">
  <a:tblStyle styleId="{8A6C976A-2AF8-4B10-B45D-4A82C2A5E4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6070C2-56D0-4392-A4C4-F900F6EBA223}" type="doc">
      <dgm:prSet loTypeId="urn:microsoft.com/office/officeart/2008/layout/VerticalCurvedList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vi-VN"/>
        </a:p>
      </dgm:t>
    </dgm:pt>
    <dgm:pt modelId="{93021068-A5C9-45D5-A597-FB3A8C7A8F6E}">
      <dgm:prSet phldrT="[Text]" custT="1"/>
      <dgm:spPr/>
      <dgm:t>
        <a:bodyPr/>
        <a:lstStyle/>
        <a:p>
          <a:r>
            <a:rPr lang="vi-VN" sz="2000" b="0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000" b="1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Tập ứng cử viên</a:t>
          </a:r>
          <a:endParaRPr lang="vi-VN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E49A3EE-E495-4C4D-B79D-9C4013FDC232}" type="parTrans" cxnId="{3D887B4B-E986-4C04-831C-E65183EED08C}">
      <dgm:prSet/>
      <dgm:spPr/>
      <dgm:t>
        <a:bodyPr/>
        <a:lstStyle/>
        <a:p>
          <a:endParaRPr lang="vi-VN"/>
        </a:p>
      </dgm:t>
    </dgm:pt>
    <dgm:pt modelId="{EF4A1765-A30E-4B76-B30A-B326583EE364}" type="sibTrans" cxnId="{3D887B4B-E986-4C04-831C-E65183EED08C}">
      <dgm:prSet/>
      <dgm:spPr/>
      <dgm:t>
        <a:bodyPr/>
        <a:lstStyle/>
        <a:p>
          <a:endParaRPr lang="vi-VN">
            <a:solidFill>
              <a:schemeClr val="accent2">
                <a:lumMod val="25000"/>
              </a:schemeClr>
            </a:solidFill>
          </a:endParaRPr>
        </a:p>
      </dgm:t>
    </dgm:pt>
    <dgm:pt modelId="{5EDC8AE0-B019-4F09-AD10-E14429A0CD34}">
      <dgm:prSet custT="1"/>
      <dgm:spPr/>
      <dgm:t>
        <a:bodyPr/>
        <a:lstStyle/>
        <a:p>
          <a:r>
            <a:rPr lang="vi-VN" sz="2000" b="0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000" b="1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Hàm chọn</a:t>
          </a:r>
          <a:r>
            <a:rPr lang="vi-VN" sz="2000" b="0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 </a:t>
          </a:r>
          <a:endParaRPr lang="vi-VN" sz="2000" b="0" dirty="0">
            <a:effectLst/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E0B58FC-2AC4-4DF7-9565-ADB7C8DF539E}" type="parTrans" cxnId="{DB96DAF8-8ABD-43EA-85C3-9881E23AB690}">
      <dgm:prSet/>
      <dgm:spPr/>
      <dgm:t>
        <a:bodyPr/>
        <a:lstStyle/>
        <a:p>
          <a:endParaRPr lang="vi-VN"/>
        </a:p>
      </dgm:t>
    </dgm:pt>
    <dgm:pt modelId="{948C42DA-2FFC-49D9-93EB-8892FF29A4CC}" type="sibTrans" cxnId="{DB96DAF8-8ABD-43EA-85C3-9881E23AB690}">
      <dgm:prSet/>
      <dgm:spPr/>
      <dgm:t>
        <a:bodyPr/>
        <a:lstStyle/>
        <a:p>
          <a:endParaRPr lang="vi-VN"/>
        </a:p>
      </dgm:t>
    </dgm:pt>
    <dgm:pt modelId="{637312DF-3466-417C-B66E-97E817379A33}">
      <dgm:prSet custT="1"/>
      <dgm:spPr/>
      <dgm:t>
        <a:bodyPr/>
        <a:lstStyle/>
        <a:p>
          <a:r>
            <a:rPr lang="vi-VN" sz="2000" b="0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000" b="1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Hàm khả thi</a:t>
          </a:r>
          <a:endParaRPr lang="vi-VN" sz="2000" b="0" dirty="0">
            <a:effectLst/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8CF2A14-C418-4084-B255-25A7A0EEE624}" type="parTrans" cxnId="{A8DA11FD-7D64-40DA-A842-0963DAAA6B3C}">
      <dgm:prSet/>
      <dgm:spPr/>
      <dgm:t>
        <a:bodyPr/>
        <a:lstStyle/>
        <a:p>
          <a:endParaRPr lang="vi-VN"/>
        </a:p>
      </dgm:t>
    </dgm:pt>
    <dgm:pt modelId="{C71B5448-B688-4FDE-B5E7-884DC9D54DC2}" type="sibTrans" cxnId="{A8DA11FD-7D64-40DA-A842-0963DAAA6B3C}">
      <dgm:prSet/>
      <dgm:spPr/>
      <dgm:t>
        <a:bodyPr/>
        <a:lstStyle/>
        <a:p>
          <a:endParaRPr lang="vi-VN"/>
        </a:p>
      </dgm:t>
    </dgm:pt>
    <dgm:pt modelId="{D6241A8E-0A00-446A-8AA5-B31B03C2C31A}">
      <dgm:prSet custT="1"/>
      <dgm:spPr/>
      <dgm:t>
        <a:bodyPr/>
        <a:lstStyle/>
        <a:p>
          <a:r>
            <a:rPr lang="vi-VN" sz="2000" b="0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000" b="1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Hàm mục tiêu</a:t>
          </a:r>
          <a:r>
            <a:rPr lang="vi-VN" sz="2000" b="0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 </a:t>
          </a:r>
          <a:endParaRPr lang="vi-VN" sz="2000" b="0" dirty="0">
            <a:effectLst/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1A9B285-2D76-4E30-A56A-48DADF610D90}" type="parTrans" cxnId="{14DA619D-7072-4546-A4AD-C0A7CA66BB04}">
      <dgm:prSet/>
      <dgm:spPr/>
      <dgm:t>
        <a:bodyPr/>
        <a:lstStyle/>
        <a:p>
          <a:endParaRPr lang="vi-VN"/>
        </a:p>
      </dgm:t>
    </dgm:pt>
    <dgm:pt modelId="{CFDDAFE7-EF43-4229-AA25-84DE18A7E73F}" type="sibTrans" cxnId="{14DA619D-7072-4546-A4AD-C0A7CA66BB04}">
      <dgm:prSet/>
      <dgm:spPr/>
      <dgm:t>
        <a:bodyPr/>
        <a:lstStyle/>
        <a:p>
          <a:endParaRPr lang="vi-VN"/>
        </a:p>
      </dgm:t>
    </dgm:pt>
    <dgm:pt modelId="{6AE584B5-B1A9-4C25-B72C-7E3B60A4B6F0}">
      <dgm:prSet custT="1"/>
      <dgm:spPr/>
      <dgm:t>
        <a:bodyPr/>
        <a:lstStyle/>
        <a:p>
          <a:r>
            <a:rPr lang="vi-VN" sz="2000" b="0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000" b="1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Hàm đánh giá</a:t>
          </a:r>
          <a:endParaRPr lang="vi-VN" sz="2000" b="0" dirty="0">
            <a:effectLst/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334E7CF-DD8B-4469-A238-619EDAD291F2}" type="parTrans" cxnId="{50E56F11-2562-411A-8EA9-F81CB13B8387}">
      <dgm:prSet/>
      <dgm:spPr/>
      <dgm:t>
        <a:bodyPr/>
        <a:lstStyle/>
        <a:p>
          <a:endParaRPr lang="vi-VN"/>
        </a:p>
      </dgm:t>
    </dgm:pt>
    <dgm:pt modelId="{FF4E09FE-AB91-43E9-8A26-B76C049C4DD4}" type="sibTrans" cxnId="{50E56F11-2562-411A-8EA9-F81CB13B8387}">
      <dgm:prSet/>
      <dgm:spPr/>
      <dgm:t>
        <a:bodyPr/>
        <a:lstStyle/>
        <a:p>
          <a:endParaRPr lang="vi-VN"/>
        </a:p>
      </dgm:t>
    </dgm:pt>
    <dgm:pt modelId="{7479D53E-2362-400A-825D-9B1F3071EBFC}" type="pres">
      <dgm:prSet presAssocID="{296070C2-56D0-4392-A4C4-F900F6EBA223}" presName="Name0" presStyleCnt="0">
        <dgm:presLayoutVars>
          <dgm:chMax val="7"/>
          <dgm:chPref val="7"/>
          <dgm:dir/>
        </dgm:presLayoutVars>
      </dgm:prSet>
      <dgm:spPr/>
    </dgm:pt>
    <dgm:pt modelId="{75DC01A4-D0FC-4947-B83A-4E32AB3C1740}" type="pres">
      <dgm:prSet presAssocID="{296070C2-56D0-4392-A4C4-F900F6EBA223}" presName="Name1" presStyleCnt="0"/>
      <dgm:spPr/>
    </dgm:pt>
    <dgm:pt modelId="{9220A38B-B7BF-4854-A817-2C4ECA0740CD}" type="pres">
      <dgm:prSet presAssocID="{296070C2-56D0-4392-A4C4-F900F6EBA223}" presName="cycle" presStyleCnt="0"/>
      <dgm:spPr/>
    </dgm:pt>
    <dgm:pt modelId="{ADCC79D9-5B71-4C99-8E59-5120B323EFC1}" type="pres">
      <dgm:prSet presAssocID="{296070C2-56D0-4392-A4C4-F900F6EBA223}" presName="srcNode" presStyleLbl="node1" presStyleIdx="0" presStyleCnt="5"/>
      <dgm:spPr/>
    </dgm:pt>
    <dgm:pt modelId="{A9889F7F-E146-48E5-912E-60BC121F52CA}" type="pres">
      <dgm:prSet presAssocID="{296070C2-56D0-4392-A4C4-F900F6EBA223}" presName="conn" presStyleLbl="parChTrans1D2" presStyleIdx="0" presStyleCnt="1"/>
      <dgm:spPr/>
    </dgm:pt>
    <dgm:pt modelId="{013D315E-30CA-4D4B-868C-C58AFF87F885}" type="pres">
      <dgm:prSet presAssocID="{296070C2-56D0-4392-A4C4-F900F6EBA223}" presName="extraNode" presStyleLbl="node1" presStyleIdx="0" presStyleCnt="5"/>
      <dgm:spPr/>
    </dgm:pt>
    <dgm:pt modelId="{A42FC455-B611-42AC-805E-FA880F5DD12C}" type="pres">
      <dgm:prSet presAssocID="{296070C2-56D0-4392-A4C4-F900F6EBA223}" presName="dstNode" presStyleLbl="node1" presStyleIdx="0" presStyleCnt="5"/>
      <dgm:spPr/>
    </dgm:pt>
    <dgm:pt modelId="{83C0F57E-D23A-4536-A98D-5FA6EEBF145A}" type="pres">
      <dgm:prSet presAssocID="{93021068-A5C9-45D5-A597-FB3A8C7A8F6E}" presName="text_1" presStyleLbl="node1" presStyleIdx="0" presStyleCnt="5">
        <dgm:presLayoutVars>
          <dgm:bulletEnabled val="1"/>
        </dgm:presLayoutVars>
      </dgm:prSet>
      <dgm:spPr/>
    </dgm:pt>
    <dgm:pt modelId="{EF99E07B-6AC0-4DE3-BF5D-16A367FFBF67}" type="pres">
      <dgm:prSet presAssocID="{93021068-A5C9-45D5-A597-FB3A8C7A8F6E}" presName="accent_1" presStyleCnt="0"/>
      <dgm:spPr/>
    </dgm:pt>
    <dgm:pt modelId="{9A02E1D3-B32F-4B12-8982-C162C613105E}" type="pres">
      <dgm:prSet presAssocID="{93021068-A5C9-45D5-A597-FB3A8C7A8F6E}" presName="accentRepeatNode" presStyleLbl="solidFgAcc1" presStyleIdx="0" presStyleCnt="5"/>
      <dgm:spPr/>
    </dgm:pt>
    <dgm:pt modelId="{F114AFDF-7E43-4B01-A11B-CA5CFF1EDCE6}" type="pres">
      <dgm:prSet presAssocID="{5EDC8AE0-B019-4F09-AD10-E14429A0CD34}" presName="text_2" presStyleLbl="node1" presStyleIdx="1" presStyleCnt="5">
        <dgm:presLayoutVars>
          <dgm:bulletEnabled val="1"/>
        </dgm:presLayoutVars>
      </dgm:prSet>
      <dgm:spPr/>
    </dgm:pt>
    <dgm:pt modelId="{ED5BBEAD-EB98-472C-AA53-04A8871233F1}" type="pres">
      <dgm:prSet presAssocID="{5EDC8AE0-B019-4F09-AD10-E14429A0CD34}" presName="accent_2" presStyleCnt="0"/>
      <dgm:spPr/>
    </dgm:pt>
    <dgm:pt modelId="{78F6EB42-0FAA-482F-9C15-52567B4C4471}" type="pres">
      <dgm:prSet presAssocID="{5EDC8AE0-B019-4F09-AD10-E14429A0CD34}" presName="accentRepeatNode" presStyleLbl="solidFgAcc1" presStyleIdx="1" presStyleCnt="5"/>
      <dgm:spPr/>
    </dgm:pt>
    <dgm:pt modelId="{BD1BE9FD-54AD-4F14-8D45-21CB9E25CE72}" type="pres">
      <dgm:prSet presAssocID="{637312DF-3466-417C-B66E-97E817379A33}" presName="text_3" presStyleLbl="node1" presStyleIdx="2" presStyleCnt="5">
        <dgm:presLayoutVars>
          <dgm:bulletEnabled val="1"/>
        </dgm:presLayoutVars>
      </dgm:prSet>
      <dgm:spPr/>
    </dgm:pt>
    <dgm:pt modelId="{863C9ADC-6099-4C04-B3EB-838AA91CB25F}" type="pres">
      <dgm:prSet presAssocID="{637312DF-3466-417C-B66E-97E817379A33}" presName="accent_3" presStyleCnt="0"/>
      <dgm:spPr/>
    </dgm:pt>
    <dgm:pt modelId="{908D8AFF-FA49-4A68-B76B-D809F19923F6}" type="pres">
      <dgm:prSet presAssocID="{637312DF-3466-417C-B66E-97E817379A33}" presName="accentRepeatNode" presStyleLbl="solidFgAcc1" presStyleIdx="2" presStyleCnt="5"/>
      <dgm:spPr/>
    </dgm:pt>
    <dgm:pt modelId="{1FA32840-5575-438A-8AB4-17747CBA8AF7}" type="pres">
      <dgm:prSet presAssocID="{D6241A8E-0A00-446A-8AA5-B31B03C2C31A}" presName="text_4" presStyleLbl="node1" presStyleIdx="3" presStyleCnt="5">
        <dgm:presLayoutVars>
          <dgm:bulletEnabled val="1"/>
        </dgm:presLayoutVars>
      </dgm:prSet>
      <dgm:spPr/>
    </dgm:pt>
    <dgm:pt modelId="{D59F966C-16C8-4CE6-8145-30F246050553}" type="pres">
      <dgm:prSet presAssocID="{D6241A8E-0A00-446A-8AA5-B31B03C2C31A}" presName="accent_4" presStyleCnt="0"/>
      <dgm:spPr/>
    </dgm:pt>
    <dgm:pt modelId="{887B64A6-78CC-406C-8024-CECC4D0A7AAE}" type="pres">
      <dgm:prSet presAssocID="{D6241A8E-0A00-446A-8AA5-B31B03C2C31A}" presName="accentRepeatNode" presStyleLbl="solidFgAcc1" presStyleIdx="3" presStyleCnt="5"/>
      <dgm:spPr/>
    </dgm:pt>
    <dgm:pt modelId="{203DB2F5-637F-49CA-84A8-93EAA0224546}" type="pres">
      <dgm:prSet presAssocID="{6AE584B5-B1A9-4C25-B72C-7E3B60A4B6F0}" presName="text_5" presStyleLbl="node1" presStyleIdx="4" presStyleCnt="5">
        <dgm:presLayoutVars>
          <dgm:bulletEnabled val="1"/>
        </dgm:presLayoutVars>
      </dgm:prSet>
      <dgm:spPr/>
    </dgm:pt>
    <dgm:pt modelId="{79D0AFF2-F4E1-4A7A-9A88-9BF858FEE3E4}" type="pres">
      <dgm:prSet presAssocID="{6AE584B5-B1A9-4C25-B72C-7E3B60A4B6F0}" presName="accent_5" presStyleCnt="0"/>
      <dgm:spPr/>
    </dgm:pt>
    <dgm:pt modelId="{A1BEC1CD-7B91-40C7-B05E-A7F2547CB3C3}" type="pres">
      <dgm:prSet presAssocID="{6AE584B5-B1A9-4C25-B72C-7E3B60A4B6F0}" presName="accentRepeatNode" presStyleLbl="solidFgAcc1" presStyleIdx="4" presStyleCnt="5"/>
      <dgm:spPr/>
    </dgm:pt>
  </dgm:ptLst>
  <dgm:cxnLst>
    <dgm:cxn modelId="{50E56F11-2562-411A-8EA9-F81CB13B8387}" srcId="{296070C2-56D0-4392-A4C4-F900F6EBA223}" destId="{6AE584B5-B1A9-4C25-B72C-7E3B60A4B6F0}" srcOrd="4" destOrd="0" parTransId="{1334E7CF-DD8B-4469-A238-619EDAD291F2}" sibTransId="{FF4E09FE-AB91-43E9-8A26-B76C049C4DD4}"/>
    <dgm:cxn modelId="{D58AB014-6C67-486F-9D53-8D1648542423}" type="presOf" srcId="{6AE584B5-B1A9-4C25-B72C-7E3B60A4B6F0}" destId="{203DB2F5-637F-49CA-84A8-93EAA0224546}" srcOrd="0" destOrd="0" presId="urn:microsoft.com/office/officeart/2008/layout/VerticalCurvedList"/>
    <dgm:cxn modelId="{7301CE5D-80AA-47DE-8E1B-BAC3F630919A}" type="presOf" srcId="{EF4A1765-A30E-4B76-B30A-B326583EE364}" destId="{A9889F7F-E146-48E5-912E-60BC121F52CA}" srcOrd="0" destOrd="0" presId="urn:microsoft.com/office/officeart/2008/layout/VerticalCurvedList"/>
    <dgm:cxn modelId="{162B2643-EBAE-44C9-9824-1E746B2A6BCA}" type="presOf" srcId="{5EDC8AE0-B019-4F09-AD10-E14429A0CD34}" destId="{F114AFDF-7E43-4B01-A11B-CA5CFF1EDCE6}" srcOrd="0" destOrd="0" presId="urn:microsoft.com/office/officeart/2008/layout/VerticalCurvedList"/>
    <dgm:cxn modelId="{3D887B4B-E986-4C04-831C-E65183EED08C}" srcId="{296070C2-56D0-4392-A4C4-F900F6EBA223}" destId="{93021068-A5C9-45D5-A597-FB3A8C7A8F6E}" srcOrd="0" destOrd="0" parTransId="{4E49A3EE-E495-4C4D-B79D-9C4013FDC232}" sibTransId="{EF4A1765-A30E-4B76-B30A-B326583EE364}"/>
    <dgm:cxn modelId="{EF18287D-FAD5-4815-8C69-56341423EB00}" type="presOf" srcId="{D6241A8E-0A00-446A-8AA5-B31B03C2C31A}" destId="{1FA32840-5575-438A-8AB4-17747CBA8AF7}" srcOrd="0" destOrd="0" presId="urn:microsoft.com/office/officeart/2008/layout/VerticalCurvedList"/>
    <dgm:cxn modelId="{20FE5290-88FB-4F95-A49A-D50DEC20D32C}" type="presOf" srcId="{296070C2-56D0-4392-A4C4-F900F6EBA223}" destId="{7479D53E-2362-400A-825D-9B1F3071EBFC}" srcOrd="0" destOrd="0" presId="urn:microsoft.com/office/officeart/2008/layout/VerticalCurvedList"/>
    <dgm:cxn modelId="{39F8A29C-1E5E-4210-97D2-0F943FD3BFA1}" type="presOf" srcId="{93021068-A5C9-45D5-A597-FB3A8C7A8F6E}" destId="{83C0F57E-D23A-4536-A98D-5FA6EEBF145A}" srcOrd="0" destOrd="0" presId="urn:microsoft.com/office/officeart/2008/layout/VerticalCurvedList"/>
    <dgm:cxn modelId="{14DA619D-7072-4546-A4AD-C0A7CA66BB04}" srcId="{296070C2-56D0-4392-A4C4-F900F6EBA223}" destId="{D6241A8E-0A00-446A-8AA5-B31B03C2C31A}" srcOrd="3" destOrd="0" parTransId="{C1A9B285-2D76-4E30-A56A-48DADF610D90}" sibTransId="{CFDDAFE7-EF43-4229-AA25-84DE18A7E73F}"/>
    <dgm:cxn modelId="{12A6B3F5-52DF-49D8-A923-022541F107EE}" type="presOf" srcId="{637312DF-3466-417C-B66E-97E817379A33}" destId="{BD1BE9FD-54AD-4F14-8D45-21CB9E25CE72}" srcOrd="0" destOrd="0" presId="urn:microsoft.com/office/officeart/2008/layout/VerticalCurvedList"/>
    <dgm:cxn modelId="{DB96DAF8-8ABD-43EA-85C3-9881E23AB690}" srcId="{296070C2-56D0-4392-A4C4-F900F6EBA223}" destId="{5EDC8AE0-B019-4F09-AD10-E14429A0CD34}" srcOrd="1" destOrd="0" parTransId="{CE0B58FC-2AC4-4DF7-9565-ADB7C8DF539E}" sibTransId="{948C42DA-2FFC-49D9-93EB-8892FF29A4CC}"/>
    <dgm:cxn modelId="{A8DA11FD-7D64-40DA-A842-0963DAAA6B3C}" srcId="{296070C2-56D0-4392-A4C4-F900F6EBA223}" destId="{637312DF-3466-417C-B66E-97E817379A33}" srcOrd="2" destOrd="0" parTransId="{28CF2A14-C418-4084-B255-25A7A0EEE624}" sibTransId="{C71B5448-B688-4FDE-B5E7-884DC9D54DC2}"/>
    <dgm:cxn modelId="{B5F7DDC3-247A-485D-8734-9A700EA9A5D6}" type="presParOf" srcId="{7479D53E-2362-400A-825D-9B1F3071EBFC}" destId="{75DC01A4-D0FC-4947-B83A-4E32AB3C1740}" srcOrd="0" destOrd="0" presId="urn:microsoft.com/office/officeart/2008/layout/VerticalCurvedList"/>
    <dgm:cxn modelId="{FF760A3A-3648-4802-87F4-58F6C655AC75}" type="presParOf" srcId="{75DC01A4-D0FC-4947-B83A-4E32AB3C1740}" destId="{9220A38B-B7BF-4854-A817-2C4ECA0740CD}" srcOrd="0" destOrd="0" presId="urn:microsoft.com/office/officeart/2008/layout/VerticalCurvedList"/>
    <dgm:cxn modelId="{69696868-0E00-45D8-A60A-81415D5CEC06}" type="presParOf" srcId="{9220A38B-B7BF-4854-A817-2C4ECA0740CD}" destId="{ADCC79D9-5B71-4C99-8E59-5120B323EFC1}" srcOrd="0" destOrd="0" presId="urn:microsoft.com/office/officeart/2008/layout/VerticalCurvedList"/>
    <dgm:cxn modelId="{CB418663-AF38-4B1E-A5F3-7A92DA5551BF}" type="presParOf" srcId="{9220A38B-B7BF-4854-A817-2C4ECA0740CD}" destId="{A9889F7F-E146-48E5-912E-60BC121F52CA}" srcOrd="1" destOrd="0" presId="urn:microsoft.com/office/officeart/2008/layout/VerticalCurvedList"/>
    <dgm:cxn modelId="{CFF975E6-B0E6-4A0F-A78A-532C7D9552AE}" type="presParOf" srcId="{9220A38B-B7BF-4854-A817-2C4ECA0740CD}" destId="{013D315E-30CA-4D4B-868C-C58AFF87F885}" srcOrd="2" destOrd="0" presId="urn:microsoft.com/office/officeart/2008/layout/VerticalCurvedList"/>
    <dgm:cxn modelId="{5885B521-9F22-4417-81F6-9C67569A2F49}" type="presParOf" srcId="{9220A38B-B7BF-4854-A817-2C4ECA0740CD}" destId="{A42FC455-B611-42AC-805E-FA880F5DD12C}" srcOrd="3" destOrd="0" presId="urn:microsoft.com/office/officeart/2008/layout/VerticalCurvedList"/>
    <dgm:cxn modelId="{38F03B33-B81E-46B0-A3D0-D60C9A88CF06}" type="presParOf" srcId="{75DC01A4-D0FC-4947-B83A-4E32AB3C1740}" destId="{83C0F57E-D23A-4536-A98D-5FA6EEBF145A}" srcOrd="1" destOrd="0" presId="urn:microsoft.com/office/officeart/2008/layout/VerticalCurvedList"/>
    <dgm:cxn modelId="{8B4DC730-9386-4987-8F36-43BA8EF1C11D}" type="presParOf" srcId="{75DC01A4-D0FC-4947-B83A-4E32AB3C1740}" destId="{EF99E07B-6AC0-4DE3-BF5D-16A367FFBF67}" srcOrd="2" destOrd="0" presId="urn:microsoft.com/office/officeart/2008/layout/VerticalCurvedList"/>
    <dgm:cxn modelId="{7E981837-C334-4225-94F1-6A1A260F4DD9}" type="presParOf" srcId="{EF99E07B-6AC0-4DE3-BF5D-16A367FFBF67}" destId="{9A02E1D3-B32F-4B12-8982-C162C613105E}" srcOrd="0" destOrd="0" presId="urn:microsoft.com/office/officeart/2008/layout/VerticalCurvedList"/>
    <dgm:cxn modelId="{403ADB87-AAE7-40A0-AA41-726E77FD4516}" type="presParOf" srcId="{75DC01A4-D0FC-4947-B83A-4E32AB3C1740}" destId="{F114AFDF-7E43-4B01-A11B-CA5CFF1EDCE6}" srcOrd="3" destOrd="0" presId="urn:microsoft.com/office/officeart/2008/layout/VerticalCurvedList"/>
    <dgm:cxn modelId="{26D4D501-3A0E-4097-9111-2BC26C72862E}" type="presParOf" srcId="{75DC01A4-D0FC-4947-B83A-4E32AB3C1740}" destId="{ED5BBEAD-EB98-472C-AA53-04A8871233F1}" srcOrd="4" destOrd="0" presId="urn:microsoft.com/office/officeart/2008/layout/VerticalCurvedList"/>
    <dgm:cxn modelId="{70B4257E-626E-40EF-82DD-FDA6D08033A9}" type="presParOf" srcId="{ED5BBEAD-EB98-472C-AA53-04A8871233F1}" destId="{78F6EB42-0FAA-482F-9C15-52567B4C4471}" srcOrd="0" destOrd="0" presId="urn:microsoft.com/office/officeart/2008/layout/VerticalCurvedList"/>
    <dgm:cxn modelId="{4E3FD3F5-E40A-4705-852B-1D254E57DAC1}" type="presParOf" srcId="{75DC01A4-D0FC-4947-B83A-4E32AB3C1740}" destId="{BD1BE9FD-54AD-4F14-8D45-21CB9E25CE72}" srcOrd="5" destOrd="0" presId="urn:microsoft.com/office/officeart/2008/layout/VerticalCurvedList"/>
    <dgm:cxn modelId="{4ABC69EB-01A4-4FD4-9881-95A108CB4B96}" type="presParOf" srcId="{75DC01A4-D0FC-4947-B83A-4E32AB3C1740}" destId="{863C9ADC-6099-4C04-B3EB-838AA91CB25F}" srcOrd="6" destOrd="0" presId="urn:microsoft.com/office/officeart/2008/layout/VerticalCurvedList"/>
    <dgm:cxn modelId="{C43F40CD-6F3D-4B36-A1E0-5B9E19522A68}" type="presParOf" srcId="{863C9ADC-6099-4C04-B3EB-838AA91CB25F}" destId="{908D8AFF-FA49-4A68-B76B-D809F19923F6}" srcOrd="0" destOrd="0" presId="urn:microsoft.com/office/officeart/2008/layout/VerticalCurvedList"/>
    <dgm:cxn modelId="{4ECD7128-7A55-4CE6-90B6-52D01BD6BED7}" type="presParOf" srcId="{75DC01A4-D0FC-4947-B83A-4E32AB3C1740}" destId="{1FA32840-5575-438A-8AB4-17747CBA8AF7}" srcOrd="7" destOrd="0" presId="urn:microsoft.com/office/officeart/2008/layout/VerticalCurvedList"/>
    <dgm:cxn modelId="{77AC144C-EE28-4706-A7A6-D3113EE0B6D6}" type="presParOf" srcId="{75DC01A4-D0FC-4947-B83A-4E32AB3C1740}" destId="{D59F966C-16C8-4CE6-8145-30F246050553}" srcOrd="8" destOrd="0" presId="urn:microsoft.com/office/officeart/2008/layout/VerticalCurvedList"/>
    <dgm:cxn modelId="{092392E5-5AA1-46B6-9150-92E3A7C117F9}" type="presParOf" srcId="{D59F966C-16C8-4CE6-8145-30F246050553}" destId="{887B64A6-78CC-406C-8024-CECC4D0A7AAE}" srcOrd="0" destOrd="0" presId="urn:microsoft.com/office/officeart/2008/layout/VerticalCurvedList"/>
    <dgm:cxn modelId="{83DC77D6-4BFA-4E5B-9075-867FF5033153}" type="presParOf" srcId="{75DC01A4-D0FC-4947-B83A-4E32AB3C1740}" destId="{203DB2F5-637F-49CA-84A8-93EAA0224546}" srcOrd="9" destOrd="0" presId="urn:microsoft.com/office/officeart/2008/layout/VerticalCurvedList"/>
    <dgm:cxn modelId="{DC3062E0-9520-4C71-8DF6-F6178F03A87B}" type="presParOf" srcId="{75DC01A4-D0FC-4947-B83A-4E32AB3C1740}" destId="{79D0AFF2-F4E1-4A7A-9A88-9BF858FEE3E4}" srcOrd="10" destOrd="0" presId="urn:microsoft.com/office/officeart/2008/layout/VerticalCurvedList"/>
    <dgm:cxn modelId="{342555FC-70E5-403B-8F47-E3E4A8CF7279}" type="presParOf" srcId="{79D0AFF2-F4E1-4A7A-9A88-9BF858FEE3E4}" destId="{A1BEC1CD-7B91-40C7-B05E-A7F2547CB3C3}" srcOrd="0" destOrd="0" presId="urn:microsoft.com/office/officeart/2008/layout/VerticalCurv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89F7F-E146-48E5-912E-60BC121F52CA}">
      <dsp:nvSpPr>
        <dsp:cNvPr id="0" name=""/>
        <dsp:cNvSpPr/>
      </dsp:nvSpPr>
      <dsp:spPr>
        <a:xfrm>
          <a:off x="-4134028" y="-634429"/>
          <a:ext cx="4926004" cy="4926004"/>
        </a:xfrm>
        <a:prstGeom prst="blockArc">
          <a:avLst>
            <a:gd name="adj1" fmla="val 18900000"/>
            <a:gd name="adj2" fmla="val 2700000"/>
            <a:gd name="adj3" fmla="val 438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C0F57E-D23A-4536-A98D-5FA6EEBF145A}">
      <dsp:nvSpPr>
        <dsp:cNvPr id="0" name=""/>
        <dsp:cNvSpPr/>
      </dsp:nvSpPr>
      <dsp:spPr>
        <a:xfrm>
          <a:off x="346942" y="228498"/>
          <a:ext cx="4374958" cy="457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297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0" i="0" u="none" strike="noStrike" kern="120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000" b="1" i="0" u="none" strike="noStrike" kern="120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Tập ứng cử viên</a:t>
          </a:r>
          <a:endParaRPr lang="vi-VN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46942" y="228498"/>
        <a:ext cx="4374958" cy="457289"/>
      </dsp:txXfrm>
    </dsp:sp>
    <dsp:sp modelId="{9A02E1D3-B32F-4B12-8982-C162C613105E}">
      <dsp:nvSpPr>
        <dsp:cNvPr id="0" name=""/>
        <dsp:cNvSpPr/>
      </dsp:nvSpPr>
      <dsp:spPr>
        <a:xfrm>
          <a:off x="61136" y="171337"/>
          <a:ext cx="571611" cy="57161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114AFDF-7E43-4B01-A11B-CA5CFF1EDCE6}">
      <dsp:nvSpPr>
        <dsp:cNvPr id="0" name=""/>
        <dsp:cNvSpPr/>
      </dsp:nvSpPr>
      <dsp:spPr>
        <a:xfrm>
          <a:off x="674622" y="914213"/>
          <a:ext cx="4047278" cy="457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297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0" i="0" u="none" strike="noStrike" kern="120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000" b="1" i="0" u="none" strike="noStrike" kern="120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Hàm chọn</a:t>
          </a:r>
          <a:r>
            <a:rPr lang="vi-VN" sz="2000" b="0" i="0" u="none" strike="noStrike" kern="120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 </a:t>
          </a:r>
          <a:endParaRPr lang="vi-VN" sz="2000" b="0" kern="1200" dirty="0">
            <a:effectLst/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74622" y="914213"/>
        <a:ext cx="4047278" cy="457289"/>
      </dsp:txXfrm>
    </dsp:sp>
    <dsp:sp modelId="{78F6EB42-0FAA-482F-9C15-52567B4C4471}">
      <dsp:nvSpPr>
        <dsp:cNvPr id="0" name=""/>
        <dsp:cNvSpPr/>
      </dsp:nvSpPr>
      <dsp:spPr>
        <a:xfrm>
          <a:off x="388816" y="857052"/>
          <a:ext cx="571611" cy="57161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D1BE9FD-54AD-4F14-8D45-21CB9E25CE72}">
      <dsp:nvSpPr>
        <dsp:cNvPr id="0" name=""/>
        <dsp:cNvSpPr/>
      </dsp:nvSpPr>
      <dsp:spPr>
        <a:xfrm>
          <a:off x="775194" y="1599928"/>
          <a:ext cx="3946707" cy="457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297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0" i="0" u="none" strike="noStrike" kern="120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000" b="1" i="0" u="none" strike="noStrike" kern="120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Hàm khả thi</a:t>
          </a:r>
          <a:endParaRPr lang="vi-VN" sz="2000" b="0" kern="1200" dirty="0">
            <a:effectLst/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775194" y="1599928"/>
        <a:ext cx="3946707" cy="457289"/>
      </dsp:txXfrm>
    </dsp:sp>
    <dsp:sp modelId="{908D8AFF-FA49-4A68-B76B-D809F19923F6}">
      <dsp:nvSpPr>
        <dsp:cNvPr id="0" name=""/>
        <dsp:cNvSpPr/>
      </dsp:nvSpPr>
      <dsp:spPr>
        <a:xfrm>
          <a:off x="489388" y="1542767"/>
          <a:ext cx="571611" cy="57161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FA32840-5575-438A-8AB4-17747CBA8AF7}">
      <dsp:nvSpPr>
        <dsp:cNvPr id="0" name=""/>
        <dsp:cNvSpPr/>
      </dsp:nvSpPr>
      <dsp:spPr>
        <a:xfrm>
          <a:off x="674622" y="2285643"/>
          <a:ext cx="4047278" cy="457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297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0" i="0" u="none" strike="noStrike" kern="120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000" b="1" i="0" u="none" strike="noStrike" kern="120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Hàm mục tiêu</a:t>
          </a:r>
          <a:r>
            <a:rPr lang="vi-VN" sz="2000" b="0" i="0" u="none" strike="noStrike" kern="120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 </a:t>
          </a:r>
          <a:endParaRPr lang="vi-VN" sz="2000" b="0" kern="1200" dirty="0">
            <a:effectLst/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74622" y="2285643"/>
        <a:ext cx="4047278" cy="457289"/>
      </dsp:txXfrm>
    </dsp:sp>
    <dsp:sp modelId="{887B64A6-78CC-406C-8024-CECC4D0A7AAE}">
      <dsp:nvSpPr>
        <dsp:cNvPr id="0" name=""/>
        <dsp:cNvSpPr/>
      </dsp:nvSpPr>
      <dsp:spPr>
        <a:xfrm>
          <a:off x="388816" y="2228481"/>
          <a:ext cx="571611" cy="57161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03DB2F5-637F-49CA-84A8-93EAA0224546}">
      <dsp:nvSpPr>
        <dsp:cNvPr id="0" name=""/>
        <dsp:cNvSpPr/>
      </dsp:nvSpPr>
      <dsp:spPr>
        <a:xfrm>
          <a:off x="346942" y="2971357"/>
          <a:ext cx="4374958" cy="457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2974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0" i="0" u="none" strike="noStrike" kern="120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vi-VN" sz="2000" b="1" i="0" u="none" strike="noStrike" kern="120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Hàm đánh giá</a:t>
          </a:r>
          <a:endParaRPr lang="vi-VN" sz="2000" b="0" kern="1200" dirty="0">
            <a:effectLst/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46942" y="2971357"/>
        <a:ext cx="4374958" cy="457289"/>
      </dsp:txXfrm>
    </dsp:sp>
    <dsp:sp modelId="{A1BEC1CD-7B91-40C7-B05E-A7F2547CB3C3}">
      <dsp:nvSpPr>
        <dsp:cNvPr id="0" name=""/>
        <dsp:cNvSpPr/>
      </dsp:nvSpPr>
      <dsp:spPr>
        <a:xfrm>
          <a:off x="61136" y="2914196"/>
          <a:ext cx="571611" cy="57161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11400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342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267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810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465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732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294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050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249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24ed99bf1a4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24ed99bf1a4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633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24e6b4d5c31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24e6b4d5c31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069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015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3796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24e6b4d5c31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24e6b4d5c31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406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323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24ef22aa1a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0" name="Google Shape;2100;g24ef22aa1a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161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24ed99bf1a4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24ed99bf1a4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054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640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049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01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494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701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119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928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5" r:id="rId11"/>
    <p:sldLayoutId id="2147483670" r:id="rId12"/>
    <p:sldLayoutId id="2147483672" r:id="rId13"/>
    <p:sldLayoutId id="2147483673" r:id="rId14"/>
    <p:sldLayoutId id="2147483676" r:id="rId15"/>
    <p:sldLayoutId id="214748367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2206347" y="2557961"/>
            <a:ext cx="4954796" cy="520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Game: Cho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kẹo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hay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bị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ghẹo</a:t>
            </a:r>
            <a:r>
              <a:rPr lang="vi-V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992497" y="835133"/>
            <a:ext cx="7364233" cy="17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Discussion: Greedy</a:t>
            </a:r>
            <a:r>
              <a:rPr lang="vi-VN" sz="6000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sz="6000" dirty="0">
              <a:solidFill>
                <a:schemeClr val="accent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A5BC69-8975-8CA4-74E2-32E423CC44AE}"/>
              </a:ext>
            </a:extLst>
          </p:cNvPr>
          <p:cNvSpPr txBox="1"/>
          <p:nvPr/>
        </p:nvSpPr>
        <p:spPr>
          <a:xfrm>
            <a:off x="1721661" y="3270784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vi-VN" sz="1800" dirty="0">
                <a:latin typeface="Segoe UI" panose="020B0502040204020203" pitchFamily="34" charset="0"/>
                <a:cs typeface="Segoe UI" panose="020B0502040204020203" pitchFamily="34" charset="0"/>
              </a:rPr>
              <a:t>CS112.O11.KHTN</a:t>
            </a:r>
            <a:r>
              <a:rPr lang="vi-VN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vi-V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Đại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tin – ĐHQG TP.HCM</a:t>
            </a:r>
            <a:endParaRPr lang="vi-V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4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1" grpId="0" build="p"/>
      <p:bldP spid="1432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CA476DC-9843-0645-2448-323089A2A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712787"/>
              </p:ext>
            </p:extLst>
          </p:nvPr>
        </p:nvGraphicFramePr>
        <p:xfrm>
          <a:off x="3265715" y="847111"/>
          <a:ext cx="4770662" cy="365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A87582D7-F6A3-88AD-97FB-42E05CAF1E80}"/>
              </a:ext>
            </a:extLst>
          </p:cNvPr>
          <p:cNvSpPr/>
          <p:nvPr/>
        </p:nvSpPr>
        <p:spPr>
          <a:xfrm>
            <a:off x="733425" y="1205241"/>
            <a:ext cx="2786742" cy="265611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E2A14-71EE-949B-109C-D65BE37F40EA}"/>
              </a:ext>
            </a:extLst>
          </p:cNvPr>
          <p:cNvSpPr txBox="1"/>
          <p:nvPr/>
        </p:nvSpPr>
        <p:spPr>
          <a:xfrm>
            <a:off x="1140279" y="2271688"/>
            <a:ext cx="19730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1.4 </a:t>
            </a:r>
            <a:r>
              <a:rPr lang="vi-VN" sz="2800" b="1" dirty="0" err="1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vi-VN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5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48013878-E8DF-1F99-E1AB-199F19223064}"/>
              </a:ext>
            </a:extLst>
          </p:cNvPr>
          <p:cNvSpPr txBox="1"/>
          <p:nvPr/>
        </p:nvSpPr>
        <p:spPr>
          <a:xfrm>
            <a:off x="848494" y="232577"/>
            <a:ext cx="1922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1.5 </a:t>
            </a:r>
            <a:r>
              <a:rPr lang="vi-VN" sz="3200" b="1" dirty="0" err="1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endParaRPr lang="vi-VN" sz="3200" b="1" dirty="0">
              <a:solidFill>
                <a:schemeClr val="accent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A11F8F-554E-CA7D-0A95-03F9EED12DDA}"/>
              </a:ext>
            </a:extLst>
          </p:cNvPr>
          <p:cNvSpPr txBox="1"/>
          <p:nvPr/>
        </p:nvSpPr>
        <p:spPr>
          <a:xfrm>
            <a:off x="598418" y="1138518"/>
            <a:ext cx="207198" cy="49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vi-V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5DB35C4-843A-76EA-43AA-E456A2E83F18}"/>
              </a:ext>
            </a:extLst>
          </p:cNvPr>
          <p:cNvGrpSpPr/>
          <p:nvPr/>
        </p:nvGrpSpPr>
        <p:grpSpPr>
          <a:xfrm>
            <a:off x="848494" y="999696"/>
            <a:ext cx="5384132" cy="741165"/>
            <a:chOff x="2530877" y="637284"/>
            <a:chExt cx="3929744" cy="882801"/>
          </a:xfrm>
        </p:grpSpPr>
        <p:grpSp>
          <p:nvGrpSpPr>
            <p:cNvPr id="32" name="Google Shape;3278;p72">
              <a:extLst>
                <a:ext uri="{FF2B5EF4-FFF2-40B4-BE49-F238E27FC236}">
                  <a16:creationId xmlns:a16="http://schemas.microsoft.com/office/drawing/2014/main" id="{861DC483-262C-3522-B7C4-6BEDB25148C5}"/>
                </a:ext>
              </a:extLst>
            </p:cNvPr>
            <p:cNvGrpSpPr/>
            <p:nvPr/>
          </p:nvGrpSpPr>
          <p:grpSpPr>
            <a:xfrm>
              <a:off x="2530877" y="637284"/>
              <a:ext cx="3929744" cy="761414"/>
              <a:chOff x="4411970" y="2726085"/>
              <a:chExt cx="643107" cy="193659"/>
            </a:xfrm>
          </p:grpSpPr>
          <p:sp>
            <p:nvSpPr>
              <p:cNvPr id="33" name="Google Shape;3279;p72">
                <a:extLst>
                  <a:ext uri="{FF2B5EF4-FFF2-40B4-BE49-F238E27FC236}">
                    <a16:creationId xmlns:a16="http://schemas.microsoft.com/office/drawing/2014/main" id="{3B7E386C-D0AB-134B-DC39-1FA6572D559B}"/>
                  </a:ext>
                </a:extLst>
              </p:cNvPr>
              <p:cNvSpPr/>
              <p:nvPr/>
            </p:nvSpPr>
            <p:spPr>
              <a:xfrm>
                <a:off x="4411970" y="2726085"/>
                <a:ext cx="118796" cy="193659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4289" extrusionOk="0">
                    <a:moveTo>
                      <a:pt x="450" y="0"/>
                    </a:moveTo>
                    <a:cubicBezTo>
                      <a:pt x="357" y="0"/>
                      <a:pt x="264" y="35"/>
                      <a:pt x="193" y="106"/>
                    </a:cubicBezTo>
                    <a:lnTo>
                      <a:pt x="1" y="298"/>
                    </a:lnTo>
                    <a:lnTo>
                      <a:pt x="1591" y="1886"/>
                    </a:lnTo>
                    <a:cubicBezTo>
                      <a:pt x="1732" y="2029"/>
                      <a:pt x="1732" y="2258"/>
                      <a:pt x="1591" y="2401"/>
                    </a:cubicBezTo>
                    <a:lnTo>
                      <a:pt x="1" y="3991"/>
                    </a:lnTo>
                    <a:lnTo>
                      <a:pt x="193" y="4183"/>
                    </a:lnTo>
                    <a:cubicBezTo>
                      <a:pt x="264" y="4253"/>
                      <a:pt x="357" y="4288"/>
                      <a:pt x="450" y="4288"/>
                    </a:cubicBezTo>
                    <a:cubicBezTo>
                      <a:pt x="543" y="4288"/>
                      <a:pt x="636" y="4253"/>
                      <a:pt x="707" y="4183"/>
                    </a:cubicBezTo>
                    <a:lnTo>
                      <a:pt x="2488" y="2401"/>
                    </a:lnTo>
                    <a:cubicBezTo>
                      <a:pt x="2630" y="2260"/>
                      <a:pt x="2630" y="2029"/>
                      <a:pt x="2488" y="1888"/>
                    </a:cubicBezTo>
                    <a:lnTo>
                      <a:pt x="707" y="106"/>
                    </a:lnTo>
                    <a:cubicBezTo>
                      <a:pt x="636" y="35"/>
                      <a:pt x="543" y="0"/>
                      <a:pt x="45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Google Shape;3280;p72">
                <a:extLst>
                  <a:ext uri="{FF2B5EF4-FFF2-40B4-BE49-F238E27FC236}">
                    <a16:creationId xmlns:a16="http://schemas.microsoft.com/office/drawing/2014/main" id="{4886FBCB-6574-D0EF-1D2F-EAFFB52B02BB}"/>
                  </a:ext>
                </a:extLst>
              </p:cNvPr>
              <p:cNvSpPr/>
              <p:nvPr/>
            </p:nvSpPr>
            <p:spPr>
              <a:xfrm>
                <a:off x="4426058" y="2791601"/>
                <a:ext cx="36167" cy="62627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387" extrusionOk="0">
                    <a:moveTo>
                      <a:pt x="176" y="0"/>
                    </a:moveTo>
                    <a:cubicBezTo>
                      <a:pt x="87" y="0"/>
                      <a:pt x="1" y="69"/>
                      <a:pt x="1" y="173"/>
                    </a:cubicBezTo>
                    <a:lnTo>
                      <a:pt x="1" y="1214"/>
                    </a:lnTo>
                    <a:cubicBezTo>
                      <a:pt x="1" y="1318"/>
                      <a:pt x="87" y="1386"/>
                      <a:pt x="176" y="1386"/>
                    </a:cubicBezTo>
                    <a:cubicBezTo>
                      <a:pt x="218" y="1386"/>
                      <a:pt x="262" y="1371"/>
                      <a:pt x="297" y="1335"/>
                    </a:cubicBezTo>
                    <a:lnTo>
                      <a:pt x="627" y="1006"/>
                    </a:lnTo>
                    <a:cubicBezTo>
                      <a:pt x="800" y="834"/>
                      <a:pt x="800" y="554"/>
                      <a:pt x="627" y="381"/>
                    </a:cubicBezTo>
                    <a:lnTo>
                      <a:pt x="297" y="51"/>
                    </a:lnTo>
                    <a:cubicBezTo>
                      <a:pt x="262" y="16"/>
                      <a:pt x="218" y="0"/>
                      <a:pt x="1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Google Shape;3281;p72">
                <a:extLst>
                  <a:ext uri="{FF2B5EF4-FFF2-40B4-BE49-F238E27FC236}">
                    <a16:creationId xmlns:a16="http://schemas.microsoft.com/office/drawing/2014/main" id="{9D240F38-D8D8-67B0-66F6-AF6BE8A941E2}"/>
                  </a:ext>
                </a:extLst>
              </p:cNvPr>
              <p:cNvSpPr/>
              <p:nvPr/>
            </p:nvSpPr>
            <p:spPr>
              <a:xfrm>
                <a:off x="4456806" y="2743875"/>
                <a:ext cx="598271" cy="157989"/>
              </a:xfrm>
              <a:custGeom>
                <a:avLst/>
                <a:gdLst/>
                <a:ahLst/>
                <a:cxnLst/>
                <a:rect l="l" t="t" r="r" b="b"/>
                <a:pathLst>
                  <a:path w="13250" h="3499" extrusionOk="0">
                    <a:moveTo>
                      <a:pt x="1" y="0"/>
                    </a:moveTo>
                    <a:lnTo>
                      <a:pt x="1495" y="1494"/>
                    </a:lnTo>
                    <a:cubicBezTo>
                      <a:pt x="1635" y="1635"/>
                      <a:pt x="1635" y="1866"/>
                      <a:pt x="1495" y="2007"/>
                    </a:cubicBezTo>
                    <a:lnTo>
                      <a:pt x="2" y="3499"/>
                    </a:lnTo>
                    <a:lnTo>
                      <a:pt x="11527" y="3499"/>
                    </a:lnTo>
                    <a:lnTo>
                      <a:pt x="13250" y="1750"/>
                    </a:lnTo>
                    <a:lnTo>
                      <a:pt x="1152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87A9234-F18C-9335-0148-3E5C212B167E}"/>
                </a:ext>
              </a:extLst>
            </p:cNvPr>
            <p:cNvSpPr txBox="1"/>
            <p:nvPr/>
          </p:nvSpPr>
          <p:spPr>
            <a:xfrm>
              <a:off x="3314671" y="823560"/>
              <a:ext cx="2324100" cy="696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vi-VN" sz="16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Hàm </a:t>
              </a:r>
              <a:r>
                <a:rPr lang="vi-VN" sz="1600" b="1" i="0" u="none" strike="noStrike" dirty="0" err="1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sort</a:t>
              </a:r>
              <a:r>
                <a:rPr lang="vi-VN" sz="16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() </a:t>
              </a:r>
              <a:endParaRPr lang="vi-VN" sz="1600" b="0" dirty="0"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vi-VN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FFCBF6A-9AC4-FAC0-1DF1-C213793E2CDC}"/>
              </a:ext>
            </a:extLst>
          </p:cNvPr>
          <p:cNvGrpSpPr/>
          <p:nvPr/>
        </p:nvGrpSpPr>
        <p:grpSpPr>
          <a:xfrm>
            <a:off x="1484725" y="1756719"/>
            <a:ext cx="6214638" cy="639253"/>
            <a:chOff x="2561578" y="1472831"/>
            <a:chExt cx="4535910" cy="761414"/>
          </a:xfrm>
        </p:grpSpPr>
        <p:grpSp>
          <p:nvGrpSpPr>
            <p:cNvPr id="6" name="Google Shape;3278;p72">
              <a:extLst>
                <a:ext uri="{FF2B5EF4-FFF2-40B4-BE49-F238E27FC236}">
                  <a16:creationId xmlns:a16="http://schemas.microsoft.com/office/drawing/2014/main" id="{B9D1D3AD-5A35-5C55-BCAC-29C61B191738}"/>
                </a:ext>
              </a:extLst>
            </p:cNvPr>
            <p:cNvGrpSpPr/>
            <p:nvPr/>
          </p:nvGrpSpPr>
          <p:grpSpPr>
            <a:xfrm>
              <a:off x="2561578" y="1472831"/>
              <a:ext cx="3929744" cy="761414"/>
              <a:chOff x="4411970" y="2726085"/>
              <a:chExt cx="643107" cy="193659"/>
            </a:xfrm>
          </p:grpSpPr>
          <p:sp>
            <p:nvSpPr>
              <p:cNvPr id="7" name="Google Shape;3279;p72">
                <a:extLst>
                  <a:ext uri="{FF2B5EF4-FFF2-40B4-BE49-F238E27FC236}">
                    <a16:creationId xmlns:a16="http://schemas.microsoft.com/office/drawing/2014/main" id="{C37AC786-ADE1-826F-3BD2-EFC6E5B137BB}"/>
                  </a:ext>
                </a:extLst>
              </p:cNvPr>
              <p:cNvSpPr/>
              <p:nvPr/>
            </p:nvSpPr>
            <p:spPr>
              <a:xfrm>
                <a:off x="4411970" y="2726085"/>
                <a:ext cx="118796" cy="193659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4289" extrusionOk="0">
                    <a:moveTo>
                      <a:pt x="450" y="0"/>
                    </a:moveTo>
                    <a:cubicBezTo>
                      <a:pt x="357" y="0"/>
                      <a:pt x="264" y="35"/>
                      <a:pt x="193" y="106"/>
                    </a:cubicBezTo>
                    <a:lnTo>
                      <a:pt x="1" y="298"/>
                    </a:lnTo>
                    <a:lnTo>
                      <a:pt x="1591" y="1886"/>
                    </a:lnTo>
                    <a:cubicBezTo>
                      <a:pt x="1732" y="2029"/>
                      <a:pt x="1732" y="2258"/>
                      <a:pt x="1591" y="2401"/>
                    </a:cubicBezTo>
                    <a:lnTo>
                      <a:pt x="1" y="3991"/>
                    </a:lnTo>
                    <a:lnTo>
                      <a:pt x="193" y="4183"/>
                    </a:lnTo>
                    <a:cubicBezTo>
                      <a:pt x="264" y="4253"/>
                      <a:pt x="357" y="4288"/>
                      <a:pt x="450" y="4288"/>
                    </a:cubicBezTo>
                    <a:cubicBezTo>
                      <a:pt x="543" y="4288"/>
                      <a:pt x="636" y="4253"/>
                      <a:pt x="707" y="4183"/>
                    </a:cubicBezTo>
                    <a:lnTo>
                      <a:pt x="2488" y="2401"/>
                    </a:lnTo>
                    <a:cubicBezTo>
                      <a:pt x="2630" y="2260"/>
                      <a:pt x="2630" y="2029"/>
                      <a:pt x="2488" y="1888"/>
                    </a:cubicBezTo>
                    <a:lnTo>
                      <a:pt x="707" y="106"/>
                    </a:lnTo>
                    <a:cubicBezTo>
                      <a:pt x="636" y="35"/>
                      <a:pt x="543" y="0"/>
                      <a:pt x="45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Google Shape;3280;p72">
                <a:extLst>
                  <a:ext uri="{FF2B5EF4-FFF2-40B4-BE49-F238E27FC236}">
                    <a16:creationId xmlns:a16="http://schemas.microsoft.com/office/drawing/2014/main" id="{5601AB5C-D08E-7959-0E4F-4AA9AFB7C4A2}"/>
                  </a:ext>
                </a:extLst>
              </p:cNvPr>
              <p:cNvSpPr/>
              <p:nvPr/>
            </p:nvSpPr>
            <p:spPr>
              <a:xfrm>
                <a:off x="4426058" y="2791601"/>
                <a:ext cx="36167" cy="62627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387" extrusionOk="0">
                    <a:moveTo>
                      <a:pt x="176" y="0"/>
                    </a:moveTo>
                    <a:cubicBezTo>
                      <a:pt x="87" y="0"/>
                      <a:pt x="1" y="69"/>
                      <a:pt x="1" y="173"/>
                    </a:cubicBezTo>
                    <a:lnTo>
                      <a:pt x="1" y="1214"/>
                    </a:lnTo>
                    <a:cubicBezTo>
                      <a:pt x="1" y="1318"/>
                      <a:pt x="87" y="1386"/>
                      <a:pt x="176" y="1386"/>
                    </a:cubicBezTo>
                    <a:cubicBezTo>
                      <a:pt x="218" y="1386"/>
                      <a:pt x="262" y="1371"/>
                      <a:pt x="297" y="1335"/>
                    </a:cubicBezTo>
                    <a:lnTo>
                      <a:pt x="627" y="1006"/>
                    </a:lnTo>
                    <a:cubicBezTo>
                      <a:pt x="800" y="834"/>
                      <a:pt x="800" y="554"/>
                      <a:pt x="627" y="381"/>
                    </a:cubicBezTo>
                    <a:lnTo>
                      <a:pt x="297" y="51"/>
                    </a:lnTo>
                    <a:cubicBezTo>
                      <a:pt x="262" y="16"/>
                      <a:pt x="218" y="0"/>
                      <a:pt x="1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Google Shape;3281;p72">
                <a:extLst>
                  <a:ext uri="{FF2B5EF4-FFF2-40B4-BE49-F238E27FC236}">
                    <a16:creationId xmlns:a16="http://schemas.microsoft.com/office/drawing/2014/main" id="{A66B9B50-1882-E281-8D9D-C16A1DA7A5DB}"/>
                  </a:ext>
                </a:extLst>
              </p:cNvPr>
              <p:cNvSpPr/>
              <p:nvPr/>
            </p:nvSpPr>
            <p:spPr>
              <a:xfrm>
                <a:off x="4456806" y="2743875"/>
                <a:ext cx="598271" cy="157989"/>
              </a:xfrm>
              <a:custGeom>
                <a:avLst/>
                <a:gdLst/>
                <a:ahLst/>
                <a:cxnLst/>
                <a:rect l="l" t="t" r="r" b="b"/>
                <a:pathLst>
                  <a:path w="13250" h="3499" extrusionOk="0">
                    <a:moveTo>
                      <a:pt x="1" y="0"/>
                    </a:moveTo>
                    <a:lnTo>
                      <a:pt x="1495" y="1494"/>
                    </a:lnTo>
                    <a:cubicBezTo>
                      <a:pt x="1635" y="1635"/>
                      <a:pt x="1635" y="1866"/>
                      <a:pt x="1495" y="2007"/>
                    </a:cubicBezTo>
                    <a:lnTo>
                      <a:pt x="2" y="3499"/>
                    </a:lnTo>
                    <a:lnTo>
                      <a:pt x="11527" y="3499"/>
                    </a:lnTo>
                    <a:lnTo>
                      <a:pt x="13250" y="1750"/>
                    </a:lnTo>
                    <a:lnTo>
                      <a:pt x="1152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CE4C54-5787-557D-D5A1-97F2B3448265}"/>
                </a:ext>
              </a:extLst>
            </p:cNvPr>
            <p:cNvSpPr txBox="1"/>
            <p:nvPr/>
          </p:nvSpPr>
          <p:spPr>
            <a:xfrm>
              <a:off x="3287488" y="1550611"/>
              <a:ext cx="3810000" cy="4952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vi-VN" sz="1600" b="0" i="0" u="none" strike="noStrike" dirty="0" err="1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Priority</a:t>
              </a:r>
              <a:r>
                <a:rPr lang="vi-VN" sz="16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600" b="0" i="0" u="none" strike="noStrike" dirty="0" err="1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Queue</a:t>
              </a:r>
              <a:r>
                <a:rPr lang="vi-VN" sz="16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: thư viện </a:t>
              </a:r>
              <a:r>
                <a:rPr lang="vi-VN" sz="1600" b="1" i="0" u="none" strike="noStrike" dirty="0" err="1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pqueue</a:t>
              </a:r>
              <a:r>
                <a:rPr lang="vi-VN" sz="1600" b="1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</a:t>
              </a:r>
              <a:endParaRPr lang="vi-VN" sz="1600" b="0" dirty="0"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BD1327E-2162-B3EA-A484-357D63144DCF}"/>
              </a:ext>
            </a:extLst>
          </p:cNvPr>
          <p:cNvGrpSpPr/>
          <p:nvPr/>
        </p:nvGrpSpPr>
        <p:grpSpPr>
          <a:xfrm>
            <a:off x="2255912" y="2527441"/>
            <a:ext cx="5384132" cy="1109686"/>
            <a:chOff x="2480914" y="2173047"/>
            <a:chExt cx="4800276" cy="1236213"/>
          </a:xfrm>
        </p:grpSpPr>
        <p:grpSp>
          <p:nvGrpSpPr>
            <p:cNvPr id="26" name="Google Shape;3278;p72">
              <a:extLst>
                <a:ext uri="{FF2B5EF4-FFF2-40B4-BE49-F238E27FC236}">
                  <a16:creationId xmlns:a16="http://schemas.microsoft.com/office/drawing/2014/main" id="{F331A9CA-4DE6-8876-D6AE-B24225972763}"/>
                </a:ext>
              </a:extLst>
            </p:cNvPr>
            <p:cNvGrpSpPr/>
            <p:nvPr/>
          </p:nvGrpSpPr>
          <p:grpSpPr>
            <a:xfrm>
              <a:off x="2480914" y="2173047"/>
              <a:ext cx="4800276" cy="712140"/>
              <a:chOff x="4411970" y="2726085"/>
              <a:chExt cx="643107" cy="193659"/>
            </a:xfrm>
          </p:grpSpPr>
          <p:sp>
            <p:nvSpPr>
              <p:cNvPr id="27" name="Google Shape;3279;p72">
                <a:extLst>
                  <a:ext uri="{FF2B5EF4-FFF2-40B4-BE49-F238E27FC236}">
                    <a16:creationId xmlns:a16="http://schemas.microsoft.com/office/drawing/2014/main" id="{721CA697-4DCD-0F0F-6A48-C0E30C42B0D7}"/>
                  </a:ext>
                </a:extLst>
              </p:cNvPr>
              <p:cNvSpPr/>
              <p:nvPr/>
            </p:nvSpPr>
            <p:spPr>
              <a:xfrm>
                <a:off x="4411970" y="2726085"/>
                <a:ext cx="118796" cy="193659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4289" extrusionOk="0">
                    <a:moveTo>
                      <a:pt x="450" y="0"/>
                    </a:moveTo>
                    <a:cubicBezTo>
                      <a:pt x="357" y="0"/>
                      <a:pt x="264" y="35"/>
                      <a:pt x="193" y="106"/>
                    </a:cubicBezTo>
                    <a:lnTo>
                      <a:pt x="1" y="298"/>
                    </a:lnTo>
                    <a:lnTo>
                      <a:pt x="1591" y="1886"/>
                    </a:lnTo>
                    <a:cubicBezTo>
                      <a:pt x="1732" y="2029"/>
                      <a:pt x="1732" y="2258"/>
                      <a:pt x="1591" y="2401"/>
                    </a:cubicBezTo>
                    <a:lnTo>
                      <a:pt x="1" y="3991"/>
                    </a:lnTo>
                    <a:lnTo>
                      <a:pt x="193" y="4183"/>
                    </a:lnTo>
                    <a:cubicBezTo>
                      <a:pt x="264" y="4253"/>
                      <a:pt x="357" y="4288"/>
                      <a:pt x="450" y="4288"/>
                    </a:cubicBezTo>
                    <a:cubicBezTo>
                      <a:pt x="543" y="4288"/>
                      <a:pt x="636" y="4253"/>
                      <a:pt x="707" y="4183"/>
                    </a:cubicBezTo>
                    <a:lnTo>
                      <a:pt x="2488" y="2401"/>
                    </a:lnTo>
                    <a:cubicBezTo>
                      <a:pt x="2630" y="2260"/>
                      <a:pt x="2630" y="2029"/>
                      <a:pt x="2488" y="1888"/>
                    </a:cubicBezTo>
                    <a:lnTo>
                      <a:pt x="707" y="106"/>
                    </a:lnTo>
                    <a:cubicBezTo>
                      <a:pt x="636" y="35"/>
                      <a:pt x="543" y="0"/>
                      <a:pt x="45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Google Shape;3280;p72">
                <a:extLst>
                  <a:ext uri="{FF2B5EF4-FFF2-40B4-BE49-F238E27FC236}">
                    <a16:creationId xmlns:a16="http://schemas.microsoft.com/office/drawing/2014/main" id="{D622930A-6DAA-8DBB-E320-095EA7B3D290}"/>
                  </a:ext>
                </a:extLst>
              </p:cNvPr>
              <p:cNvSpPr/>
              <p:nvPr/>
            </p:nvSpPr>
            <p:spPr>
              <a:xfrm>
                <a:off x="4426058" y="2791601"/>
                <a:ext cx="36167" cy="62627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387" extrusionOk="0">
                    <a:moveTo>
                      <a:pt x="176" y="0"/>
                    </a:moveTo>
                    <a:cubicBezTo>
                      <a:pt x="87" y="0"/>
                      <a:pt x="1" y="69"/>
                      <a:pt x="1" y="173"/>
                    </a:cubicBezTo>
                    <a:lnTo>
                      <a:pt x="1" y="1214"/>
                    </a:lnTo>
                    <a:cubicBezTo>
                      <a:pt x="1" y="1318"/>
                      <a:pt x="87" y="1386"/>
                      <a:pt x="176" y="1386"/>
                    </a:cubicBezTo>
                    <a:cubicBezTo>
                      <a:pt x="218" y="1386"/>
                      <a:pt x="262" y="1371"/>
                      <a:pt x="297" y="1335"/>
                    </a:cubicBezTo>
                    <a:lnTo>
                      <a:pt x="627" y="1006"/>
                    </a:lnTo>
                    <a:cubicBezTo>
                      <a:pt x="800" y="834"/>
                      <a:pt x="800" y="554"/>
                      <a:pt x="627" y="381"/>
                    </a:cubicBezTo>
                    <a:lnTo>
                      <a:pt x="297" y="51"/>
                    </a:lnTo>
                    <a:cubicBezTo>
                      <a:pt x="262" y="16"/>
                      <a:pt x="218" y="0"/>
                      <a:pt x="1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Google Shape;3281;p72">
                <a:extLst>
                  <a:ext uri="{FF2B5EF4-FFF2-40B4-BE49-F238E27FC236}">
                    <a16:creationId xmlns:a16="http://schemas.microsoft.com/office/drawing/2014/main" id="{DF7B598A-4791-106A-7CE8-F50D9D5B3680}"/>
                  </a:ext>
                </a:extLst>
              </p:cNvPr>
              <p:cNvSpPr/>
              <p:nvPr/>
            </p:nvSpPr>
            <p:spPr>
              <a:xfrm>
                <a:off x="4456806" y="2743875"/>
                <a:ext cx="598271" cy="157989"/>
              </a:xfrm>
              <a:custGeom>
                <a:avLst/>
                <a:gdLst/>
                <a:ahLst/>
                <a:cxnLst/>
                <a:rect l="l" t="t" r="r" b="b"/>
                <a:pathLst>
                  <a:path w="13250" h="3499" extrusionOk="0">
                    <a:moveTo>
                      <a:pt x="1" y="0"/>
                    </a:moveTo>
                    <a:lnTo>
                      <a:pt x="1495" y="1494"/>
                    </a:lnTo>
                    <a:cubicBezTo>
                      <a:pt x="1635" y="1635"/>
                      <a:pt x="1635" y="1866"/>
                      <a:pt x="1495" y="2007"/>
                    </a:cubicBezTo>
                    <a:lnTo>
                      <a:pt x="2" y="3499"/>
                    </a:lnTo>
                    <a:lnTo>
                      <a:pt x="11527" y="3499"/>
                    </a:lnTo>
                    <a:lnTo>
                      <a:pt x="13250" y="1750"/>
                    </a:lnTo>
                    <a:lnTo>
                      <a:pt x="1152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4528537-0552-FE29-568E-AD17778EB531}"/>
                </a:ext>
              </a:extLst>
            </p:cNvPr>
            <p:cNvSpPr txBox="1"/>
            <p:nvPr/>
          </p:nvSpPr>
          <p:spPr>
            <a:xfrm>
              <a:off x="3363234" y="2209217"/>
              <a:ext cx="3570805" cy="12000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vi-VN" sz="16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Cây nhị phân, tìm kiếm nhị phân, tìm kiếm trên cây: thư viện </a:t>
              </a:r>
              <a:r>
                <a:rPr lang="vi-VN" sz="1600" b="1" i="0" u="none" strike="noStrike" dirty="0" err="1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bintree</a:t>
              </a:r>
              <a:r>
                <a:rPr lang="vi-VN" sz="16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vi-VN" sz="1600" b="1" i="0" u="none" strike="noStrike" dirty="0" err="1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bisect</a:t>
              </a:r>
              <a:r>
                <a:rPr lang="vi-VN" sz="16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</a:t>
              </a:r>
              <a:endParaRPr lang="vi-VN" sz="1600" b="0" dirty="0"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vi-VN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AEF2EF1-48AD-8535-9548-D359C565E1E1}"/>
              </a:ext>
            </a:extLst>
          </p:cNvPr>
          <p:cNvGrpSpPr/>
          <p:nvPr/>
        </p:nvGrpSpPr>
        <p:grpSpPr>
          <a:xfrm>
            <a:off x="3007330" y="3260332"/>
            <a:ext cx="5384132" cy="639253"/>
            <a:chOff x="3148669" y="2984860"/>
            <a:chExt cx="4800276" cy="712140"/>
          </a:xfrm>
        </p:grpSpPr>
        <p:grpSp>
          <p:nvGrpSpPr>
            <p:cNvPr id="36" name="Google Shape;3278;p72">
              <a:extLst>
                <a:ext uri="{FF2B5EF4-FFF2-40B4-BE49-F238E27FC236}">
                  <a16:creationId xmlns:a16="http://schemas.microsoft.com/office/drawing/2014/main" id="{2A9FDB04-4E8A-9EB4-6472-BB3B0530ADF5}"/>
                </a:ext>
              </a:extLst>
            </p:cNvPr>
            <p:cNvGrpSpPr/>
            <p:nvPr/>
          </p:nvGrpSpPr>
          <p:grpSpPr>
            <a:xfrm>
              <a:off x="3148669" y="2984860"/>
              <a:ext cx="4800276" cy="712140"/>
              <a:chOff x="4411970" y="2726085"/>
              <a:chExt cx="643107" cy="193659"/>
            </a:xfrm>
          </p:grpSpPr>
          <p:sp>
            <p:nvSpPr>
              <p:cNvPr id="37" name="Google Shape;3279;p72">
                <a:extLst>
                  <a:ext uri="{FF2B5EF4-FFF2-40B4-BE49-F238E27FC236}">
                    <a16:creationId xmlns:a16="http://schemas.microsoft.com/office/drawing/2014/main" id="{7A449F70-7BE1-9C48-3FA5-3EC39754963C}"/>
                  </a:ext>
                </a:extLst>
              </p:cNvPr>
              <p:cNvSpPr/>
              <p:nvPr/>
            </p:nvSpPr>
            <p:spPr>
              <a:xfrm>
                <a:off x="4411970" y="2726085"/>
                <a:ext cx="118796" cy="193659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4289" extrusionOk="0">
                    <a:moveTo>
                      <a:pt x="450" y="0"/>
                    </a:moveTo>
                    <a:cubicBezTo>
                      <a:pt x="357" y="0"/>
                      <a:pt x="264" y="35"/>
                      <a:pt x="193" y="106"/>
                    </a:cubicBezTo>
                    <a:lnTo>
                      <a:pt x="1" y="298"/>
                    </a:lnTo>
                    <a:lnTo>
                      <a:pt x="1591" y="1886"/>
                    </a:lnTo>
                    <a:cubicBezTo>
                      <a:pt x="1732" y="2029"/>
                      <a:pt x="1732" y="2258"/>
                      <a:pt x="1591" y="2401"/>
                    </a:cubicBezTo>
                    <a:lnTo>
                      <a:pt x="1" y="3991"/>
                    </a:lnTo>
                    <a:lnTo>
                      <a:pt x="193" y="4183"/>
                    </a:lnTo>
                    <a:cubicBezTo>
                      <a:pt x="264" y="4253"/>
                      <a:pt x="357" y="4288"/>
                      <a:pt x="450" y="4288"/>
                    </a:cubicBezTo>
                    <a:cubicBezTo>
                      <a:pt x="543" y="4288"/>
                      <a:pt x="636" y="4253"/>
                      <a:pt x="707" y="4183"/>
                    </a:cubicBezTo>
                    <a:lnTo>
                      <a:pt x="2488" y="2401"/>
                    </a:lnTo>
                    <a:cubicBezTo>
                      <a:pt x="2630" y="2260"/>
                      <a:pt x="2630" y="2029"/>
                      <a:pt x="2488" y="1888"/>
                    </a:cubicBezTo>
                    <a:lnTo>
                      <a:pt x="707" y="106"/>
                    </a:lnTo>
                    <a:cubicBezTo>
                      <a:pt x="636" y="35"/>
                      <a:pt x="543" y="0"/>
                      <a:pt x="45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Google Shape;3280;p72">
                <a:extLst>
                  <a:ext uri="{FF2B5EF4-FFF2-40B4-BE49-F238E27FC236}">
                    <a16:creationId xmlns:a16="http://schemas.microsoft.com/office/drawing/2014/main" id="{4944067B-5E79-158F-C3D3-8B64DD948AB7}"/>
                  </a:ext>
                </a:extLst>
              </p:cNvPr>
              <p:cNvSpPr/>
              <p:nvPr/>
            </p:nvSpPr>
            <p:spPr>
              <a:xfrm>
                <a:off x="4426058" y="2791601"/>
                <a:ext cx="36167" cy="62627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387" extrusionOk="0">
                    <a:moveTo>
                      <a:pt x="176" y="0"/>
                    </a:moveTo>
                    <a:cubicBezTo>
                      <a:pt x="87" y="0"/>
                      <a:pt x="1" y="69"/>
                      <a:pt x="1" y="173"/>
                    </a:cubicBezTo>
                    <a:lnTo>
                      <a:pt x="1" y="1214"/>
                    </a:lnTo>
                    <a:cubicBezTo>
                      <a:pt x="1" y="1318"/>
                      <a:pt x="87" y="1386"/>
                      <a:pt x="176" y="1386"/>
                    </a:cubicBezTo>
                    <a:cubicBezTo>
                      <a:pt x="218" y="1386"/>
                      <a:pt x="262" y="1371"/>
                      <a:pt x="297" y="1335"/>
                    </a:cubicBezTo>
                    <a:lnTo>
                      <a:pt x="627" y="1006"/>
                    </a:lnTo>
                    <a:cubicBezTo>
                      <a:pt x="800" y="834"/>
                      <a:pt x="800" y="554"/>
                      <a:pt x="627" y="381"/>
                    </a:cubicBezTo>
                    <a:lnTo>
                      <a:pt x="297" y="51"/>
                    </a:lnTo>
                    <a:cubicBezTo>
                      <a:pt x="262" y="16"/>
                      <a:pt x="218" y="0"/>
                      <a:pt x="1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Google Shape;3281;p72">
                <a:extLst>
                  <a:ext uri="{FF2B5EF4-FFF2-40B4-BE49-F238E27FC236}">
                    <a16:creationId xmlns:a16="http://schemas.microsoft.com/office/drawing/2014/main" id="{B3C959CA-E699-A49E-F7D8-B70C818480D7}"/>
                  </a:ext>
                </a:extLst>
              </p:cNvPr>
              <p:cNvSpPr/>
              <p:nvPr/>
            </p:nvSpPr>
            <p:spPr>
              <a:xfrm>
                <a:off x="4456806" y="2743875"/>
                <a:ext cx="598271" cy="157989"/>
              </a:xfrm>
              <a:custGeom>
                <a:avLst/>
                <a:gdLst/>
                <a:ahLst/>
                <a:cxnLst/>
                <a:rect l="l" t="t" r="r" b="b"/>
                <a:pathLst>
                  <a:path w="13250" h="3499" extrusionOk="0">
                    <a:moveTo>
                      <a:pt x="1" y="0"/>
                    </a:moveTo>
                    <a:lnTo>
                      <a:pt x="1495" y="1494"/>
                    </a:lnTo>
                    <a:cubicBezTo>
                      <a:pt x="1635" y="1635"/>
                      <a:pt x="1635" y="1866"/>
                      <a:pt x="1495" y="2007"/>
                    </a:cubicBezTo>
                    <a:lnTo>
                      <a:pt x="2" y="3499"/>
                    </a:lnTo>
                    <a:lnTo>
                      <a:pt x="11527" y="3499"/>
                    </a:lnTo>
                    <a:lnTo>
                      <a:pt x="13250" y="1750"/>
                    </a:lnTo>
                    <a:lnTo>
                      <a:pt x="1152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F24AB56-9EEA-6BCD-77A9-DDA0424C3BF4}"/>
                </a:ext>
              </a:extLst>
            </p:cNvPr>
            <p:cNvSpPr txBox="1"/>
            <p:nvPr/>
          </p:nvSpPr>
          <p:spPr>
            <a:xfrm>
              <a:off x="4035386" y="3128677"/>
              <a:ext cx="3743738" cy="3771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vi-VN" sz="16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Tính toán song </a:t>
              </a:r>
              <a:r>
                <a:rPr lang="vi-VN" sz="1600" b="0" i="0" u="none" strike="noStrike" dirty="0" err="1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song</a:t>
              </a:r>
              <a:r>
                <a:rPr lang="vi-VN" sz="16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: thư viện </a:t>
              </a:r>
              <a:r>
                <a:rPr lang="vi-VN" sz="1600" b="1" i="0" u="none" strike="noStrike" dirty="0" err="1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numpy</a:t>
              </a:r>
              <a:r>
                <a:rPr lang="vi-VN" sz="16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</a:t>
              </a:r>
              <a:endParaRPr lang="vi-VN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70755DD-5CE7-BDA3-06D4-C599F0F7C386}"/>
              </a:ext>
            </a:extLst>
          </p:cNvPr>
          <p:cNvGrpSpPr/>
          <p:nvPr/>
        </p:nvGrpSpPr>
        <p:grpSpPr>
          <a:xfrm>
            <a:off x="3661023" y="3998823"/>
            <a:ext cx="5384132" cy="639253"/>
            <a:chOff x="3913028" y="3866486"/>
            <a:chExt cx="4641250" cy="639253"/>
          </a:xfrm>
        </p:grpSpPr>
        <p:grpSp>
          <p:nvGrpSpPr>
            <p:cNvPr id="44" name="Google Shape;3278;p72">
              <a:extLst>
                <a:ext uri="{FF2B5EF4-FFF2-40B4-BE49-F238E27FC236}">
                  <a16:creationId xmlns:a16="http://schemas.microsoft.com/office/drawing/2014/main" id="{4BD5E061-B1CF-BE40-B168-E38F27248797}"/>
                </a:ext>
              </a:extLst>
            </p:cNvPr>
            <p:cNvGrpSpPr/>
            <p:nvPr/>
          </p:nvGrpSpPr>
          <p:grpSpPr>
            <a:xfrm>
              <a:off x="3913028" y="3866486"/>
              <a:ext cx="4641250" cy="639253"/>
              <a:chOff x="4411970" y="2726085"/>
              <a:chExt cx="643107" cy="193659"/>
            </a:xfrm>
          </p:grpSpPr>
          <p:sp>
            <p:nvSpPr>
              <p:cNvPr id="45" name="Google Shape;3279;p72">
                <a:extLst>
                  <a:ext uri="{FF2B5EF4-FFF2-40B4-BE49-F238E27FC236}">
                    <a16:creationId xmlns:a16="http://schemas.microsoft.com/office/drawing/2014/main" id="{89B14888-25C1-06EA-F460-E12DA8E61608}"/>
                  </a:ext>
                </a:extLst>
              </p:cNvPr>
              <p:cNvSpPr/>
              <p:nvPr/>
            </p:nvSpPr>
            <p:spPr>
              <a:xfrm>
                <a:off x="4411970" y="2726085"/>
                <a:ext cx="118796" cy="193659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4289" extrusionOk="0">
                    <a:moveTo>
                      <a:pt x="450" y="0"/>
                    </a:moveTo>
                    <a:cubicBezTo>
                      <a:pt x="357" y="0"/>
                      <a:pt x="264" y="35"/>
                      <a:pt x="193" y="106"/>
                    </a:cubicBezTo>
                    <a:lnTo>
                      <a:pt x="1" y="298"/>
                    </a:lnTo>
                    <a:lnTo>
                      <a:pt x="1591" y="1886"/>
                    </a:lnTo>
                    <a:cubicBezTo>
                      <a:pt x="1732" y="2029"/>
                      <a:pt x="1732" y="2258"/>
                      <a:pt x="1591" y="2401"/>
                    </a:cubicBezTo>
                    <a:lnTo>
                      <a:pt x="1" y="3991"/>
                    </a:lnTo>
                    <a:lnTo>
                      <a:pt x="193" y="4183"/>
                    </a:lnTo>
                    <a:cubicBezTo>
                      <a:pt x="264" y="4253"/>
                      <a:pt x="357" y="4288"/>
                      <a:pt x="450" y="4288"/>
                    </a:cubicBezTo>
                    <a:cubicBezTo>
                      <a:pt x="543" y="4288"/>
                      <a:pt x="636" y="4253"/>
                      <a:pt x="707" y="4183"/>
                    </a:cubicBezTo>
                    <a:lnTo>
                      <a:pt x="2488" y="2401"/>
                    </a:lnTo>
                    <a:cubicBezTo>
                      <a:pt x="2630" y="2260"/>
                      <a:pt x="2630" y="2029"/>
                      <a:pt x="2488" y="1888"/>
                    </a:cubicBezTo>
                    <a:lnTo>
                      <a:pt x="707" y="106"/>
                    </a:lnTo>
                    <a:cubicBezTo>
                      <a:pt x="636" y="35"/>
                      <a:pt x="543" y="0"/>
                      <a:pt x="45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Google Shape;3280;p72">
                <a:extLst>
                  <a:ext uri="{FF2B5EF4-FFF2-40B4-BE49-F238E27FC236}">
                    <a16:creationId xmlns:a16="http://schemas.microsoft.com/office/drawing/2014/main" id="{EB1B0896-5AC3-E6EF-FD4B-1729C46ED94B}"/>
                  </a:ext>
                </a:extLst>
              </p:cNvPr>
              <p:cNvSpPr/>
              <p:nvPr/>
            </p:nvSpPr>
            <p:spPr>
              <a:xfrm>
                <a:off x="4426058" y="2791601"/>
                <a:ext cx="36167" cy="62627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387" extrusionOk="0">
                    <a:moveTo>
                      <a:pt x="176" y="0"/>
                    </a:moveTo>
                    <a:cubicBezTo>
                      <a:pt x="87" y="0"/>
                      <a:pt x="1" y="69"/>
                      <a:pt x="1" y="173"/>
                    </a:cubicBezTo>
                    <a:lnTo>
                      <a:pt x="1" y="1214"/>
                    </a:lnTo>
                    <a:cubicBezTo>
                      <a:pt x="1" y="1318"/>
                      <a:pt x="87" y="1386"/>
                      <a:pt x="176" y="1386"/>
                    </a:cubicBezTo>
                    <a:cubicBezTo>
                      <a:pt x="218" y="1386"/>
                      <a:pt x="262" y="1371"/>
                      <a:pt x="297" y="1335"/>
                    </a:cubicBezTo>
                    <a:lnTo>
                      <a:pt x="627" y="1006"/>
                    </a:lnTo>
                    <a:cubicBezTo>
                      <a:pt x="800" y="834"/>
                      <a:pt x="800" y="554"/>
                      <a:pt x="627" y="381"/>
                    </a:cubicBezTo>
                    <a:lnTo>
                      <a:pt x="297" y="51"/>
                    </a:lnTo>
                    <a:cubicBezTo>
                      <a:pt x="262" y="16"/>
                      <a:pt x="218" y="0"/>
                      <a:pt x="1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Google Shape;3281;p72">
                <a:extLst>
                  <a:ext uri="{FF2B5EF4-FFF2-40B4-BE49-F238E27FC236}">
                    <a16:creationId xmlns:a16="http://schemas.microsoft.com/office/drawing/2014/main" id="{83EC3746-3D11-65FB-9ED7-4A5014939A13}"/>
                  </a:ext>
                </a:extLst>
              </p:cNvPr>
              <p:cNvSpPr/>
              <p:nvPr/>
            </p:nvSpPr>
            <p:spPr>
              <a:xfrm>
                <a:off x="4456806" y="2743875"/>
                <a:ext cx="598271" cy="157989"/>
              </a:xfrm>
              <a:custGeom>
                <a:avLst/>
                <a:gdLst/>
                <a:ahLst/>
                <a:cxnLst/>
                <a:rect l="l" t="t" r="r" b="b"/>
                <a:pathLst>
                  <a:path w="13250" h="3499" extrusionOk="0">
                    <a:moveTo>
                      <a:pt x="1" y="0"/>
                    </a:moveTo>
                    <a:lnTo>
                      <a:pt x="1495" y="1494"/>
                    </a:lnTo>
                    <a:cubicBezTo>
                      <a:pt x="1635" y="1635"/>
                      <a:pt x="1635" y="1866"/>
                      <a:pt x="1495" y="2007"/>
                    </a:cubicBezTo>
                    <a:lnTo>
                      <a:pt x="2" y="3499"/>
                    </a:lnTo>
                    <a:lnTo>
                      <a:pt x="11527" y="3499"/>
                    </a:lnTo>
                    <a:lnTo>
                      <a:pt x="13250" y="1750"/>
                    </a:lnTo>
                    <a:lnTo>
                      <a:pt x="1152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DC2A102-13D6-22CA-CAD7-12316BA423D0}"/>
                </a:ext>
              </a:extLst>
            </p:cNvPr>
            <p:cNvSpPr txBox="1"/>
            <p:nvPr/>
          </p:nvSpPr>
          <p:spPr>
            <a:xfrm>
              <a:off x="4935732" y="3875380"/>
              <a:ext cx="282529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</p:grpSp>
      <p:pic>
        <p:nvPicPr>
          <p:cNvPr id="58" name="Google Shape;3207;p71">
            <a:extLst>
              <a:ext uri="{FF2B5EF4-FFF2-40B4-BE49-F238E27FC236}">
                <a16:creationId xmlns:a16="http://schemas.microsoft.com/office/drawing/2014/main" id="{F9704B5C-BD07-6EE1-09AD-E4393669D1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359360" y="2743704"/>
            <a:ext cx="2119932" cy="2160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1607826" y="1810357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vi-VN" sz="6000" dirty="0" err="1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Case-study</a:t>
            </a:r>
            <a:endParaRPr sz="6000" dirty="0">
              <a:solidFill>
                <a:schemeClr val="accent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6170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CEE398-D225-4442-E8DD-A9B5491167B9}"/>
              </a:ext>
            </a:extLst>
          </p:cNvPr>
          <p:cNvSpPr txBox="1"/>
          <p:nvPr/>
        </p:nvSpPr>
        <p:spPr>
          <a:xfrm>
            <a:off x="373293" y="281516"/>
            <a:ext cx="4730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2.1 </a:t>
            </a:r>
            <a:r>
              <a:rPr lang="vi-VN" sz="3200" b="1" dirty="0" err="1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Nobita</a:t>
            </a:r>
            <a:r>
              <a:rPr lang="vi-VN" sz="3200" b="1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phiêu lưu ký</a:t>
            </a:r>
          </a:p>
        </p:txBody>
      </p:sp>
      <p:pic>
        <p:nvPicPr>
          <p:cNvPr id="1026" name="Picture 2" descr="REVIEW] Doraemon: Nobita và Mặt Trăng Phiêu Lưu K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594" y="1005991"/>
            <a:ext cx="6246812" cy="351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6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CEE398-D225-4442-E8DD-A9B5491167B9}"/>
              </a:ext>
            </a:extLst>
          </p:cNvPr>
          <p:cNvSpPr txBox="1"/>
          <p:nvPr/>
        </p:nvSpPr>
        <p:spPr>
          <a:xfrm>
            <a:off x="404283" y="281516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i="0" u="none" strike="noStrike" dirty="0">
                <a:solidFill>
                  <a:schemeClr val="accent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2.2 </a:t>
            </a:r>
            <a:r>
              <a:rPr lang="vi-VN" sz="3200" b="1" i="0" u="none" strike="noStrike" dirty="0" err="1">
                <a:solidFill>
                  <a:schemeClr val="accent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Fairy</a:t>
            </a:r>
            <a:r>
              <a:rPr lang="vi-VN" sz="3200" b="1" i="0" u="none" strike="noStrike" dirty="0">
                <a:solidFill>
                  <a:schemeClr val="accent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3200" b="1" i="0" u="none" strike="noStrike" dirty="0" err="1">
                <a:solidFill>
                  <a:schemeClr val="accent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Tail</a:t>
            </a:r>
            <a:r>
              <a:rPr lang="vi-VN" sz="3200" b="1" i="0" u="none" strike="noStrike" dirty="0">
                <a:solidFill>
                  <a:schemeClr val="accent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Hội pháp sư</a:t>
            </a:r>
            <a:endParaRPr lang="vi-VN" sz="3200" b="1" dirty="0">
              <a:solidFill>
                <a:schemeClr val="accent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Cuộc sống vui vẻ của các thành viê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782" y="939007"/>
            <a:ext cx="6070599" cy="376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95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CEE398-D225-4442-E8DD-A9B5491167B9}"/>
              </a:ext>
            </a:extLst>
          </p:cNvPr>
          <p:cNvSpPr txBox="1"/>
          <p:nvPr/>
        </p:nvSpPr>
        <p:spPr>
          <a:xfrm>
            <a:off x="436033" y="294216"/>
            <a:ext cx="2765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Interaction 1:</a:t>
            </a:r>
            <a:endParaRPr lang="vi-VN" sz="3200" b="1" dirty="0">
              <a:solidFill>
                <a:schemeClr val="accent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840" y="1064596"/>
            <a:ext cx="8589007" cy="5026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Cả lớp chia thành 2 phe: Phe A và Phe B.</a:t>
            </a:r>
          </a:p>
          <a:p>
            <a:pPr>
              <a:lnSpc>
                <a:spcPct val="150000"/>
              </a:lnSpc>
            </a:pPr>
            <a:r>
              <a:rPr lang="vi-VN" sz="1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Nhiệm vụ mỗi phe: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Cử đại diện trình bày (có thể là 1-2 người) và chỉ có tối đa </a:t>
            </a:r>
            <a:r>
              <a:rPr lang="vi-VN" sz="1800" b="1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5 phút </a:t>
            </a:r>
            <a:r>
              <a:rPr lang="vi-VN" sz="1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để trình bày.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Sau khi trình bày, phe còn lại có thể đặt </a:t>
            </a:r>
            <a:r>
              <a:rPr lang="vi-VN" sz="1800" b="1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tối đa 2 câu hỏi </a:t>
            </a:r>
            <a:r>
              <a:rPr lang="vi-VN" sz="1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và nếu phe trình</a:t>
            </a:r>
            <a:r>
              <a:rPr lang="en-US" sz="1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bày</a:t>
            </a:r>
            <a:r>
              <a:rPr lang="vi-VN" sz="1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 không trả lời được mà phe đó trả lời được thì được cộng điểm.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Phe nhiều điểm hơn sẽ chiến thắng. Toàn bộ phe thắng </a:t>
            </a:r>
            <a:r>
              <a:rPr lang="vi-VN" sz="1800" b="1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được trừ 1 kẹo</a:t>
            </a:r>
            <a:r>
              <a:rPr lang="vi-VN" sz="1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br>
              <a:rPr lang="vi-VN" sz="1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</a:br>
            <a:endParaRPr lang="vi-VN" sz="1800" dirty="0">
              <a:latin typeface="Segoe UI" panose="020B0502040204020203" pitchFamily="34" charset="0"/>
              <a:ea typeface="Sans Serif Collection" panose="020B0502040504020204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vi-VN" sz="1800" dirty="0">
              <a:latin typeface="Segoe UI" panose="020B0502040204020203" pitchFamily="34" charset="0"/>
              <a:ea typeface="Sans Serif Collection" panose="020B0502040504020204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vi-VN" sz="1800" dirty="0">
              <a:latin typeface="Segoe UI" panose="020B0502040204020203" pitchFamily="34" charset="0"/>
              <a:ea typeface="Sans Serif Collection" panose="020B0502040504020204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br>
              <a:rPr lang="vi-VN" sz="1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</a:br>
            <a:endParaRPr lang="en-US" sz="1800" dirty="0">
              <a:latin typeface="Segoe UI" panose="020B0502040204020203" pitchFamily="34" charset="0"/>
              <a:ea typeface="Sans Serif Collection" panose="020B0502040504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8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CEE398-D225-4442-E8DD-A9B5491167B9}"/>
              </a:ext>
            </a:extLst>
          </p:cNvPr>
          <p:cNvSpPr txBox="1"/>
          <p:nvPr/>
        </p:nvSpPr>
        <p:spPr>
          <a:xfrm>
            <a:off x="436033" y="294216"/>
            <a:ext cx="2765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Interaction 1:</a:t>
            </a:r>
            <a:endParaRPr lang="vi-VN" sz="3200" b="1" dirty="0">
              <a:solidFill>
                <a:schemeClr val="accent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36247-223B-A611-FE69-125A879B1CB9}"/>
              </a:ext>
            </a:extLst>
          </p:cNvPr>
          <p:cNvSpPr txBox="1"/>
          <p:nvPr/>
        </p:nvSpPr>
        <p:spPr>
          <a:xfrm>
            <a:off x="436033" y="835790"/>
            <a:ext cx="807643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6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Trả lời các câu hỏi gợi ý sau: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6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Dùng </a:t>
            </a:r>
            <a:r>
              <a:rPr lang="vi-VN" sz="1600" b="1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3-5 câu </a:t>
            </a:r>
            <a:r>
              <a:rPr lang="vi-VN" sz="16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tóm tắt lại bài toán (</a:t>
            </a:r>
            <a:r>
              <a:rPr lang="vi-VN" sz="1600" i="1" dirty="0" err="1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Abstraction</a:t>
            </a:r>
            <a:r>
              <a:rPr lang="vi-VN" sz="16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)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6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Điều gì khiến bạn nghĩ rằng tham lam là một cách tiếp cận phù hợp với bài toán (</a:t>
            </a:r>
            <a:r>
              <a:rPr lang="vi-VN" sz="1600" i="1" dirty="0" err="1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Recognition</a:t>
            </a:r>
            <a:r>
              <a:rPr lang="vi-VN" sz="16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6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Thuật toán gồm </a:t>
            </a:r>
            <a:r>
              <a:rPr lang="vi-VN" sz="1600" b="1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các thành phần </a:t>
            </a:r>
            <a:r>
              <a:rPr lang="vi-VN" sz="16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nào? Xâu chuỗi các thành phần đó lại thành một </a:t>
            </a:r>
            <a:r>
              <a:rPr lang="vi-VN" sz="1600" b="1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quy trình </a:t>
            </a:r>
            <a:r>
              <a:rPr lang="vi-VN" sz="16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(</a:t>
            </a:r>
            <a:r>
              <a:rPr lang="vi-VN" sz="1600" dirty="0" err="1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step</a:t>
            </a:r>
            <a:r>
              <a:rPr lang="vi-VN" sz="16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-to-</a:t>
            </a:r>
            <a:r>
              <a:rPr lang="vi-VN" sz="1600" dirty="0" err="1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step</a:t>
            </a:r>
            <a:r>
              <a:rPr lang="vi-VN" sz="16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) để tạo thành một thuật toán hoàn chỉnh (</a:t>
            </a:r>
            <a:r>
              <a:rPr lang="vi-VN" sz="1600" i="1" dirty="0" err="1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Algorithm</a:t>
            </a:r>
            <a:r>
              <a:rPr lang="vi-VN" sz="16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6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Đánh giá </a:t>
            </a:r>
            <a:r>
              <a:rPr lang="vi-VN" sz="1600" b="1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độ phức tạp </a:t>
            </a:r>
            <a:r>
              <a:rPr lang="vi-VN" sz="16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cho thuật toán (</a:t>
            </a:r>
            <a:r>
              <a:rPr lang="vi-VN" sz="1600" i="1" dirty="0" err="1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Complexity</a:t>
            </a:r>
            <a:r>
              <a:rPr lang="vi-VN" sz="16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)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16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Hãy tưởng tượng rằng bạn là </a:t>
            </a:r>
            <a:r>
              <a:rPr lang="vi-VN" sz="1600" b="1" dirty="0" err="1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leader</a:t>
            </a:r>
            <a:r>
              <a:rPr lang="vi-VN" sz="16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 của một </a:t>
            </a:r>
            <a:r>
              <a:rPr lang="vi-VN" sz="1600" dirty="0" err="1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team</a:t>
            </a:r>
            <a:r>
              <a:rPr lang="vi-VN" sz="16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, hãy nêu </a:t>
            </a:r>
            <a:r>
              <a:rPr lang="vi-VN" sz="1600" b="1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ra cơ sở </a:t>
            </a:r>
            <a:r>
              <a:rPr lang="vi-VN" sz="1600" b="1" dirty="0" err="1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logic</a:t>
            </a:r>
            <a:r>
              <a:rPr lang="vi-VN" sz="1600" b="1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 và lý giải </a:t>
            </a:r>
            <a:r>
              <a:rPr lang="vi-VN" sz="16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cách chọn tối ưu cục bộ của bạn là một cách chọn hoàn toàn chính xác để thuyết phục </a:t>
            </a:r>
            <a:r>
              <a:rPr lang="vi-VN" sz="1600" dirty="0" err="1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team</a:t>
            </a:r>
            <a:r>
              <a:rPr lang="vi-VN" sz="16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 làm theo thiết kế của bạn (</a:t>
            </a:r>
            <a:r>
              <a:rPr lang="vi-VN" sz="1600" i="1" dirty="0" err="1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Explain</a:t>
            </a:r>
            <a:r>
              <a:rPr lang="vi-VN" sz="16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) </a:t>
            </a:r>
          </a:p>
          <a:p>
            <a:pPr algn="just"/>
            <a:endParaRPr lang="vi-VN" sz="1600" dirty="0"/>
          </a:p>
        </p:txBody>
      </p:sp>
    </p:spTree>
    <p:extLst>
      <p:ext uri="{BB962C8B-B14F-4D97-AF65-F5344CB8AC3E}">
        <p14:creationId xmlns:p14="http://schemas.microsoft.com/office/powerpoint/2010/main" val="359877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9" name="Google Shape;1859;p47"/>
          <p:cNvGrpSpPr/>
          <p:nvPr/>
        </p:nvGrpSpPr>
        <p:grpSpPr>
          <a:xfrm>
            <a:off x="6527600" y="-628478"/>
            <a:ext cx="5128253" cy="6694378"/>
            <a:chOff x="6222800" y="-628478"/>
            <a:chExt cx="5128253" cy="6694378"/>
          </a:xfrm>
        </p:grpSpPr>
        <p:pic>
          <p:nvPicPr>
            <p:cNvPr id="1860" name="Google Shape;1860;p47"/>
            <p:cNvPicPr preferRelativeResize="0"/>
            <p:nvPr/>
          </p:nvPicPr>
          <p:blipFill rotWithShape="1">
            <a:blip r:embed="rId3">
              <a:alphaModFix/>
            </a:blip>
            <a:srcRect t="17657" b="17663"/>
            <a:stretch/>
          </p:blipFill>
          <p:spPr>
            <a:xfrm>
              <a:off x="7517168" y="-628478"/>
              <a:ext cx="3082266" cy="2352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1" name="Google Shape;1861;p47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>
              <a:off x="6714900" y="3028141"/>
              <a:ext cx="3980176" cy="3037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2" name="Google Shape;1862;p47"/>
            <p:cNvSpPr/>
            <p:nvPr/>
          </p:nvSpPr>
          <p:spPr>
            <a:xfrm rot="10800000">
              <a:off x="7698559" y="2460647"/>
              <a:ext cx="1239218" cy="2912943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7"/>
            <p:cNvSpPr/>
            <p:nvPr/>
          </p:nvSpPr>
          <p:spPr>
            <a:xfrm rot="10800000">
              <a:off x="7899688" y="2461423"/>
              <a:ext cx="1239218" cy="2912943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7"/>
            <p:cNvSpPr/>
            <p:nvPr/>
          </p:nvSpPr>
          <p:spPr>
            <a:xfrm>
              <a:off x="6222800" y="-628462"/>
              <a:ext cx="3980181" cy="6461569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5" name="Google Shape;1865;p47"/>
            <p:cNvGrpSpPr/>
            <p:nvPr/>
          </p:nvGrpSpPr>
          <p:grpSpPr>
            <a:xfrm>
              <a:off x="6794737" y="4179460"/>
              <a:ext cx="734664" cy="735137"/>
              <a:chOff x="959750" y="3039275"/>
              <a:chExt cx="582050" cy="582425"/>
            </a:xfrm>
          </p:grpSpPr>
          <p:sp>
            <p:nvSpPr>
              <p:cNvPr id="1866" name="Google Shape;1866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3" name="Google Shape;1873;p47"/>
            <p:cNvGrpSpPr/>
            <p:nvPr/>
          </p:nvGrpSpPr>
          <p:grpSpPr>
            <a:xfrm>
              <a:off x="8128313" y="1310040"/>
              <a:ext cx="169158" cy="169158"/>
              <a:chOff x="8356813" y="1074288"/>
              <a:chExt cx="351900" cy="351900"/>
            </a:xfrm>
          </p:grpSpPr>
          <p:sp>
            <p:nvSpPr>
              <p:cNvPr id="1874" name="Google Shape;1874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6" name="Google Shape;1876;p47"/>
            <p:cNvGrpSpPr/>
            <p:nvPr/>
          </p:nvGrpSpPr>
          <p:grpSpPr>
            <a:xfrm>
              <a:off x="7360240" y="2075006"/>
              <a:ext cx="169158" cy="169158"/>
              <a:chOff x="8356813" y="1074288"/>
              <a:chExt cx="351900" cy="351900"/>
            </a:xfrm>
          </p:grpSpPr>
          <p:sp>
            <p:nvSpPr>
              <p:cNvPr id="1877" name="Google Shape;1877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9" name="Google Shape;1879;p47"/>
            <p:cNvGrpSpPr/>
            <p:nvPr/>
          </p:nvGrpSpPr>
          <p:grpSpPr>
            <a:xfrm>
              <a:off x="8233587" y="3028150"/>
              <a:ext cx="169158" cy="169158"/>
              <a:chOff x="8356813" y="1074288"/>
              <a:chExt cx="351900" cy="351900"/>
            </a:xfrm>
          </p:grpSpPr>
          <p:sp>
            <p:nvSpPr>
              <p:cNvPr id="1880" name="Google Shape;1880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2" name="Google Shape;1882;p47"/>
            <p:cNvSpPr/>
            <p:nvPr/>
          </p:nvSpPr>
          <p:spPr>
            <a:xfrm>
              <a:off x="8754821" y="2763320"/>
              <a:ext cx="606949" cy="600556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3" name="Google Shape;1883;p47"/>
            <p:cNvGrpSpPr/>
            <p:nvPr/>
          </p:nvGrpSpPr>
          <p:grpSpPr>
            <a:xfrm>
              <a:off x="8782808" y="2723340"/>
              <a:ext cx="883449" cy="2083923"/>
              <a:chOff x="8337812" y="3492483"/>
              <a:chExt cx="699928" cy="1651024"/>
            </a:xfrm>
          </p:grpSpPr>
          <p:sp>
            <p:nvSpPr>
              <p:cNvPr id="1884" name="Google Shape;1884;p47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7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7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7" name="Google Shape;1887;p47"/>
            <p:cNvGrpSpPr/>
            <p:nvPr/>
          </p:nvGrpSpPr>
          <p:grpSpPr>
            <a:xfrm>
              <a:off x="8215673" y="4178313"/>
              <a:ext cx="1141869" cy="916509"/>
              <a:chOff x="7945225" y="4302000"/>
              <a:chExt cx="904666" cy="726121"/>
            </a:xfrm>
          </p:grpSpPr>
          <p:sp>
            <p:nvSpPr>
              <p:cNvPr id="1888" name="Google Shape;1888;p4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1" name="Google Shape;1891;p47"/>
            <p:cNvSpPr/>
            <p:nvPr/>
          </p:nvSpPr>
          <p:spPr>
            <a:xfrm rot="5400000">
              <a:off x="8491754" y="371428"/>
              <a:ext cx="1793675" cy="3576323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2" name="Google Shape;1892;p47"/>
            <p:cNvGrpSpPr/>
            <p:nvPr/>
          </p:nvGrpSpPr>
          <p:grpSpPr>
            <a:xfrm>
              <a:off x="7774724" y="3187835"/>
              <a:ext cx="734664" cy="735137"/>
              <a:chOff x="959750" y="3039275"/>
              <a:chExt cx="582050" cy="582425"/>
            </a:xfrm>
          </p:grpSpPr>
          <p:sp>
            <p:nvSpPr>
              <p:cNvPr id="1893" name="Google Shape;1893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0" name="Google Shape;1900;p47"/>
            <p:cNvGrpSpPr/>
            <p:nvPr/>
          </p:nvGrpSpPr>
          <p:grpSpPr>
            <a:xfrm>
              <a:off x="7625399" y="3691035"/>
              <a:ext cx="734664" cy="735137"/>
              <a:chOff x="959750" y="3039275"/>
              <a:chExt cx="582050" cy="582425"/>
            </a:xfrm>
          </p:grpSpPr>
          <p:sp>
            <p:nvSpPr>
              <p:cNvPr id="1901" name="Google Shape;1901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8" name="Google Shape;1908;p47"/>
            <p:cNvSpPr/>
            <p:nvPr/>
          </p:nvSpPr>
          <p:spPr>
            <a:xfrm rot="5400000">
              <a:off x="8666054" y="247478"/>
              <a:ext cx="1793675" cy="3576323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A9A3ADD-9413-ED14-376A-917C6585B0E4}"/>
              </a:ext>
            </a:extLst>
          </p:cNvPr>
          <p:cNvSpPr txBox="1"/>
          <p:nvPr/>
        </p:nvSpPr>
        <p:spPr>
          <a:xfrm>
            <a:off x="1410206" y="1747657"/>
            <a:ext cx="6053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b="1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vi-VN" sz="6000" b="1" dirty="0" err="1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Pros</a:t>
            </a:r>
            <a:r>
              <a:rPr lang="vi-VN" sz="6000" b="1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6000" b="1" dirty="0" err="1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vi-VN" sz="6000" b="1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6000" b="1" dirty="0" err="1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</a:t>
            </a:r>
            <a:endParaRPr lang="vi-VN" sz="6000" b="1" dirty="0">
              <a:solidFill>
                <a:schemeClr val="accent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7" name="Google Shape;2027;p50"/>
          <p:cNvGrpSpPr/>
          <p:nvPr/>
        </p:nvGrpSpPr>
        <p:grpSpPr>
          <a:xfrm>
            <a:off x="6807363" y="2912500"/>
            <a:ext cx="3920501" cy="3531600"/>
            <a:chOff x="6807363" y="2912500"/>
            <a:chExt cx="3920501" cy="3531600"/>
          </a:xfrm>
        </p:grpSpPr>
        <p:pic>
          <p:nvPicPr>
            <p:cNvPr id="2028" name="Google Shape;2028;p50"/>
            <p:cNvPicPr preferRelativeResize="0"/>
            <p:nvPr/>
          </p:nvPicPr>
          <p:blipFill rotWithShape="1">
            <a:blip r:embed="rId3">
              <a:alphaModFix/>
            </a:blip>
            <a:srcRect l="12472" t="17720" b="15461"/>
            <a:stretch/>
          </p:blipFill>
          <p:spPr>
            <a:xfrm>
              <a:off x="6807363" y="2912500"/>
              <a:ext cx="3920501" cy="353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9" name="Google Shape;2029;p50"/>
            <p:cNvSpPr/>
            <p:nvPr/>
          </p:nvSpPr>
          <p:spPr>
            <a:xfrm rot="10800000">
              <a:off x="7638374" y="298729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0" name="Google Shape;2030;p50"/>
            <p:cNvGrpSpPr/>
            <p:nvPr/>
          </p:nvGrpSpPr>
          <p:grpSpPr>
            <a:xfrm>
              <a:off x="7441400" y="3766050"/>
              <a:ext cx="582050" cy="582425"/>
              <a:chOff x="959750" y="3039275"/>
              <a:chExt cx="582050" cy="582425"/>
            </a:xfrm>
          </p:grpSpPr>
          <p:sp>
            <p:nvSpPr>
              <p:cNvPr id="2031" name="Google Shape;2031;p5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5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5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5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5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5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5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8" name="Google Shape;2038;p50"/>
            <p:cNvGrpSpPr/>
            <p:nvPr/>
          </p:nvGrpSpPr>
          <p:grpSpPr>
            <a:xfrm>
              <a:off x="8194124" y="3824159"/>
              <a:ext cx="134004" cy="134004"/>
              <a:chOff x="8356813" y="1074288"/>
              <a:chExt cx="351900" cy="351900"/>
            </a:xfrm>
          </p:grpSpPr>
          <p:sp>
            <p:nvSpPr>
              <p:cNvPr id="2039" name="Google Shape;2039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1" name="Google Shape;2041;p50"/>
            <p:cNvGrpSpPr/>
            <p:nvPr/>
          </p:nvGrpSpPr>
          <p:grpSpPr>
            <a:xfrm>
              <a:off x="8279686" y="4297459"/>
              <a:ext cx="134004" cy="134004"/>
              <a:chOff x="8356813" y="1074288"/>
              <a:chExt cx="351900" cy="351900"/>
            </a:xfrm>
          </p:grpSpPr>
          <p:sp>
            <p:nvSpPr>
              <p:cNvPr id="2042" name="Google Shape;2042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4" name="Google Shape;2044;p50"/>
            <p:cNvSpPr/>
            <p:nvPr/>
          </p:nvSpPr>
          <p:spPr>
            <a:xfrm>
              <a:off x="8608325" y="2987900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5" name="Google Shape;2045;p50"/>
            <p:cNvGrpSpPr/>
            <p:nvPr/>
          </p:nvGrpSpPr>
          <p:grpSpPr>
            <a:xfrm>
              <a:off x="8498812" y="3538958"/>
              <a:ext cx="699928" cy="1651024"/>
              <a:chOff x="8337812" y="3492483"/>
              <a:chExt cx="699928" cy="1651024"/>
            </a:xfrm>
          </p:grpSpPr>
          <p:sp>
            <p:nvSpPr>
              <p:cNvPr id="2046" name="Google Shape;2046;p5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5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5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9" name="Google Shape;2049;p50"/>
            <p:cNvGrpSpPr/>
            <p:nvPr/>
          </p:nvGrpSpPr>
          <p:grpSpPr>
            <a:xfrm>
              <a:off x="8267753" y="4417410"/>
              <a:ext cx="1162043" cy="932702"/>
              <a:chOff x="7945225" y="4302000"/>
              <a:chExt cx="904666" cy="726121"/>
            </a:xfrm>
          </p:grpSpPr>
          <p:sp>
            <p:nvSpPr>
              <p:cNvPr id="2050" name="Google Shape;2050;p5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5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5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54" name="Google Shape;2054;p50"/>
          <p:cNvGrpSpPr/>
          <p:nvPr/>
        </p:nvGrpSpPr>
        <p:grpSpPr>
          <a:xfrm>
            <a:off x="-1178500" y="-783270"/>
            <a:ext cx="2584025" cy="5008632"/>
            <a:chOff x="-1178500" y="-783270"/>
            <a:chExt cx="2584025" cy="5008632"/>
          </a:xfrm>
        </p:grpSpPr>
        <p:sp>
          <p:nvSpPr>
            <p:cNvPr id="2055" name="Google Shape;2055;p50"/>
            <p:cNvSpPr/>
            <p:nvPr/>
          </p:nvSpPr>
          <p:spPr>
            <a:xfrm>
              <a:off x="-531025" y="-783270"/>
              <a:ext cx="1831906" cy="2973982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0"/>
            <p:cNvSpPr/>
            <p:nvPr/>
          </p:nvSpPr>
          <p:spPr>
            <a:xfrm rot="10800000">
              <a:off x="-1178500" y="1251380"/>
              <a:ext cx="1831906" cy="2973982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7" name="Google Shape;2057;p50"/>
            <p:cNvGrpSpPr/>
            <p:nvPr/>
          </p:nvGrpSpPr>
          <p:grpSpPr>
            <a:xfrm>
              <a:off x="-249814" y="105367"/>
              <a:ext cx="1269472" cy="868249"/>
              <a:chOff x="39722" y="4349021"/>
              <a:chExt cx="1061964" cy="726143"/>
            </a:xfrm>
          </p:grpSpPr>
          <p:grpSp>
            <p:nvGrpSpPr>
              <p:cNvPr id="2058" name="Google Shape;2058;p50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059" name="Google Shape;2059;p50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060" name="Google Shape;2060;p50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061" name="Google Shape;2061;p5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2" name="Google Shape;2062;p5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3" name="Google Shape;2063;p5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4" name="Google Shape;2064;p5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5" name="Google Shape;2065;p5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066" name="Google Shape;2066;p50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7" name="Google Shape;2067;p50"/>
            <p:cNvGrpSpPr/>
            <p:nvPr/>
          </p:nvGrpSpPr>
          <p:grpSpPr>
            <a:xfrm rot="5400000">
              <a:off x="966375" y="-246975"/>
              <a:ext cx="439200" cy="439100"/>
              <a:chOff x="1101075" y="2142375"/>
              <a:chExt cx="439200" cy="439100"/>
            </a:xfrm>
          </p:grpSpPr>
          <p:sp>
            <p:nvSpPr>
              <p:cNvPr id="2068" name="Google Shape;2068;p5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5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AutoShape 4" descr="14 Work From Home Pros and 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Vai trò của Pros and Cons đối với doanh nghiệ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7" y="7936"/>
            <a:ext cx="9167663" cy="534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CEE398-D225-4442-E8DD-A9B5491167B9}"/>
              </a:ext>
            </a:extLst>
          </p:cNvPr>
          <p:cNvSpPr txBox="1"/>
          <p:nvPr/>
        </p:nvSpPr>
        <p:spPr>
          <a:xfrm>
            <a:off x="436033" y="294216"/>
            <a:ext cx="7045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3200" b="1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teen: Greedy Pros and Cons</a:t>
            </a:r>
            <a:endParaRPr lang="vi-VN" sz="3200" b="1" dirty="0">
              <a:solidFill>
                <a:schemeClr val="accent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778" y="1104155"/>
            <a:ext cx="81224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bảo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vệ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(Pros)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phê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phán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(Cons):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bảo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vệ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nêu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lam,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còn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phê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phán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nhược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lam. 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Nhiệm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vụ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cử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3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đại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tranh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biện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giống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như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teen.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Luân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phiên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B,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B,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B.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phút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30s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càng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khách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chứng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phản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ngược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trước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đội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thì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càng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Thầy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chấm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phe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chiến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thắng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trừ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1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kẹo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algn="just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8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2979901" y="-2665138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40"/>
          <p:cNvGrpSpPr/>
          <p:nvPr/>
        </p:nvGrpSpPr>
        <p:grpSpPr>
          <a:xfrm>
            <a:off x="4495278" y="27175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2" name="Google Shape;1622;p40"/>
          <p:cNvSpPr txBox="1">
            <a:spLocks noGrp="1"/>
          </p:cNvSpPr>
          <p:nvPr>
            <p:ph type="title"/>
          </p:nvPr>
        </p:nvSpPr>
        <p:spPr>
          <a:xfrm>
            <a:off x="3383169" y="982323"/>
            <a:ext cx="2377662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Warm</a:t>
            </a:r>
            <a:r>
              <a:rPr lang="en" sz="3200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3600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</a:t>
            </a:r>
            <a:endParaRPr sz="3200" dirty="0">
              <a:solidFill>
                <a:schemeClr val="accent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3" name="Google Shape;1623;p40"/>
          <p:cNvSpPr txBox="1">
            <a:spLocks noGrp="1"/>
          </p:cNvSpPr>
          <p:nvPr>
            <p:ph type="subTitle" idx="1"/>
          </p:nvPr>
        </p:nvSpPr>
        <p:spPr>
          <a:xfrm>
            <a:off x="1335570" y="1999098"/>
            <a:ext cx="6472861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Kể tên các phương pháp thiết kế thuật toán đã tìm hiểu?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Tại sao phải có nhiều phương pháp thiết kế khác nhau?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Chỉ ra </a:t>
            </a: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điểm chung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của các phương pháp đã tìm hiểu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" grpId="0"/>
      <p:bldP spid="16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7" name="Google Shape;2027;p50"/>
          <p:cNvGrpSpPr/>
          <p:nvPr/>
        </p:nvGrpSpPr>
        <p:grpSpPr>
          <a:xfrm>
            <a:off x="6807363" y="2912500"/>
            <a:ext cx="3920501" cy="3531600"/>
            <a:chOff x="6807363" y="2912500"/>
            <a:chExt cx="3920501" cy="3531600"/>
          </a:xfrm>
        </p:grpSpPr>
        <p:pic>
          <p:nvPicPr>
            <p:cNvPr id="2028" name="Google Shape;2028;p50"/>
            <p:cNvPicPr preferRelativeResize="0"/>
            <p:nvPr/>
          </p:nvPicPr>
          <p:blipFill rotWithShape="1">
            <a:blip r:embed="rId3">
              <a:alphaModFix/>
            </a:blip>
            <a:srcRect l="12472" t="17720" b="15461"/>
            <a:stretch/>
          </p:blipFill>
          <p:spPr>
            <a:xfrm>
              <a:off x="6807363" y="2912500"/>
              <a:ext cx="3920501" cy="353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9" name="Google Shape;2029;p50"/>
            <p:cNvSpPr/>
            <p:nvPr/>
          </p:nvSpPr>
          <p:spPr>
            <a:xfrm rot="10800000">
              <a:off x="7638374" y="298729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0" name="Google Shape;2030;p50"/>
            <p:cNvGrpSpPr/>
            <p:nvPr/>
          </p:nvGrpSpPr>
          <p:grpSpPr>
            <a:xfrm>
              <a:off x="7441400" y="3766050"/>
              <a:ext cx="582050" cy="582425"/>
              <a:chOff x="959750" y="3039275"/>
              <a:chExt cx="582050" cy="582425"/>
            </a:xfrm>
          </p:grpSpPr>
          <p:sp>
            <p:nvSpPr>
              <p:cNvPr id="2031" name="Google Shape;2031;p5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5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5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5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5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5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5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8" name="Google Shape;2038;p50"/>
            <p:cNvGrpSpPr/>
            <p:nvPr/>
          </p:nvGrpSpPr>
          <p:grpSpPr>
            <a:xfrm>
              <a:off x="8194124" y="3824159"/>
              <a:ext cx="134004" cy="134004"/>
              <a:chOff x="8356813" y="1074288"/>
              <a:chExt cx="351900" cy="351900"/>
            </a:xfrm>
          </p:grpSpPr>
          <p:sp>
            <p:nvSpPr>
              <p:cNvPr id="2039" name="Google Shape;2039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1" name="Google Shape;2041;p50"/>
            <p:cNvGrpSpPr/>
            <p:nvPr/>
          </p:nvGrpSpPr>
          <p:grpSpPr>
            <a:xfrm>
              <a:off x="8279686" y="4297459"/>
              <a:ext cx="134004" cy="134004"/>
              <a:chOff x="8356813" y="1074288"/>
              <a:chExt cx="351900" cy="351900"/>
            </a:xfrm>
          </p:grpSpPr>
          <p:sp>
            <p:nvSpPr>
              <p:cNvPr id="2042" name="Google Shape;2042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4" name="Google Shape;2044;p50"/>
            <p:cNvSpPr/>
            <p:nvPr/>
          </p:nvSpPr>
          <p:spPr>
            <a:xfrm>
              <a:off x="8608325" y="2987900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5" name="Google Shape;2045;p50"/>
            <p:cNvGrpSpPr/>
            <p:nvPr/>
          </p:nvGrpSpPr>
          <p:grpSpPr>
            <a:xfrm>
              <a:off x="8498812" y="3538958"/>
              <a:ext cx="699928" cy="1651024"/>
              <a:chOff x="8337812" y="3492483"/>
              <a:chExt cx="699928" cy="1651024"/>
            </a:xfrm>
          </p:grpSpPr>
          <p:sp>
            <p:nvSpPr>
              <p:cNvPr id="2046" name="Google Shape;2046;p5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5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5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9" name="Google Shape;2049;p50"/>
            <p:cNvGrpSpPr/>
            <p:nvPr/>
          </p:nvGrpSpPr>
          <p:grpSpPr>
            <a:xfrm>
              <a:off x="8267753" y="4417410"/>
              <a:ext cx="1162043" cy="932702"/>
              <a:chOff x="7945225" y="4302000"/>
              <a:chExt cx="904666" cy="726121"/>
            </a:xfrm>
          </p:grpSpPr>
          <p:sp>
            <p:nvSpPr>
              <p:cNvPr id="2050" name="Google Shape;2050;p5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5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5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54" name="Google Shape;2054;p50"/>
          <p:cNvGrpSpPr/>
          <p:nvPr/>
        </p:nvGrpSpPr>
        <p:grpSpPr>
          <a:xfrm>
            <a:off x="-1178500" y="-783270"/>
            <a:ext cx="2584025" cy="5008632"/>
            <a:chOff x="-1178500" y="-783270"/>
            <a:chExt cx="2584025" cy="5008632"/>
          </a:xfrm>
        </p:grpSpPr>
        <p:sp>
          <p:nvSpPr>
            <p:cNvPr id="2055" name="Google Shape;2055;p50"/>
            <p:cNvSpPr/>
            <p:nvPr/>
          </p:nvSpPr>
          <p:spPr>
            <a:xfrm>
              <a:off x="-531025" y="-783270"/>
              <a:ext cx="1831906" cy="2973982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0"/>
            <p:cNvSpPr/>
            <p:nvPr/>
          </p:nvSpPr>
          <p:spPr>
            <a:xfrm rot="10800000">
              <a:off x="-1178500" y="1251380"/>
              <a:ext cx="1831906" cy="2973982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7" name="Google Shape;2057;p50"/>
            <p:cNvGrpSpPr/>
            <p:nvPr/>
          </p:nvGrpSpPr>
          <p:grpSpPr>
            <a:xfrm>
              <a:off x="-249814" y="105367"/>
              <a:ext cx="1269472" cy="868249"/>
              <a:chOff x="39722" y="4349021"/>
              <a:chExt cx="1061964" cy="726143"/>
            </a:xfrm>
          </p:grpSpPr>
          <p:grpSp>
            <p:nvGrpSpPr>
              <p:cNvPr id="2058" name="Google Shape;2058;p50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059" name="Google Shape;2059;p50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060" name="Google Shape;2060;p50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061" name="Google Shape;2061;p5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2" name="Google Shape;2062;p5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3" name="Google Shape;2063;p5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4" name="Google Shape;2064;p5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5" name="Google Shape;2065;p5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066" name="Google Shape;2066;p50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7" name="Google Shape;2067;p50"/>
            <p:cNvGrpSpPr/>
            <p:nvPr/>
          </p:nvGrpSpPr>
          <p:grpSpPr>
            <a:xfrm rot="5400000">
              <a:off x="966375" y="-246975"/>
              <a:ext cx="439200" cy="439100"/>
              <a:chOff x="1101075" y="2142375"/>
              <a:chExt cx="439200" cy="439100"/>
            </a:xfrm>
          </p:grpSpPr>
          <p:sp>
            <p:nvSpPr>
              <p:cNvPr id="2068" name="Google Shape;2068;p5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5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AutoShape 4" descr="14 Work From Home Pros and 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Vai trò của Pros and Cons đối với doanh nghiệ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7" y="7936"/>
            <a:ext cx="9167663" cy="534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93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1352500" y="2065458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</a:t>
            </a:r>
            <a:r>
              <a:rPr lang="vi-VN" sz="6000" dirty="0" err="1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endParaRPr sz="6000" dirty="0">
              <a:solidFill>
                <a:schemeClr val="accent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16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53"/>
          <p:cNvSpPr txBox="1">
            <a:spLocks noGrp="1"/>
          </p:cNvSpPr>
          <p:nvPr>
            <p:ph type="title"/>
          </p:nvPr>
        </p:nvSpPr>
        <p:spPr>
          <a:xfrm>
            <a:off x="2819734" y="3385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dirty="0" err="1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endParaRPr sz="4000" dirty="0">
              <a:solidFill>
                <a:schemeClr val="accent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4" name="Google Shape;2104;p53"/>
          <p:cNvSpPr txBox="1"/>
          <p:nvPr/>
        </p:nvSpPr>
        <p:spPr>
          <a:xfrm>
            <a:off x="6422330" y="2825245"/>
            <a:ext cx="3983776" cy="16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Machine Learning</a:t>
            </a:r>
            <a:endParaRPr lang="en-US" sz="24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5" name="Google Shape;2105;p53"/>
          <p:cNvSpPr txBox="1"/>
          <p:nvPr/>
        </p:nvSpPr>
        <p:spPr>
          <a:xfrm>
            <a:off x="525655" y="1943090"/>
            <a:ext cx="2780198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solidFill>
                  <a:schemeClr val="dk1"/>
                </a:solidFill>
                <a:latin typeface="Segoe UI" panose="020B0502040204020203" pitchFamily="34" charset="0"/>
                <a:ea typeface="IBM Plex Mono"/>
                <a:cs typeface="Segoe UI" panose="020B0502040204020203" pitchFamily="34" charset="0"/>
                <a:sym typeface="IBM Plex Mono"/>
              </a:rPr>
              <a:t>Đồ thị - Cặp ghép</a:t>
            </a:r>
            <a:endParaRPr sz="2400" dirty="0">
              <a:solidFill>
                <a:schemeClr val="dk1"/>
              </a:solidFill>
              <a:latin typeface="Segoe UI" panose="020B0502040204020203" pitchFamily="34" charset="0"/>
              <a:ea typeface="IBM Plex Mono"/>
              <a:cs typeface="Segoe UI" panose="020B0502040204020203" pitchFamily="34" charset="0"/>
              <a:sym typeface="IBM Plex Mono"/>
            </a:endParaRPr>
          </a:p>
        </p:txBody>
      </p:sp>
      <p:sp>
        <p:nvSpPr>
          <p:cNvPr id="2106" name="Google Shape;2106;p53"/>
          <p:cNvSpPr txBox="1"/>
          <p:nvPr/>
        </p:nvSpPr>
        <p:spPr>
          <a:xfrm>
            <a:off x="6504239" y="1911993"/>
            <a:ext cx="2780198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solidFill>
                  <a:schemeClr val="dk1"/>
                </a:solidFill>
                <a:latin typeface="Segoe UI" panose="020B0502040204020203" pitchFamily="34" charset="0"/>
                <a:ea typeface="IBM Plex Mono"/>
                <a:cs typeface="Segoe UI" panose="020B0502040204020203" pitchFamily="34" charset="0"/>
                <a:sym typeface="IBM Plex Mono"/>
              </a:rPr>
              <a:t>Định thời</a:t>
            </a:r>
            <a:endParaRPr sz="2400" dirty="0">
              <a:solidFill>
                <a:schemeClr val="dk1"/>
              </a:solidFill>
              <a:latin typeface="Segoe UI" panose="020B0502040204020203" pitchFamily="34" charset="0"/>
              <a:ea typeface="IBM Plex Mono"/>
              <a:cs typeface="Segoe UI" panose="020B0502040204020203" pitchFamily="34" charset="0"/>
              <a:sym typeface="IBM Plex Mono"/>
            </a:endParaRPr>
          </a:p>
        </p:txBody>
      </p:sp>
      <p:grpSp>
        <p:nvGrpSpPr>
          <p:cNvPr id="2110" name="Google Shape;2110;p53"/>
          <p:cNvGrpSpPr/>
          <p:nvPr/>
        </p:nvGrpSpPr>
        <p:grpSpPr>
          <a:xfrm>
            <a:off x="4349088" y="2291341"/>
            <a:ext cx="1155299" cy="1155149"/>
            <a:chOff x="4085864" y="2304898"/>
            <a:chExt cx="972392" cy="972266"/>
          </a:xfrm>
        </p:grpSpPr>
        <p:sp>
          <p:nvSpPr>
            <p:cNvPr id="2111" name="Google Shape;2111;p53"/>
            <p:cNvSpPr/>
            <p:nvPr/>
          </p:nvSpPr>
          <p:spPr>
            <a:xfrm>
              <a:off x="4085864" y="2304898"/>
              <a:ext cx="972392" cy="972266"/>
            </a:xfrm>
            <a:custGeom>
              <a:avLst/>
              <a:gdLst/>
              <a:ahLst/>
              <a:cxnLst/>
              <a:rect l="l" t="t" r="r" b="b"/>
              <a:pathLst>
                <a:path w="7707" h="7706" extrusionOk="0">
                  <a:moveTo>
                    <a:pt x="3854" y="0"/>
                  </a:moveTo>
                  <a:cubicBezTo>
                    <a:pt x="3439" y="0"/>
                    <a:pt x="3030" y="65"/>
                    <a:pt x="2640" y="195"/>
                  </a:cubicBezTo>
                  <a:cubicBezTo>
                    <a:pt x="2543" y="227"/>
                    <a:pt x="2491" y="331"/>
                    <a:pt x="2522" y="428"/>
                  </a:cubicBezTo>
                  <a:cubicBezTo>
                    <a:pt x="2549" y="506"/>
                    <a:pt x="2621" y="555"/>
                    <a:pt x="2698" y="555"/>
                  </a:cubicBezTo>
                  <a:cubicBezTo>
                    <a:pt x="2717" y="555"/>
                    <a:pt x="2736" y="552"/>
                    <a:pt x="2755" y="546"/>
                  </a:cubicBezTo>
                  <a:cubicBezTo>
                    <a:pt x="3109" y="430"/>
                    <a:pt x="3478" y="369"/>
                    <a:pt x="3854" y="369"/>
                  </a:cubicBezTo>
                  <a:cubicBezTo>
                    <a:pt x="5774" y="369"/>
                    <a:pt x="7337" y="1933"/>
                    <a:pt x="7337" y="3852"/>
                  </a:cubicBezTo>
                  <a:cubicBezTo>
                    <a:pt x="7337" y="5773"/>
                    <a:pt x="5774" y="7337"/>
                    <a:pt x="3854" y="7337"/>
                  </a:cubicBezTo>
                  <a:cubicBezTo>
                    <a:pt x="1933" y="7337"/>
                    <a:pt x="370" y="5773"/>
                    <a:pt x="370" y="3852"/>
                  </a:cubicBezTo>
                  <a:cubicBezTo>
                    <a:pt x="370" y="2641"/>
                    <a:pt x="985" y="1535"/>
                    <a:pt x="2016" y="893"/>
                  </a:cubicBezTo>
                  <a:cubicBezTo>
                    <a:pt x="2102" y="839"/>
                    <a:pt x="2129" y="725"/>
                    <a:pt x="2074" y="639"/>
                  </a:cubicBezTo>
                  <a:cubicBezTo>
                    <a:pt x="2040" y="583"/>
                    <a:pt x="1979" y="552"/>
                    <a:pt x="1918" y="552"/>
                  </a:cubicBezTo>
                  <a:cubicBezTo>
                    <a:pt x="1884" y="552"/>
                    <a:pt x="1851" y="561"/>
                    <a:pt x="1821" y="579"/>
                  </a:cubicBezTo>
                  <a:cubicBezTo>
                    <a:pt x="1275" y="920"/>
                    <a:pt x="819" y="1394"/>
                    <a:pt x="501" y="1954"/>
                  </a:cubicBezTo>
                  <a:cubicBezTo>
                    <a:pt x="174" y="2530"/>
                    <a:pt x="0" y="3186"/>
                    <a:pt x="0" y="3852"/>
                  </a:cubicBezTo>
                  <a:cubicBezTo>
                    <a:pt x="0" y="5977"/>
                    <a:pt x="1729" y="7706"/>
                    <a:pt x="3854" y="7706"/>
                  </a:cubicBezTo>
                  <a:cubicBezTo>
                    <a:pt x="5979" y="7706"/>
                    <a:pt x="7707" y="5977"/>
                    <a:pt x="7707" y="3852"/>
                  </a:cubicBezTo>
                  <a:cubicBezTo>
                    <a:pt x="7707" y="1729"/>
                    <a:pt x="5978" y="0"/>
                    <a:pt x="3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2" name="Google Shape;2112;p53"/>
            <p:cNvSpPr/>
            <p:nvPr/>
          </p:nvSpPr>
          <p:spPr>
            <a:xfrm>
              <a:off x="4216324" y="2435989"/>
              <a:ext cx="711094" cy="711094"/>
            </a:xfrm>
            <a:custGeom>
              <a:avLst/>
              <a:gdLst/>
              <a:ahLst/>
              <a:cxnLst/>
              <a:rect l="l" t="t" r="r" b="b"/>
              <a:pathLst>
                <a:path w="5636" h="5636" extrusionOk="0">
                  <a:moveTo>
                    <a:pt x="3082" y="359"/>
                  </a:moveTo>
                  <a:lnTo>
                    <a:pt x="3082" y="833"/>
                  </a:lnTo>
                  <a:cubicBezTo>
                    <a:pt x="3082" y="920"/>
                    <a:pt x="3142" y="995"/>
                    <a:pt x="3228" y="1014"/>
                  </a:cubicBezTo>
                  <a:cubicBezTo>
                    <a:pt x="3437" y="1062"/>
                    <a:pt x="3635" y="1143"/>
                    <a:pt x="3815" y="1257"/>
                  </a:cubicBezTo>
                  <a:cubicBezTo>
                    <a:pt x="3845" y="1277"/>
                    <a:pt x="3880" y="1286"/>
                    <a:pt x="3914" y="1286"/>
                  </a:cubicBezTo>
                  <a:cubicBezTo>
                    <a:pt x="3963" y="1286"/>
                    <a:pt x="4011" y="1267"/>
                    <a:pt x="4048" y="1232"/>
                  </a:cubicBezTo>
                  <a:lnTo>
                    <a:pt x="4385" y="897"/>
                  </a:lnTo>
                  <a:lnTo>
                    <a:pt x="4756" y="1263"/>
                  </a:lnTo>
                  <a:lnTo>
                    <a:pt x="4418" y="1598"/>
                  </a:lnTo>
                  <a:cubicBezTo>
                    <a:pt x="4357" y="1660"/>
                    <a:pt x="4345" y="1756"/>
                    <a:pt x="4392" y="1828"/>
                  </a:cubicBezTo>
                  <a:cubicBezTo>
                    <a:pt x="4507" y="2007"/>
                    <a:pt x="4590" y="2204"/>
                    <a:pt x="4636" y="2410"/>
                  </a:cubicBezTo>
                  <a:cubicBezTo>
                    <a:pt x="4656" y="2496"/>
                    <a:pt x="4731" y="2556"/>
                    <a:pt x="4819" y="2556"/>
                  </a:cubicBezTo>
                  <a:lnTo>
                    <a:pt x="5276" y="2556"/>
                  </a:lnTo>
                  <a:lnTo>
                    <a:pt x="5276" y="3079"/>
                  </a:lnTo>
                  <a:lnTo>
                    <a:pt x="4819" y="3079"/>
                  </a:lnTo>
                  <a:cubicBezTo>
                    <a:pt x="4731" y="3079"/>
                    <a:pt x="4656" y="3140"/>
                    <a:pt x="4636" y="3225"/>
                  </a:cubicBezTo>
                  <a:cubicBezTo>
                    <a:pt x="4589" y="3431"/>
                    <a:pt x="4508" y="3628"/>
                    <a:pt x="4392" y="3807"/>
                  </a:cubicBezTo>
                  <a:cubicBezTo>
                    <a:pt x="4345" y="3881"/>
                    <a:pt x="4357" y="3976"/>
                    <a:pt x="4418" y="4037"/>
                  </a:cubicBezTo>
                  <a:lnTo>
                    <a:pt x="4756" y="4372"/>
                  </a:lnTo>
                  <a:lnTo>
                    <a:pt x="4385" y="4738"/>
                  </a:lnTo>
                  <a:lnTo>
                    <a:pt x="4048" y="4403"/>
                  </a:lnTo>
                  <a:cubicBezTo>
                    <a:pt x="4012" y="4367"/>
                    <a:pt x="3964" y="4349"/>
                    <a:pt x="3916" y="4349"/>
                  </a:cubicBezTo>
                  <a:cubicBezTo>
                    <a:pt x="3881" y="4349"/>
                    <a:pt x="3846" y="4358"/>
                    <a:pt x="3815" y="4378"/>
                  </a:cubicBezTo>
                  <a:cubicBezTo>
                    <a:pt x="3635" y="4492"/>
                    <a:pt x="3437" y="4573"/>
                    <a:pt x="3227" y="4619"/>
                  </a:cubicBezTo>
                  <a:cubicBezTo>
                    <a:pt x="3142" y="4639"/>
                    <a:pt x="3080" y="4713"/>
                    <a:pt x="3080" y="4800"/>
                  </a:cubicBezTo>
                  <a:lnTo>
                    <a:pt x="3080" y="5274"/>
                  </a:lnTo>
                  <a:lnTo>
                    <a:pt x="2557" y="5274"/>
                  </a:lnTo>
                  <a:lnTo>
                    <a:pt x="2557" y="4817"/>
                  </a:lnTo>
                  <a:cubicBezTo>
                    <a:pt x="2557" y="4729"/>
                    <a:pt x="2496" y="4654"/>
                    <a:pt x="2411" y="4634"/>
                  </a:cubicBezTo>
                  <a:cubicBezTo>
                    <a:pt x="2205" y="4587"/>
                    <a:pt x="2008" y="4505"/>
                    <a:pt x="1829" y="4390"/>
                  </a:cubicBezTo>
                  <a:cubicBezTo>
                    <a:pt x="1799" y="4370"/>
                    <a:pt x="1765" y="4361"/>
                    <a:pt x="1731" y="4361"/>
                  </a:cubicBezTo>
                  <a:cubicBezTo>
                    <a:pt x="1683" y="4361"/>
                    <a:pt x="1635" y="4380"/>
                    <a:pt x="1600" y="4416"/>
                  </a:cubicBezTo>
                  <a:lnTo>
                    <a:pt x="1264" y="4754"/>
                  </a:lnTo>
                  <a:lnTo>
                    <a:pt x="897" y="4383"/>
                  </a:lnTo>
                  <a:lnTo>
                    <a:pt x="1233" y="4043"/>
                  </a:lnTo>
                  <a:cubicBezTo>
                    <a:pt x="1294" y="3983"/>
                    <a:pt x="1305" y="3889"/>
                    <a:pt x="1259" y="3816"/>
                  </a:cubicBezTo>
                  <a:cubicBezTo>
                    <a:pt x="1144" y="3633"/>
                    <a:pt x="1063" y="3434"/>
                    <a:pt x="1016" y="3224"/>
                  </a:cubicBezTo>
                  <a:cubicBezTo>
                    <a:pt x="997" y="3138"/>
                    <a:pt x="922" y="3077"/>
                    <a:pt x="835" y="3077"/>
                  </a:cubicBezTo>
                  <a:lnTo>
                    <a:pt x="362" y="3077"/>
                  </a:lnTo>
                  <a:lnTo>
                    <a:pt x="362" y="2554"/>
                  </a:lnTo>
                  <a:lnTo>
                    <a:pt x="818" y="2554"/>
                  </a:lnTo>
                  <a:cubicBezTo>
                    <a:pt x="906" y="2554"/>
                    <a:pt x="982" y="2493"/>
                    <a:pt x="1001" y="2408"/>
                  </a:cubicBezTo>
                  <a:cubicBezTo>
                    <a:pt x="1049" y="2201"/>
                    <a:pt x="1129" y="2005"/>
                    <a:pt x="1244" y="1826"/>
                  </a:cubicBezTo>
                  <a:cubicBezTo>
                    <a:pt x="1292" y="1752"/>
                    <a:pt x="1280" y="1656"/>
                    <a:pt x="1218" y="1596"/>
                  </a:cubicBezTo>
                  <a:lnTo>
                    <a:pt x="881" y="1261"/>
                  </a:lnTo>
                  <a:lnTo>
                    <a:pt x="1252" y="895"/>
                  </a:lnTo>
                  <a:lnTo>
                    <a:pt x="1592" y="1231"/>
                  </a:lnTo>
                  <a:cubicBezTo>
                    <a:pt x="1627" y="1267"/>
                    <a:pt x="1674" y="1285"/>
                    <a:pt x="1722" y="1285"/>
                  </a:cubicBezTo>
                  <a:cubicBezTo>
                    <a:pt x="1755" y="1285"/>
                    <a:pt x="1789" y="1276"/>
                    <a:pt x="1819" y="1257"/>
                  </a:cubicBezTo>
                  <a:cubicBezTo>
                    <a:pt x="2002" y="1142"/>
                    <a:pt x="2201" y="1061"/>
                    <a:pt x="2411" y="1014"/>
                  </a:cubicBezTo>
                  <a:cubicBezTo>
                    <a:pt x="2496" y="994"/>
                    <a:pt x="2558" y="920"/>
                    <a:pt x="2558" y="833"/>
                  </a:cubicBezTo>
                  <a:lnTo>
                    <a:pt x="2558" y="359"/>
                  </a:lnTo>
                  <a:close/>
                  <a:moveTo>
                    <a:pt x="2519" y="0"/>
                  </a:moveTo>
                  <a:cubicBezTo>
                    <a:pt x="2341" y="0"/>
                    <a:pt x="2195" y="145"/>
                    <a:pt x="2195" y="324"/>
                  </a:cubicBezTo>
                  <a:lnTo>
                    <a:pt x="2195" y="702"/>
                  </a:lnTo>
                  <a:cubicBezTo>
                    <a:pt x="2048" y="745"/>
                    <a:pt x="1904" y="803"/>
                    <a:pt x="1770" y="879"/>
                  </a:cubicBezTo>
                  <a:lnTo>
                    <a:pt x="1503" y="612"/>
                  </a:lnTo>
                  <a:cubicBezTo>
                    <a:pt x="1439" y="548"/>
                    <a:pt x="1356" y="517"/>
                    <a:pt x="1273" y="517"/>
                  </a:cubicBezTo>
                  <a:cubicBezTo>
                    <a:pt x="1190" y="517"/>
                    <a:pt x="1107" y="548"/>
                    <a:pt x="1044" y="612"/>
                  </a:cubicBezTo>
                  <a:lnTo>
                    <a:pt x="611" y="1045"/>
                  </a:lnTo>
                  <a:cubicBezTo>
                    <a:pt x="484" y="1172"/>
                    <a:pt x="484" y="1377"/>
                    <a:pt x="611" y="1503"/>
                  </a:cubicBezTo>
                  <a:lnTo>
                    <a:pt x="878" y="1770"/>
                  </a:lnTo>
                  <a:cubicBezTo>
                    <a:pt x="805" y="1906"/>
                    <a:pt x="746" y="2048"/>
                    <a:pt x="702" y="2195"/>
                  </a:cubicBezTo>
                  <a:lnTo>
                    <a:pt x="323" y="2195"/>
                  </a:lnTo>
                  <a:cubicBezTo>
                    <a:pt x="145" y="2195"/>
                    <a:pt x="0" y="2340"/>
                    <a:pt x="0" y="2519"/>
                  </a:cubicBezTo>
                  <a:lnTo>
                    <a:pt x="0" y="3117"/>
                  </a:lnTo>
                  <a:cubicBezTo>
                    <a:pt x="0" y="3295"/>
                    <a:pt x="144" y="3441"/>
                    <a:pt x="323" y="3441"/>
                  </a:cubicBezTo>
                  <a:lnTo>
                    <a:pt x="702" y="3441"/>
                  </a:lnTo>
                  <a:cubicBezTo>
                    <a:pt x="745" y="3588"/>
                    <a:pt x="805" y="3731"/>
                    <a:pt x="878" y="3866"/>
                  </a:cubicBezTo>
                  <a:lnTo>
                    <a:pt x="611" y="4133"/>
                  </a:lnTo>
                  <a:cubicBezTo>
                    <a:pt x="550" y="4195"/>
                    <a:pt x="517" y="4275"/>
                    <a:pt x="517" y="4362"/>
                  </a:cubicBezTo>
                  <a:cubicBezTo>
                    <a:pt x="517" y="4448"/>
                    <a:pt x="551" y="4530"/>
                    <a:pt x="611" y="4592"/>
                  </a:cubicBezTo>
                  <a:lnTo>
                    <a:pt x="1044" y="5024"/>
                  </a:lnTo>
                  <a:cubicBezTo>
                    <a:pt x="1106" y="5086"/>
                    <a:pt x="1187" y="5119"/>
                    <a:pt x="1274" y="5119"/>
                  </a:cubicBezTo>
                  <a:cubicBezTo>
                    <a:pt x="1361" y="5119"/>
                    <a:pt x="1441" y="5085"/>
                    <a:pt x="1503" y="5024"/>
                  </a:cubicBezTo>
                  <a:lnTo>
                    <a:pt x="1770" y="4757"/>
                  </a:lnTo>
                  <a:cubicBezTo>
                    <a:pt x="1906" y="4832"/>
                    <a:pt x="2048" y="4890"/>
                    <a:pt x="2195" y="4934"/>
                  </a:cubicBezTo>
                  <a:lnTo>
                    <a:pt x="2195" y="5312"/>
                  </a:lnTo>
                  <a:cubicBezTo>
                    <a:pt x="2195" y="5490"/>
                    <a:pt x="2339" y="5636"/>
                    <a:pt x="2519" y="5636"/>
                  </a:cubicBezTo>
                  <a:lnTo>
                    <a:pt x="3117" y="5636"/>
                  </a:lnTo>
                  <a:cubicBezTo>
                    <a:pt x="3295" y="5636"/>
                    <a:pt x="3441" y="5492"/>
                    <a:pt x="3441" y="5312"/>
                  </a:cubicBezTo>
                  <a:lnTo>
                    <a:pt x="3441" y="4934"/>
                  </a:lnTo>
                  <a:cubicBezTo>
                    <a:pt x="3588" y="4891"/>
                    <a:pt x="3731" y="4833"/>
                    <a:pt x="3866" y="4757"/>
                  </a:cubicBezTo>
                  <a:lnTo>
                    <a:pt x="4133" y="5024"/>
                  </a:lnTo>
                  <a:cubicBezTo>
                    <a:pt x="4196" y="5088"/>
                    <a:pt x="4280" y="5120"/>
                    <a:pt x="4363" y="5120"/>
                  </a:cubicBezTo>
                  <a:cubicBezTo>
                    <a:pt x="4446" y="5120"/>
                    <a:pt x="4529" y="5088"/>
                    <a:pt x="4592" y="5024"/>
                  </a:cubicBezTo>
                  <a:lnTo>
                    <a:pt x="5019" y="4597"/>
                  </a:lnTo>
                  <a:cubicBezTo>
                    <a:pt x="5066" y="4550"/>
                    <a:pt x="5102" y="4490"/>
                    <a:pt x="5113" y="4425"/>
                  </a:cubicBezTo>
                  <a:cubicBezTo>
                    <a:pt x="5134" y="4315"/>
                    <a:pt x="5101" y="4209"/>
                    <a:pt x="5024" y="4133"/>
                  </a:cubicBezTo>
                  <a:lnTo>
                    <a:pt x="4757" y="3866"/>
                  </a:lnTo>
                  <a:cubicBezTo>
                    <a:pt x="4831" y="3730"/>
                    <a:pt x="4890" y="3588"/>
                    <a:pt x="4934" y="3441"/>
                  </a:cubicBezTo>
                  <a:lnTo>
                    <a:pt x="5312" y="3441"/>
                  </a:lnTo>
                  <a:cubicBezTo>
                    <a:pt x="5490" y="3441"/>
                    <a:pt x="5636" y="3296"/>
                    <a:pt x="5636" y="3117"/>
                  </a:cubicBezTo>
                  <a:lnTo>
                    <a:pt x="5636" y="2519"/>
                  </a:lnTo>
                  <a:cubicBezTo>
                    <a:pt x="5636" y="2341"/>
                    <a:pt x="5490" y="2195"/>
                    <a:pt x="5312" y="2195"/>
                  </a:cubicBezTo>
                  <a:lnTo>
                    <a:pt x="4934" y="2195"/>
                  </a:lnTo>
                  <a:cubicBezTo>
                    <a:pt x="4891" y="2048"/>
                    <a:pt x="4831" y="1905"/>
                    <a:pt x="4757" y="1770"/>
                  </a:cubicBezTo>
                  <a:lnTo>
                    <a:pt x="5024" y="1503"/>
                  </a:lnTo>
                  <a:cubicBezTo>
                    <a:pt x="5152" y="1376"/>
                    <a:pt x="5152" y="1171"/>
                    <a:pt x="5024" y="1045"/>
                  </a:cubicBezTo>
                  <a:lnTo>
                    <a:pt x="4592" y="612"/>
                  </a:lnTo>
                  <a:cubicBezTo>
                    <a:pt x="4528" y="549"/>
                    <a:pt x="4445" y="518"/>
                    <a:pt x="4362" y="518"/>
                  </a:cubicBezTo>
                  <a:cubicBezTo>
                    <a:pt x="4279" y="518"/>
                    <a:pt x="4196" y="549"/>
                    <a:pt x="4133" y="612"/>
                  </a:cubicBezTo>
                  <a:lnTo>
                    <a:pt x="3866" y="879"/>
                  </a:lnTo>
                  <a:cubicBezTo>
                    <a:pt x="3730" y="806"/>
                    <a:pt x="3588" y="746"/>
                    <a:pt x="3441" y="702"/>
                  </a:cubicBezTo>
                  <a:lnTo>
                    <a:pt x="3441" y="325"/>
                  </a:lnTo>
                  <a:cubicBezTo>
                    <a:pt x="3442" y="146"/>
                    <a:pt x="3296" y="0"/>
                    <a:pt x="3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3" name="Google Shape;2113;p53"/>
            <p:cNvSpPr/>
            <p:nvPr/>
          </p:nvSpPr>
          <p:spPr>
            <a:xfrm>
              <a:off x="4393593" y="2614898"/>
              <a:ext cx="355673" cy="352267"/>
            </a:xfrm>
            <a:custGeom>
              <a:avLst/>
              <a:gdLst/>
              <a:ahLst/>
              <a:cxnLst/>
              <a:rect l="l" t="t" r="r" b="b"/>
              <a:pathLst>
                <a:path w="2819" h="2792" extrusionOk="0">
                  <a:moveTo>
                    <a:pt x="1408" y="1"/>
                  </a:moveTo>
                  <a:cubicBezTo>
                    <a:pt x="1386" y="1"/>
                    <a:pt x="1364" y="1"/>
                    <a:pt x="1341" y="2"/>
                  </a:cubicBezTo>
                  <a:cubicBezTo>
                    <a:pt x="636" y="39"/>
                    <a:pt x="56" y="619"/>
                    <a:pt x="21" y="1325"/>
                  </a:cubicBezTo>
                  <a:cubicBezTo>
                    <a:pt x="1" y="1719"/>
                    <a:pt x="149" y="2105"/>
                    <a:pt x="428" y="2383"/>
                  </a:cubicBezTo>
                  <a:cubicBezTo>
                    <a:pt x="690" y="2645"/>
                    <a:pt x="1047" y="2791"/>
                    <a:pt x="1417" y="2791"/>
                  </a:cubicBezTo>
                  <a:cubicBezTo>
                    <a:pt x="1440" y="2791"/>
                    <a:pt x="1462" y="2791"/>
                    <a:pt x="1486" y="2789"/>
                  </a:cubicBezTo>
                  <a:cubicBezTo>
                    <a:pt x="1587" y="2785"/>
                    <a:pt x="1666" y="2698"/>
                    <a:pt x="1661" y="2596"/>
                  </a:cubicBezTo>
                  <a:cubicBezTo>
                    <a:pt x="1656" y="2497"/>
                    <a:pt x="1574" y="2421"/>
                    <a:pt x="1475" y="2421"/>
                  </a:cubicBezTo>
                  <a:cubicBezTo>
                    <a:pt x="1472" y="2421"/>
                    <a:pt x="1470" y="2421"/>
                    <a:pt x="1467" y="2421"/>
                  </a:cubicBezTo>
                  <a:cubicBezTo>
                    <a:pt x="1449" y="2422"/>
                    <a:pt x="1431" y="2422"/>
                    <a:pt x="1413" y="2422"/>
                  </a:cubicBezTo>
                  <a:cubicBezTo>
                    <a:pt x="1139" y="2422"/>
                    <a:pt x="884" y="2317"/>
                    <a:pt x="690" y="2121"/>
                  </a:cubicBezTo>
                  <a:cubicBezTo>
                    <a:pt x="483" y="1913"/>
                    <a:pt x="376" y="1636"/>
                    <a:pt x="391" y="1343"/>
                  </a:cubicBezTo>
                  <a:cubicBezTo>
                    <a:pt x="418" y="825"/>
                    <a:pt x="843" y="398"/>
                    <a:pt x="1361" y="372"/>
                  </a:cubicBezTo>
                  <a:cubicBezTo>
                    <a:pt x="1379" y="371"/>
                    <a:pt x="1396" y="371"/>
                    <a:pt x="1413" y="371"/>
                  </a:cubicBezTo>
                  <a:cubicBezTo>
                    <a:pt x="1690" y="371"/>
                    <a:pt x="1966" y="488"/>
                    <a:pt x="2157" y="687"/>
                  </a:cubicBezTo>
                  <a:cubicBezTo>
                    <a:pt x="2580" y="1131"/>
                    <a:pt x="2469" y="1782"/>
                    <a:pt x="2122" y="2131"/>
                  </a:cubicBezTo>
                  <a:cubicBezTo>
                    <a:pt x="2050" y="2202"/>
                    <a:pt x="2050" y="2320"/>
                    <a:pt x="2124" y="2392"/>
                  </a:cubicBezTo>
                  <a:cubicBezTo>
                    <a:pt x="2159" y="2428"/>
                    <a:pt x="2206" y="2446"/>
                    <a:pt x="2253" y="2446"/>
                  </a:cubicBezTo>
                  <a:cubicBezTo>
                    <a:pt x="2301" y="2446"/>
                    <a:pt x="2349" y="2427"/>
                    <a:pt x="2386" y="2390"/>
                  </a:cubicBezTo>
                  <a:cubicBezTo>
                    <a:pt x="2632" y="2142"/>
                    <a:pt x="2784" y="1798"/>
                    <a:pt x="2800" y="1445"/>
                  </a:cubicBezTo>
                  <a:cubicBezTo>
                    <a:pt x="2818" y="1064"/>
                    <a:pt x="2685" y="706"/>
                    <a:pt x="2424" y="432"/>
                  </a:cubicBezTo>
                  <a:cubicBezTo>
                    <a:pt x="2158" y="155"/>
                    <a:pt x="1791" y="1"/>
                    <a:pt x="1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115" name="Google Shape;2115;p53"/>
          <p:cNvCxnSpPr>
            <a:cxnSpLocks/>
          </p:cNvCxnSpPr>
          <p:nvPr/>
        </p:nvCxnSpPr>
        <p:spPr>
          <a:xfrm>
            <a:off x="3346807" y="2277129"/>
            <a:ext cx="1000456" cy="3825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7" name="Google Shape;2117;p53"/>
          <p:cNvCxnSpPr>
            <a:cxnSpLocks/>
          </p:cNvCxnSpPr>
          <p:nvPr/>
        </p:nvCxnSpPr>
        <p:spPr>
          <a:xfrm rot="10800000" flipV="1">
            <a:off x="5348940" y="2140598"/>
            <a:ext cx="1073391" cy="3612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8" name="Google Shape;2118;p53"/>
          <p:cNvCxnSpPr>
            <a:cxnSpLocks/>
          </p:cNvCxnSpPr>
          <p:nvPr/>
        </p:nvCxnSpPr>
        <p:spPr>
          <a:xfrm rot="10800000">
            <a:off x="5374184" y="3168488"/>
            <a:ext cx="1012658" cy="49060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" name="Google Shape;2105;p53">
            <a:extLst>
              <a:ext uri="{FF2B5EF4-FFF2-40B4-BE49-F238E27FC236}">
                <a16:creationId xmlns:a16="http://schemas.microsoft.com/office/drawing/2014/main" id="{25E531BC-21AC-B0B3-E428-62061157D8B4}"/>
              </a:ext>
            </a:extLst>
          </p:cNvPr>
          <p:cNvSpPr txBox="1"/>
          <p:nvPr/>
        </p:nvSpPr>
        <p:spPr>
          <a:xfrm>
            <a:off x="95369" y="3235542"/>
            <a:ext cx="3263189" cy="577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200" dirty="0">
                <a:solidFill>
                  <a:schemeClr val="dk1"/>
                </a:solidFill>
                <a:latin typeface="Segoe UI" panose="020B0502040204020203" pitchFamily="34" charset="0"/>
                <a:ea typeface="IBM Plex Mono"/>
                <a:cs typeface="Segoe UI" panose="020B0502040204020203" pitchFamily="34" charset="0"/>
                <a:sym typeface="IBM Plex Mono"/>
              </a:rPr>
              <a:t>DNS - Định tuyến </a:t>
            </a:r>
            <a:r>
              <a:rPr lang="vi-VN" sz="2200" dirty="0" err="1">
                <a:solidFill>
                  <a:schemeClr val="dk1"/>
                </a:solidFill>
                <a:latin typeface="Segoe UI" panose="020B0502040204020203" pitchFamily="34" charset="0"/>
                <a:ea typeface="IBM Plex Mono"/>
                <a:cs typeface="Segoe UI" panose="020B0502040204020203" pitchFamily="34" charset="0"/>
                <a:sym typeface="IBM Plex Mono"/>
              </a:rPr>
              <a:t>router</a:t>
            </a:r>
            <a:endParaRPr sz="2200" dirty="0">
              <a:solidFill>
                <a:schemeClr val="dk1"/>
              </a:solidFill>
              <a:latin typeface="Segoe UI" panose="020B0502040204020203" pitchFamily="34" charset="0"/>
              <a:ea typeface="IBM Plex Mono"/>
              <a:cs typeface="Segoe UI" panose="020B0502040204020203" pitchFamily="34" charset="0"/>
              <a:sym typeface="IBM Plex Mono"/>
            </a:endParaRPr>
          </a:p>
        </p:txBody>
      </p:sp>
      <p:cxnSp>
        <p:nvCxnSpPr>
          <p:cNvPr id="4" name="Google Shape;2115;p53">
            <a:extLst>
              <a:ext uri="{FF2B5EF4-FFF2-40B4-BE49-F238E27FC236}">
                <a16:creationId xmlns:a16="http://schemas.microsoft.com/office/drawing/2014/main" id="{3C0D2013-C6C1-BFC2-BCB6-F0E938C55D80}"/>
              </a:ext>
            </a:extLst>
          </p:cNvPr>
          <p:cNvCxnSpPr>
            <a:cxnSpLocks/>
          </p:cNvCxnSpPr>
          <p:nvPr/>
        </p:nvCxnSpPr>
        <p:spPr>
          <a:xfrm flipV="1">
            <a:off x="3357187" y="3116806"/>
            <a:ext cx="1025093" cy="43994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1822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2" grpId="0"/>
      <p:bldP spid="2104" grpId="0"/>
      <p:bldP spid="2105" grpId="0"/>
      <p:bldP spid="2106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49"/>
          <p:cNvSpPr txBox="1">
            <a:spLocks noGrp="1"/>
          </p:cNvSpPr>
          <p:nvPr>
            <p:ph type="title"/>
          </p:nvPr>
        </p:nvSpPr>
        <p:spPr>
          <a:xfrm>
            <a:off x="588380" y="1275521"/>
            <a:ext cx="4168323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7000" dirty="0" err="1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</a:t>
            </a:r>
            <a:r>
              <a:rPr lang="vi-VN" sz="7000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sz="7000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51" name="Google Shape;1951;p49"/>
          <p:cNvGrpSpPr/>
          <p:nvPr/>
        </p:nvGrpSpPr>
        <p:grpSpPr>
          <a:xfrm>
            <a:off x="-2154722" y="-3192086"/>
            <a:ext cx="6191222" cy="6569036"/>
            <a:chOff x="-1238838" y="-2814271"/>
            <a:chExt cx="6191222" cy="6569036"/>
          </a:xfrm>
        </p:grpSpPr>
        <p:pic>
          <p:nvPicPr>
            <p:cNvPr id="1952" name="Google Shape;1952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-860279" y="-1155525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53" name="Google Shape;1953;p49"/>
            <p:cNvGrpSpPr/>
            <p:nvPr/>
          </p:nvGrpSpPr>
          <p:grpSpPr>
            <a:xfrm>
              <a:off x="-1238838" y="-2814271"/>
              <a:ext cx="6191222" cy="6569036"/>
              <a:chOff x="-1238838" y="-2814271"/>
              <a:chExt cx="6191222" cy="6569036"/>
            </a:xfrm>
          </p:grpSpPr>
          <p:sp>
            <p:nvSpPr>
              <p:cNvPr id="1954" name="Google Shape;1954;p49"/>
              <p:cNvSpPr/>
              <p:nvPr/>
            </p:nvSpPr>
            <p:spPr>
              <a:xfrm rot="-2700000" flipH="1">
                <a:off x="-146394" y="-2093348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49"/>
              <p:cNvSpPr/>
              <p:nvPr/>
            </p:nvSpPr>
            <p:spPr>
              <a:xfrm rot="-2700000" flipH="1">
                <a:off x="-515017" y="-1565448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49"/>
              <p:cNvSpPr/>
              <p:nvPr/>
            </p:nvSpPr>
            <p:spPr>
              <a:xfrm rot="-2700000" flipH="1">
                <a:off x="194575" y="-1729713"/>
                <a:ext cx="3153371" cy="5119296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7" name="Google Shape;1957;p49"/>
              <p:cNvGrpSpPr/>
              <p:nvPr/>
            </p:nvGrpSpPr>
            <p:grpSpPr>
              <a:xfrm>
                <a:off x="3010374" y="140752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58" name="Google Shape;1958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0" name="Google Shape;1960;p49"/>
              <p:cNvGrpSpPr/>
              <p:nvPr/>
            </p:nvGrpSpPr>
            <p:grpSpPr>
              <a:xfrm>
                <a:off x="1890399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1" name="Google Shape;1961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3" name="Google Shape;1963;p49"/>
              <p:cNvGrpSpPr/>
              <p:nvPr/>
            </p:nvGrpSpPr>
            <p:grpSpPr>
              <a:xfrm>
                <a:off x="2755474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4" name="Google Shape;1964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6" name="Google Shape;1966;p49"/>
              <p:cNvGrpSpPr/>
              <p:nvPr/>
            </p:nvGrpSpPr>
            <p:grpSpPr>
              <a:xfrm>
                <a:off x="1290099" y="539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7" name="Google Shape;1967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9" name="Google Shape;1969;p49"/>
              <p:cNvGrpSpPr/>
              <p:nvPr/>
            </p:nvGrpSpPr>
            <p:grpSpPr>
              <a:xfrm>
                <a:off x="2022774" y="671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70" name="Google Shape;1970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971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72" name="Google Shape;1972;p49"/>
          <p:cNvGrpSpPr/>
          <p:nvPr/>
        </p:nvGrpSpPr>
        <p:grpSpPr>
          <a:xfrm>
            <a:off x="4958439" y="2289991"/>
            <a:ext cx="5022035" cy="4764449"/>
            <a:chOff x="4571996" y="2268220"/>
            <a:chExt cx="5022035" cy="4764449"/>
          </a:xfrm>
        </p:grpSpPr>
        <p:pic>
          <p:nvPicPr>
            <p:cNvPr id="1973" name="Google Shape;1973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74" name="Google Shape;1974;p49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1975" name="Google Shape;1975;p49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976" name="Google Shape;1976;p49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49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8" name="Google Shape;1978;p49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979" name="Google Shape;1979;p49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49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49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2" name="Google Shape;1982;p49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983" name="Google Shape;1983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84" name="Google Shape;1984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85" name="Google Shape;1985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86" name="Google Shape;1986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7" name="Google Shape;1987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8" name="Google Shape;1988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9" name="Google Shape;1989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0" name="Google Shape;1990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91" name="Google Shape;1991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2" name="Google Shape;1992;p49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993" name="Google Shape;1993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94" name="Google Shape;1994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95" name="Google Shape;1995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96" name="Google Shape;1996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7" name="Google Shape;1997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8" name="Google Shape;1998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9" name="Google Shape;1999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0" name="Google Shape;2000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01" name="Google Shape;2001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2" name="Google Shape;2002;p49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003" name="Google Shape;2003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004" name="Google Shape;2004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05" name="Google Shape;2005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006" name="Google Shape;2006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7" name="Google Shape;2007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8" name="Google Shape;2008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9" name="Google Shape;2009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10" name="Google Shape;2010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11" name="Google Shape;2011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12" name="Google Shape;2012;p49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2013" name="Google Shape;2013;p49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49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15" name="Google Shape;2015;p49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2016" name="Google Shape;2016;p4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4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Google Shape;3200;p71">
            <a:extLst>
              <a:ext uri="{FF2B5EF4-FFF2-40B4-BE49-F238E27FC236}">
                <a16:creationId xmlns:a16="http://schemas.microsoft.com/office/drawing/2014/main" id="{216F878A-32D3-01E1-E16C-3E0DA00D469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6547" b="16540"/>
          <a:stretch/>
        </p:blipFill>
        <p:spPr>
          <a:xfrm>
            <a:off x="222189" y="2420274"/>
            <a:ext cx="4331683" cy="289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2F3B13-6BEE-DCF3-CC23-22A64610E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0621" y="670756"/>
            <a:ext cx="3419896" cy="3995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2206347" y="2557961"/>
            <a:ext cx="4954796" cy="520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Nhóm 8 – CS112.O11.KHTN </a:t>
            </a:r>
            <a:endParaRPr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992497" y="835133"/>
            <a:ext cx="7364233" cy="17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dirty="0" err="1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Greedy</a:t>
            </a:r>
            <a:r>
              <a:rPr lang="vi-VN" sz="6000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6000" dirty="0" err="1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Algorithms</a:t>
            </a:r>
            <a:r>
              <a:rPr lang="vi-VN" sz="6000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endParaRPr sz="6000" dirty="0">
              <a:solidFill>
                <a:schemeClr val="accent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A5BC69-8975-8CA4-74E2-32E423CC44AE}"/>
              </a:ext>
            </a:extLst>
          </p:cNvPr>
          <p:cNvSpPr txBox="1"/>
          <p:nvPr/>
        </p:nvSpPr>
        <p:spPr>
          <a:xfrm>
            <a:off x="2984513" y="3039101"/>
            <a:ext cx="2182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1800" dirty="0">
                <a:latin typeface="Segoe UI" panose="020B0502040204020203" pitchFamily="34" charset="0"/>
                <a:cs typeface="Segoe UI" panose="020B0502040204020203" pitchFamily="34" charset="0"/>
              </a:rPr>
              <a:t>Hoàng Ngọc Quân</a:t>
            </a:r>
          </a:p>
          <a:p>
            <a:pPr algn="ctr"/>
            <a:r>
              <a:rPr lang="vi-VN" sz="1800" dirty="0">
                <a:latin typeface="Segoe UI" panose="020B0502040204020203" pitchFamily="34" charset="0"/>
                <a:cs typeface="Segoe UI" panose="020B0502040204020203" pitchFamily="34" charset="0"/>
              </a:rPr>
              <a:t>Trần Thị Cẩm Giang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1" grpId="0" build="p"/>
      <p:bldP spid="1432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881631" y="292507"/>
            <a:ext cx="4640234" cy="720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IBM Plex Mono"/>
              </a:rPr>
              <a:t>Table of contents</a:t>
            </a:r>
            <a:endParaRPr sz="4000" dirty="0">
              <a:solidFill>
                <a:schemeClr val="accent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2249834" y="1239796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2020884" y="1467952"/>
            <a:ext cx="2455000" cy="1645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oncept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roperties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2000" b="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Principle</a:t>
            </a:r>
            <a:endParaRPr lang="vi-VN" sz="2000" b="0" i="0" u="none" strike="noStrike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2000" b="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2000" b="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1631534" y="1060720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2318567" y="4235553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1631534" y="4060363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  <a:endParaRPr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1631534" y="334098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2318567" y="3499522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Case-study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Google Shape;3205;p71">
            <a:extLst>
              <a:ext uri="{FF2B5EF4-FFF2-40B4-BE49-F238E27FC236}">
                <a16:creationId xmlns:a16="http://schemas.microsoft.com/office/drawing/2014/main" id="{1E104E77-4FE7-6C48-7528-61647AB9402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4434" y="1076877"/>
            <a:ext cx="3308666" cy="3663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1607826" y="1810357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vi-VN" sz="6000" dirty="0" err="1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endParaRPr sz="6000" dirty="0">
              <a:solidFill>
                <a:schemeClr val="accent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0" y="234788"/>
            <a:ext cx="3355135" cy="572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3200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1.1 </a:t>
            </a:r>
            <a:r>
              <a:rPr lang="vi-VN" sz="3200" b="1" i="0" u="none" strike="noStrike" dirty="0" err="1">
                <a:solidFill>
                  <a:schemeClr val="accent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Concept</a:t>
            </a:r>
            <a:r>
              <a:rPr lang="vi-VN" sz="3200" b="1" i="0" u="none" strike="noStrike" dirty="0">
                <a:solidFill>
                  <a:schemeClr val="accent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vi-VN" sz="3600" b="0" dirty="0">
                <a:solidFill>
                  <a:schemeClr val="accent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vi-VN" sz="3600" b="0" dirty="0">
                <a:solidFill>
                  <a:schemeClr val="accent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sz="3600" dirty="0">
              <a:solidFill>
                <a:schemeClr val="accent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136956" y="4002378"/>
            <a:ext cx="4435044" cy="1141122"/>
            <a:chOff x="-2" y="4132283"/>
            <a:chExt cx="4435044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4300942" y="4386226"/>
              <a:ext cx="134100" cy="134100"/>
              <a:chOff x="5220967" y="3019701"/>
              <a:chExt cx="134100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" name="Google Shape;1531;p39">
            <a:extLst>
              <a:ext uri="{FF2B5EF4-FFF2-40B4-BE49-F238E27FC236}">
                <a16:creationId xmlns:a16="http://schemas.microsoft.com/office/drawing/2014/main" id="{4BED0B23-B57B-843D-1AAE-6E09920F48D5}"/>
              </a:ext>
            </a:extLst>
          </p:cNvPr>
          <p:cNvSpPr txBox="1">
            <a:spLocks/>
          </p:cNvSpPr>
          <p:nvPr/>
        </p:nvSpPr>
        <p:spPr>
          <a:xfrm>
            <a:off x="831639" y="864727"/>
            <a:ext cx="7480722" cy="134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just"/>
            <a:r>
              <a:rPr lang="vi-VN" sz="2000" b="1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Greedy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là một phương pháp giải các </a:t>
            </a:r>
            <a:r>
              <a:rPr lang="vi-VN" sz="1800" b="0" i="1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bài toán tối ưu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Các thuật toán tham lam dựa vào sự đánh giá </a:t>
            </a: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tối ưu cục bộ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optimum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 để đưa ra quyết định tức thì </a:t>
            </a: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tại mỗi bước - giai đoạn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lựa chọn, với hy vọng cuối cùng sẽ tìm ra được phương án </a:t>
            </a: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tối ưu toàn cục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global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optimum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 </a:t>
            </a:r>
            <a:br>
              <a:rPr lang="vi-VN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vi-V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98" name="Picture 2" descr="BEST TEAM IN DLS23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042" y="2358872"/>
            <a:ext cx="5045915" cy="246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1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360771" y="3765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vi-VN" sz="3200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1.2 </a:t>
            </a:r>
            <a:r>
              <a:rPr lang="vi-VN" sz="3200" b="1" i="0" u="none" strike="noStrike" dirty="0" err="1">
                <a:solidFill>
                  <a:schemeClr val="accent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Properties</a:t>
            </a:r>
            <a:r>
              <a:rPr lang="vi-VN" sz="3200" b="1" i="0" u="none" strike="noStrike" dirty="0">
                <a:solidFill>
                  <a:schemeClr val="accent2">
                    <a:lumMod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vi-VN" sz="1800" b="1" i="0" u="none" strike="noStrike" dirty="0"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vi-VN" sz="1800" b="1" i="0" u="none" strike="noStrike" dirty="0"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vi-VN" sz="1800" b="1" i="0" u="none" strike="noStrike" dirty="0"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vi-VN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15F94-C5EB-A732-B33A-13DE8C043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85951"/>
            <a:ext cx="5143164" cy="8123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   (1) - </a:t>
            </a:r>
            <a:r>
              <a:rPr lang="vi-VN" sz="2000" b="1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Optimal</a:t>
            </a:r>
            <a:r>
              <a:rPr lang="vi-VN" sz="2000" b="1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Substructure</a:t>
            </a:r>
            <a:endParaRPr lang="vi-VN" sz="2000" b="1" i="0" u="none" strike="noStrike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2000" b="1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br>
              <a:rPr lang="vi-VN" sz="20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(2) - </a:t>
            </a:r>
            <a:r>
              <a:rPr lang="vi-VN" sz="2000" b="1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Greedy</a:t>
            </a:r>
            <a:r>
              <a:rPr lang="vi-VN" sz="2000" b="1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choice</a:t>
            </a:r>
            <a:r>
              <a:rPr lang="vi-VN" sz="2000" b="1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i="0" u="none" strike="noStrike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property</a:t>
            </a:r>
            <a:endParaRPr lang="vi-V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F168BA2-D37A-D3FB-3318-D8C1537066E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-484414" y="1060136"/>
            <a:ext cx="8911771" cy="1320600"/>
          </a:xfrm>
        </p:spPr>
        <p:txBody>
          <a:bodyPr/>
          <a:lstStyle/>
          <a:p>
            <a:pPr lvl="1" algn="l"/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	Các bài toán có thể giải được bằng phương pháp tham sẽ có 2 tính chất sau:</a:t>
            </a:r>
            <a:br>
              <a:rPr lang="vi-VN" sz="18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vi-V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A97254-5C75-B9E9-7E59-F63EBEFE1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176" y="1653357"/>
            <a:ext cx="4175888" cy="2630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" grpId="0"/>
      <p:bldP spid="3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08D41AB-7CB5-A86D-B80C-9C8D24E8BFA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74117" y="2027700"/>
                <a:ext cx="7956049" cy="2544300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v"/>
                </a:pPr>
                <a:r>
                  <a:rPr lang="vi-VN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Dựa vào tính chất (2)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vi-V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vi-VN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vi-VN" sz="1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*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luôn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được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chọn</a:t>
                </a:r>
                <a:r>
                  <a:rPr lang="vi-VN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algn="just">
                  <a:buFont typeface="Wingdings" panose="05000000000000000000" pitchFamily="2" charset="2"/>
                  <a:buChar char="v"/>
                </a:pPr>
                <a:r>
                  <a:rPr lang="vi-VN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Sau khi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vi-V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vi-VN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vi-VN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vi-VN" sz="1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* được chọn,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bài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toán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G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trở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thành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bài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toán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G’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hoàn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toàn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tương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đồng</a:t>
                </a:r>
                <a:r>
                  <a:rPr lang="en-US" sz="18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- </a:t>
                </a:r>
                <a:r>
                  <a:rPr lang="vi-VN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 </a:t>
                </a:r>
                <a:r>
                  <a:rPr lang="en-US" sz="1800" b="1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Optimal Structure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vi-VN" sz="18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just">
                  <a:buFont typeface="Wingdings" panose="05000000000000000000" pitchFamily="2" charset="2"/>
                  <a:buChar char="v"/>
                </a:pPr>
                <a:r>
                  <a:rPr lang="vi-VN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Lặp lại tính chất (2) cho bài toán G′ ta sẽ đưa bài toán G′ về thành G′′. </a:t>
                </a:r>
                <a:r>
                  <a:rPr lang="en-US" sz="18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vi-VN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au hữu hạn bước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bài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toán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hoàn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tất</a:t>
                </a:r>
                <a:r>
                  <a:rPr lang="vi-VN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. </a:t>
                </a:r>
                <a:endParaRPr lang="vi-VN" sz="1800" b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just"/>
                <a:r>
                  <a:rPr lang="vi-VN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vi-VN" sz="1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08D41AB-7CB5-A86D-B80C-9C8D24E8BF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74117" y="2027700"/>
                <a:ext cx="7956049" cy="2544300"/>
              </a:xfrm>
              <a:blipFill>
                <a:blip r:embed="rId4"/>
                <a:stretch>
                  <a:fillRect r="-6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6">
                <a:extLst>
                  <a:ext uri="{FF2B5EF4-FFF2-40B4-BE49-F238E27FC236}">
                    <a16:creationId xmlns:a16="http://schemas.microsoft.com/office/drawing/2014/main" id="{DE5E58F6-DC79-BBEA-3596-BC46B15F7F7E}"/>
                  </a:ext>
                </a:extLst>
              </p:cNvPr>
              <p:cNvSpPr>
                <a:spLocks noGrp="1"/>
              </p:cNvSpPr>
              <p:nvPr>
                <p:ph type="subTitle" idx="4"/>
              </p:nvPr>
            </p:nvSpPr>
            <p:spPr>
              <a:xfrm>
                <a:off x="299284" y="692496"/>
                <a:ext cx="8230882" cy="1382350"/>
              </a:xfrm>
            </p:spPr>
            <p:txBody>
              <a:bodyPr/>
              <a:lstStyle/>
              <a:p>
                <a:pPr algn="just"/>
                <a:r>
                  <a:rPr lang="vi-VN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    Giả sử cần tìm </a:t>
                </a:r>
                <a:r>
                  <a:rPr lang="vi-VN" sz="1800" b="0" i="1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nghiệm</a:t>
                </a:r>
                <a:r>
                  <a:rPr lang="vi-VN" sz="1800" b="0" i="1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tối ưu X*(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vi-V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vi-VN" sz="1800" b="0" i="1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vi-VN" sz="1800" b="1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𝒙</m:t>
                        </m:r>
                      </m:e>
                      <m:sub>
                        <m:r>
                          <a:rPr lang="vi-VN" sz="1800" b="1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vi-VN" sz="1800" b="0" i="1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, 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vi-VN" sz="1800" b="1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𝒙</m:t>
                        </m:r>
                      </m:e>
                      <m:sub>
                        <m:r>
                          <a:rPr lang="vi-VN" sz="1800" b="1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vi-VN" sz="1800" b="0" i="1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vi-VN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cho bài toán </a:t>
                </a:r>
                <a:r>
                  <a:rPr lang="vi-VN" sz="1800" b="1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vi-VN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thỏa mãn một số </a:t>
                </a:r>
                <a:r>
                  <a:rPr lang="vi-VN" sz="1800" b="0" i="1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điều kiện ràng buộc</a:t>
                </a:r>
                <a:r>
                  <a:rPr lang="vi-VN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và </a:t>
                </a:r>
                <a:r>
                  <a:rPr lang="vi-VN" sz="1800" b="0" i="1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hàm mục tiêu</a:t>
                </a:r>
                <a:r>
                  <a:rPr lang="vi-VN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nhất định. </a:t>
                </a:r>
                <a:r>
                  <a:rPr lang="en-US" sz="1800" b="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vi-VN" sz="1800" b="0" i="0" u="none" strike="noStrike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hương pháp tham lam tiến hành như sau: </a:t>
                </a:r>
                <a:endParaRPr lang="vi-VN" sz="1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Subtitle 6">
                <a:extLst>
                  <a:ext uri="{FF2B5EF4-FFF2-40B4-BE49-F238E27FC236}">
                    <a16:creationId xmlns:a16="http://schemas.microsoft.com/office/drawing/2014/main" id="{DE5E58F6-DC79-BBEA-3596-BC46B15F7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299284" y="692496"/>
                <a:ext cx="8230882" cy="1382350"/>
              </a:xfrm>
              <a:blipFill>
                <a:blip r:embed="rId5"/>
                <a:stretch>
                  <a:fillRect r="-667" b="-221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0">
            <a:extLst>
              <a:ext uri="{FF2B5EF4-FFF2-40B4-BE49-F238E27FC236}">
                <a16:creationId xmlns:a16="http://schemas.microsoft.com/office/drawing/2014/main" id="{F4DD4128-5271-2D23-25C8-2935DFCF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17" y="354358"/>
            <a:ext cx="7704000" cy="572700"/>
          </a:xfrm>
        </p:spPr>
        <p:txBody>
          <a:bodyPr/>
          <a:lstStyle/>
          <a:p>
            <a:r>
              <a:rPr lang="vi-VN" sz="3200" dirty="0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1.3 </a:t>
            </a:r>
            <a:r>
              <a:rPr lang="vi-VN" sz="3200" dirty="0" err="1">
                <a:solidFill>
                  <a:schemeClr val="accent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Principle</a:t>
            </a:r>
            <a:endParaRPr lang="vi-VN" sz="3200" dirty="0">
              <a:solidFill>
                <a:schemeClr val="accent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39BCAF0-3FB4-CAC2-330E-3DB667ED7A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268068"/>
              </p:ext>
            </p:extLst>
          </p:nvPr>
        </p:nvGraphicFramePr>
        <p:xfrm>
          <a:off x="4787900" y="2882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39BCAF0-3FB4-CAC2-330E-3DB667ED7A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87900" y="2882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651933" y="3264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>
                <a:solidFill>
                  <a:schemeClr val="accent2">
                    <a:lumMod val="25000"/>
                  </a:schemeClr>
                </a:solidFill>
                <a:latin typeface="+mj-lt"/>
              </a:rPr>
              <a:t>1.4 </a:t>
            </a:r>
            <a:r>
              <a:rPr lang="vi-VN" sz="3200" dirty="0" err="1">
                <a:solidFill>
                  <a:schemeClr val="accent2">
                    <a:lumMod val="25000"/>
                  </a:schemeClr>
                </a:solidFill>
                <a:latin typeface="+mj-lt"/>
              </a:rPr>
              <a:t>Model</a:t>
            </a:r>
            <a:endParaRPr sz="3200" dirty="0">
              <a:solidFill>
                <a:schemeClr val="accent2">
                  <a:lumMod val="2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45" y="1087581"/>
            <a:ext cx="6987976" cy="35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2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5" grpId="0"/>
    </p:bldLst>
  </p:timing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831</Words>
  <Application>Microsoft Office PowerPoint</Application>
  <PresentationFormat>On-screen Show (16:9)</PresentationFormat>
  <Paragraphs>86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Wingdings</vt:lpstr>
      <vt:lpstr>Cambria Math</vt:lpstr>
      <vt:lpstr>Segoe UI</vt:lpstr>
      <vt:lpstr>Times New Roman</vt:lpstr>
      <vt:lpstr>Source Code Pro</vt:lpstr>
      <vt:lpstr>Poppins</vt:lpstr>
      <vt:lpstr>IBM Plex Mono</vt:lpstr>
      <vt:lpstr>Introduction to Coding Workshop by Slidesgo</vt:lpstr>
      <vt:lpstr>Equation</vt:lpstr>
      <vt:lpstr>Discussion: Greedy  </vt:lpstr>
      <vt:lpstr>Warm up</vt:lpstr>
      <vt:lpstr>Greedy Algorithms  </vt:lpstr>
      <vt:lpstr>Table of contents</vt:lpstr>
      <vt:lpstr>1. Overview</vt:lpstr>
      <vt:lpstr>1.1 Concept   </vt:lpstr>
      <vt:lpstr>1.2 Properties      </vt:lpstr>
      <vt:lpstr>1.3 Principle</vt:lpstr>
      <vt:lpstr>1.4 Model</vt:lpstr>
      <vt:lpstr>PowerPoint Presentation</vt:lpstr>
      <vt:lpstr>PowerPoint Presentation</vt:lpstr>
      <vt:lpstr>2. Case-study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Application</vt:lpstr>
      <vt:lpstr>Application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Ôn lại kiến thức</dc:title>
  <dc:creator>LENOVO IDEAPAD</dc:creator>
  <cp:lastModifiedBy>Trần Giang</cp:lastModifiedBy>
  <cp:revision>28</cp:revision>
  <dcterms:modified xsi:type="dcterms:W3CDTF">2023-12-22T16:37:22Z</dcterms:modified>
</cp:coreProperties>
</file>