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4"/>
  </p:notesMasterIdLst>
  <p:handoutMasterIdLst>
    <p:handoutMasterId r:id="rId55"/>
  </p:handoutMasterIdLst>
  <p:sldIdLst>
    <p:sldId id="256" r:id="rId2"/>
    <p:sldId id="352" r:id="rId3"/>
    <p:sldId id="261" r:id="rId4"/>
    <p:sldId id="353" r:id="rId5"/>
    <p:sldId id="304" r:id="rId6"/>
    <p:sldId id="354" r:id="rId7"/>
    <p:sldId id="355" r:id="rId8"/>
    <p:sldId id="356" r:id="rId9"/>
    <p:sldId id="359" r:id="rId10"/>
    <p:sldId id="360" r:id="rId11"/>
    <p:sldId id="259" r:id="rId12"/>
    <p:sldId id="362" r:id="rId13"/>
    <p:sldId id="361" r:id="rId14"/>
    <p:sldId id="357" r:id="rId15"/>
    <p:sldId id="363" r:id="rId16"/>
    <p:sldId id="364" r:id="rId17"/>
    <p:sldId id="365" r:id="rId18"/>
    <p:sldId id="366" r:id="rId19"/>
    <p:sldId id="368" r:id="rId20"/>
    <p:sldId id="369" r:id="rId21"/>
    <p:sldId id="371" r:id="rId22"/>
    <p:sldId id="367" r:id="rId23"/>
    <p:sldId id="370" r:id="rId24"/>
    <p:sldId id="394" r:id="rId25"/>
    <p:sldId id="410" r:id="rId26"/>
    <p:sldId id="411" r:id="rId27"/>
    <p:sldId id="375" r:id="rId28"/>
    <p:sldId id="376" r:id="rId29"/>
    <p:sldId id="377" r:id="rId30"/>
    <p:sldId id="395" r:id="rId31"/>
    <p:sldId id="396" r:id="rId32"/>
    <p:sldId id="378" r:id="rId33"/>
    <p:sldId id="379" r:id="rId34"/>
    <p:sldId id="397" r:id="rId35"/>
    <p:sldId id="380" r:id="rId36"/>
    <p:sldId id="398" r:id="rId37"/>
    <p:sldId id="399" r:id="rId38"/>
    <p:sldId id="400" r:id="rId39"/>
    <p:sldId id="401" r:id="rId40"/>
    <p:sldId id="408" r:id="rId41"/>
    <p:sldId id="407" r:id="rId42"/>
    <p:sldId id="409" r:id="rId43"/>
    <p:sldId id="383" r:id="rId44"/>
    <p:sldId id="384" r:id="rId45"/>
    <p:sldId id="385" r:id="rId46"/>
    <p:sldId id="402" r:id="rId47"/>
    <p:sldId id="388" r:id="rId48"/>
    <p:sldId id="406" r:id="rId49"/>
    <p:sldId id="404" r:id="rId50"/>
    <p:sldId id="405" r:id="rId51"/>
    <p:sldId id="393" r:id="rId52"/>
    <p:sldId id="281" r:id="rId53"/>
  </p:sldIdLst>
  <p:sldSz cx="9144000" cy="5143500" type="screen16x9"/>
  <p:notesSz cx="6858000" cy="9144000"/>
  <p:embeddedFontLst>
    <p:embeddedFont>
      <p:font typeface="Anaheim" panose="020B0604020202020204" charset="0"/>
      <p:regular r:id="rId56"/>
    </p:embeddedFont>
    <p:embeddedFont>
      <p:font typeface="Calibri" panose="020F0502020204030204" pitchFamily="34" charset="0"/>
      <p:regular r:id="rId57"/>
      <p:bold r:id="rId58"/>
      <p:italic r:id="rId59"/>
      <p:boldItalic r:id="rId60"/>
    </p:embeddedFont>
    <p:embeddedFont>
      <p:font typeface="Cambria Math" panose="02040503050406030204" pitchFamily="18" charset="0"/>
      <p:regular r:id="rId61"/>
    </p:embeddedFont>
    <p:embeddedFont>
      <p:font typeface="Nunito Light" pitchFamily="2" charset="-93"/>
      <p:regular r:id="rId62"/>
      <p:italic r:id="rId63"/>
    </p:embeddedFont>
    <p:embeddedFont>
      <p:font typeface="Overpass Mono" panose="020B0604020202020204" charset="-93"/>
      <p:regular r:id="rId64"/>
    </p:embeddedFont>
    <p:embeddedFont>
      <p:font typeface="Raleway SemiBold" pitchFamily="2" charset="-93"/>
      <p:bold r:id="rId65"/>
      <p:boldItalic r:id="rId66"/>
    </p:embeddedFont>
    <p:embeddedFont>
      <p:font typeface="Segoe UI" panose="020B0502040204020203" pitchFamily="34" charset="0"/>
      <p:regular r:id="rId67"/>
      <p:bold r:id="rId68"/>
      <p:italic r:id="rId69"/>
      <p:boldItalic r:id="rId7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521415D9-36F7-43E2-AB2F-B90AF26B5E84}">
      <p14:sectionLst xmlns:p14="http://schemas.microsoft.com/office/powerpoint/2010/main">
        <p14:section name="Default Section" id="{598D0935-0184-43C1-BDC4-3C035CD4F55F}">
          <p14:sldIdLst>
            <p14:sldId id="256"/>
            <p14:sldId id="352"/>
            <p14:sldId id="261"/>
            <p14:sldId id="353"/>
            <p14:sldId id="304"/>
            <p14:sldId id="354"/>
            <p14:sldId id="355"/>
            <p14:sldId id="356"/>
            <p14:sldId id="359"/>
            <p14:sldId id="360"/>
            <p14:sldId id="259"/>
            <p14:sldId id="362"/>
            <p14:sldId id="361"/>
            <p14:sldId id="357"/>
            <p14:sldId id="363"/>
            <p14:sldId id="364"/>
            <p14:sldId id="365"/>
            <p14:sldId id="366"/>
            <p14:sldId id="368"/>
            <p14:sldId id="369"/>
            <p14:sldId id="371"/>
            <p14:sldId id="367"/>
            <p14:sldId id="370"/>
            <p14:sldId id="394"/>
            <p14:sldId id="410"/>
            <p14:sldId id="411"/>
            <p14:sldId id="375"/>
            <p14:sldId id="376"/>
            <p14:sldId id="377"/>
            <p14:sldId id="395"/>
            <p14:sldId id="396"/>
            <p14:sldId id="378"/>
            <p14:sldId id="379"/>
            <p14:sldId id="397"/>
            <p14:sldId id="380"/>
            <p14:sldId id="398"/>
            <p14:sldId id="399"/>
            <p14:sldId id="400"/>
            <p14:sldId id="401"/>
            <p14:sldId id="408"/>
            <p14:sldId id="407"/>
            <p14:sldId id="409"/>
            <p14:sldId id="383"/>
            <p14:sldId id="384"/>
            <p14:sldId id="385"/>
            <p14:sldId id="402"/>
            <p14:sldId id="388"/>
            <p14:sldId id="406"/>
            <p14:sldId id="404"/>
            <p14:sldId id="405"/>
            <p14:sldId id="393"/>
            <p14:sldId id="281"/>
          </p14:sldIdLst>
        </p14:section>
        <p14:section name="Default Section" id="{9AA69567-FCE0-4023-91CA-E447F5285BBF}">
          <p14:sldIdLst/>
        </p14:section>
        <p14:section name="Default Section" id="{CC8B247F-34B1-4F62-BD0A-A749B41E778F}">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7" d="100"/>
          <a:sy n="117" d="100"/>
        </p:scale>
        <p:origin x="494"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8.fntdata"/><Relationship Id="rId68"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66" Type="http://schemas.openxmlformats.org/officeDocument/2006/relationships/font" Target="fonts/font11.fntdata"/><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7.fntdata"/><Relationship Id="rId70"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font" Target="fonts/font10.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a:extLst>
              <a:ext uri="{FF2B5EF4-FFF2-40B4-BE49-F238E27FC236}">
                <a16:creationId xmlns:a16="http://schemas.microsoft.com/office/drawing/2014/main" id="{3E6DA9E8-5B68-ACF4-32EF-1C3D8423F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a:extLst>
              <a:ext uri="{FF2B5EF4-FFF2-40B4-BE49-F238E27FC236}">
                <a16:creationId xmlns:a16="http://schemas.microsoft.com/office/drawing/2014/main" id="{6647F21F-F70B-F05A-C4B7-B0E2D6DCB96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C62B7-80CB-4679-A132-B44457AC58B4}" type="datetimeFigureOut">
              <a:rPr lang="vi-VN" smtClean="0"/>
              <a:t>06/10/2023</a:t>
            </a:fld>
            <a:endParaRPr lang="vi-VN"/>
          </a:p>
        </p:txBody>
      </p:sp>
      <p:sp>
        <p:nvSpPr>
          <p:cNvPr id="4" name="Chỗ dành sẵn cho Chân trang 3">
            <a:extLst>
              <a:ext uri="{FF2B5EF4-FFF2-40B4-BE49-F238E27FC236}">
                <a16:creationId xmlns:a16="http://schemas.microsoft.com/office/drawing/2014/main" id="{66F69703-B0F6-6E4F-2457-7434B122F04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5" name="Chỗ dành sẵn cho Số hiệu Bản chiếu 4">
            <a:extLst>
              <a:ext uri="{FF2B5EF4-FFF2-40B4-BE49-F238E27FC236}">
                <a16:creationId xmlns:a16="http://schemas.microsoft.com/office/drawing/2014/main" id="{998D346D-BB80-9D65-AE1D-82D6FBBAF19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203B88-C197-4FDD-9545-AC1D776C8FB9}" type="slidenum">
              <a:rPr lang="vi-VN" smtClean="0"/>
              <a:t>‹#›</a:t>
            </a:fld>
            <a:endParaRPr lang="vi-VN"/>
          </a:p>
        </p:txBody>
      </p:sp>
    </p:spTree>
    <p:extLst>
      <p:ext uri="{BB962C8B-B14F-4D97-AF65-F5344CB8AC3E}">
        <p14:creationId xmlns:p14="http://schemas.microsoft.com/office/powerpoint/2010/main" val="17031160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d4cbd36da_4_31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4cbd36da_4_31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lumns">
  <p:cSld name="Two columns">
    <p:spTree>
      <p:nvGrpSpPr>
        <p:cNvPr id="1" name="Shape 274"/>
        <p:cNvGrpSpPr/>
        <p:nvPr/>
      </p:nvGrpSpPr>
      <p:grpSpPr>
        <a:xfrm>
          <a:off x="0" y="0"/>
          <a:ext cx="0" cy="0"/>
          <a:chOff x="0" y="0"/>
          <a:chExt cx="0" cy="0"/>
        </a:xfrm>
      </p:grpSpPr>
      <p:sp>
        <p:nvSpPr>
          <p:cNvPr id="275" name="Google Shape;275;p20"/>
          <p:cNvSpPr/>
          <p:nvPr/>
        </p:nvSpPr>
        <p:spPr>
          <a:xfrm>
            <a:off x="5445850" y="1359975"/>
            <a:ext cx="3697248" cy="1208576"/>
          </a:xfrm>
          <a:custGeom>
            <a:avLst/>
            <a:gdLst/>
            <a:ahLst/>
            <a:cxnLst/>
            <a:rect l="l" t="t" r="r" b="b"/>
            <a:pathLst>
              <a:path w="115539" h="37768" extrusionOk="0">
                <a:moveTo>
                  <a:pt x="1" y="0"/>
                </a:moveTo>
                <a:lnTo>
                  <a:pt x="115539" y="0"/>
                </a:lnTo>
                <a:lnTo>
                  <a:pt x="115539" y="37767"/>
                </a:lnTo>
                <a:lnTo>
                  <a:pt x="1" y="3776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20"/>
          <p:cNvSpPr/>
          <p:nvPr/>
        </p:nvSpPr>
        <p:spPr>
          <a:xfrm>
            <a:off x="-899" y="2568525"/>
            <a:ext cx="3697248" cy="1208544"/>
          </a:xfrm>
          <a:custGeom>
            <a:avLst/>
            <a:gdLst/>
            <a:ahLst/>
            <a:cxnLst/>
            <a:rect l="l" t="t" r="r" b="b"/>
            <a:pathLst>
              <a:path w="115539" h="37767" extrusionOk="0">
                <a:moveTo>
                  <a:pt x="0" y="0"/>
                </a:moveTo>
                <a:lnTo>
                  <a:pt x="115538" y="0"/>
                </a:lnTo>
                <a:lnTo>
                  <a:pt x="115538" y="37767"/>
                </a:lnTo>
                <a:lnTo>
                  <a:pt x="0" y="377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7;p20"/>
          <p:cNvSpPr/>
          <p:nvPr/>
        </p:nvSpPr>
        <p:spPr>
          <a:xfrm>
            <a:off x="-905" y="-3217"/>
            <a:ext cx="3697248" cy="357024"/>
          </a:xfrm>
          <a:custGeom>
            <a:avLst/>
            <a:gdLst/>
            <a:ahLst/>
            <a:cxnLst/>
            <a:rect l="l" t="t" r="r" b="b"/>
            <a:pathLst>
              <a:path w="115539" h="11157" extrusionOk="0">
                <a:moveTo>
                  <a:pt x="0" y="0"/>
                </a:moveTo>
                <a:lnTo>
                  <a:pt x="115538" y="0"/>
                </a:lnTo>
                <a:lnTo>
                  <a:pt x="115538" y="11156"/>
                </a:lnTo>
                <a:lnTo>
                  <a:pt x="0" y="11156"/>
                </a:ln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20"/>
          <p:cNvSpPr/>
          <p:nvPr/>
        </p:nvSpPr>
        <p:spPr>
          <a:xfrm>
            <a:off x="-905" y="3584623"/>
            <a:ext cx="417216" cy="384864"/>
          </a:xfrm>
          <a:custGeom>
            <a:avLst/>
            <a:gdLst/>
            <a:ahLst/>
            <a:cxnLst/>
            <a:rect l="l" t="t" r="r" b="b"/>
            <a:pathLst>
              <a:path w="13038" h="12027" extrusionOk="0">
                <a:moveTo>
                  <a:pt x="0" y="1"/>
                </a:moveTo>
                <a:lnTo>
                  <a:pt x="13037" y="1"/>
                </a:lnTo>
                <a:lnTo>
                  <a:pt x="13037" y="12026"/>
                </a:lnTo>
                <a:lnTo>
                  <a:pt x="0" y="120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20"/>
          <p:cNvSpPr/>
          <p:nvPr/>
        </p:nvSpPr>
        <p:spPr>
          <a:xfrm>
            <a:off x="8017591" y="1161103"/>
            <a:ext cx="1125504" cy="384832"/>
          </a:xfrm>
          <a:custGeom>
            <a:avLst/>
            <a:gdLst/>
            <a:ahLst/>
            <a:cxnLst/>
            <a:rect l="l" t="t" r="r" b="b"/>
            <a:pathLst>
              <a:path w="35172" h="12026" extrusionOk="0">
                <a:moveTo>
                  <a:pt x="1" y="0"/>
                </a:moveTo>
                <a:lnTo>
                  <a:pt x="35172" y="0"/>
                </a:lnTo>
                <a:lnTo>
                  <a:pt x="35172" y="12026"/>
                </a:lnTo>
                <a:lnTo>
                  <a:pt x="1" y="120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20"/>
          <p:cNvSpPr txBox="1">
            <a:spLocks noGrp="1"/>
          </p:cNvSpPr>
          <p:nvPr>
            <p:ph type="subTitle" idx="1"/>
          </p:nvPr>
        </p:nvSpPr>
        <p:spPr>
          <a:xfrm>
            <a:off x="5626675" y="1941426"/>
            <a:ext cx="2391600" cy="4662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a:endParaRPr/>
          </a:p>
        </p:txBody>
      </p:sp>
      <p:sp>
        <p:nvSpPr>
          <p:cNvPr id="281" name="Google Shape;281;p20"/>
          <p:cNvSpPr txBox="1">
            <a:spLocks noGrp="1"/>
          </p:cNvSpPr>
          <p:nvPr>
            <p:ph type="subTitle" idx="2"/>
          </p:nvPr>
        </p:nvSpPr>
        <p:spPr>
          <a:xfrm>
            <a:off x="1129300" y="3151101"/>
            <a:ext cx="2391600" cy="4683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500"/>
              <a:buNone/>
              <a:defRPr sz="1400"/>
            </a:lvl1pPr>
            <a:lvl2pPr lvl="1" algn="r" rtl="0">
              <a:lnSpc>
                <a:spcPct val="100000"/>
              </a:lnSpc>
              <a:spcBef>
                <a:spcPts val="0"/>
              </a:spcBef>
              <a:spcAft>
                <a:spcPts val="0"/>
              </a:spcAft>
              <a:buSzPts val="1500"/>
              <a:buNone/>
              <a:defRPr sz="1500"/>
            </a:lvl2pPr>
            <a:lvl3pPr lvl="2" algn="r" rtl="0">
              <a:lnSpc>
                <a:spcPct val="100000"/>
              </a:lnSpc>
              <a:spcBef>
                <a:spcPts val="0"/>
              </a:spcBef>
              <a:spcAft>
                <a:spcPts val="0"/>
              </a:spcAft>
              <a:buSzPts val="1500"/>
              <a:buNone/>
              <a:defRPr sz="1500"/>
            </a:lvl3pPr>
            <a:lvl4pPr lvl="3" algn="r" rtl="0">
              <a:lnSpc>
                <a:spcPct val="100000"/>
              </a:lnSpc>
              <a:spcBef>
                <a:spcPts val="0"/>
              </a:spcBef>
              <a:spcAft>
                <a:spcPts val="0"/>
              </a:spcAft>
              <a:buSzPts val="1500"/>
              <a:buNone/>
              <a:defRPr sz="1500"/>
            </a:lvl4pPr>
            <a:lvl5pPr lvl="4" algn="r" rtl="0">
              <a:lnSpc>
                <a:spcPct val="100000"/>
              </a:lnSpc>
              <a:spcBef>
                <a:spcPts val="0"/>
              </a:spcBef>
              <a:spcAft>
                <a:spcPts val="0"/>
              </a:spcAft>
              <a:buSzPts val="1500"/>
              <a:buNone/>
              <a:defRPr sz="1500"/>
            </a:lvl5pPr>
            <a:lvl6pPr lvl="5" algn="r" rtl="0">
              <a:lnSpc>
                <a:spcPct val="100000"/>
              </a:lnSpc>
              <a:spcBef>
                <a:spcPts val="0"/>
              </a:spcBef>
              <a:spcAft>
                <a:spcPts val="0"/>
              </a:spcAft>
              <a:buSzPts val="1500"/>
              <a:buNone/>
              <a:defRPr sz="1500"/>
            </a:lvl6pPr>
            <a:lvl7pPr lvl="6" algn="r" rtl="0">
              <a:lnSpc>
                <a:spcPct val="100000"/>
              </a:lnSpc>
              <a:spcBef>
                <a:spcPts val="0"/>
              </a:spcBef>
              <a:spcAft>
                <a:spcPts val="0"/>
              </a:spcAft>
              <a:buSzPts val="1500"/>
              <a:buNone/>
              <a:defRPr sz="1500"/>
            </a:lvl7pPr>
            <a:lvl8pPr lvl="7" algn="r" rtl="0">
              <a:lnSpc>
                <a:spcPct val="100000"/>
              </a:lnSpc>
              <a:spcBef>
                <a:spcPts val="0"/>
              </a:spcBef>
              <a:spcAft>
                <a:spcPts val="0"/>
              </a:spcAft>
              <a:buSzPts val="1500"/>
              <a:buNone/>
              <a:defRPr sz="1500"/>
            </a:lvl8pPr>
            <a:lvl9pPr lvl="8" algn="r" rtl="0">
              <a:lnSpc>
                <a:spcPct val="100000"/>
              </a:lnSpc>
              <a:spcBef>
                <a:spcPts val="0"/>
              </a:spcBef>
              <a:spcAft>
                <a:spcPts val="0"/>
              </a:spcAft>
              <a:buSzPts val="1500"/>
              <a:buNone/>
              <a:defRPr sz="1500"/>
            </a:lvl9pPr>
          </a:lstStyle>
          <a:p>
            <a:endParaRPr/>
          </a:p>
        </p:txBody>
      </p:sp>
      <p:sp>
        <p:nvSpPr>
          <p:cNvPr id="282" name="Google Shape;282;p20"/>
          <p:cNvSpPr txBox="1">
            <a:spLocks noGrp="1"/>
          </p:cNvSpPr>
          <p:nvPr>
            <p:ph type="title"/>
          </p:nvPr>
        </p:nvSpPr>
        <p:spPr>
          <a:xfrm>
            <a:off x="1125100" y="2794025"/>
            <a:ext cx="2395800" cy="2634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SzPts val="2200"/>
              <a:buNone/>
              <a:defRPr sz="2200"/>
            </a:lvl1pPr>
            <a:lvl2pPr lvl="1" algn="r" rtl="0">
              <a:lnSpc>
                <a:spcPct val="100000"/>
              </a:lnSpc>
              <a:spcBef>
                <a:spcPts val="0"/>
              </a:spcBef>
              <a:spcAft>
                <a:spcPts val="0"/>
              </a:spcAft>
              <a:buSzPts val="4800"/>
              <a:buNone/>
              <a:defRPr sz="4800"/>
            </a:lvl2pPr>
            <a:lvl3pPr lvl="2" algn="r" rtl="0">
              <a:lnSpc>
                <a:spcPct val="100000"/>
              </a:lnSpc>
              <a:spcBef>
                <a:spcPts val="0"/>
              </a:spcBef>
              <a:spcAft>
                <a:spcPts val="0"/>
              </a:spcAft>
              <a:buSzPts val="4800"/>
              <a:buNone/>
              <a:defRPr sz="4800"/>
            </a:lvl3pPr>
            <a:lvl4pPr lvl="3" algn="r" rtl="0">
              <a:lnSpc>
                <a:spcPct val="100000"/>
              </a:lnSpc>
              <a:spcBef>
                <a:spcPts val="0"/>
              </a:spcBef>
              <a:spcAft>
                <a:spcPts val="0"/>
              </a:spcAft>
              <a:buSzPts val="4800"/>
              <a:buNone/>
              <a:defRPr sz="4800"/>
            </a:lvl4pPr>
            <a:lvl5pPr lvl="4" algn="r" rtl="0">
              <a:lnSpc>
                <a:spcPct val="100000"/>
              </a:lnSpc>
              <a:spcBef>
                <a:spcPts val="0"/>
              </a:spcBef>
              <a:spcAft>
                <a:spcPts val="0"/>
              </a:spcAft>
              <a:buSzPts val="4800"/>
              <a:buNone/>
              <a:defRPr sz="4800"/>
            </a:lvl5pPr>
            <a:lvl6pPr lvl="5" algn="r" rtl="0">
              <a:lnSpc>
                <a:spcPct val="100000"/>
              </a:lnSpc>
              <a:spcBef>
                <a:spcPts val="0"/>
              </a:spcBef>
              <a:spcAft>
                <a:spcPts val="0"/>
              </a:spcAft>
              <a:buSzPts val="4800"/>
              <a:buNone/>
              <a:defRPr sz="4800"/>
            </a:lvl6pPr>
            <a:lvl7pPr lvl="6" algn="r" rtl="0">
              <a:lnSpc>
                <a:spcPct val="100000"/>
              </a:lnSpc>
              <a:spcBef>
                <a:spcPts val="0"/>
              </a:spcBef>
              <a:spcAft>
                <a:spcPts val="0"/>
              </a:spcAft>
              <a:buSzPts val="4800"/>
              <a:buNone/>
              <a:defRPr sz="4800"/>
            </a:lvl7pPr>
            <a:lvl8pPr lvl="7" algn="r" rtl="0">
              <a:lnSpc>
                <a:spcPct val="100000"/>
              </a:lnSpc>
              <a:spcBef>
                <a:spcPts val="0"/>
              </a:spcBef>
              <a:spcAft>
                <a:spcPts val="0"/>
              </a:spcAft>
              <a:buSzPts val="4800"/>
              <a:buNone/>
              <a:defRPr sz="4800"/>
            </a:lvl8pPr>
            <a:lvl9pPr lvl="8" algn="r" rtl="0">
              <a:lnSpc>
                <a:spcPct val="100000"/>
              </a:lnSpc>
              <a:spcBef>
                <a:spcPts val="0"/>
              </a:spcBef>
              <a:spcAft>
                <a:spcPts val="0"/>
              </a:spcAft>
              <a:buSzPts val="4800"/>
              <a:buNone/>
              <a:defRPr sz="4800"/>
            </a:lvl9pPr>
          </a:lstStyle>
          <a:p>
            <a:endParaRPr/>
          </a:p>
        </p:txBody>
      </p:sp>
      <p:sp>
        <p:nvSpPr>
          <p:cNvPr id="283" name="Google Shape;283;p20"/>
          <p:cNvSpPr txBox="1">
            <a:spLocks noGrp="1"/>
          </p:cNvSpPr>
          <p:nvPr>
            <p:ph type="title" idx="3"/>
          </p:nvPr>
        </p:nvSpPr>
        <p:spPr>
          <a:xfrm>
            <a:off x="5626675" y="1582550"/>
            <a:ext cx="2395800" cy="265200"/>
          </a:xfrm>
          <a:prstGeom prst="rect">
            <a:avLst/>
          </a:prstGeom>
        </p:spPr>
        <p:txBody>
          <a:bodyPr spcFirstLastPara="1" wrap="square" lIns="91425" tIns="0" rIns="91425" bIns="0" anchor="ctr" anchorCtr="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7" name="Google Shape;57;p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latin typeface="Anaheim" panose="02000503000000000000"/>
                <a:ea typeface="Anaheim" panose="02000503000000000000"/>
                <a:cs typeface="Anaheim" panose="02000503000000000000"/>
                <a:sym typeface="Anaheim" panose="02000503000000000000"/>
              </a:rPr>
              <a:t>CREDITS: This presentation template was created by Slidesgo, incluiding icons by Flaticon, and infographics &amp; images by Freepik.</a:t>
            </a:r>
            <a:endParaRPr>
              <a:solidFill>
                <a:schemeClr val="lt1"/>
              </a:solidFill>
              <a:latin typeface="Anaheim" panose="02000503000000000000"/>
              <a:ea typeface="Anaheim" panose="02000503000000000000"/>
              <a:cs typeface="Anaheim" panose="02000503000000000000"/>
              <a:sym typeface="Anaheim" panose="02000503000000000000"/>
            </a:endParaRPr>
          </a:p>
        </p:txBody>
      </p:sp>
      <p:sp>
        <p:nvSpPr>
          <p:cNvPr id="58" name="Google Shape;58;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2pPr>
            <a:lvl3pPr lvl="2"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3pPr>
            <a:lvl4pPr lvl="3"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4pPr>
            <a:lvl5pPr lvl="4"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5pPr>
            <a:lvl6pPr lvl="5"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6pPr>
            <a:lvl7pPr lvl="6"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7pPr>
            <a:lvl8pPr lvl="7"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8pPr>
            <a:lvl9pPr lvl="8"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dea principal">
  <p:cSld name="MAIN_POINT_1">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panose="020B0009030203020204"/>
              <a:buNone/>
              <a:defRPr sz="1600" b="1">
                <a:solidFill>
                  <a:schemeClr val="dk1"/>
                </a:solidFill>
                <a:latin typeface="Overpass Mono" panose="020B0009030203020204"/>
                <a:ea typeface="Overpass Mono" panose="020B0009030203020204"/>
                <a:cs typeface="Overpass Mono" panose="020B0009030203020204"/>
                <a:sym typeface="Overpass Mono" panose="020B0009030203020204"/>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3" name="Google Shape;133;p9"/>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200" b="0">
                <a:solidFill>
                  <a:schemeClr val="dk1"/>
                </a:solidFill>
                <a:latin typeface="Anaheim" panose="02000503000000000000"/>
                <a:ea typeface="Anaheim" panose="02000503000000000000"/>
                <a:cs typeface="Anaheim" panose="02000503000000000000"/>
                <a:sym typeface="Anaheim" panose="02000503000000000000"/>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2">
  <p:cSld name="CUSTOM_4_1">
    <p:spTree>
      <p:nvGrpSpPr>
        <p:cNvPr id="1" name="Shape 225"/>
        <p:cNvGrpSpPr/>
        <p:nvPr/>
      </p:nvGrpSpPr>
      <p:grpSpPr>
        <a:xfrm>
          <a:off x="0" y="0"/>
          <a:ext cx="0" cy="0"/>
          <a:chOff x="0" y="0"/>
          <a:chExt cx="0" cy="0"/>
        </a:xfrm>
      </p:grpSpPr>
      <p:sp>
        <p:nvSpPr>
          <p:cNvPr id="226" name="Google Shape;226;p18"/>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flipH="1">
            <a:off x="1299983"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a:off x="2094075" y="1123150"/>
            <a:ext cx="4955589" cy="4020450"/>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Nota al pie">
  <p:cSld name="Nota al pie">
    <p:spTree>
      <p:nvGrpSpPr>
        <p:cNvPr id="1" name="Shape 139"/>
        <p:cNvGrpSpPr/>
        <p:nvPr/>
      </p:nvGrpSpPr>
      <p:grpSpPr>
        <a:xfrm>
          <a:off x="0" y="0"/>
          <a:ext cx="0" cy="0"/>
          <a:chOff x="0" y="0"/>
          <a:chExt cx="0" cy="0"/>
        </a:xfrm>
      </p:grpSpPr>
      <p:sp>
        <p:nvSpPr>
          <p:cNvPr id="140" name="Google Shape;140;p11"/>
          <p:cNvSpPr/>
          <p:nvPr/>
        </p:nvSpPr>
        <p:spPr>
          <a:xfrm>
            <a:off x="7928639" y="1"/>
            <a:ext cx="1215355" cy="402011"/>
          </a:xfrm>
          <a:custGeom>
            <a:avLst/>
            <a:gdLst/>
            <a:ahLst/>
            <a:cxnLst/>
            <a:rect l="l" t="t" r="r" b="b"/>
            <a:pathLst>
              <a:path w="15122" h="5002" extrusionOk="0">
                <a:moveTo>
                  <a:pt x="0" y="1"/>
                </a:moveTo>
                <a:lnTo>
                  <a:pt x="0" y="5001"/>
                </a:lnTo>
                <a:lnTo>
                  <a:pt x="15121" y="5001"/>
                </a:lnTo>
                <a:lnTo>
                  <a:pt x="151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11"/>
          <p:cNvSpPr/>
          <p:nvPr/>
        </p:nvSpPr>
        <p:spPr>
          <a:xfrm>
            <a:off x="3511525" y="783700"/>
            <a:ext cx="5632410" cy="2353867"/>
          </a:xfrm>
          <a:custGeom>
            <a:avLst/>
            <a:gdLst/>
            <a:ahLst/>
            <a:cxnLst/>
            <a:rect l="l" t="t" r="r" b="b"/>
            <a:pathLst>
              <a:path w="70081" h="27529" extrusionOk="0">
                <a:moveTo>
                  <a:pt x="0" y="1"/>
                </a:moveTo>
                <a:lnTo>
                  <a:pt x="0" y="27528"/>
                </a:lnTo>
                <a:lnTo>
                  <a:pt x="70080" y="27528"/>
                </a:lnTo>
                <a:lnTo>
                  <a:pt x="700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11"/>
          <p:cNvSpPr txBox="1">
            <a:spLocks noGrp="1"/>
          </p:cNvSpPr>
          <p:nvPr>
            <p:ph type="title"/>
          </p:nvPr>
        </p:nvSpPr>
        <p:spPr>
          <a:xfrm>
            <a:off x="3762375" y="1012300"/>
            <a:ext cx="4915200" cy="19401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
        <p:nvSpPr>
          <p:cNvPr id="143" name="Google Shape;143;p11"/>
          <p:cNvSpPr/>
          <p:nvPr/>
        </p:nvSpPr>
        <p:spPr>
          <a:xfrm>
            <a:off x="5865073" y="3429550"/>
            <a:ext cx="1215342" cy="259665"/>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11"/>
          <p:cNvSpPr/>
          <p:nvPr/>
        </p:nvSpPr>
        <p:spPr>
          <a:xfrm>
            <a:off x="8018936" y="3429550"/>
            <a:ext cx="1124989" cy="259686"/>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11"/>
          <p:cNvSpPr/>
          <p:nvPr/>
        </p:nvSpPr>
        <p:spPr>
          <a:xfrm>
            <a:off x="7083824" y="3429550"/>
            <a:ext cx="259727" cy="259665"/>
          </a:xfrm>
          <a:custGeom>
            <a:avLst/>
            <a:gdLst/>
            <a:ahLst/>
            <a:cxnLst/>
            <a:rect l="l" t="t" r="r" b="b"/>
            <a:pathLst>
              <a:path w="8298" h="8298" extrusionOk="0">
                <a:moveTo>
                  <a:pt x="0" y="1"/>
                </a:moveTo>
                <a:lnTo>
                  <a:pt x="0" y="8297"/>
                </a:lnTo>
                <a:lnTo>
                  <a:pt x="8297" y="8297"/>
                </a:lnTo>
                <a:lnTo>
                  <a:pt x="82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11"/>
          <p:cNvSpPr/>
          <p:nvPr/>
        </p:nvSpPr>
        <p:spPr>
          <a:xfrm>
            <a:off x="7496607" y="3429550"/>
            <a:ext cx="259707" cy="259686"/>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panose="020B0009030203020204"/>
              <a:buNone/>
              <a:defRPr sz="2800" b="1">
                <a:solidFill>
                  <a:schemeClr val="lt1"/>
                </a:solidFill>
                <a:latin typeface="Overpass Mono" panose="020B0009030203020204"/>
                <a:ea typeface="Overpass Mono" panose="020B0009030203020204"/>
                <a:cs typeface="Overpass Mono" panose="020B0009030203020204"/>
                <a:sym typeface="Overpass Mono" panose="020B0009030203020204"/>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panose="02000503000000000000"/>
              <a:buChar char="●"/>
              <a:defRPr sz="1800">
                <a:solidFill>
                  <a:schemeClr val="lt1"/>
                </a:solidFill>
                <a:latin typeface="Anaheim" panose="02000503000000000000"/>
                <a:ea typeface="Anaheim" panose="02000503000000000000"/>
                <a:cs typeface="Anaheim" panose="02000503000000000000"/>
                <a:sym typeface="Anaheim" panose="02000503000000000000"/>
              </a:defRPr>
            </a:lvl1pPr>
            <a:lvl2pPr marL="914400" lvl="1"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2pPr>
            <a:lvl3pPr marL="1371600" lvl="2"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3pPr>
            <a:lvl4pPr marL="1828800" lvl="3"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4pPr>
            <a:lvl5pPr marL="2286000" lvl="4"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5pPr>
            <a:lvl6pPr marL="2743200" lvl="5"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6pPr>
            <a:lvl7pPr marL="3200400" lvl="6"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7pPr>
            <a:lvl8pPr marL="3657600" lvl="7"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8pPr>
            <a:lvl9pPr marL="4114800" lvl="8" indent="-317500">
              <a:lnSpc>
                <a:spcPct val="115000"/>
              </a:lnSpc>
              <a:spcBef>
                <a:spcPts val="1600"/>
              </a:spcBef>
              <a:spcAft>
                <a:spcPts val="160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hqt.github.io/2020-10-10-quicksort-time-complexity-proof/?fbclid=IwAR33Omo1k7w1lcQ-_TEqcICvHhieVLiHYwp_JyBzk35ry8lhAilCi3Tfmyw"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0.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 Id="rId4" Type="http://schemas.openxmlformats.org/officeDocument/2006/relationships/image" Target="../media/image41.png"/></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5" Type="http://schemas.openxmlformats.org/officeDocument/2006/relationships/image" Target="../media/image51.png"/><Relationship Id="rId4" Type="http://schemas.openxmlformats.org/officeDocument/2006/relationships/image" Target="../media/image5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0" y="0"/>
            <a:ext cx="9143999" cy="5143500"/>
          </a:xfrm>
          <a:prstGeom prst="rect">
            <a:avLst/>
          </a:prstGeom>
        </p:spPr>
        <p:txBody>
          <a:bodyPr spcFirstLastPara="1" wrap="square" lIns="91425" tIns="91425" rIns="91425" bIns="0" anchor="ctr" anchorCtr="0">
            <a:noAutofit/>
          </a:bodyPr>
          <a:lstStyle/>
          <a:p>
            <a:pPr marL="0" lvl="0" indent="0" algn="ctr" rtl="0">
              <a:spcBef>
                <a:spcPts val="0"/>
              </a:spcBef>
              <a:spcAft>
                <a:spcPts val="0"/>
              </a:spcAft>
              <a:buNone/>
            </a:pPr>
            <a:r>
              <a:rPr lang="en-US" sz="6000" dirty="0" err="1">
                <a:latin typeface="Calibri" panose="020F0502020204030204" pitchFamily="34" charset="0"/>
                <a:ea typeface="Calibri" panose="020F0502020204030204" pitchFamily="34" charset="0"/>
                <a:cs typeface="Calibri" panose="020F0502020204030204" pitchFamily="34" charset="0"/>
              </a:rPr>
              <a:t>Phân</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tích</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độ</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phức</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tạp</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của</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thuật</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toán</a:t>
            </a:r>
            <a:endParaRPr sz="6000" dirty="0">
              <a:latin typeface="Calibri" panose="020F0502020204030204" pitchFamily="34" charset="0"/>
              <a:ea typeface="Calibri" panose="020F0502020204030204" pitchFamily="34" charset="0"/>
              <a:cs typeface="Calibri" panose="020F0502020204030204" pitchFamily="34" charset="0"/>
            </a:endParaRPr>
          </a:p>
        </p:txBody>
      </p:sp>
      <p:sp>
        <p:nvSpPr>
          <p:cNvPr id="2" name="Google Shape;371;p33"/>
          <p:cNvSpPr txBox="1">
            <a:spLocks noGrp="1"/>
          </p:cNvSpPr>
          <p:nvPr/>
        </p:nvSpPr>
        <p:spPr>
          <a:xfrm>
            <a:off x="5324762" y="3596212"/>
            <a:ext cx="3819238" cy="626990"/>
          </a:xfrm>
          <a:prstGeom prst="rect">
            <a:avLst/>
          </a:prstGeom>
          <a:solidFill>
            <a:srgbClr val="138808">
              <a:alpha val="2440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Electrolize"/>
              <a:buNone/>
              <a:defRPr sz="1400" b="0" i="0" u="none" strike="noStrike" cap="none">
                <a:solidFill>
                  <a:schemeClr val="dk1"/>
                </a:solidFill>
                <a:latin typeface="Electrolize"/>
                <a:ea typeface="Electrolize"/>
                <a:cs typeface="Electrolize"/>
                <a:sym typeface="Electrolize"/>
              </a:defRPr>
            </a:lvl1pPr>
            <a:lvl2pPr marL="914400" marR="0" lvl="1"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2pPr>
            <a:lvl3pPr marL="1371600" marR="0" lvl="2"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3pPr>
            <a:lvl4pPr marL="1828800" marR="0" lvl="3"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4pPr>
            <a:lvl5pPr marL="2286000" marR="0" lvl="4"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5pPr>
            <a:lvl6pPr marL="2743200" marR="0" lvl="5"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6pPr>
            <a:lvl7pPr marL="3200400" marR="0" lvl="6"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7pPr>
            <a:lvl8pPr marL="3657600" marR="0" lvl="7"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8pPr>
            <a:lvl9pPr marL="4114800" marR="0" lvl="8"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9pPr>
          </a:lstStyle>
          <a:p>
            <a:pPr marL="0" lvl="0" indent="0" algn="ctr" rtl="0">
              <a:spcBef>
                <a:spcPts val="0"/>
              </a:spcBef>
              <a:spcAft>
                <a:spcPts val="0"/>
              </a:spcAft>
              <a:buNone/>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Phan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Hoàng</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Phước</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- 22521156 </a:t>
            </a:r>
          </a:p>
          <a:p>
            <a:pPr marL="0" lvl="0" indent="0" algn="ctr" rtl="0">
              <a:spcBef>
                <a:spcPts val="0"/>
              </a:spcBef>
              <a:spcAft>
                <a:spcPts val="0"/>
              </a:spcAft>
              <a:buNone/>
            </a:pP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Nguyễn</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Xuân</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Bách</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- 22520093</a:t>
            </a:r>
            <a:endParaRPr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Hộp Văn bản 4">
            <a:extLst>
              <a:ext uri="{FF2B5EF4-FFF2-40B4-BE49-F238E27FC236}">
                <a16:creationId xmlns:a16="http://schemas.microsoft.com/office/drawing/2014/main" id="{FBADD865-BF58-E048-27F7-5831669B057F}"/>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62;p30"/>
          <p:cNvSpPr txBox="1"/>
          <p:nvPr/>
        </p:nvSpPr>
        <p:spPr>
          <a:xfrm>
            <a:off x="2807208" y="288725"/>
            <a:ext cx="3529583" cy="5542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l"/>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Ví</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dụ</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hàm</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đệ</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quy</a:t>
            </a:r>
            <a:endPar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p:cNvSpPr txBox="1"/>
          <p:nvPr/>
        </p:nvSpPr>
        <p:spPr>
          <a:xfrm>
            <a:off x="2285999" y="1315345"/>
            <a:ext cx="4572000" cy="3600986"/>
          </a:xfrm>
          <a:prstGeom prst="rect">
            <a:avLst/>
          </a:prstGeom>
          <a:noFill/>
        </p:spPr>
        <p:txBody>
          <a:bodyPr wrap="square">
            <a:spAutoFit/>
          </a:bodyPr>
          <a:lstStyle/>
          <a:p>
            <a:pPr algn="l" rtl="0" fontAlgn="base"/>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Hàm</a:t>
            </a: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đệ</a:t>
            </a: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quy</a:t>
            </a: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gián</a:t>
            </a: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tiếp</a:t>
            </a: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2000" b="0" i="0" dirty="0">
              <a:solidFill>
                <a:srgbClr val="302F2F"/>
              </a:solidFill>
              <a:effectLst/>
              <a:latin typeface="Calibri" panose="020F0502020204030204" pitchFamily="34" charset="0"/>
              <a:ea typeface="Calibri" panose="020F0502020204030204" pitchFamily="34" charset="0"/>
              <a:cs typeface="Calibri" panose="020F0502020204030204" pitchFamily="34" charset="0"/>
            </a:endParaRPr>
          </a:p>
          <a:p>
            <a:pPr algn="l" rtl="0" fontAlgn="base"/>
            <a:r>
              <a:rPr lang="en-US" sz="1600" b="0" i="0" dirty="0">
                <a:solidFill>
                  <a:srgbClr val="000000"/>
                </a:solidFill>
                <a:effectLst/>
                <a:latin typeface="Arial" panose="020B0604020202020204" pitchFamily="34" charset="0"/>
              </a:rPr>
              <a:t>​</a:t>
            </a:r>
            <a:endParaRPr lang="en-US" sz="1600" b="0" i="0" dirty="0">
              <a:solidFill>
                <a:srgbClr val="302F2F"/>
              </a:solidFill>
              <a:effectLst/>
              <a:latin typeface="Segoe UI" panose="020B0502040204020203" pitchFamily="34" charset="0"/>
            </a:endParaRPr>
          </a:p>
          <a:p>
            <a:pPr algn="l" rtl="0" fontAlgn="base"/>
            <a:r>
              <a:rPr lang="vi-VN" sz="1600" b="0" i="0" u="none" strike="noStrike" dirty="0">
                <a:solidFill>
                  <a:srgbClr val="0E6606"/>
                </a:solidFill>
                <a:effectLst/>
                <a:latin typeface="Courier New" panose="02070309020205020404" pitchFamily="49" charset="0"/>
              </a:rPr>
              <a:t>def</a:t>
            </a:r>
            <a:r>
              <a:rPr lang="vi-VN" sz="1600" b="0" i="0" u="none" strike="noStrike" dirty="0">
                <a:solidFill>
                  <a:srgbClr val="000000"/>
                </a:solidFill>
                <a:effectLst/>
                <a:latin typeface="Courier New" panose="02070309020205020404" pitchFamily="49" charset="0"/>
              </a:rPr>
              <a:t> </a:t>
            </a:r>
            <a:r>
              <a:rPr lang="en-US" sz="1600" b="0" i="0" u="none" strike="noStrike" dirty="0" err="1">
                <a:solidFill>
                  <a:srgbClr val="0000FF"/>
                </a:solidFill>
                <a:effectLst/>
                <a:latin typeface="Courier New" panose="02070309020205020404" pitchFamily="49" charset="0"/>
              </a:rPr>
              <a:t>factorialOne</a:t>
            </a:r>
            <a:r>
              <a:rPr lang="vi-VN" sz="1600" b="0" i="0" u="none" strike="noStrike" dirty="0">
                <a:solidFill>
                  <a:srgbClr val="000000"/>
                </a:solidFill>
                <a:effectLst/>
                <a:latin typeface="Courier New" panose="02070309020205020404" pitchFamily="49" charset="0"/>
              </a:rPr>
              <a:t>(n):</a:t>
            </a:r>
            <a:r>
              <a:rPr lang="en-US" sz="1600" b="0" i="0" dirty="0">
                <a:solidFill>
                  <a:srgbClr val="000000"/>
                </a:solidFill>
                <a:effectLst/>
                <a:latin typeface="Courier New" panose="02070309020205020404" pitchFamily="49" charset="0"/>
              </a:rPr>
              <a:t>​</a:t>
            </a:r>
            <a:br>
              <a:rPr lang="en-US" sz="1600" b="0" i="0" dirty="0">
                <a:solidFill>
                  <a:srgbClr val="000000"/>
                </a:solidFill>
                <a:effectLst/>
                <a:latin typeface="Courier New" panose="02070309020205020404" pitchFamily="49" charset="0"/>
              </a:rPr>
            </a:br>
            <a:r>
              <a:rPr lang="en-US" sz="1600" b="0" i="0" u="none" strike="noStrike" dirty="0">
                <a:solidFill>
                  <a:srgbClr val="000000"/>
                </a:solidFill>
                <a:effectLst/>
                <a:latin typeface="Arial" panose="020B0604020202020204" pitchFamily="34" charset="0"/>
              </a:rPr>
              <a:t>         </a:t>
            </a:r>
            <a:r>
              <a:rPr lang="vi-VN" sz="1600" b="0" i="0" u="none" strike="noStrike" dirty="0">
                <a:solidFill>
                  <a:srgbClr val="0E6606"/>
                </a:solidFill>
                <a:effectLst/>
                <a:latin typeface="Courier New" panose="02070309020205020404" pitchFamily="49" charset="0"/>
              </a:rPr>
              <a:t>if</a:t>
            </a:r>
            <a:r>
              <a:rPr lang="vi-VN" sz="1600" b="0" i="0" u="none" strike="noStrike" dirty="0">
                <a:solidFill>
                  <a:srgbClr val="000000"/>
                </a:solidFill>
                <a:effectLst/>
                <a:latin typeface="Courier New" panose="02070309020205020404" pitchFamily="49" charset="0"/>
              </a:rPr>
              <a:t> n == 1: </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vi-VN" sz="1600" b="0" i="0" u="none" strike="noStrike" dirty="0">
                <a:solidFill>
                  <a:srgbClr val="0E6606"/>
                </a:solidFill>
                <a:effectLst/>
                <a:latin typeface="Courier New" panose="02070309020205020404" pitchFamily="49" charset="0"/>
              </a:rPr>
              <a:t>return</a:t>
            </a:r>
            <a:r>
              <a:rPr lang="vi-VN" sz="1600" b="0" i="0" u="none" strike="noStrike" dirty="0">
                <a:solidFill>
                  <a:srgbClr val="000000"/>
                </a:solidFill>
                <a:effectLst/>
                <a:latin typeface="Courier New" panose="02070309020205020404" pitchFamily="49" charset="0"/>
              </a:rPr>
              <a:t> 1</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en-US" sz="1600" b="0" i="0" u="none" strike="noStrike" dirty="0">
                <a:solidFill>
                  <a:srgbClr val="0E6606"/>
                </a:solidFill>
                <a:effectLst/>
                <a:latin typeface="Courier New" panose="02070309020205020404" pitchFamily="49" charset="0"/>
              </a:rPr>
              <a:t>    </a:t>
            </a:r>
            <a:r>
              <a:rPr lang="vi-VN" sz="1600" b="0" i="0" u="none" strike="noStrike" dirty="0">
                <a:solidFill>
                  <a:srgbClr val="0E6606"/>
                </a:solidFill>
                <a:effectLst/>
                <a:latin typeface="Courier New" panose="02070309020205020404" pitchFamily="49" charset="0"/>
              </a:rPr>
              <a:t>else</a:t>
            </a:r>
            <a:r>
              <a:rPr lang="vi-VN" sz="1600" b="0" i="0" u="none" strike="noStrike" dirty="0">
                <a:solidFill>
                  <a:srgbClr val="000000"/>
                </a:solidFill>
                <a:effectLst/>
                <a:latin typeface="Courier New" panose="02070309020205020404" pitchFamily="49" charset="0"/>
              </a:rPr>
              <a:t>: </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vi-VN" sz="1600" b="0" i="0" u="none" strike="noStrike" dirty="0">
                <a:solidFill>
                  <a:srgbClr val="0E6606"/>
                </a:solidFill>
                <a:effectLst/>
                <a:latin typeface="Courier New" panose="02070309020205020404" pitchFamily="49" charset="0"/>
              </a:rPr>
              <a:t>return</a:t>
            </a:r>
            <a:r>
              <a:rPr lang="vi-VN" sz="1600" b="0" i="0" u="none" strike="noStrike" dirty="0">
                <a:solidFill>
                  <a:srgbClr val="000000"/>
                </a:solidFill>
                <a:effectLst/>
                <a:latin typeface="Courier New" panose="02070309020205020404" pitchFamily="49" charset="0"/>
              </a:rPr>
              <a:t> n * factorial</a:t>
            </a:r>
            <a:r>
              <a:rPr lang="en-US" sz="1600" b="0" i="0" u="none" strike="noStrike" dirty="0">
                <a:solidFill>
                  <a:srgbClr val="000000"/>
                </a:solidFill>
                <a:effectLst/>
                <a:latin typeface="Courier New" panose="02070309020205020404" pitchFamily="49" charset="0"/>
              </a:rPr>
              <a:t>Two</a:t>
            </a:r>
            <a:r>
              <a:rPr lang="vi-VN" sz="1600" b="0" i="0" u="none" strike="noStrike" dirty="0">
                <a:solidFill>
                  <a:srgbClr val="000000"/>
                </a:solidFill>
                <a:effectLst/>
                <a:latin typeface="Courier New" panose="02070309020205020404" pitchFamily="49" charset="0"/>
              </a:rPr>
              <a:t>(n)</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vi-VN" sz="1600" b="0" i="0" u="none" strike="noStrike" dirty="0">
                <a:solidFill>
                  <a:srgbClr val="0E6606"/>
                </a:solidFill>
                <a:effectLst/>
                <a:latin typeface="Courier New" panose="02070309020205020404" pitchFamily="49" charset="0"/>
              </a:rPr>
              <a:t>def</a:t>
            </a:r>
            <a:r>
              <a:rPr lang="vi-VN" sz="1600" b="0" i="0" u="none" strike="noStrike" dirty="0">
                <a:solidFill>
                  <a:srgbClr val="000000"/>
                </a:solidFill>
                <a:effectLst/>
                <a:latin typeface="Courier New" panose="02070309020205020404" pitchFamily="49" charset="0"/>
              </a:rPr>
              <a:t> </a:t>
            </a:r>
            <a:r>
              <a:rPr lang="en-US" sz="1600" b="0" i="0" u="none" strike="noStrike" dirty="0" err="1">
                <a:solidFill>
                  <a:srgbClr val="0000FF"/>
                </a:solidFill>
                <a:effectLst/>
                <a:latin typeface="Courier New" panose="02070309020205020404" pitchFamily="49" charset="0"/>
              </a:rPr>
              <a:t>factorialOne</a:t>
            </a:r>
            <a:r>
              <a:rPr lang="vi-VN" sz="1600" b="0" i="0" u="none" strike="noStrike" dirty="0">
                <a:solidFill>
                  <a:srgbClr val="000000"/>
                </a:solidFill>
                <a:effectLst/>
                <a:latin typeface="Courier New" panose="02070309020205020404" pitchFamily="49" charset="0"/>
              </a:rPr>
              <a:t>(n):</a:t>
            </a:r>
            <a:r>
              <a:rPr lang="en-US" sz="1600" b="0" i="0" dirty="0">
                <a:solidFill>
                  <a:srgbClr val="000000"/>
                </a:solidFill>
                <a:effectLst/>
                <a:latin typeface="Courier New" panose="02070309020205020404" pitchFamily="49" charset="0"/>
              </a:rPr>
              <a:t>​</a:t>
            </a:r>
            <a:br>
              <a:rPr lang="en-US" sz="1600" b="0" i="0" dirty="0">
                <a:solidFill>
                  <a:srgbClr val="000000"/>
                </a:solidFill>
                <a:effectLst/>
                <a:latin typeface="Courier New" panose="02070309020205020404" pitchFamily="49" charset="0"/>
              </a:rPr>
            </a:br>
            <a:r>
              <a:rPr lang="en-US" sz="1600" b="0" i="0" u="none" strike="noStrike" dirty="0">
                <a:solidFill>
                  <a:srgbClr val="000000"/>
                </a:solidFill>
                <a:effectLst/>
                <a:latin typeface="Arial" panose="020B0604020202020204" pitchFamily="34" charset="0"/>
              </a:rPr>
              <a:t>         </a:t>
            </a:r>
            <a:r>
              <a:rPr lang="vi-VN" sz="1600" b="0" i="0" u="none" strike="noStrike" dirty="0">
                <a:solidFill>
                  <a:srgbClr val="0E6606"/>
                </a:solidFill>
                <a:effectLst/>
                <a:latin typeface="Courier New" panose="02070309020205020404" pitchFamily="49" charset="0"/>
              </a:rPr>
              <a:t>if</a:t>
            </a:r>
            <a:r>
              <a:rPr lang="vi-VN" sz="1600" b="0" i="0" u="none" strike="noStrike" dirty="0">
                <a:solidFill>
                  <a:srgbClr val="000000"/>
                </a:solidFill>
                <a:effectLst/>
                <a:latin typeface="Courier New" panose="02070309020205020404" pitchFamily="49" charset="0"/>
              </a:rPr>
              <a:t> n == 1: </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vi-VN" sz="1600" b="0" i="0" u="none" strike="noStrike" dirty="0">
                <a:solidFill>
                  <a:srgbClr val="0E6606"/>
                </a:solidFill>
                <a:effectLst/>
                <a:latin typeface="Courier New" panose="02070309020205020404" pitchFamily="49" charset="0"/>
              </a:rPr>
              <a:t>return</a:t>
            </a:r>
            <a:r>
              <a:rPr lang="vi-VN" sz="1600" b="0" i="0" u="none" strike="noStrike" dirty="0">
                <a:solidFill>
                  <a:srgbClr val="000000"/>
                </a:solidFill>
                <a:effectLst/>
                <a:latin typeface="Courier New" panose="02070309020205020404" pitchFamily="49" charset="0"/>
              </a:rPr>
              <a:t> 1</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en-US" sz="1600" b="0" i="0" u="none" strike="noStrike" dirty="0">
                <a:solidFill>
                  <a:srgbClr val="0E6606"/>
                </a:solidFill>
                <a:effectLst/>
                <a:latin typeface="Courier New" panose="02070309020205020404" pitchFamily="49" charset="0"/>
              </a:rPr>
              <a:t>    </a:t>
            </a:r>
            <a:r>
              <a:rPr lang="vi-VN" sz="1600" b="0" i="0" u="none" strike="noStrike" dirty="0">
                <a:solidFill>
                  <a:srgbClr val="0E6606"/>
                </a:solidFill>
                <a:effectLst/>
                <a:latin typeface="Courier New" panose="02070309020205020404" pitchFamily="49" charset="0"/>
              </a:rPr>
              <a:t>else</a:t>
            </a:r>
            <a:r>
              <a:rPr lang="vi-VN" sz="1600" b="0" i="0" u="none" strike="noStrike" dirty="0">
                <a:solidFill>
                  <a:srgbClr val="000000"/>
                </a:solidFill>
                <a:effectLst/>
                <a:latin typeface="Courier New" panose="02070309020205020404" pitchFamily="49" charset="0"/>
              </a:rPr>
              <a:t>: </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vi-VN" sz="1600" b="0" i="0" u="none" strike="noStrike" dirty="0">
                <a:solidFill>
                  <a:srgbClr val="0E6606"/>
                </a:solidFill>
                <a:effectLst/>
                <a:latin typeface="Courier New" panose="02070309020205020404" pitchFamily="49" charset="0"/>
              </a:rPr>
              <a:t>return</a:t>
            </a:r>
            <a:r>
              <a:rPr lang="vi-VN" sz="1600" b="0" i="0" u="none" strike="noStrike" dirty="0">
                <a:solidFill>
                  <a:srgbClr val="000000"/>
                </a:solidFill>
                <a:effectLst/>
                <a:latin typeface="Courier New" panose="02070309020205020404" pitchFamily="49" charset="0"/>
              </a:rPr>
              <a:t> n * factorial</a:t>
            </a:r>
            <a:r>
              <a:rPr lang="en-US" sz="1600" b="0" i="0" u="none" strike="noStrike" dirty="0">
                <a:solidFill>
                  <a:srgbClr val="000000"/>
                </a:solidFill>
                <a:effectLst/>
                <a:latin typeface="Courier New" panose="02070309020205020404" pitchFamily="49" charset="0"/>
              </a:rPr>
              <a:t>Two</a:t>
            </a:r>
            <a:r>
              <a:rPr lang="vi-VN" sz="1600" b="0" i="0" u="none" strike="noStrike" dirty="0">
                <a:solidFill>
                  <a:srgbClr val="000000"/>
                </a:solidFill>
                <a:effectLst/>
                <a:latin typeface="Courier New" panose="02070309020205020404" pitchFamily="49" charset="0"/>
              </a:rPr>
              <a:t>(n)</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en-US" sz="1600" b="0" i="0" dirty="0">
                <a:solidFill>
                  <a:srgbClr val="000000"/>
                </a:solidFill>
                <a:effectLst/>
                <a:latin typeface="Arial" panose="020B0604020202020204" pitchFamily="34" charset="0"/>
              </a:rPr>
              <a:t>​</a:t>
            </a:r>
            <a:endParaRPr lang="en-US" sz="1600" b="0" i="0" dirty="0">
              <a:solidFill>
                <a:srgbClr val="302F2F"/>
              </a:solidFill>
              <a:effectLst/>
              <a:latin typeface="Segoe UI" panose="020B0502040204020203" pitchFamily="34" charset="0"/>
            </a:endParaRPr>
          </a:p>
        </p:txBody>
      </p:sp>
      <p:sp>
        <p:nvSpPr>
          <p:cNvPr id="2" name="Hộp Văn bản 1">
            <a:extLst>
              <a:ext uri="{FF2B5EF4-FFF2-40B4-BE49-F238E27FC236}">
                <a16:creationId xmlns:a16="http://schemas.microsoft.com/office/drawing/2014/main" id="{9287B3DE-517B-DCBF-5C58-F0BCF2679D20}"/>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10</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30"/>
          <p:cNvPicPr preferRelativeResize="0"/>
          <p:nvPr/>
        </p:nvPicPr>
        <p:blipFill rotWithShape="1">
          <a:blip r:embed="rId3"/>
          <a:srcRect l="24495" t="18187" r="9353" b="4812"/>
          <a:stretch>
            <a:fillRect/>
          </a:stretch>
        </p:blipFill>
        <p:spPr>
          <a:xfrm>
            <a:off x="5702455" y="2010472"/>
            <a:ext cx="3324251" cy="2581274"/>
          </a:xfrm>
          <a:prstGeom prst="rect">
            <a:avLst/>
          </a:prstGeom>
          <a:noFill/>
          <a:ln>
            <a:noFill/>
          </a:ln>
        </p:spPr>
      </p:pic>
      <p:sp>
        <p:nvSpPr>
          <p:cNvPr id="361" name="Google Shape;361;p30"/>
          <p:cNvSpPr txBox="1">
            <a:spLocks noGrp="1"/>
          </p:cNvSpPr>
          <p:nvPr>
            <p:ph type="body" idx="1"/>
          </p:nvPr>
        </p:nvSpPr>
        <p:spPr>
          <a:xfrm>
            <a:off x="0" y="2010472"/>
            <a:ext cx="5585124" cy="3403910"/>
          </a:xfrm>
          <a:prstGeom prst="rect">
            <a:avLst/>
          </a:prstGeom>
        </p:spPr>
        <p:txBody>
          <a:bodyPr spcFirstLastPara="1" wrap="square" lIns="91425" tIns="91425" rIns="91425" bIns="91425" anchor="t" anchorCtr="0">
            <a:noAutofit/>
          </a:bodyPr>
          <a:lstStyle/>
          <a:p>
            <a:pPr marL="127000" indent="0" fontAlgn="base">
              <a:buNone/>
            </a:pP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Cài</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đặt</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đơn</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giản</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tránh</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trường</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hợp</a:t>
            </a:r>
            <a:r>
              <a:rPr lang="en-US" sz="2400" dirty="0">
                <a:latin typeface="Calibri" panose="020F0502020204030204" pitchFamily="34" charset="0"/>
                <a:ea typeface="Calibri" panose="020F0502020204030204" pitchFamily="34" charset="0"/>
                <a:cs typeface="Calibri" panose="020F0502020204030204" pitchFamily="34" charset="0"/>
              </a:rPr>
              <a:t> bug.​</a:t>
            </a:r>
          </a:p>
          <a:p>
            <a:pPr marL="127000" indent="0" fontAlgn="base">
              <a:buNone/>
            </a:pP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Giảm</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độ</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phức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tạp</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của</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mã</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nguồn</a:t>
            </a:r>
            <a:r>
              <a:rPr lang="en-US" sz="2400" dirty="0">
                <a:latin typeface="Calibri" panose="020F0502020204030204" pitchFamily="34" charset="0"/>
                <a:ea typeface="Calibri" panose="020F0502020204030204" pitchFamily="34" charset="0"/>
                <a:cs typeface="Calibri" panose="020F0502020204030204" pitchFamily="34" charset="0"/>
              </a:rPr>
              <a:t>.​</a:t>
            </a:r>
          </a:p>
          <a:p>
            <a:pPr marL="127000" indent="0" fontAlgn="base">
              <a:buNone/>
            </a:pP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Hiệu</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quả</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với</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các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cấu</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trúc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có</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tính</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chất</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đệ</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127000" indent="0" fontAlgn="base">
              <a:buNone/>
            </a:pP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quy</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cây</a:t>
            </a:r>
            <a:r>
              <a:rPr lang="en-US" sz="2400" dirty="0">
                <a:latin typeface="Calibri" panose="020F0502020204030204" pitchFamily="34" charset="0"/>
                <a:ea typeface="Calibri" panose="020F0502020204030204" pitchFamily="34" charset="0"/>
                <a:cs typeface="Calibri" panose="020F0502020204030204" pitchFamily="34" charset="0"/>
              </a:rPr>
              <a:t>, traversal).</a:t>
            </a:r>
            <a:endParaRPr lang="vi-VN" sz="2400" dirty="0">
              <a:latin typeface="Calibri" panose="020F0502020204030204" pitchFamily="34" charset="0"/>
              <a:ea typeface="Calibri" panose="020F0502020204030204" pitchFamily="34" charset="0"/>
              <a:cs typeface="Calibri" panose="020F0502020204030204" pitchFamily="34" charset="0"/>
            </a:endParaRPr>
          </a:p>
          <a:p>
            <a:pPr marL="285750" lvl="0" indent="-285750" rtl="0">
              <a:spcBef>
                <a:spcPts val="0"/>
              </a:spcBef>
              <a:spcAft>
                <a:spcPts val="0"/>
              </a:spcAft>
              <a:buFont typeface="Arial" panose="020B0604020202020204" pitchFamily="34" charset="0"/>
              <a:buChar char="•"/>
            </a:pPr>
            <a:endParaRPr sz="2400" dirty="0">
              <a:latin typeface="Calibri" panose="020F0502020204030204" pitchFamily="34" charset="0"/>
              <a:ea typeface="Calibri" panose="020F0502020204030204" pitchFamily="34" charset="0"/>
              <a:cs typeface="Calibri" panose="020F0502020204030204" pitchFamily="34" charset="0"/>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381;p33"/>
          <p:cNvSpPr txBox="1">
            <a:spLocks noGrp="1"/>
          </p:cNvSpPr>
          <p:nvPr>
            <p:ph type="title"/>
          </p:nvPr>
        </p:nvSpPr>
        <p:spPr>
          <a:xfrm>
            <a:off x="-1" y="1163052"/>
            <a:ext cx="4832195"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Calibri" panose="020F0502020204030204" pitchFamily="34" charset="0"/>
                <a:ea typeface="Calibri" panose="020F0502020204030204" pitchFamily="34" charset="0"/>
                <a:cs typeface="Calibri" panose="020F0502020204030204" pitchFamily="34" charset="0"/>
              </a:rPr>
              <a:t>Tại sao phải sử dụng dệ quy</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 name="Hộp Văn bản 1">
            <a:extLst>
              <a:ext uri="{FF2B5EF4-FFF2-40B4-BE49-F238E27FC236}">
                <a16:creationId xmlns:a16="http://schemas.microsoft.com/office/drawing/2014/main" id="{06C85EA4-52B7-9B5E-5085-5AAF84EBFE6B}"/>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11</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1">
                                            <p:txEl>
                                              <p:pRg st="0" end="0"/>
                                            </p:txEl>
                                          </p:spTgt>
                                        </p:tgtEl>
                                        <p:attrNameLst>
                                          <p:attrName>style.visibility</p:attrName>
                                        </p:attrNameLst>
                                      </p:cBhvr>
                                      <p:to>
                                        <p:strVal val="visible"/>
                                      </p:to>
                                    </p:set>
                                    <p:animEffect transition="in" filter="fade">
                                      <p:cBhvr>
                                        <p:cTn id="7" dur="500"/>
                                        <p:tgtEl>
                                          <p:spTgt spid="3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1">
                                            <p:txEl>
                                              <p:pRg st="1" end="1"/>
                                            </p:txEl>
                                          </p:spTgt>
                                        </p:tgtEl>
                                        <p:attrNameLst>
                                          <p:attrName>style.visibility</p:attrName>
                                        </p:attrNameLst>
                                      </p:cBhvr>
                                      <p:to>
                                        <p:strVal val="visible"/>
                                      </p:to>
                                    </p:set>
                                    <p:animEffect transition="in" filter="fade">
                                      <p:cBhvr>
                                        <p:cTn id="12" dur="500"/>
                                        <p:tgtEl>
                                          <p:spTgt spid="3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1">
                                            <p:txEl>
                                              <p:pRg st="2" end="2"/>
                                            </p:txEl>
                                          </p:spTgt>
                                        </p:tgtEl>
                                        <p:attrNameLst>
                                          <p:attrName>style.visibility</p:attrName>
                                        </p:attrNameLst>
                                      </p:cBhvr>
                                      <p:to>
                                        <p:strVal val="visible"/>
                                      </p:to>
                                    </p:set>
                                    <p:animEffect transition="in" filter="fade">
                                      <p:cBhvr>
                                        <p:cTn id="17" dur="500"/>
                                        <p:tgtEl>
                                          <p:spTgt spid="3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61">
                                            <p:txEl>
                                              <p:pRg st="3" end="3"/>
                                            </p:txEl>
                                          </p:spTgt>
                                        </p:tgtEl>
                                        <p:attrNameLst>
                                          <p:attrName>style.visibility</p:attrName>
                                        </p:attrNameLst>
                                      </p:cBhvr>
                                      <p:to>
                                        <p:strVal val="visible"/>
                                      </p:to>
                                    </p:set>
                                    <p:animEffect transition="in" filter="fade">
                                      <p:cBhvr>
                                        <p:cTn id="22" dur="500"/>
                                        <p:tgtEl>
                                          <p:spTgt spid="361">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60"/>
                                        </p:tgtEl>
                                        <p:attrNameLst>
                                          <p:attrName>style.visibility</p:attrName>
                                        </p:attrNameLst>
                                      </p:cBhvr>
                                      <p:to>
                                        <p:strVal val="visible"/>
                                      </p:to>
                                    </p:set>
                                    <p:animEffect transition="in" filter="fade">
                                      <p:cBhvr>
                                        <p:cTn id="25" dur="500"/>
                                        <p:tgtEl>
                                          <p:spTgt spid="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2732" y="1012300"/>
            <a:ext cx="5034843" cy="1940100"/>
          </a:xfrm>
        </p:spPr>
        <p:txBody>
          <a:bodyPr/>
          <a:lstStyle/>
          <a:p>
            <a:r>
              <a:rPr lang="en-US" sz="3000" dirty="0">
                <a:latin typeface="Calibri" panose="020F0502020204030204" pitchFamily="34" charset="0"/>
                <a:ea typeface="Calibri" panose="020F0502020204030204" pitchFamily="34" charset="0"/>
                <a:cs typeface="Calibri" panose="020F0502020204030204" pitchFamily="34" charset="0"/>
              </a:rPr>
              <a:t>Khi </a:t>
            </a:r>
            <a:r>
              <a:rPr lang="en-US" sz="3000" dirty="0" err="1">
                <a:latin typeface="Calibri" panose="020F0502020204030204" pitchFamily="34" charset="0"/>
                <a:ea typeface="Calibri" panose="020F0502020204030204" pitchFamily="34" charset="0"/>
                <a:cs typeface="Calibri" panose="020F0502020204030204" pitchFamily="34" charset="0"/>
              </a:rPr>
              <a:t>phân</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tích</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độ</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phức</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tạp</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tại</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sao</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phải</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phân</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biệt</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rõ</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giữa</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đệ</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quy</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với</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không</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đệ</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quy</a:t>
            </a:r>
            <a:r>
              <a:rPr lang="en-US" sz="3000" dirty="0">
                <a:latin typeface="Calibri" panose="020F0502020204030204" pitchFamily="34" charset="0"/>
                <a:ea typeface="Calibri" panose="020F0502020204030204" pitchFamily="34" charset="0"/>
                <a:cs typeface="Calibri" panose="020F0502020204030204" pitchFamily="34" charset="0"/>
              </a:rPr>
              <a:t> ???</a:t>
            </a:r>
          </a:p>
        </p:txBody>
      </p:sp>
      <p:pic>
        <p:nvPicPr>
          <p:cNvPr id="5122" name="Picture 2" descr="Hình ảnh dấu chấm hỏi đẹp - Background Power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133" y="2266949"/>
            <a:ext cx="2824511" cy="28245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Hộp Văn bản 2">
            <a:extLst>
              <a:ext uri="{FF2B5EF4-FFF2-40B4-BE49-F238E27FC236}">
                <a16:creationId xmlns:a16="http://schemas.microsoft.com/office/drawing/2014/main" id="{14264398-CB36-E29E-733F-8693AD544AD4}"/>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12</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1;p33"/>
          <p:cNvSpPr txBox="1"/>
          <p:nvPr/>
        </p:nvSpPr>
        <p:spPr>
          <a:xfrm>
            <a:off x="2059258" y="345296"/>
            <a:ext cx="4832195" cy="669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So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sánh</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giữa</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đệ</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quy</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và</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không</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đệ</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quy</a:t>
            </a:r>
            <a:endPar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cxnSp>
        <p:nvCxnSpPr>
          <p:cNvPr id="3" name="Đường nối Thẳng 1"/>
          <p:cNvCxnSpPr/>
          <p:nvPr/>
        </p:nvCxnSpPr>
        <p:spPr>
          <a:xfrm>
            <a:off x="4288764" y="1686343"/>
            <a:ext cx="186591" cy="3026906"/>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4" name="Hộp Văn bản 2"/>
          <p:cNvSpPr txBox="1"/>
          <p:nvPr/>
        </p:nvSpPr>
        <p:spPr>
          <a:xfrm>
            <a:off x="758283" y="2101154"/>
            <a:ext cx="3310990" cy="230832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Hướng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tiếp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cận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từ</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bài</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toán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lớn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về</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bài</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toán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con (top - down)</a:t>
            </a:r>
          </a:p>
          <a:p>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Độ</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phức</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tạp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lớn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và</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sử</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dụng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nhiều</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bộ</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nhớ</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(stack)</a:t>
            </a:r>
          </a:p>
          <a:p>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Sử</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dụng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gọi</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hàm</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trong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phương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pháp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lập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trình</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là</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chủ</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yếu</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vi-V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Hộp Văn bản 3"/>
          <p:cNvSpPr txBox="1"/>
          <p:nvPr/>
        </p:nvSpPr>
        <p:spPr>
          <a:xfrm>
            <a:off x="4572051" y="2101154"/>
            <a:ext cx="3259985" cy="230832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Hướng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tiếp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cận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từ</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bài</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toán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nhỏ</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lên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bài</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toán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lớn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(bottom - up)</a:t>
            </a:r>
          </a:p>
          <a:p>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Có</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độ</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phức</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tạp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nhỏ</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đệ</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quy</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và</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chiếm</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ít</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bộ</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nhớ</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hơn</a:t>
            </a:r>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Sử</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dụng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vòng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lặp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trong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phương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pháp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lập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trình</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là</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chủ</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yếu</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vi-V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Hộp Văn bản 4"/>
          <p:cNvSpPr txBox="1"/>
          <p:nvPr/>
        </p:nvSpPr>
        <p:spPr>
          <a:xfrm>
            <a:off x="5256353" y="1686343"/>
            <a:ext cx="2128833" cy="3693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Non-recursive</a:t>
            </a:r>
            <a:endParaRPr lang="vi-V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Hộp Văn bản 5"/>
          <p:cNvSpPr txBox="1"/>
          <p:nvPr/>
        </p:nvSpPr>
        <p:spPr>
          <a:xfrm>
            <a:off x="1755914" y="1688158"/>
            <a:ext cx="2002903" cy="3693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Recursive</a:t>
            </a:r>
          </a:p>
        </p:txBody>
      </p:sp>
      <p:sp>
        <p:nvSpPr>
          <p:cNvPr id="8" name="Hộp Văn bản 7">
            <a:extLst>
              <a:ext uri="{FF2B5EF4-FFF2-40B4-BE49-F238E27FC236}">
                <a16:creationId xmlns:a16="http://schemas.microsoft.com/office/drawing/2014/main" id="{4BA8E8EA-C2C8-D973-B444-E7A8F19077F7}"/>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13</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barn(inVertical)">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down)">
                                      <p:cBhvr>
                                        <p:cTn id="15" dur="500"/>
                                        <p:tgtEl>
                                          <p:spTgt spid="4">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barn(inVertical)">
                                      <p:cBhvr>
                                        <p:cTn id="18" dur="500"/>
                                        <p:tgtEl>
                                          <p:spTgt spid="5">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arn(inVertical)">
                                      <p:cBhvr>
                                        <p:cTn id="23" dur="500"/>
                                        <p:tgtEl>
                                          <p:spTgt spid="4">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barn(inVertical)">
                                      <p:cBhvr>
                                        <p:cTn id="26"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2" name="Google Shape;362;p30"/>
          <p:cNvSpPr txBox="1">
            <a:spLocks noGrp="1"/>
          </p:cNvSpPr>
          <p:nvPr>
            <p:ph type="title"/>
          </p:nvPr>
        </p:nvSpPr>
        <p:spPr>
          <a:xfrm>
            <a:off x="389762" y="1039575"/>
            <a:ext cx="3529583" cy="5542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500" dirty="0">
                <a:latin typeface="Calibri" panose="020F0502020204030204" pitchFamily="34" charset="0"/>
                <a:ea typeface="Calibri" panose="020F0502020204030204" pitchFamily="34" charset="0"/>
                <a:cs typeface="Calibri" panose="020F0502020204030204" pitchFamily="34" charset="0"/>
              </a:rPr>
              <a:t>I. ĐỊNH NGHĨA</a:t>
            </a:r>
            <a:endParaRPr sz="3500" dirty="0">
              <a:solidFill>
                <a:schemeClr val="dk2"/>
              </a:solidFill>
              <a:latin typeface="Calibri" panose="020F0502020204030204" pitchFamily="34" charset="0"/>
              <a:ea typeface="Calibri" panose="020F0502020204030204" pitchFamily="34" charset="0"/>
              <a:cs typeface="Calibri" panose="020F0502020204030204" pitchFamily="34" charset="0"/>
            </a:endParaRPr>
          </a:p>
        </p:txBody>
      </p:sp>
      <p:sp>
        <p:nvSpPr>
          <p:cNvPr id="363" name="Google Shape;363;p30"/>
          <p:cNvSpPr/>
          <p:nvPr/>
        </p:nvSpPr>
        <p:spPr>
          <a:xfrm>
            <a:off x="5962589" y="3887550"/>
            <a:ext cx="318144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Hộp Văn bản 1"/>
          <p:cNvSpPr txBox="1"/>
          <p:nvPr/>
        </p:nvSpPr>
        <p:spPr>
          <a:xfrm>
            <a:off x="259119" y="1864976"/>
            <a:ext cx="5004257" cy="2814873"/>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nSpc>
                <a:spcPct val="107000"/>
              </a:lnSpc>
              <a:spcAft>
                <a:spcPts val="800"/>
              </a:spcAft>
              <a:buClr>
                <a:schemeClr val="lt1"/>
              </a:buClr>
              <a:buSzPts val="1600"/>
            </a:pPr>
            <a:r>
              <a:rPr lang="fr-FR" sz="2000" b="1"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Recurrence</a:t>
            </a:r>
            <a:r>
              <a:rPr lang="fr-FR"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relation (</a:t>
            </a:r>
            <a:r>
              <a:rPr lang="fr-FR" sz="2000" b="1"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Liên</a:t>
            </a:r>
            <a:r>
              <a:rPr lang="fr-FR"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fr-FR" sz="2000" b="1"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hệ</a:t>
            </a:r>
            <a:r>
              <a:rPr lang="fr-FR"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fr-FR" sz="2000" b="1"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lặp</a:t>
            </a:r>
            <a:r>
              <a:rPr lang="fr-FR"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fr-FR" sz="2000" b="1"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lại</a:t>
            </a:r>
            <a:r>
              <a:rPr lang="fr-FR"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vi-VN"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Một mối liên hệ lặp lại hoặc quan hệ lặp lại là một phương trình xác định đệ quy một chuỗi hoặc các giá trị đa chiều, một khi một hoặc nhiều giá trị ban đầu được đưa ra:</a:t>
            </a:r>
            <a:r>
              <a:rPr lang="vi-VN"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p>
          <a:p>
            <a:pPr>
              <a:lnSpc>
                <a:spcPct val="107000"/>
              </a:lnSpc>
              <a:spcAft>
                <a:spcPts val="800"/>
              </a:spcAft>
              <a:buClr>
                <a:schemeClr val="lt1"/>
              </a:buClr>
              <a:buSzPts val="1600"/>
            </a:pPr>
            <a:r>
              <a:rPr lang="vi-VN"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Mỗi giá trị tiếp theo của chuỗi hoặc mảng được định nghĩa là một hàm của các giá trị trước</a:t>
            </a:r>
          </a:p>
        </p:txBody>
      </p:sp>
      <p:sp>
        <p:nvSpPr>
          <p:cNvPr id="10" name="TextBox 9"/>
          <p:cNvSpPr txBox="1"/>
          <p:nvPr/>
        </p:nvSpPr>
        <p:spPr>
          <a:xfrm>
            <a:off x="2286000" y="2418326"/>
            <a:ext cx="4572000" cy="307777"/>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 </a:t>
            </a:r>
            <a:endParaRPr lang="en-US" dirty="0"/>
          </a:p>
        </p:txBody>
      </p:sp>
      <p:sp>
        <p:nvSpPr>
          <p:cNvPr id="12" name="TextBox 11"/>
          <p:cNvSpPr txBox="1"/>
          <p:nvPr/>
        </p:nvSpPr>
        <p:spPr>
          <a:xfrm>
            <a:off x="823382" y="2232958"/>
            <a:ext cx="4572000" cy="307777"/>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 </a:t>
            </a:r>
            <a:endParaRPr lang="en-US" dirty="0"/>
          </a:p>
        </p:txBody>
      </p:sp>
      <p:sp>
        <p:nvSpPr>
          <p:cNvPr id="14" name="TextBox 13"/>
          <p:cNvSpPr txBox="1"/>
          <p:nvPr/>
        </p:nvSpPr>
        <p:spPr>
          <a:xfrm>
            <a:off x="3158179" y="1193700"/>
            <a:ext cx="4572000" cy="400110"/>
          </a:xfrm>
          <a:prstGeom prst="rect">
            <a:avLst/>
          </a:prstGeom>
          <a:noFill/>
        </p:spPr>
        <p:txBody>
          <a:bodyPr wrap="square">
            <a:spAutoFit/>
          </a:bodyPr>
          <a:lstStyle/>
          <a:p>
            <a:r>
              <a:rPr lang="fr-FR"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a:t>
            </a:r>
            <a:endParaRPr lang="en-US"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endParaRPr>
          </a:p>
        </p:txBody>
      </p:sp>
      <p:sp>
        <p:nvSpPr>
          <p:cNvPr id="2" name="Hộp Văn bản 1">
            <a:extLst>
              <a:ext uri="{FF2B5EF4-FFF2-40B4-BE49-F238E27FC236}">
                <a16:creationId xmlns:a16="http://schemas.microsoft.com/office/drawing/2014/main" id="{06DCB741-60E6-1EA8-EB9F-29C79DFA659F}"/>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14</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279895"/>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p:cNvSpPr txBox="1"/>
          <p:nvPr/>
        </p:nvSpPr>
        <p:spPr>
          <a:xfrm>
            <a:off x="2286000" y="2418326"/>
            <a:ext cx="4572000" cy="307777"/>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 </a:t>
            </a:r>
            <a:endParaRPr lang="en-US" dirty="0"/>
          </a:p>
        </p:txBody>
      </p:sp>
      <p:pic>
        <p:nvPicPr>
          <p:cNvPr id="6" name="Picture 5"/>
          <p:cNvPicPr>
            <a:picLocks noChangeAspect="1"/>
          </p:cNvPicPr>
          <p:nvPr/>
        </p:nvPicPr>
        <p:blipFill>
          <a:blip r:embed="rId2"/>
          <a:stretch>
            <a:fillRect/>
          </a:stretch>
        </p:blipFill>
        <p:spPr>
          <a:xfrm>
            <a:off x="2148432" y="2055485"/>
            <a:ext cx="4709568" cy="1341236"/>
          </a:xfrm>
          <a:prstGeom prst="rect">
            <a:avLst/>
          </a:prstGeom>
        </p:spPr>
      </p:pic>
      <p:sp>
        <p:nvSpPr>
          <p:cNvPr id="3" name="Hộp Văn bản 2">
            <a:extLst>
              <a:ext uri="{FF2B5EF4-FFF2-40B4-BE49-F238E27FC236}">
                <a16:creationId xmlns:a16="http://schemas.microsoft.com/office/drawing/2014/main" id="{1F7318DE-54D0-979F-82FB-1DD737F8B1F9}"/>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15</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2" name="Google Shape;362;p30"/>
          <p:cNvSpPr txBox="1">
            <a:spLocks noGrp="1"/>
          </p:cNvSpPr>
          <p:nvPr>
            <p:ph type="title"/>
          </p:nvPr>
        </p:nvSpPr>
        <p:spPr>
          <a:xfrm>
            <a:off x="389762" y="1039575"/>
            <a:ext cx="3529583" cy="5542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500" dirty="0">
                <a:latin typeface="Calibri" panose="020F0502020204030204" pitchFamily="34" charset="0"/>
                <a:ea typeface="Calibri" panose="020F0502020204030204" pitchFamily="34" charset="0"/>
                <a:cs typeface="Calibri" panose="020F0502020204030204" pitchFamily="34" charset="0"/>
              </a:rPr>
              <a:t>I. ĐỊNH NGHĨA</a:t>
            </a:r>
            <a:endParaRPr sz="3500" dirty="0">
              <a:solidFill>
                <a:schemeClr val="dk2"/>
              </a:solidFill>
              <a:latin typeface="Calibri" panose="020F0502020204030204" pitchFamily="34" charset="0"/>
              <a:ea typeface="Calibri" panose="020F0502020204030204" pitchFamily="34" charset="0"/>
              <a:cs typeface="Calibri" panose="020F0502020204030204" pitchFamily="34" charset="0"/>
            </a:endParaRPr>
          </a:p>
        </p:txBody>
      </p:sp>
      <p:sp>
        <p:nvSpPr>
          <p:cNvPr id="363" name="Google Shape;363;p30"/>
          <p:cNvSpPr/>
          <p:nvPr/>
        </p:nvSpPr>
        <p:spPr>
          <a:xfrm>
            <a:off x="5962589" y="3887550"/>
            <a:ext cx="318144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Hộp Văn bản 1"/>
          <p:cNvSpPr txBox="1"/>
          <p:nvPr/>
        </p:nvSpPr>
        <p:spPr>
          <a:xfrm>
            <a:off x="132793" y="1857689"/>
            <a:ext cx="5004257" cy="3145541"/>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l" rtl="0" fontAlgn="base"/>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Cấu</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trúc</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hàm</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đệ</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quy</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p>
          <a:p>
            <a:pPr algn="l" rtl="0" fontAlgn="base"/>
            <a:r>
              <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rPr>
              <a:t>Thông th</a:t>
            </a:r>
            <a:r>
              <a:rPr lang="en-US" sz="1800" b="1" dirty="0" err="1">
                <a:solidFill>
                  <a:schemeClr val="lt1"/>
                </a:solidFill>
                <a:latin typeface="Calibri" panose="020F0502020204030204" pitchFamily="34" charset="0"/>
                <a:ea typeface="Calibri" panose="020F0502020204030204" pitchFamily="34" charset="0"/>
                <a:cs typeface="Calibri" panose="020F0502020204030204" pitchFamily="34" charset="0"/>
              </a:rPr>
              <a:t>ườ</a:t>
            </a:r>
            <a:r>
              <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rPr>
              <a:t>ng, một hàm đệ quy gồm có 2 phần:</a:t>
            </a:r>
            <a:r>
              <a:rPr lang="en-US" sz="1800" b="1" dirty="0">
                <a:solidFill>
                  <a:schemeClr val="lt1"/>
                </a:solidFill>
                <a:latin typeface="Calibri" panose="020F0502020204030204" pitchFamily="34" charset="0"/>
                <a:ea typeface="Calibri" panose="020F0502020204030204" pitchFamily="34" charset="0"/>
                <a:cs typeface="Calibri" panose="020F0502020204030204" pitchFamily="34" charset="0"/>
              </a:rPr>
              <a:t>​</a:t>
            </a:r>
          </a:p>
          <a:p>
            <a:pPr algn="l" rtl="0" fontAlgn="base"/>
            <a:r>
              <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rPr>
              <a:t>​</a:t>
            </a:r>
          </a:p>
          <a:p>
            <a:pPr algn="l" rtl="0" fontAlgn="base"/>
            <a:r>
              <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rPr>
              <a:t>- Phần neo/trường hợp cơ sở (anchor/base case): trường hợp có thể giải trực tiếp.</a:t>
            </a:r>
            <a:r>
              <a:rPr lang="en-US" sz="1800" b="1" dirty="0">
                <a:solidFill>
                  <a:schemeClr val="lt1"/>
                </a:solidFill>
                <a:latin typeface="Calibri" panose="020F0502020204030204" pitchFamily="34" charset="0"/>
                <a:ea typeface="Calibri" panose="020F0502020204030204" pitchFamily="34" charset="0"/>
                <a:cs typeface="Calibri" panose="020F0502020204030204" pitchFamily="34" charset="0"/>
              </a:rPr>
              <a:t>​</a:t>
            </a:r>
          </a:p>
          <a:p>
            <a:pPr algn="l" rtl="0" fontAlgn="base"/>
            <a:r>
              <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rPr>
              <a:t>​</a:t>
            </a:r>
          </a:p>
          <a:p>
            <a:pPr algn="l" rtl="0" fontAlgn="base"/>
            <a:r>
              <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rPr>
              <a:t>- Phần đệ quy: phần chính trong thuật toán, gọi ra các bài toán con giải quyết. Phần này dựa trên phương trình đệ quy đã xây dựng.</a:t>
            </a:r>
            <a:r>
              <a:rPr lang="en-US" sz="1800" b="1" dirty="0">
                <a:solidFill>
                  <a:schemeClr val="lt1"/>
                </a:solidFill>
                <a:latin typeface="Calibri" panose="020F0502020204030204" pitchFamily="34" charset="0"/>
                <a:ea typeface="Calibri" panose="020F0502020204030204" pitchFamily="34" charset="0"/>
                <a:cs typeface="Calibri" panose="020F0502020204030204" pitchFamily="34" charset="0"/>
              </a:rPr>
              <a:t>​</a:t>
            </a:r>
          </a:p>
          <a:p>
            <a:pPr>
              <a:lnSpc>
                <a:spcPct val="107000"/>
              </a:lnSpc>
              <a:spcAft>
                <a:spcPts val="800"/>
              </a:spcAft>
              <a:buClr>
                <a:schemeClr val="lt1"/>
              </a:buClr>
              <a:buSzPts val="1600"/>
            </a:pPr>
            <a:endPar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endParaRPr>
          </a:p>
        </p:txBody>
      </p:sp>
      <p:sp>
        <p:nvSpPr>
          <p:cNvPr id="10" name="TextBox 9"/>
          <p:cNvSpPr txBox="1"/>
          <p:nvPr/>
        </p:nvSpPr>
        <p:spPr>
          <a:xfrm>
            <a:off x="2286000" y="2418326"/>
            <a:ext cx="4572000" cy="307777"/>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 </a:t>
            </a:r>
            <a:endParaRPr lang="en-US" dirty="0"/>
          </a:p>
        </p:txBody>
      </p:sp>
      <p:sp>
        <p:nvSpPr>
          <p:cNvPr id="12" name="TextBox 11"/>
          <p:cNvSpPr txBox="1"/>
          <p:nvPr/>
        </p:nvSpPr>
        <p:spPr>
          <a:xfrm>
            <a:off x="2286000" y="2418326"/>
            <a:ext cx="4572000" cy="307777"/>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 </a:t>
            </a:r>
            <a:endParaRPr lang="en-US" dirty="0"/>
          </a:p>
        </p:txBody>
      </p:sp>
      <p:sp>
        <p:nvSpPr>
          <p:cNvPr id="14" name="TextBox 13"/>
          <p:cNvSpPr txBox="1"/>
          <p:nvPr/>
        </p:nvSpPr>
        <p:spPr>
          <a:xfrm>
            <a:off x="3158179" y="1193700"/>
            <a:ext cx="4572000" cy="400110"/>
          </a:xfrm>
          <a:prstGeom prst="rect">
            <a:avLst/>
          </a:prstGeom>
          <a:noFill/>
        </p:spPr>
        <p:txBody>
          <a:bodyPr wrap="square">
            <a:spAutoFit/>
          </a:bodyPr>
          <a:lstStyle/>
          <a:p>
            <a:r>
              <a:rPr lang="fr-FR"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a:t>
            </a:r>
            <a:endParaRPr lang="en-US"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endParaRPr>
          </a:p>
        </p:txBody>
      </p:sp>
      <p:sp>
        <p:nvSpPr>
          <p:cNvPr id="2" name="Hộp Văn bản 1">
            <a:extLst>
              <a:ext uri="{FF2B5EF4-FFF2-40B4-BE49-F238E27FC236}">
                <a16:creationId xmlns:a16="http://schemas.microsoft.com/office/drawing/2014/main" id="{16EB0BA3-4601-8D19-5E50-83E46D1E877B}"/>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16</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arn(inVertic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arn(inVertic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barn(inVertical)">
                                      <p:cBhvr>
                                        <p:cTn id="2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panose="020F0502020204030204" pitchFamily="34" charset="0"/>
                <a:ea typeface="Calibri" panose="020F0502020204030204" pitchFamily="34" charset="0"/>
                <a:cs typeface="Calibri" panose="020F0502020204030204" pitchFamily="34" charset="0"/>
              </a:rPr>
              <a:t>Cấu</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trúc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hàm</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đệ</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quy</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5" name="Hộp Văn bản 1"/>
          <p:cNvSpPr txBox="1"/>
          <p:nvPr/>
        </p:nvSpPr>
        <p:spPr>
          <a:xfrm>
            <a:off x="2209746" y="2223601"/>
            <a:ext cx="4193462" cy="1169551"/>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l" fontAlgn="base"/>
            <a:r>
              <a:rPr lang="vi-VN" b="0" i="0" err="1">
                <a:solidFill>
                  <a:schemeClr val="bg2">
                    <a:lumMod val="75000"/>
                  </a:schemeClr>
                </a:solidFill>
                <a:effectLst/>
                <a:latin typeface="Courier New" panose="02070309020205020404" pitchFamily="49" charset="0"/>
              </a:rPr>
              <a:t>def</a:t>
            </a:r>
            <a:r>
              <a:rPr lang="vi-VN" b="0" i="0">
                <a:effectLst/>
                <a:latin typeface="Courier New" panose="02070309020205020404" pitchFamily="49" charset="0"/>
              </a:rPr>
              <a:t> </a:t>
            </a:r>
            <a:r>
              <a:rPr lang="vi-VN" b="0" i="0" err="1">
                <a:solidFill>
                  <a:srgbClr val="0000FF"/>
                </a:solidFill>
                <a:effectLst/>
                <a:latin typeface="Courier New" panose="02070309020205020404" pitchFamily="49" charset="0"/>
              </a:rPr>
              <a:t>factorial</a:t>
            </a:r>
            <a:r>
              <a:rPr lang="vi-VN" b="0" i="0">
                <a:effectLst/>
                <a:latin typeface="Courier New" panose="02070309020205020404" pitchFamily="49" charset="0"/>
              </a:rPr>
              <a:t>(n):</a:t>
            </a:r>
            <a:br>
              <a:rPr lang="vi-VN"/>
            </a:br>
            <a:r>
              <a:rPr lang="en-US"/>
              <a:t>         </a:t>
            </a:r>
            <a:r>
              <a:rPr lang="vi-VN" b="0" i="0" err="1">
                <a:solidFill>
                  <a:schemeClr val="bg2">
                    <a:lumMod val="75000"/>
                  </a:schemeClr>
                </a:solidFill>
                <a:effectLst/>
                <a:latin typeface="Courier New" panose="02070309020205020404" pitchFamily="49" charset="0"/>
              </a:rPr>
              <a:t>if</a:t>
            </a:r>
            <a:r>
              <a:rPr lang="vi-VN" b="0" i="0">
                <a:effectLst/>
                <a:latin typeface="Courier New" panose="02070309020205020404" pitchFamily="49" charset="0"/>
              </a:rPr>
              <a:t> n == 1: </a:t>
            </a:r>
            <a:endParaRPr lang="en-US">
              <a:latin typeface="Courier New" panose="02070309020205020404" pitchFamily="49" charset="0"/>
            </a:endParaRPr>
          </a:p>
          <a:p>
            <a:pPr algn="l" fontAlgn="base"/>
            <a:r>
              <a:rPr lang="en-US"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effectLst/>
                <a:latin typeface="Courier New" panose="02070309020205020404" pitchFamily="49" charset="0"/>
              </a:rPr>
              <a:t> 1</a:t>
            </a:r>
            <a:br>
              <a:rPr lang="vi-VN"/>
            </a:br>
            <a:r>
              <a:rPr lang="en-US"/>
              <a:t>         </a:t>
            </a:r>
            <a:r>
              <a:rPr lang="vi-VN" b="0" i="0" err="1">
                <a:solidFill>
                  <a:schemeClr val="bg2">
                    <a:lumMod val="75000"/>
                  </a:schemeClr>
                </a:solidFill>
                <a:effectLst/>
                <a:latin typeface="Courier New" panose="02070309020205020404" pitchFamily="49" charset="0"/>
              </a:rPr>
              <a:t>else</a:t>
            </a:r>
            <a:r>
              <a:rPr lang="vi-VN" b="0" i="0">
                <a:effectLst/>
                <a:latin typeface="Courier New" panose="02070309020205020404" pitchFamily="49" charset="0"/>
              </a:rPr>
              <a:t>: </a:t>
            </a:r>
            <a:endParaRPr lang="en-US" b="0" i="0">
              <a:effectLst/>
              <a:latin typeface="Courier New" panose="02070309020205020404" pitchFamily="49" charset="0"/>
            </a:endParaRPr>
          </a:p>
          <a:p>
            <a:pPr algn="l" fontAlgn="base"/>
            <a:r>
              <a:rPr lang="en-US">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effectLst/>
                <a:latin typeface="Courier New" panose="02070309020205020404" pitchFamily="49" charset="0"/>
              </a:rPr>
              <a:t> n * </a:t>
            </a:r>
            <a:r>
              <a:rPr lang="vi-VN" b="0" i="0" err="1">
                <a:effectLst/>
                <a:latin typeface="Courier New" panose="02070309020205020404" pitchFamily="49" charset="0"/>
              </a:rPr>
              <a:t>factorial</a:t>
            </a:r>
            <a:r>
              <a:rPr lang="vi-VN" b="0" i="0">
                <a:effectLst/>
                <a:latin typeface="Courier New" panose="02070309020205020404" pitchFamily="49" charset="0"/>
              </a:rPr>
              <a:t>(n</a:t>
            </a:r>
            <a:r>
              <a:rPr lang="en-US" b="0" i="0">
                <a:effectLst/>
                <a:latin typeface="Courier New" panose="02070309020205020404" pitchFamily="49" charset="0"/>
              </a:rPr>
              <a:t> – 1)</a:t>
            </a:r>
            <a:endParaRPr lang="vi-VN"/>
          </a:p>
        </p:txBody>
      </p:sp>
      <p:cxnSp>
        <p:nvCxnSpPr>
          <p:cNvPr id="6" name="Đường kết nối Mũi tên Thẳng 2"/>
          <p:cNvCxnSpPr/>
          <p:nvPr/>
        </p:nvCxnSpPr>
        <p:spPr>
          <a:xfrm flipH="1">
            <a:off x="4119179" y="2381738"/>
            <a:ext cx="1524000" cy="396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Hộp Văn bản 3"/>
          <p:cNvSpPr txBox="1"/>
          <p:nvPr/>
        </p:nvSpPr>
        <p:spPr>
          <a:xfrm>
            <a:off x="5588325" y="2200533"/>
            <a:ext cx="2431312"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vi-VN" dirty="0"/>
              <a:t>Phần cơ sở</a:t>
            </a:r>
          </a:p>
        </p:txBody>
      </p:sp>
      <p:cxnSp>
        <p:nvCxnSpPr>
          <p:cNvPr id="8" name="Đường kết nối Mũi tên Thẳng 4"/>
          <p:cNvCxnSpPr/>
          <p:nvPr/>
        </p:nvCxnSpPr>
        <p:spPr>
          <a:xfrm flipV="1">
            <a:off x="4062472" y="3435962"/>
            <a:ext cx="701249" cy="607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Hộp Văn bản 5"/>
          <p:cNvSpPr txBox="1"/>
          <p:nvPr/>
        </p:nvSpPr>
        <p:spPr>
          <a:xfrm>
            <a:off x="3516667" y="4107151"/>
            <a:ext cx="1842977"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vi-VN"/>
              <a:t>Phần đệ quy</a:t>
            </a:r>
          </a:p>
        </p:txBody>
      </p:sp>
      <p:sp>
        <p:nvSpPr>
          <p:cNvPr id="3" name="Hộp Văn bản 2">
            <a:extLst>
              <a:ext uri="{FF2B5EF4-FFF2-40B4-BE49-F238E27FC236}">
                <a16:creationId xmlns:a16="http://schemas.microsoft.com/office/drawing/2014/main" id="{4D6A2CC4-5136-C5E1-8A2F-AB7E0AEC57E5}"/>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17</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5580" y="149912"/>
            <a:ext cx="6452839" cy="669000"/>
          </a:xfrm>
        </p:spPr>
        <p:txBody>
          <a:bodyPr/>
          <a:lstStyle/>
          <a:p>
            <a:pPr rtl="0" fontAlgn="base"/>
            <a:r>
              <a:rPr lang="en-US" dirty="0" err="1">
                <a:latin typeface="Calibri" panose="020F0502020204030204" pitchFamily="34" charset="0"/>
                <a:ea typeface="Calibri" panose="020F0502020204030204" pitchFamily="34" charset="0"/>
                <a:cs typeface="Calibri" panose="020F0502020204030204" pitchFamily="34" charset="0"/>
              </a:rPr>
              <a:t>Xác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định</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cấu</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trúc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hàm</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đệ</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quy</a:t>
            </a:r>
            <a:r>
              <a:rPr lang="en-US" dirty="0">
                <a:latin typeface="Calibri" panose="020F0502020204030204" pitchFamily="34" charset="0"/>
                <a:ea typeface="Calibri" panose="020F0502020204030204" pitchFamily="34" charset="0"/>
                <a:cs typeface="Calibri" panose="020F0502020204030204" pitchFamily="34" charset="0"/>
              </a:rPr>
              <a:t>​</a:t>
            </a:r>
            <a:br>
              <a:rPr lang="en-US" dirty="0">
                <a:latin typeface="Calibri" panose="020F0502020204030204" pitchFamily="34" charset="0"/>
                <a:ea typeface="Calibri" panose="020F0502020204030204" pitchFamily="34" charset="0"/>
                <a:cs typeface="Calibri" panose="020F0502020204030204" pitchFamily="34" charset="0"/>
              </a:rPr>
            </a:br>
            <a:r>
              <a:rPr lang="en-US" dirty="0" err="1">
                <a:latin typeface="Calibri" panose="020F0502020204030204" pitchFamily="34" charset="0"/>
                <a:ea typeface="Calibri" panose="020F0502020204030204" pitchFamily="34" charset="0"/>
                <a:cs typeface="Calibri" panose="020F0502020204030204" pitchFamily="34" charset="0"/>
              </a:rPr>
              <a:t>của</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hàm</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sau</a:t>
            </a:r>
            <a:r>
              <a:rPr lang="en-US" dirty="0">
                <a:latin typeface="Calibri" panose="020F0502020204030204" pitchFamily="34" charset="0"/>
                <a:ea typeface="Calibri" panose="020F0502020204030204" pitchFamily="34" charset="0"/>
                <a:cs typeface="Calibri" panose="020F0502020204030204" pitchFamily="34" charset="0"/>
              </a:rPr>
              <a:t> ?</a:t>
            </a:r>
            <a:br>
              <a:rPr lang="vi-VN" dirty="0">
                <a:latin typeface="Calibri" panose="020F0502020204030204" pitchFamily="34" charset="0"/>
                <a:ea typeface="Calibri" panose="020F0502020204030204" pitchFamily="34" charset="0"/>
                <a:cs typeface="Calibri" panose="020F0502020204030204" pitchFamily="34" charset="0"/>
              </a:rPr>
            </a:b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7" name="Hộp Văn bản 1"/>
          <p:cNvSpPr txBox="1"/>
          <p:nvPr/>
        </p:nvSpPr>
        <p:spPr>
          <a:xfrm>
            <a:off x="2095799" y="1901849"/>
            <a:ext cx="4193462" cy="2246769"/>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l" fontAlgn="base"/>
            <a:r>
              <a:rPr lang="vi-VN" b="0" i="0" err="1">
                <a:solidFill>
                  <a:schemeClr val="bg2">
                    <a:lumMod val="75000"/>
                  </a:schemeClr>
                </a:solidFill>
                <a:effectLst/>
                <a:latin typeface="Courier New" panose="02070309020205020404" pitchFamily="49" charset="0"/>
              </a:rPr>
              <a:t>def</a:t>
            </a:r>
            <a:r>
              <a:rPr lang="vi-VN" b="0" i="0">
                <a:solidFill>
                  <a:schemeClr val="bg2">
                    <a:lumMod val="75000"/>
                  </a:schemeClr>
                </a:solidFill>
                <a:effectLst/>
                <a:latin typeface="Courier New" panose="02070309020205020404" pitchFamily="49" charset="0"/>
              </a:rPr>
              <a:t> </a:t>
            </a:r>
            <a:r>
              <a:rPr lang="vi-VN" b="0" i="0" err="1">
                <a:solidFill>
                  <a:srgbClr val="0000FF"/>
                </a:solidFill>
                <a:effectLst/>
                <a:latin typeface="Courier New" panose="02070309020205020404" pitchFamily="49" charset="0"/>
              </a:rPr>
              <a:t>Pow</a:t>
            </a:r>
            <a:r>
              <a:rPr lang="vi-VN" b="0" i="0">
                <a:solidFill>
                  <a:schemeClr val="tx1"/>
                </a:solidFill>
                <a:effectLst/>
                <a:latin typeface="Courier New" panose="02070309020205020404" pitchFamily="49" charset="0"/>
              </a:rPr>
              <a:t>(x, k):    </a:t>
            </a:r>
          </a:p>
          <a:p>
            <a:pPr algn="l" fontAlgn="base"/>
            <a:r>
              <a:rPr lang="vi-VN"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if</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k == 0:        </a:t>
            </a:r>
          </a:p>
          <a:p>
            <a:pPr algn="l" fontAlgn="base"/>
            <a:r>
              <a:rPr lang="vi-VN">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1</a:t>
            </a:r>
            <a:r>
              <a:rPr lang="vi-VN" b="0" i="0">
                <a:solidFill>
                  <a:schemeClr val="bg2">
                    <a:lumMod val="75000"/>
                  </a:schemeClr>
                </a:solidFill>
                <a:effectLst/>
                <a:latin typeface="Courier New" panose="02070309020205020404" pitchFamily="49" charset="0"/>
              </a:rPr>
              <a:t>    </a:t>
            </a:r>
          </a:p>
          <a:p>
            <a:pPr algn="l" fontAlgn="base"/>
            <a:r>
              <a:rPr lang="vi-VN"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if</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k == 1:        </a:t>
            </a:r>
          </a:p>
          <a:p>
            <a:pPr algn="l" fontAlgn="base"/>
            <a:r>
              <a:rPr lang="vi-VN">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x</a:t>
            </a:r>
            <a:r>
              <a:rPr lang="vi-VN" b="0" i="0">
                <a:solidFill>
                  <a:schemeClr val="bg2">
                    <a:lumMod val="75000"/>
                  </a:schemeClr>
                </a:solidFill>
                <a:effectLst/>
                <a:latin typeface="Courier New" panose="02070309020205020404" pitchFamily="49" charset="0"/>
              </a:rPr>
              <a:t>    </a:t>
            </a:r>
          </a:p>
          <a:p>
            <a:pPr algn="l" fontAlgn="base"/>
            <a:r>
              <a:rPr lang="vi-VN" b="0" i="0">
                <a:solidFill>
                  <a:schemeClr val="bg2">
                    <a:lumMod val="75000"/>
                  </a:schemeClr>
                </a:solidFill>
                <a:effectLst/>
                <a:latin typeface="Courier New" panose="02070309020205020404" pitchFamily="49" charset="0"/>
              </a:rPr>
              <a:t>    </a:t>
            </a:r>
            <a:r>
              <a:rPr lang="vi-VN" b="0" i="0" err="1">
                <a:solidFill>
                  <a:schemeClr val="tx1"/>
                </a:solidFill>
                <a:effectLst/>
                <a:latin typeface="Courier New" panose="02070309020205020404" pitchFamily="49" charset="0"/>
              </a:rPr>
              <a:t>ret</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 </a:t>
            </a:r>
            <a:r>
              <a:rPr lang="vi-VN" b="0" i="0" err="1">
                <a:solidFill>
                  <a:schemeClr val="tx1"/>
                </a:solidFill>
                <a:effectLst/>
                <a:latin typeface="Courier New" panose="02070309020205020404" pitchFamily="49" charset="0"/>
              </a:rPr>
              <a:t>Pow</a:t>
            </a:r>
            <a:r>
              <a:rPr lang="vi-VN" b="0" i="0">
                <a:solidFill>
                  <a:schemeClr val="tx1"/>
                </a:solidFill>
                <a:effectLst/>
                <a:latin typeface="Courier New" panose="02070309020205020404" pitchFamily="49" charset="0"/>
              </a:rPr>
              <a:t>(x, k&gt;&gt;1)    </a:t>
            </a:r>
          </a:p>
          <a:p>
            <a:pPr algn="l" fontAlgn="base"/>
            <a:r>
              <a:rPr lang="vi-VN"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if</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k &amp; 1 == 1:</a:t>
            </a:r>
            <a:r>
              <a:rPr lang="vi-VN" b="0" i="0">
                <a:solidFill>
                  <a:schemeClr val="bg2">
                    <a:lumMod val="75000"/>
                  </a:schemeClr>
                </a:solidFill>
                <a:effectLst/>
                <a:latin typeface="Courier New" panose="02070309020205020404" pitchFamily="49" charset="0"/>
              </a:rPr>
              <a:t>        </a:t>
            </a:r>
          </a:p>
          <a:p>
            <a:pPr algn="l" fontAlgn="base"/>
            <a:r>
              <a:rPr lang="vi-VN"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solidFill>
                  <a:schemeClr val="bg2">
                    <a:lumMod val="75000"/>
                  </a:schemeClr>
                </a:solidFill>
                <a:effectLst/>
                <a:latin typeface="Courier New" panose="02070309020205020404" pitchFamily="49" charset="0"/>
              </a:rPr>
              <a:t> </a:t>
            </a:r>
            <a:r>
              <a:rPr lang="vi-VN" b="0" i="0" err="1">
                <a:solidFill>
                  <a:schemeClr val="tx1"/>
                </a:solidFill>
                <a:effectLst/>
                <a:latin typeface="Courier New" panose="02070309020205020404" pitchFamily="49" charset="0"/>
              </a:rPr>
              <a:t>ret</a:t>
            </a:r>
            <a:r>
              <a:rPr lang="vi-VN" b="0" i="0">
                <a:solidFill>
                  <a:schemeClr val="tx1"/>
                </a:solidFill>
                <a:effectLst/>
                <a:latin typeface="Courier New" panose="02070309020205020404" pitchFamily="49" charset="0"/>
              </a:rPr>
              <a:t> * </a:t>
            </a:r>
            <a:r>
              <a:rPr lang="vi-VN" b="0" i="0" err="1">
                <a:solidFill>
                  <a:schemeClr val="tx1"/>
                </a:solidFill>
                <a:effectLst/>
                <a:latin typeface="Courier New" panose="02070309020205020404" pitchFamily="49" charset="0"/>
              </a:rPr>
              <a:t>ret</a:t>
            </a:r>
            <a:r>
              <a:rPr lang="vi-VN" b="0" i="0">
                <a:solidFill>
                  <a:schemeClr val="tx1"/>
                </a:solidFill>
                <a:effectLst/>
                <a:latin typeface="Courier New" panose="02070309020205020404" pitchFamily="49" charset="0"/>
              </a:rPr>
              <a:t> * x    </a:t>
            </a:r>
          </a:p>
          <a:p>
            <a:pPr algn="l" fontAlgn="base"/>
            <a:r>
              <a:rPr lang="vi-VN">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else</a:t>
            </a:r>
            <a:r>
              <a:rPr lang="vi-VN" b="0" i="0">
                <a:solidFill>
                  <a:schemeClr val="bg2">
                    <a:lumMod val="75000"/>
                  </a:schemeClr>
                </a:solidFill>
                <a:effectLst/>
                <a:latin typeface="Courier New" panose="02070309020205020404" pitchFamily="49" charset="0"/>
              </a:rPr>
              <a:t>:</a:t>
            </a:r>
          </a:p>
          <a:p>
            <a:pPr algn="l" fontAlgn="base"/>
            <a:r>
              <a:rPr lang="vi-VN">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solidFill>
                  <a:schemeClr val="bg2">
                    <a:lumMod val="75000"/>
                  </a:schemeClr>
                </a:solidFill>
                <a:effectLst/>
                <a:latin typeface="Courier New" panose="02070309020205020404" pitchFamily="49" charset="0"/>
              </a:rPr>
              <a:t> </a:t>
            </a:r>
            <a:r>
              <a:rPr lang="vi-VN" b="0" i="0" err="1">
                <a:solidFill>
                  <a:schemeClr val="tx1"/>
                </a:solidFill>
                <a:effectLst/>
                <a:latin typeface="Courier New" panose="02070309020205020404" pitchFamily="49" charset="0"/>
              </a:rPr>
              <a:t>ret</a:t>
            </a:r>
            <a:r>
              <a:rPr lang="vi-VN" b="0" i="0">
                <a:solidFill>
                  <a:schemeClr val="tx1"/>
                </a:solidFill>
                <a:effectLst/>
                <a:latin typeface="Courier New" panose="02070309020205020404" pitchFamily="49" charset="0"/>
              </a:rPr>
              <a:t> * </a:t>
            </a:r>
            <a:r>
              <a:rPr lang="vi-VN" b="0" i="0" err="1">
                <a:solidFill>
                  <a:schemeClr val="tx1"/>
                </a:solidFill>
                <a:effectLst/>
                <a:latin typeface="Courier New" panose="02070309020205020404" pitchFamily="49" charset="0"/>
              </a:rPr>
              <a:t>ret</a:t>
            </a:r>
            <a:endParaRPr lang="vi-VN">
              <a:solidFill>
                <a:schemeClr val="tx1"/>
              </a:solidFill>
            </a:endParaRPr>
          </a:p>
        </p:txBody>
      </p:sp>
      <p:cxnSp>
        <p:nvCxnSpPr>
          <p:cNvPr id="8" name="Đường kết nối Mũi tên Thẳng 2"/>
          <p:cNvCxnSpPr/>
          <p:nvPr/>
        </p:nvCxnSpPr>
        <p:spPr>
          <a:xfrm flipH="1" flipV="1">
            <a:off x="3810144" y="2336091"/>
            <a:ext cx="1781225" cy="39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Đường kết nối Mũi tên Thẳng 3"/>
          <p:cNvCxnSpPr/>
          <p:nvPr/>
        </p:nvCxnSpPr>
        <p:spPr>
          <a:xfrm flipH="1">
            <a:off x="4004626" y="2375760"/>
            <a:ext cx="1586743" cy="443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Hộp Văn bản 4"/>
          <p:cNvSpPr txBox="1"/>
          <p:nvPr/>
        </p:nvSpPr>
        <p:spPr>
          <a:xfrm>
            <a:off x="5559643" y="2182202"/>
            <a:ext cx="1488558"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dirty="0" err="1"/>
              <a:t>Phần</a:t>
            </a:r>
            <a:r>
              <a:rPr lang="en-US" dirty="0"/>
              <a:t> </a:t>
            </a:r>
            <a:r>
              <a:rPr lang="en-US" dirty="0" err="1"/>
              <a:t>cơ</a:t>
            </a:r>
            <a:r>
              <a:rPr lang="en-US" dirty="0"/>
              <a:t> </a:t>
            </a:r>
            <a:r>
              <a:rPr lang="en-US" dirty="0" err="1"/>
              <a:t>sở</a:t>
            </a:r>
            <a:endParaRPr lang="vi-VN" dirty="0"/>
          </a:p>
        </p:txBody>
      </p:sp>
      <p:sp>
        <p:nvSpPr>
          <p:cNvPr id="11" name="Hộp Văn bản 5"/>
          <p:cNvSpPr txBox="1"/>
          <p:nvPr/>
        </p:nvSpPr>
        <p:spPr>
          <a:xfrm>
            <a:off x="5591369" y="2940158"/>
            <a:ext cx="1488558"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dirty="0" err="1"/>
              <a:t>Phần</a:t>
            </a:r>
            <a:r>
              <a:rPr lang="en-US" dirty="0"/>
              <a:t> </a:t>
            </a:r>
            <a:r>
              <a:rPr lang="en-US" dirty="0" err="1"/>
              <a:t>đệ</a:t>
            </a:r>
            <a:r>
              <a:rPr lang="en-US" dirty="0"/>
              <a:t> </a:t>
            </a:r>
            <a:r>
              <a:rPr lang="en-US" dirty="0" err="1"/>
              <a:t>quy</a:t>
            </a:r>
            <a:endParaRPr lang="vi-VN" dirty="0"/>
          </a:p>
        </p:txBody>
      </p:sp>
      <p:cxnSp>
        <p:nvCxnSpPr>
          <p:cNvPr id="12" name="Đường kết nối Mũi tên Thẳng 6"/>
          <p:cNvCxnSpPr/>
          <p:nvPr/>
        </p:nvCxnSpPr>
        <p:spPr>
          <a:xfrm flipH="1">
            <a:off x="4564607" y="3094047"/>
            <a:ext cx="1026762" cy="33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Hộp Văn bản 2">
            <a:extLst>
              <a:ext uri="{FF2B5EF4-FFF2-40B4-BE49-F238E27FC236}">
                <a16:creationId xmlns:a16="http://schemas.microsoft.com/office/drawing/2014/main" id="{4CED904D-4358-5E32-662A-8A556A6EF93F}"/>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18</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down)">
                                      <p:cBhvr>
                                        <p:cTn id="18" dur="500"/>
                                        <p:tgtEl>
                                          <p:spTgt spid="12"/>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0" y="1859865"/>
            <a:ext cx="9144000" cy="1165999"/>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sz="3600" b="1" dirty="0">
                <a:latin typeface="Calibri" panose="020F0502020204030204" pitchFamily="34" charset="0"/>
                <a:ea typeface="Calibri" panose="020F0502020204030204" pitchFamily="34" charset="0"/>
                <a:cs typeface="Calibri" panose="020F0502020204030204" pitchFamily="34" charset="0"/>
                <a:sym typeface="Overpass Mono" panose="020B0009030203020204"/>
              </a:rPr>
              <a:t>CÁCH TÍNH ĐỘ PHỨC TẠP</a:t>
            </a:r>
          </a:p>
        </p:txBody>
      </p:sp>
      <p:sp>
        <p:nvSpPr>
          <p:cNvPr id="375" name="Google Shape;375;p32"/>
          <p:cNvSpPr txBox="1">
            <a:spLocks noGrp="1"/>
          </p:cNvSpPr>
          <p:nvPr>
            <p:ph type="title" idx="2"/>
          </p:nvPr>
        </p:nvSpPr>
        <p:spPr>
          <a:xfrm>
            <a:off x="0" y="1370265"/>
            <a:ext cx="91440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GB" dirty="0">
                <a:latin typeface="Calibri" panose="020F0502020204030204" pitchFamily="34" charset="0"/>
                <a:ea typeface="Calibri" panose="020F0502020204030204" pitchFamily="34" charset="0"/>
                <a:cs typeface="Calibri" panose="020F0502020204030204" pitchFamily="34" charset="0"/>
              </a:rPr>
              <a:t>02</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 name="Hộp Văn bản 1">
            <a:extLst>
              <a:ext uri="{FF2B5EF4-FFF2-40B4-BE49-F238E27FC236}">
                <a16:creationId xmlns:a16="http://schemas.microsoft.com/office/drawing/2014/main" id="{A5548A98-17F0-9536-D1B1-CBC96C2E9CE3}"/>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19</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2"/>
          </p:nvPr>
        </p:nvSpPr>
        <p:spPr>
          <a:xfrm>
            <a:off x="602166" y="3151101"/>
            <a:ext cx="2918734" cy="468300"/>
          </a:xfrm>
        </p:spPr>
        <p:txBody>
          <a:bodyPr/>
          <a:lstStyle/>
          <a:p>
            <a:r>
              <a:rPr lang="en-US" sz="1900" dirty="0" err="1">
                <a:latin typeface="Calibri" panose="020F0502020204030204" pitchFamily="34" charset="0"/>
                <a:ea typeface="Calibri" panose="020F0502020204030204" pitchFamily="34" charset="0"/>
                <a:cs typeface="Calibri" panose="020F0502020204030204" pitchFamily="34" charset="0"/>
              </a:rPr>
              <a:t>Đệ</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quy</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là</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gì</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Khái</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niệm</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và</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định</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nghĩa</a:t>
            </a:r>
            <a:endParaRPr lang="en-US" sz="1900" dirty="0">
              <a:latin typeface="Calibri" panose="020F0502020204030204" pitchFamily="34" charset="0"/>
              <a:ea typeface="Calibri" panose="020F0502020204030204" pitchFamily="34" charset="0"/>
              <a:cs typeface="Calibri" panose="020F0502020204030204" pitchFamily="34" charset="0"/>
            </a:endParaRPr>
          </a:p>
        </p:txBody>
      </p:sp>
      <p:sp>
        <p:nvSpPr>
          <p:cNvPr id="4" name="Title 3"/>
          <p:cNvSpPr>
            <a:spLocks noGrp="1"/>
          </p:cNvSpPr>
          <p:nvPr>
            <p:ph type="title"/>
          </p:nvPr>
        </p:nvSpPr>
        <p:spPr>
          <a:xfrm>
            <a:off x="-178420" y="2734551"/>
            <a:ext cx="3699320" cy="263400"/>
          </a:xfrm>
        </p:spPr>
        <p:txBody>
          <a:bodyPr/>
          <a:lstStyle/>
          <a:p>
            <a:r>
              <a:rPr lang="en-US" sz="2800" dirty="0" err="1">
                <a:latin typeface="Calibri" panose="020F0502020204030204" pitchFamily="34" charset="0"/>
                <a:ea typeface="Calibri" panose="020F0502020204030204" pitchFamily="34" charset="0"/>
                <a:cs typeface="Calibri" panose="020F0502020204030204" pitchFamily="34" charset="0"/>
              </a:rPr>
              <a:t>Định</a:t>
            </a:r>
            <a:r>
              <a:rPr lang="en-US" sz="2800" dirty="0">
                <a:latin typeface="Calibri" panose="020F0502020204030204" pitchFamily="34" charset="0"/>
                <a:ea typeface="Calibri" panose="020F0502020204030204" pitchFamily="34" charset="0"/>
                <a:cs typeface="Calibri" panose="020F0502020204030204" pitchFamily="34" charset="0"/>
              </a:rPr>
              <a:t> </a:t>
            </a:r>
            <a:r>
              <a:rPr lang="en-US" sz="2800" dirty="0" err="1">
                <a:latin typeface="Calibri" panose="020F0502020204030204" pitchFamily="34" charset="0"/>
                <a:ea typeface="Calibri" panose="020F0502020204030204" pitchFamily="34" charset="0"/>
                <a:cs typeface="Calibri" panose="020F0502020204030204" pitchFamily="34" charset="0"/>
              </a:rPr>
              <a:t>nghĩa</a:t>
            </a:r>
            <a:r>
              <a:rPr lang="en-US" sz="2800" dirty="0">
                <a:latin typeface="Calibri" panose="020F0502020204030204" pitchFamily="34" charset="0"/>
                <a:ea typeface="Calibri" panose="020F0502020204030204" pitchFamily="34" charset="0"/>
                <a:cs typeface="Calibri" panose="020F0502020204030204" pitchFamily="34" charset="0"/>
              </a:rPr>
              <a:t> </a:t>
            </a:r>
            <a:r>
              <a:rPr lang="en-US" sz="2800" dirty="0" err="1">
                <a:latin typeface="Calibri" panose="020F0502020204030204" pitchFamily="34" charset="0"/>
                <a:ea typeface="Calibri" panose="020F0502020204030204" pitchFamily="34" charset="0"/>
                <a:cs typeface="Calibri" panose="020F0502020204030204" pitchFamily="34" charset="0"/>
              </a:rPr>
              <a:t>đệ</a:t>
            </a:r>
            <a:r>
              <a:rPr lang="en-US" sz="2800" dirty="0">
                <a:latin typeface="Calibri" panose="020F0502020204030204" pitchFamily="34" charset="0"/>
                <a:ea typeface="Calibri" panose="020F0502020204030204" pitchFamily="34" charset="0"/>
                <a:cs typeface="Calibri" panose="020F0502020204030204" pitchFamily="34" charset="0"/>
              </a:rPr>
              <a:t> </a:t>
            </a:r>
            <a:r>
              <a:rPr lang="en-US" sz="2800" dirty="0" err="1">
                <a:latin typeface="Calibri" panose="020F0502020204030204" pitchFamily="34" charset="0"/>
                <a:ea typeface="Calibri" panose="020F0502020204030204" pitchFamily="34" charset="0"/>
                <a:cs typeface="Calibri" panose="020F0502020204030204" pitchFamily="34" charset="0"/>
              </a:rPr>
              <a:t>quy</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
        <p:nvSpPr>
          <p:cNvPr id="5" name="Title 4"/>
          <p:cNvSpPr>
            <a:spLocks noGrp="1"/>
          </p:cNvSpPr>
          <p:nvPr>
            <p:ph type="title" idx="3"/>
          </p:nvPr>
        </p:nvSpPr>
        <p:spPr>
          <a:xfrm>
            <a:off x="5619241" y="1474975"/>
            <a:ext cx="2395800" cy="265200"/>
          </a:xfrm>
        </p:spPr>
        <p:txBody>
          <a:bodyPr/>
          <a:lstStyle/>
          <a:p>
            <a:r>
              <a:rPr lang="en-US" sz="2800" dirty="0" err="1">
                <a:latin typeface="Calibri" panose="020F0502020204030204" pitchFamily="34" charset="0"/>
                <a:ea typeface="Calibri" panose="020F0502020204030204" pitchFamily="34" charset="0"/>
                <a:cs typeface="Calibri" panose="020F0502020204030204" pitchFamily="34" charset="0"/>
              </a:rPr>
              <a:t>Độ</a:t>
            </a:r>
            <a:r>
              <a:rPr lang="en-US" sz="2800" dirty="0">
                <a:latin typeface="Calibri" panose="020F0502020204030204" pitchFamily="34" charset="0"/>
                <a:ea typeface="Calibri" panose="020F0502020204030204" pitchFamily="34" charset="0"/>
                <a:cs typeface="Calibri" panose="020F0502020204030204" pitchFamily="34" charset="0"/>
              </a:rPr>
              <a:t> </a:t>
            </a:r>
            <a:r>
              <a:rPr lang="en-US" sz="2800" dirty="0" err="1">
                <a:latin typeface="Calibri" panose="020F0502020204030204" pitchFamily="34" charset="0"/>
                <a:ea typeface="Calibri" panose="020F0502020204030204" pitchFamily="34" charset="0"/>
                <a:cs typeface="Calibri" panose="020F0502020204030204" pitchFamily="34" charset="0"/>
              </a:rPr>
              <a:t>phức</a:t>
            </a:r>
            <a:r>
              <a:rPr lang="en-US" sz="2800" dirty="0">
                <a:latin typeface="Calibri" panose="020F0502020204030204" pitchFamily="34" charset="0"/>
                <a:ea typeface="Calibri" panose="020F0502020204030204" pitchFamily="34" charset="0"/>
                <a:cs typeface="Calibri" panose="020F0502020204030204" pitchFamily="34" charset="0"/>
              </a:rPr>
              <a:t> </a:t>
            </a:r>
            <a:r>
              <a:rPr lang="en-US" sz="2800" dirty="0" err="1">
                <a:latin typeface="Calibri" panose="020F0502020204030204" pitchFamily="34" charset="0"/>
                <a:ea typeface="Calibri" panose="020F0502020204030204" pitchFamily="34" charset="0"/>
                <a:cs typeface="Calibri" panose="020F0502020204030204" pitchFamily="34" charset="0"/>
              </a:rPr>
              <a:t>tạp</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
        <p:nvSpPr>
          <p:cNvPr id="7" name="Google Shape;347;p29"/>
          <p:cNvSpPr txBox="1"/>
          <p:nvPr/>
        </p:nvSpPr>
        <p:spPr>
          <a:xfrm>
            <a:off x="1278000" y="342000"/>
            <a:ext cx="6588000" cy="669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Mục</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tiêu</a:t>
            </a:r>
            <a:endPar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8" name="Subtitle 7"/>
          <p:cNvSpPr>
            <a:spLocks noGrp="1"/>
          </p:cNvSpPr>
          <p:nvPr>
            <p:ph type="subTitle" idx="1"/>
          </p:nvPr>
        </p:nvSpPr>
        <p:spPr>
          <a:xfrm>
            <a:off x="5253880" y="1971050"/>
            <a:ext cx="4361387" cy="466200"/>
          </a:xfrm>
        </p:spPr>
        <p:txBody>
          <a:bodyPr/>
          <a:lstStyle/>
          <a:p>
            <a:r>
              <a:rPr lang="en-US" sz="1900" dirty="0" err="1">
                <a:latin typeface="Calibri" panose="020F0502020204030204" pitchFamily="34" charset="0"/>
                <a:ea typeface="Calibri" panose="020F0502020204030204" pitchFamily="34" charset="0"/>
                <a:cs typeface="Calibri" panose="020F0502020204030204" pitchFamily="34" charset="0"/>
              </a:rPr>
              <a:t>Cách</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tính</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độ</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phức</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tạp</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của</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thuật</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toán</a:t>
            </a:r>
            <a:endParaRPr lang="en-US" sz="1900" dirty="0">
              <a:latin typeface="Calibri" panose="020F0502020204030204" pitchFamily="34" charset="0"/>
              <a:ea typeface="Calibri" panose="020F0502020204030204" pitchFamily="34" charset="0"/>
              <a:cs typeface="Calibri" panose="020F0502020204030204" pitchFamily="34" charset="0"/>
            </a:endParaRPr>
          </a:p>
        </p:txBody>
      </p:sp>
      <p:sp>
        <p:nvSpPr>
          <p:cNvPr id="2" name="Hộp Văn bản 1">
            <a:extLst>
              <a:ext uri="{FF2B5EF4-FFF2-40B4-BE49-F238E27FC236}">
                <a16:creationId xmlns:a16="http://schemas.microsoft.com/office/drawing/2014/main" id="{674A8383-579D-FF13-E23A-0FEED04C9952}"/>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2107" y="822622"/>
            <a:ext cx="4769005" cy="954107"/>
          </a:xfrm>
          <a:prstGeom prst="rect">
            <a:avLst/>
          </a:prstGeom>
          <a:noFill/>
        </p:spPr>
        <p:txBody>
          <a:bodyPr wrap="square">
            <a:spAutoFit/>
          </a:bodyPr>
          <a:lstStyle/>
          <a:p>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Làm</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sao</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để</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tính</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toán</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độ</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phức</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tạp</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của</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một</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hàm</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đệ</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quy</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 </a:t>
            </a:r>
            <a:r>
              <a:rPr lang="en-US" sz="2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lang="en-US" sz="2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p:cNvSpPr txBox="1"/>
          <p:nvPr/>
        </p:nvSpPr>
        <p:spPr>
          <a:xfrm>
            <a:off x="3572107" y="2031897"/>
            <a:ext cx="5133278" cy="707886"/>
          </a:xfrm>
          <a:prstGeom prst="rect">
            <a:avLst/>
          </a:prstGeom>
          <a:noFill/>
        </p:spPr>
        <p:txBody>
          <a:bodyPr wrap="square">
            <a:spAutoFit/>
          </a:bodyPr>
          <a:lstStyle/>
          <a:p>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Lập</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một</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công</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thức</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thể</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hiện</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liên</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hệ</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lặp</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lại</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của</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hàm</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đó</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và</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giải</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a:t>
            </a:r>
          </a:p>
        </p:txBody>
      </p:sp>
      <p:sp>
        <p:nvSpPr>
          <p:cNvPr id="2" name="Hộp Văn bản 1">
            <a:extLst>
              <a:ext uri="{FF2B5EF4-FFF2-40B4-BE49-F238E27FC236}">
                <a16:creationId xmlns:a16="http://schemas.microsoft.com/office/drawing/2014/main" id="{9EF9BBC8-47A0-E0D2-E013-9A78F32E22D8}"/>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20</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flipH="1">
            <a:off x="2091258" y="2221377"/>
            <a:ext cx="4725854" cy="808500"/>
          </a:xfrm>
        </p:spPr>
        <p:txBody>
          <a:bodyPr/>
          <a:lstStyle/>
          <a:p>
            <a:r>
              <a:rPr lang="vi-VN" sz="280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Phương pháp chung để phân tích độ phức tạp của thuật toán đệ quy</a:t>
            </a:r>
            <a:r>
              <a:rPr lang="vi-VN" sz="2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Hộp Văn bản 4">
            <a:extLst>
              <a:ext uri="{FF2B5EF4-FFF2-40B4-BE49-F238E27FC236}">
                <a16:creationId xmlns:a16="http://schemas.microsoft.com/office/drawing/2014/main" id="{CD6D2FC6-180E-67D6-2200-DC38472A480A}"/>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21</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3400" y="2571750"/>
            <a:ext cx="8520600" cy="1910400"/>
          </a:xfrm>
        </p:spPr>
        <p:txBody>
          <a:bodyPr/>
          <a:lstStyle/>
          <a:p>
            <a:pPr rtl="0" fontAlgn="base">
              <a:lnSpc>
                <a:spcPct val="100000"/>
              </a:lnSpc>
            </a:pPr>
            <a:r>
              <a:rPr lang="vi-VN" sz="20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Bước 1: Xác định các tham số thể hiện kích thước</a:t>
            </a:r>
            <a: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b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vi-VN" sz="20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Bước 2: Xác định phép toán cơ bản.</a:t>
            </a:r>
            <a: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b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vi-VN" sz="20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Bước 3: Kiểm tra số phép toán cơ bản thực hiện có thể thay đổi trên các đầu vào khác nhau có cùng kích thước.</a:t>
            </a:r>
            <a: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b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vi-VN" sz="20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Nếu thay đổi thì trường hợp tệ nhất, trung bình và tốt nhất phải được chia ra riêng biệt.</a:t>
            </a:r>
            <a: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b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vi-VN" sz="20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Bước 4: Thiết lập công thức truy hồi cho số lần phép toán cơ bản được thực thi với điều kiện khởi tạo ban đầu.</a:t>
            </a:r>
            <a: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b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vi-VN" sz="20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Bước 5: Giải công thức đó hoặc xác định độ tăng trưởng của nó.</a:t>
            </a:r>
            <a:b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endPar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Hộp Văn bản 2">
            <a:extLst>
              <a:ext uri="{FF2B5EF4-FFF2-40B4-BE49-F238E27FC236}">
                <a16:creationId xmlns:a16="http://schemas.microsoft.com/office/drawing/2014/main" id="{365D6841-DEDD-EA7F-1273-A9522D9D2A69}"/>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22</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187083"/>
            <a:ext cx="6588000" cy="669000"/>
          </a:xfrm>
        </p:spPr>
        <p:txBody>
          <a:bodyPr/>
          <a:lstStyle/>
          <a:p>
            <a:r>
              <a:rPr lang="en-US" dirty="0" err="1">
                <a:latin typeface="Calibri" panose="020F0502020204030204" pitchFamily="34" charset="0"/>
                <a:ea typeface="Calibri" panose="020F0502020204030204" pitchFamily="34" charset="0"/>
                <a:cs typeface="Calibri" panose="020F0502020204030204" pitchFamily="34" charset="0"/>
              </a:rPr>
              <a:t>Ví</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dụ</a:t>
            </a:r>
            <a:endParaRPr lang="en-US"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8" name="Tiêu đề phụ 7"/>
              <p:cNvSpPr txBox="1"/>
              <p:nvPr/>
            </p:nvSpPr>
            <p:spPr>
              <a:xfrm>
                <a:off x="2052236" y="1085728"/>
                <a:ext cx="7652100" cy="663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err="1"/>
                  <a:t>Đề</a:t>
                </a:r>
                <a:r>
                  <a:rPr lang="en-US" sz="1800" dirty="0"/>
                  <a:t> </a:t>
                </a:r>
                <a:r>
                  <a:rPr lang="en-US" sz="1800" dirty="0" err="1"/>
                  <a:t>bài</a:t>
                </a:r>
                <a:r>
                  <a:rPr lang="en-US" sz="1800" dirty="0"/>
                  <a:t>: Cho </a:t>
                </a:r>
                <a:r>
                  <a:rPr lang="en-US" sz="1800" dirty="0" err="1"/>
                  <a:t>số</a:t>
                </a:r>
                <a:r>
                  <a:rPr lang="en-US" sz="1800" dirty="0"/>
                  <a:t> </a:t>
                </a:r>
                <a:r>
                  <a:rPr lang="en-US" sz="1800" dirty="0" err="1"/>
                  <a:t>nguyên</a:t>
                </a:r>
                <a14:m>
                  <m:oMath xmlns:m="http://schemas.openxmlformats.org/officeDocument/2006/math">
                    <m:r>
                      <a:rPr lang="en-US" sz="1800" smtClean="0">
                        <a:latin typeface="Cambria Math" panose="02040503050406030204" pitchFamily="18" charset="0"/>
                      </a:rPr>
                      <m:t> </m:t>
                    </m:r>
                    <m:r>
                      <a:rPr lang="en-US" sz="1800" i="1" smtClean="0">
                        <a:latin typeface="Cambria Math" panose="02040503050406030204" pitchFamily="18" charset="0"/>
                      </a:rPr>
                      <m:t>𝑁</m:t>
                    </m:r>
                  </m:oMath>
                </a14:m>
                <a:r>
                  <a:rPr lang="en-US" sz="1800" dirty="0"/>
                  <a:t>, </a:t>
                </a:r>
                <a:r>
                  <a:rPr lang="en-US" sz="1800" dirty="0" err="1"/>
                  <a:t>tính</a:t>
                </a:r>
                <a:r>
                  <a:rPr lang="en-US" sz="1800" dirty="0"/>
                  <a:t> </a:t>
                </a:r>
                <a:r>
                  <a:rPr lang="en-US" sz="1800" dirty="0" err="1"/>
                  <a:t>giá</a:t>
                </a:r>
                <a:r>
                  <a:rPr lang="en-US" sz="1800" dirty="0"/>
                  <a:t> </a:t>
                </a:r>
                <a:r>
                  <a:rPr lang="en-US" sz="1800" dirty="0" err="1"/>
                  <a:t>trị</a:t>
                </a:r>
                <a:r>
                  <a:rPr lang="en-US" sz="1800" dirty="0"/>
                  <a:t> </a:t>
                </a:r>
                <a:r>
                  <a:rPr lang="en-US" sz="1800" dirty="0" err="1"/>
                  <a:t>của</a:t>
                </a:r>
                <a:r>
                  <a:rPr lang="en-US" sz="1800" dirty="0"/>
                  <a:t> </a:t>
                </a:r>
                <a14:m>
                  <m:oMath xmlns:m="http://schemas.openxmlformats.org/officeDocument/2006/math">
                    <m:r>
                      <a:rPr lang="en-US" sz="1800" i="1">
                        <a:latin typeface="Cambria Math" panose="02040503050406030204" pitchFamily="18" charset="0"/>
                      </a:rPr>
                      <m:t>𝑁</m:t>
                    </m:r>
                    <m:r>
                      <a:rPr lang="en-US" sz="1800" i="1" smtClean="0">
                        <a:latin typeface="Cambria Math" panose="02040503050406030204" pitchFamily="18" charset="0"/>
                      </a:rPr>
                      <m:t>!</m:t>
                    </m:r>
                  </m:oMath>
                </a14:m>
                <a:r>
                  <a:rPr lang="en-US" sz="1800" dirty="0"/>
                  <a:t> .</a:t>
                </a:r>
                <a:endParaRPr lang="vi-VN" sz="1800" dirty="0"/>
              </a:p>
            </p:txBody>
          </p:sp>
        </mc:Choice>
        <mc:Fallback xmlns="">
          <p:sp>
            <p:nvSpPr>
              <p:cNvPr id="8" name="Tiêu đề phụ 7"/>
              <p:cNvSpPr txBox="1">
                <a:spLocks noRot="1" noChangeAspect="1" noMove="1" noResize="1" noEditPoints="1" noAdjustHandles="1" noChangeArrowheads="1" noChangeShapeType="1" noTextEdit="1"/>
              </p:cNvSpPr>
              <p:nvPr/>
            </p:nvSpPr>
            <p:spPr>
              <a:xfrm>
                <a:off x="2052236" y="1085728"/>
                <a:ext cx="7652100" cy="663125"/>
              </a:xfrm>
              <a:prstGeom prst="rect">
                <a:avLst/>
              </a:prstGeom>
              <a:blipFill rotWithShape="1">
                <a:blip r:embed="rId2"/>
                <a:stretch>
                  <a:fillRect l="-7" t="-77" r="3" b="10"/>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9" name="Hộp Văn bản 8"/>
              <p:cNvSpPr txBox="1"/>
              <p:nvPr/>
            </p:nvSpPr>
            <p:spPr>
              <a:xfrm>
                <a:off x="2116172" y="1575524"/>
                <a:ext cx="6611011" cy="3022600"/>
              </a:xfrm>
              <a:prstGeom prst="rect">
                <a:avLst/>
              </a:prstGeom>
              <a:noFill/>
            </p:spPr>
            <p:txBody>
              <a:bodyPr wrap="square" rtlCol="0">
                <a:spAutoFit/>
              </a:bodyPr>
              <a:lstStyle/>
              <a:p>
                <a:r>
                  <a:rPr lang="vi-VN" sz="1600" dirty="0"/>
                  <a:t>Ta có định nghĩa của </a:t>
                </a:r>
                <a14:m>
                  <m:oMath xmlns:m="http://schemas.openxmlformats.org/officeDocument/2006/math">
                    <m:r>
                      <a:rPr lang="vi-VN" sz="1600" b="0" i="1" smtClean="0">
                        <a:latin typeface="Cambria Math" panose="02040503050406030204" pitchFamily="18" charset="0"/>
                      </a:rPr>
                      <m:t>𝑁</m:t>
                    </m:r>
                    <m:r>
                      <a:rPr lang="vi-VN" sz="1600" b="0" i="1" smtClean="0">
                        <a:latin typeface="Cambria Math" panose="02040503050406030204" pitchFamily="18" charset="0"/>
                      </a:rPr>
                      <m:t>!</m:t>
                    </m:r>
                  </m:oMath>
                </a14:m>
                <a:r>
                  <a:rPr lang="vi-VN" sz="1600" dirty="0"/>
                  <a:t> như sau:</a:t>
                </a:r>
              </a:p>
              <a:p>
                <a:endParaRPr lang="vi-VN" sz="1600" i="1">
                  <a:latin typeface="Cambria Math" panose="02040503050406030204" pitchFamily="18" charset="0"/>
                </a:endParaRPr>
              </a:p>
              <a:p>
                <a:r>
                  <a:rPr lang="vi-VN" sz="1600" i="1">
                    <a:latin typeface="Cambria Math" panose="02040503050406030204" pitchFamily="18" charset="0"/>
                  </a:rPr>
                  <a:t>                      </a:t>
                </a:r>
                <a14:m>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smtClean="0">
                                <a:latin typeface="Cambria Math" panose="02040503050406030204" pitchFamily="18" charset="0"/>
                              </a:rPr>
                            </m:ctrlPr>
                          </m:eqArrPr>
                          <m:e>
                            <m:r>
                              <a:rPr lang="vi-VN" sz="1600" b="0" i="1" smtClean="0">
                                <a:latin typeface="Cambria Math" panose="02040503050406030204" pitchFamily="18" charset="0"/>
                              </a:rPr>
                              <m:t>𝑁</m:t>
                            </m:r>
                            <m:r>
                              <a:rPr lang="vi-VN" sz="1600" b="0" i="1" smtClean="0">
                                <a:latin typeface="Cambria Math" panose="02040503050406030204" pitchFamily="18" charset="0"/>
                              </a:rPr>
                              <m:t>!=1 </m:t>
                            </m:r>
                            <m:r>
                              <a:rPr lang="vi-VN" sz="1600" b="0" i="1" smtClean="0">
                                <a:latin typeface="Cambria Math" panose="02040503050406030204" pitchFamily="18" charset="0"/>
                              </a:rPr>
                              <m:t>𝑖𝑓</m:t>
                            </m:r>
                            <m:r>
                              <a:rPr lang="vi-VN" sz="1600" b="0" i="1" smtClean="0">
                                <a:latin typeface="Cambria Math" panose="02040503050406030204" pitchFamily="18" charset="0"/>
                              </a:rPr>
                              <m:t> </m:t>
                            </m:r>
                            <m:r>
                              <a:rPr lang="vi-VN" sz="1600" b="0" i="1" smtClean="0">
                                <a:latin typeface="Cambria Math" panose="02040503050406030204" pitchFamily="18" charset="0"/>
                              </a:rPr>
                              <m:t>𝑁</m:t>
                            </m:r>
                            <m:r>
                              <a:rPr lang="vi-VN" sz="1600" b="0" i="1" smtClean="0">
                                <a:latin typeface="Cambria Math" panose="02040503050406030204" pitchFamily="18" charset="0"/>
                              </a:rPr>
                              <m:t>=0</m:t>
                            </m:r>
                          </m:e>
                          <m:e>
                            <m:r>
                              <a:rPr lang="vi-VN" sz="1600" b="0" i="1" smtClean="0">
                                <a:latin typeface="Cambria Math" panose="02040503050406030204" pitchFamily="18" charset="0"/>
                              </a:rPr>
                              <m:t>𝑁</m:t>
                            </m:r>
                            <m:r>
                              <a:rPr lang="vi-VN" sz="1600" b="0" i="1" smtClean="0">
                                <a:latin typeface="Cambria Math" panose="02040503050406030204" pitchFamily="18" charset="0"/>
                              </a:rPr>
                              <m:t>!=</m:t>
                            </m:r>
                            <m:r>
                              <a:rPr lang="vi-VN" sz="1600" b="0" i="1" smtClean="0">
                                <a:latin typeface="Cambria Math" panose="02040503050406030204" pitchFamily="18" charset="0"/>
                              </a:rPr>
                              <m:t>𝑁</m:t>
                            </m:r>
                            <m:r>
                              <a:rPr lang="vi-VN" sz="1600" b="0" i="1" smtClean="0">
                                <a:latin typeface="Cambria Math" panose="02040503050406030204" pitchFamily="18" charset="0"/>
                              </a:rPr>
                              <m:t> ∗</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𝑁</m:t>
                                </m:r>
                                <m:r>
                                  <a:rPr lang="vi-VN" sz="1600" b="0" i="1" smtClean="0">
                                    <a:latin typeface="Cambria Math" panose="02040503050406030204" pitchFamily="18" charset="0"/>
                                  </a:rPr>
                                  <m:t>−1</m:t>
                                </m:r>
                              </m:e>
                            </m:d>
                            <m:r>
                              <a:rPr lang="vi-VN" sz="1600" b="0" i="1" smtClean="0">
                                <a:latin typeface="Cambria Math" panose="02040503050406030204" pitchFamily="18" charset="0"/>
                              </a:rPr>
                              <m:t>!</m:t>
                            </m:r>
                            <m:r>
                              <a:rPr lang="vi-VN" sz="1600" i="1">
                                <a:latin typeface="Cambria Math" panose="02040503050406030204" pitchFamily="18" charset="0"/>
                              </a:rPr>
                              <m:t> </m:t>
                            </m:r>
                            <m:r>
                              <a:rPr lang="vi-VN" sz="1600" i="1">
                                <a:latin typeface="Cambria Math" panose="02040503050406030204" pitchFamily="18" charset="0"/>
                                <a:ea typeface="Cambria Math" panose="02040503050406030204" pitchFamily="18" charset="0"/>
                              </a:rPr>
                              <m:t>∀ </m:t>
                            </m:r>
                            <m:r>
                              <a:rPr lang="vi-VN" sz="1600" b="0" i="1" smtClean="0">
                                <a:latin typeface="Cambria Math" panose="02040503050406030204" pitchFamily="18" charset="0"/>
                                <a:ea typeface="Cambria Math" panose="02040503050406030204" pitchFamily="18" charset="0"/>
                              </a:rPr>
                              <m:t>𝑁</m:t>
                            </m:r>
                            <m:r>
                              <a:rPr lang="vi-VN" sz="1600" i="1">
                                <a:latin typeface="Cambria Math" panose="02040503050406030204" pitchFamily="18" charset="0"/>
                                <a:ea typeface="Cambria Math" panose="02040503050406030204" pitchFamily="18" charset="0"/>
                              </a:rPr>
                              <m:t>&gt;</m:t>
                            </m:r>
                            <m:r>
                              <m:rPr>
                                <m:nor/>
                              </m:rPr>
                              <a:rPr lang="vi-VN" sz="1600" b="0" i="0" smtClean="0">
                                <a:latin typeface="Cambria Math" panose="02040503050406030204" pitchFamily="18" charset="0"/>
                                <a:ea typeface="Cambria Math" panose="02040503050406030204" pitchFamily="18" charset="0"/>
                              </a:rPr>
                              <m:t>0</m:t>
                            </m:r>
                            <m:r>
                              <m:rPr>
                                <m:nor/>
                              </m:rPr>
                              <a:rPr lang="vi-VN" sz="1600" dirty="0">
                                <a:latin typeface="Cambria Math" panose="02040503050406030204" pitchFamily="18" charset="0"/>
                              </a:rPr>
                              <m:t> </m:t>
                            </m:r>
                          </m:e>
                        </m:eqArr>
                      </m:e>
                    </m:d>
                  </m:oMath>
                </a14:m>
                <a:endParaRPr lang="vi-VN" sz="1600" dirty="0"/>
              </a:p>
              <a:p>
                <a:endParaRPr lang="vi-VN" sz="1600" dirty="0"/>
              </a:p>
              <a:p>
                <a:endParaRPr lang="vi-VN" sz="1600" dirty="0"/>
              </a:p>
              <a:p>
                <a:r>
                  <a:rPr lang="vi-VN" sz="1600" dirty="0"/>
                  <a:t>B1: Số tham số đầu vào là N.</a:t>
                </a:r>
              </a:p>
              <a:p>
                <a:endParaRPr lang="vi-VN" sz="1600" dirty="0"/>
              </a:p>
              <a:p>
                <a:r>
                  <a:rPr lang="vi-VN" sz="1600" dirty="0"/>
                  <a:t>B2: Phép toán cơ bản trong thuật toán là phép nhân.</a:t>
                </a:r>
              </a:p>
              <a:p>
                <a:endParaRPr lang="vi-VN" sz="1600" dirty="0"/>
              </a:p>
              <a:p>
                <a:r>
                  <a:rPr lang="vi-VN" sz="1600" dirty="0"/>
                  <a:t>B3: Ta thấy với mọi N giống nhau, số phép toán đều </a:t>
                </a:r>
              </a:p>
              <a:p>
                <a:r>
                  <a:rPr lang="vi-VN" sz="1600" dirty="0"/>
                  <a:t>không thay đổi.</a:t>
                </a:r>
              </a:p>
            </p:txBody>
          </p:sp>
        </mc:Choice>
        <mc:Fallback xmlns="">
          <p:sp>
            <p:nvSpPr>
              <p:cNvPr id="9" name="Hộp Văn bản 8"/>
              <p:cNvSpPr txBox="1">
                <a:spLocks noRot="1" noChangeAspect="1" noMove="1" noResize="1" noEditPoints="1" noAdjustHandles="1" noChangeArrowheads="1" noChangeShapeType="1" noTextEdit="1"/>
              </p:cNvSpPr>
              <p:nvPr/>
            </p:nvSpPr>
            <p:spPr>
              <a:xfrm>
                <a:off x="2116172" y="1575524"/>
                <a:ext cx="6611011" cy="3022600"/>
              </a:xfrm>
              <a:prstGeom prst="rect">
                <a:avLst/>
              </a:prstGeom>
              <a:blipFill rotWithShape="1">
                <a:blip r:embed="rId3"/>
                <a:stretch>
                  <a:fillRect l="-5" t="-3" r="6" b="3"/>
                </a:stretch>
              </a:blipFill>
            </p:spPr>
            <p:txBody>
              <a:bodyPr/>
              <a:lstStyle/>
              <a:p>
                <a:r>
                  <a:rPr lang="en-US" altLang="en-US">
                    <a:noFill/>
                  </a:rPr>
                  <a:t> </a:t>
                </a:r>
              </a:p>
            </p:txBody>
          </p:sp>
        </mc:Fallback>
      </mc:AlternateContent>
      <p:sp>
        <p:nvSpPr>
          <p:cNvPr id="3" name="Hộp Văn bản 2">
            <a:extLst>
              <a:ext uri="{FF2B5EF4-FFF2-40B4-BE49-F238E27FC236}">
                <a16:creationId xmlns:a16="http://schemas.microsoft.com/office/drawing/2014/main" id="{01798D36-0A77-EE79-77A5-68D7EC295791}"/>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23</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268858"/>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5" name="Hộp Văn bản 4"/>
              <p:cNvSpPr txBox="1"/>
              <p:nvPr/>
            </p:nvSpPr>
            <p:spPr>
              <a:xfrm>
                <a:off x="2059859" y="1125763"/>
                <a:ext cx="6611011" cy="3160609"/>
              </a:xfrm>
              <a:prstGeom prst="rect">
                <a:avLst/>
              </a:prstGeom>
              <a:noFill/>
            </p:spPr>
            <p:txBody>
              <a:bodyPr wrap="square" rtlCol="0">
                <a:spAutoFit/>
              </a:bodyPr>
              <a:lstStyle/>
              <a:p>
                <a:r>
                  <a:rPr lang="vi-VN" sz="1600" dirty="0"/>
                  <a:t>B4: Ta thiết lập công thức truy hồi cho số phép toán </a:t>
                </a:r>
              </a:p>
              <a:p>
                <a:r>
                  <a:rPr lang="vi-VN" sz="1600" dirty="0"/>
                  <a:t>cơ bản như sau:</a:t>
                </a:r>
              </a:p>
              <a:p>
                <a:endParaRPr lang="vi-VN" sz="1600" dirty="0"/>
              </a:p>
              <a:p>
                <a:pPr/>
                <a14:m>
                  <m:oMathPara xmlns:m="http://schemas.openxmlformats.org/officeDocument/2006/math">
                    <m:oMathParaPr>
                      <m:jc m:val="left"/>
                    </m:oMathParaPr>
                    <m:oMath xmlns:m="http://schemas.openxmlformats.org/officeDocument/2006/math">
                      <m:r>
                        <a:rPr lang="vi-VN" sz="1600" b="0" i="1" smtClean="0">
                          <a:latin typeface="Cambria Math" panose="02040503050406030204" pitchFamily="18" charset="0"/>
                        </a:rPr>
                        <m:t>𝐺</m:t>
                      </m:r>
                      <m:r>
                        <a:rPr lang="vi-VN" sz="1600" b="0" i="1" smtClean="0">
                          <a:latin typeface="Cambria Math" panose="02040503050406030204" pitchFamily="18" charset="0"/>
                        </a:rPr>
                        <m:t>ọ</m:t>
                      </m:r>
                      <m:r>
                        <a:rPr lang="vi-VN" sz="1600" b="0" i="1" smtClean="0">
                          <a:latin typeface="Cambria Math" panose="02040503050406030204" pitchFamily="18" charset="0"/>
                        </a:rPr>
                        <m:t>𝑖</m:t>
                      </m:r>
                      <m:r>
                        <a:rPr lang="vi-VN" sz="1600" b="0" i="1" smtClean="0">
                          <a:latin typeface="Cambria Math" panose="02040503050406030204" pitchFamily="18" charset="0"/>
                        </a:rPr>
                        <m:t> </m:t>
                      </m:r>
                      <m:r>
                        <a:rPr lang="vi-VN" sz="1600" b="0" i="1" smtClean="0">
                          <a:latin typeface="Cambria Math" panose="02040503050406030204" pitchFamily="18" charset="0"/>
                        </a:rPr>
                        <m:t>𝐺</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 </m:t>
                      </m:r>
                      <m:r>
                        <a:rPr lang="vi-VN" sz="1600" b="0" i="1" smtClean="0">
                          <a:latin typeface="Cambria Math" panose="02040503050406030204" pitchFamily="18" charset="0"/>
                        </a:rPr>
                        <m:t>𝑙</m:t>
                      </m:r>
                      <m:r>
                        <a:rPr lang="vi-VN" sz="1600" b="0" i="1" smtClean="0">
                          <a:latin typeface="Cambria Math" panose="02040503050406030204" pitchFamily="18" charset="0"/>
                        </a:rPr>
                        <m:t>à </m:t>
                      </m:r>
                      <m:r>
                        <a:rPr lang="vi-VN" sz="1600" b="0" i="1" smtClean="0">
                          <a:latin typeface="Cambria Math" panose="02040503050406030204" pitchFamily="18" charset="0"/>
                        </a:rPr>
                        <m:t>𝑔𝑖𝑎𝑖</m:t>
                      </m:r>
                      <m:r>
                        <a:rPr lang="vi-VN" sz="1600" b="0" i="1" smtClean="0">
                          <a:latin typeface="Cambria Math" panose="02040503050406030204" pitchFamily="18" charset="0"/>
                        </a:rPr>
                        <m:t> </m:t>
                      </m:r>
                      <m:r>
                        <a:rPr lang="vi-VN" sz="1600" b="0" i="1" smtClean="0">
                          <a:latin typeface="Cambria Math" panose="02040503050406030204" pitchFamily="18" charset="0"/>
                        </a:rPr>
                        <m:t>𝑡h</m:t>
                      </m:r>
                      <m:r>
                        <a:rPr lang="vi-VN" sz="1600" b="0" i="1" smtClean="0">
                          <a:latin typeface="Cambria Math" panose="02040503050406030204" pitchFamily="18" charset="0"/>
                        </a:rPr>
                        <m:t>ừ</m:t>
                      </m:r>
                      <m:r>
                        <a:rPr lang="vi-VN" sz="1600" b="0" i="1" smtClean="0">
                          <a:latin typeface="Cambria Math" panose="02040503050406030204" pitchFamily="18" charset="0"/>
                        </a:rPr>
                        <m:t>𝑎</m:t>
                      </m:r>
                      <m:r>
                        <a:rPr lang="vi-VN" sz="1600" b="0" i="1" smtClean="0">
                          <a:latin typeface="Cambria Math" panose="02040503050406030204" pitchFamily="18" charset="0"/>
                        </a:rPr>
                        <m:t> </m:t>
                      </m:r>
                      <m:r>
                        <a:rPr lang="vi-VN" sz="1600" b="0" i="1" smtClean="0">
                          <a:latin typeface="Cambria Math" panose="02040503050406030204" pitchFamily="18" charset="0"/>
                        </a:rPr>
                        <m:t>𝑐</m:t>
                      </m:r>
                      <m:r>
                        <a:rPr lang="vi-VN" sz="1600" b="0" i="1" smtClean="0">
                          <a:latin typeface="Cambria Math" panose="02040503050406030204" pitchFamily="18" charset="0"/>
                        </a:rPr>
                        <m:t>ủ</m:t>
                      </m:r>
                      <m:r>
                        <a:rPr lang="vi-VN" sz="1600" b="0" i="1" smtClean="0">
                          <a:latin typeface="Cambria Math" panose="02040503050406030204" pitchFamily="18" charset="0"/>
                        </a:rPr>
                        <m:t>𝑎</m:t>
                      </m:r>
                      <m:r>
                        <a:rPr lang="vi-VN" sz="1600" b="0" i="1" smtClean="0">
                          <a:latin typeface="Cambria Math" panose="02040503050406030204" pitchFamily="18" charset="0"/>
                        </a:rPr>
                        <m:t> </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h</m:t>
                      </m:r>
                      <m:r>
                        <a:rPr lang="vi-VN" sz="1600" b="0" i="1" smtClean="0">
                          <a:latin typeface="Cambria Math" panose="02040503050406030204" pitchFamily="18" charset="0"/>
                        </a:rPr>
                        <m:t>à</m:t>
                      </m:r>
                      <m:r>
                        <a:rPr lang="vi-VN" sz="1600" b="0" i="1" smtClean="0">
                          <a:latin typeface="Cambria Math" panose="02040503050406030204" pitchFamily="18" charset="0"/>
                        </a:rPr>
                        <m:t>𝑚</m:t>
                      </m:r>
                      <m:r>
                        <a:rPr lang="vi-VN" sz="1600" b="0" i="1" smtClean="0">
                          <a:latin typeface="Cambria Math" panose="02040503050406030204" pitchFamily="18" charset="0"/>
                        </a:rPr>
                        <m:t> </m:t>
                      </m:r>
                      <m:r>
                        <a:rPr lang="vi-VN" sz="1600" b="0" i="1" smtClean="0">
                          <a:latin typeface="Cambria Math" panose="02040503050406030204" pitchFamily="18" charset="0"/>
                        </a:rPr>
                        <m:t>𝐺</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 đượ</m:t>
                      </m:r>
                      <m:r>
                        <a:rPr lang="vi-VN" sz="1600" b="0" i="1" smtClean="0">
                          <a:latin typeface="Cambria Math" panose="02040503050406030204" pitchFamily="18" charset="0"/>
                        </a:rPr>
                        <m:t>𝑐</m:t>
                      </m:r>
                      <m:r>
                        <a:rPr lang="vi-VN" sz="1600" b="0" i="1" smtClean="0">
                          <a:latin typeface="Cambria Math" panose="02040503050406030204" pitchFamily="18" charset="0"/>
                        </a:rPr>
                        <m:t> </m:t>
                      </m:r>
                      <m:r>
                        <a:rPr lang="vi-VN" sz="1600" b="0" i="1" smtClean="0">
                          <a:latin typeface="Cambria Math" panose="02040503050406030204" pitchFamily="18" charset="0"/>
                        </a:rPr>
                        <m:t>𝑡</m:t>
                      </m:r>
                      <m:r>
                        <a:rPr lang="vi-VN" sz="1600" b="0" i="1" smtClean="0">
                          <a:latin typeface="Cambria Math" panose="02040503050406030204" pitchFamily="18" charset="0"/>
                        </a:rPr>
                        <m:t>í</m:t>
                      </m:r>
                      <m:r>
                        <a:rPr lang="vi-VN" sz="1600" b="0" i="1" smtClean="0">
                          <a:latin typeface="Cambria Math" panose="02040503050406030204" pitchFamily="18" charset="0"/>
                        </a:rPr>
                        <m:t>𝑛h</m:t>
                      </m:r>
                      <m:r>
                        <a:rPr lang="vi-VN" sz="1600" b="0" i="1" smtClean="0">
                          <a:latin typeface="Cambria Math" panose="02040503050406030204" pitchFamily="18" charset="0"/>
                        </a:rPr>
                        <m:t> </m:t>
                      </m:r>
                      <m:r>
                        <a:rPr lang="vi-VN" sz="1600" b="0" i="1" smtClean="0">
                          <a:latin typeface="Cambria Math" panose="02040503050406030204" pitchFamily="18" charset="0"/>
                        </a:rPr>
                        <m:t>𝑛h</m:t>
                      </m:r>
                      <m:r>
                        <a:rPr lang="vi-VN" sz="1600" b="0" i="1" smtClean="0">
                          <a:latin typeface="Cambria Math" panose="02040503050406030204" pitchFamily="18" charset="0"/>
                        </a:rPr>
                        <m:t>ư </m:t>
                      </m:r>
                      <m:r>
                        <a:rPr lang="vi-VN" sz="1600" b="0" i="1" smtClean="0">
                          <a:latin typeface="Cambria Math" panose="02040503050406030204" pitchFamily="18" charset="0"/>
                        </a:rPr>
                        <m:t>𝑠𝑎𝑢</m:t>
                      </m:r>
                      <m:r>
                        <a:rPr lang="vi-VN" sz="1600" b="0" i="1" smtClean="0">
                          <a:latin typeface="Cambria Math" panose="02040503050406030204" pitchFamily="18" charset="0"/>
                        </a:rPr>
                        <m:t>:</m:t>
                      </m:r>
                    </m:oMath>
                  </m:oMathPara>
                </a14:m>
                <a:endParaRPr lang="vi-VN" sz="1600" dirty="0"/>
              </a:p>
              <a:p>
                <a:r>
                  <a:rPr lang="vi-VN" sz="1600" dirty="0"/>
                  <a:t>                  </a:t>
                </a:r>
                <a14:m>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smtClean="0">
                                <a:latin typeface="Cambria Math" panose="02040503050406030204" pitchFamily="18" charset="0"/>
                              </a:rPr>
                            </m:ctrlPr>
                          </m:eqArrPr>
                          <m:e>
                            <m:r>
                              <a:rPr lang="vi-VN" sz="1600" i="1">
                                <a:latin typeface="Cambria Math" panose="02040503050406030204" pitchFamily="18" charset="0"/>
                              </a:rPr>
                              <m:t>𝑖𝑓</m:t>
                            </m:r>
                            <m:r>
                              <a:rPr lang="vi-VN" sz="1600" i="1">
                                <a:latin typeface="Cambria Math" panose="02040503050406030204" pitchFamily="18" charset="0"/>
                              </a:rPr>
                              <m:t> </m:t>
                            </m:r>
                            <m:r>
                              <a:rPr lang="vi-VN" sz="1600" i="1">
                                <a:latin typeface="Cambria Math" panose="02040503050406030204" pitchFamily="18" charset="0"/>
                              </a:rPr>
                              <m:t>𝑛</m:t>
                            </m:r>
                            <m:r>
                              <a:rPr lang="vi-VN" sz="1600" i="1">
                                <a:latin typeface="Cambria Math" panose="02040503050406030204" pitchFamily="18" charset="0"/>
                              </a:rPr>
                              <m:t>==0: </m:t>
                            </m:r>
                            <m:r>
                              <a:rPr lang="vi-VN" sz="1600" b="0" i="1" smtClean="0">
                                <a:latin typeface="Cambria Math" panose="02040503050406030204" pitchFamily="18" charset="0"/>
                              </a:rPr>
                              <m:t>𝐺</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 1 </m:t>
                            </m:r>
                          </m:e>
                          <m:e>
                            <m:r>
                              <a:rPr lang="vi-VN" sz="1600" b="0" i="1" smtClean="0">
                                <a:latin typeface="Cambria Math" panose="02040503050406030204" pitchFamily="18" charset="0"/>
                              </a:rPr>
                              <m:t>𝑒𝑙𝑠𝑒</m:t>
                            </m:r>
                            <m:r>
                              <a:rPr lang="vi-VN" sz="1600" b="0" i="1" smtClean="0">
                                <a:latin typeface="Cambria Math" panose="02040503050406030204" pitchFamily="18" charset="0"/>
                              </a:rPr>
                              <m:t>:</m:t>
                            </m:r>
                            <m:r>
                              <a:rPr lang="vi-VN" sz="1600" b="0" i="1" smtClean="0">
                                <a:latin typeface="Cambria Math" panose="02040503050406030204" pitchFamily="18" charset="0"/>
                              </a:rPr>
                              <m:t>𝐺</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𝐺</m:t>
                            </m:r>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 −1) </m:t>
                            </m:r>
                            <m:r>
                              <m:rPr>
                                <m:nor/>
                              </m:rPr>
                              <a:rPr lang="vi-VN" sz="1600" dirty="0">
                                <a:latin typeface="Cambria Math" panose="02040503050406030204" pitchFamily="18" charset="0"/>
                              </a:rPr>
                              <m:t> </m:t>
                            </m:r>
                          </m:e>
                        </m:eqArr>
                      </m:e>
                    </m:d>
                  </m:oMath>
                </a14:m>
                <a:endParaRPr lang="vi-VN" sz="1600" dirty="0"/>
              </a:p>
              <a:p>
                <a:endParaRPr lang="vi-VN" sz="1600" dirty="0"/>
              </a:p>
              <a:p>
                <a:pPr/>
                <a14:m>
                  <m:oMathPara xmlns:m="http://schemas.openxmlformats.org/officeDocument/2006/math">
                    <m:oMathParaPr>
                      <m:jc m:val="left"/>
                    </m:oMathParaPr>
                    <m:oMath xmlns:m="http://schemas.openxmlformats.org/officeDocument/2006/math">
                      <m:r>
                        <a:rPr lang="vi-VN" sz="1600" b="0" i="1" smtClean="0">
                          <a:latin typeface="Cambria Math" panose="02040503050406030204" pitchFamily="18" charset="0"/>
                        </a:rPr>
                        <m:t>𝐺</m:t>
                      </m:r>
                      <m:r>
                        <a:rPr lang="vi-VN" sz="1600" b="0" i="1" smtClean="0">
                          <a:latin typeface="Cambria Math" panose="02040503050406030204" pitchFamily="18" charset="0"/>
                        </a:rPr>
                        <m:t>ọ</m:t>
                      </m:r>
                      <m:r>
                        <a:rPr lang="vi-VN" sz="1600" b="0" i="1" smtClean="0">
                          <a:latin typeface="Cambria Math" panose="02040503050406030204" pitchFamily="18" charset="0"/>
                        </a:rPr>
                        <m:t>𝑖</m:t>
                      </m:r>
                      <m:r>
                        <a:rPr lang="vi-VN" sz="1600" b="0" i="1" smtClean="0">
                          <a:latin typeface="Cambria Math" panose="02040503050406030204" pitchFamily="18" charset="0"/>
                        </a:rPr>
                        <m:t> </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 </m:t>
                      </m:r>
                      <m:r>
                        <a:rPr lang="vi-VN" sz="1600" b="0" i="1" smtClean="0">
                          <a:latin typeface="Cambria Math" panose="02040503050406030204" pitchFamily="18" charset="0"/>
                        </a:rPr>
                        <m:t>𝑙</m:t>
                      </m:r>
                      <m:r>
                        <a:rPr lang="vi-VN" sz="1600" b="0" i="1" smtClean="0">
                          <a:latin typeface="Cambria Math" panose="02040503050406030204" pitchFamily="18" charset="0"/>
                        </a:rPr>
                        <m:t>à </m:t>
                      </m:r>
                      <m:r>
                        <a:rPr lang="vi-VN" sz="1600" b="0" i="1" smtClean="0">
                          <a:latin typeface="Cambria Math" panose="02040503050406030204" pitchFamily="18" charset="0"/>
                        </a:rPr>
                        <m:t>𝑠</m:t>
                      </m:r>
                      <m:r>
                        <a:rPr lang="vi-VN" sz="1600" b="0" i="1" smtClean="0">
                          <a:latin typeface="Cambria Math" panose="02040503050406030204" pitchFamily="18" charset="0"/>
                        </a:rPr>
                        <m:t>ố </m:t>
                      </m:r>
                      <m:r>
                        <a:rPr lang="vi-VN" sz="1600" b="0" i="1" smtClean="0">
                          <a:latin typeface="Cambria Math" panose="02040503050406030204" pitchFamily="18" charset="0"/>
                        </a:rPr>
                        <m:t>𝑙</m:t>
                      </m:r>
                      <m:r>
                        <a:rPr lang="vi-VN" sz="1600" b="0" i="1" smtClean="0">
                          <a:latin typeface="Cambria Math" panose="02040503050406030204" pitchFamily="18" charset="0"/>
                        </a:rPr>
                        <m:t>ầ</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𝑡h</m:t>
                      </m:r>
                      <m:r>
                        <a:rPr lang="vi-VN" sz="1600" b="0" i="1" smtClean="0">
                          <a:latin typeface="Cambria Math" panose="02040503050406030204" pitchFamily="18" charset="0"/>
                        </a:rPr>
                        <m:t>ự</m:t>
                      </m:r>
                      <m:r>
                        <a:rPr lang="vi-VN" sz="1600" b="0" i="1" smtClean="0">
                          <a:latin typeface="Cambria Math" panose="02040503050406030204" pitchFamily="18" charset="0"/>
                        </a:rPr>
                        <m:t>𝑐</m:t>
                      </m:r>
                      <m:r>
                        <a:rPr lang="vi-VN" sz="1600" b="0" i="1" smtClean="0">
                          <a:latin typeface="Cambria Math" panose="02040503050406030204" pitchFamily="18" charset="0"/>
                        </a:rPr>
                        <m:t> </m:t>
                      </m:r>
                      <m:r>
                        <a:rPr lang="vi-VN" sz="1600" b="0" i="1" smtClean="0">
                          <a:latin typeface="Cambria Math" panose="02040503050406030204" pitchFamily="18" charset="0"/>
                        </a:rPr>
                        <m:t>h𝑖</m:t>
                      </m:r>
                      <m:r>
                        <a:rPr lang="vi-VN" sz="1600" b="0" i="1" smtClean="0">
                          <a:latin typeface="Cambria Math" panose="02040503050406030204" pitchFamily="18" charset="0"/>
                        </a:rPr>
                        <m:t>ệ</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𝑝h</m:t>
                      </m:r>
                      <m:r>
                        <a:rPr lang="vi-VN" sz="1600" b="0" i="1" smtClean="0">
                          <a:latin typeface="Cambria Math" panose="02040503050406030204" pitchFamily="18" charset="0"/>
                        </a:rPr>
                        <m:t>é</m:t>
                      </m:r>
                      <m:r>
                        <a:rPr lang="vi-VN" sz="1600" b="0" i="1" smtClean="0">
                          <a:latin typeface="Cambria Math" panose="02040503050406030204" pitchFamily="18" charset="0"/>
                        </a:rPr>
                        <m:t>𝑝</m:t>
                      </m:r>
                      <m:r>
                        <a:rPr lang="vi-VN" sz="1600" b="0" i="1" smtClean="0">
                          <a:latin typeface="Cambria Math" panose="02040503050406030204" pitchFamily="18" charset="0"/>
                        </a:rPr>
                        <m:t> </m:t>
                      </m:r>
                      <m:r>
                        <a:rPr lang="vi-VN" sz="1600" b="0" i="1" smtClean="0">
                          <a:latin typeface="Cambria Math" panose="02040503050406030204" pitchFamily="18" charset="0"/>
                        </a:rPr>
                        <m:t>𝑡𝑜</m:t>
                      </m:r>
                      <m:r>
                        <a:rPr lang="vi-VN" sz="1600" b="0" i="1" smtClean="0">
                          <a:latin typeface="Cambria Math" panose="02040503050406030204" pitchFamily="18" charset="0"/>
                        </a:rPr>
                        <m:t>á</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𝑐</m:t>
                      </m:r>
                      <m:r>
                        <a:rPr lang="vi-VN" sz="1600" b="0" i="1" smtClean="0">
                          <a:latin typeface="Cambria Math" panose="02040503050406030204" pitchFamily="18" charset="0"/>
                        </a:rPr>
                        <m:t>ơ </m:t>
                      </m:r>
                      <m:r>
                        <a:rPr lang="vi-VN" sz="1600" b="0" i="1" smtClean="0">
                          <a:latin typeface="Cambria Math" panose="02040503050406030204" pitchFamily="18" charset="0"/>
                        </a:rPr>
                        <m:t>𝑏</m:t>
                      </m:r>
                      <m:r>
                        <a:rPr lang="vi-VN" sz="1600" b="0" i="1" smtClean="0">
                          <a:latin typeface="Cambria Math" panose="02040503050406030204" pitchFamily="18" charset="0"/>
                        </a:rPr>
                        <m:t>ả</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𝑑</m:t>
                      </m:r>
                      <m:r>
                        <a:rPr lang="vi-VN" sz="1600" b="0" i="1" smtClean="0">
                          <a:latin typeface="Cambria Math" panose="02040503050406030204" pitchFamily="18" charset="0"/>
                        </a:rPr>
                        <m:t>ự</m:t>
                      </m:r>
                      <m:r>
                        <a:rPr lang="vi-VN" sz="1600" b="0" i="1" smtClean="0">
                          <a:latin typeface="Cambria Math" panose="02040503050406030204" pitchFamily="18" charset="0"/>
                        </a:rPr>
                        <m:t>𝑎</m:t>
                      </m:r>
                      <m:r>
                        <a:rPr lang="vi-VN" sz="1600" b="0" i="1" smtClean="0">
                          <a:latin typeface="Cambria Math" panose="02040503050406030204" pitchFamily="18" charset="0"/>
                        </a:rPr>
                        <m:t> </m:t>
                      </m:r>
                      <m:r>
                        <a:rPr lang="vi-VN" sz="1600" b="0" i="1" smtClean="0">
                          <a:latin typeface="Cambria Math" panose="02040503050406030204" pitchFamily="18" charset="0"/>
                        </a:rPr>
                        <m:t>𝑡𝑟</m:t>
                      </m:r>
                      <m:r>
                        <a:rPr lang="vi-VN" sz="1600" b="0" i="1" smtClean="0">
                          <a:latin typeface="Cambria Math" panose="02040503050406030204" pitchFamily="18" charset="0"/>
                        </a:rPr>
                        <m:t>ê</m:t>
                      </m:r>
                      <m:r>
                        <a:rPr lang="vi-VN" sz="1600" b="0" i="1" smtClean="0">
                          <a:latin typeface="Cambria Math" panose="02040503050406030204" pitchFamily="18" charset="0"/>
                        </a:rPr>
                        <m:t>𝑛</m:t>
                      </m:r>
                      <m:r>
                        <a:rPr lang="vi-VN" sz="1600" b="0" i="1" smtClean="0">
                          <a:latin typeface="Cambria Math" panose="02040503050406030204" pitchFamily="18" charset="0"/>
                        </a:rPr>
                        <m:t> </m:t>
                      </m:r>
                    </m:oMath>
                  </m:oMathPara>
                </a14:m>
                <a:endParaRPr lang="vi-VN" sz="16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vi-VN" sz="1600" b="0" i="1" smtClean="0">
                          <a:latin typeface="Cambria Math" panose="02040503050406030204" pitchFamily="18" charset="0"/>
                        </a:rPr>
                        <m:t>𝑡𝑎</m:t>
                      </m:r>
                      <m:r>
                        <a:rPr lang="vi-VN" sz="1600" b="0" i="1" smtClean="0">
                          <a:latin typeface="Cambria Math" panose="02040503050406030204" pitchFamily="18" charset="0"/>
                        </a:rPr>
                        <m:t> </m:t>
                      </m:r>
                      <m:r>
                        <a:rPr lang="vi-VN" sz="1600" b="0" i="1" smtClean="0">
                          <a:latin typeface="Cambria Math" panose="02040503050406030204" pitchFamily="18" charset="0"/>
                        </a:rPr>
                        <m:t>𝑐</m:t>
                      </m:r>
                      <m:r>
                        <a:rPr lang="vi-VN" sz="1600" b="0" i="1" smtClean="0">
                          <a:latin typeface="Cambria Math" panose="02040503050406030204" pitchFamily="18" charset="0"/>
                        </a:rPr>
                        <m:t>ó</m:t>
                      </m:r>
                    </m:oMath>
                  </m:oMathPara>
                </a14:m>
                <a:endParaRPr lang="vi-VN" sz="1600" dirty="0"/>
              </a:p>
              <a:p>
                <a:r>
                  <a:rPr lang="vi-VN" sz="1600" dirty="0"/>
                  <a:t>	  </a:t>
                </a:r>
                <a14:m>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smtClean="0">
                                <a:latin typeface="Cambria Math" panose="02040503050406030204" pitchFamily="18" charset="0"/>
                              </a:rPr>
                            </m:ctrlPr>
                          </m:eqArrPr>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0</m:t>
                                </m:r>
                              </m:e>
                            </m:d>
                            <m:r>
                              <a:rPr lang="vi-VN" sz="1600" b="0" i="1" smtClean="0">
                                <a:latin typeface="Cambria Math" panose="02040503050406030204" pitchFamily="18" charset="0"/>
                              </a:rPr>
                              <m:t>=0</m:t>
                            </m:r>
                          </m:e>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−1</m:t>
                                </m:r>
                              </m:e>
                            </m:d>
                            <m:r>
                              <a:rPr lang="vi-VN" sz="1600" b="0" i="1" smtClean="0">
                                <a:latin typeface="Cambria Math" panose="02040503050406030204" pitchFamily="18" charset="0"/>
                              </a:rPr>
                              <m:t>+1</m:t>
                            </m:r>
                          </m:e>
                        </m:eqArr>
                      </m:e>
                    </m:d>
                  </m:oMath>
                </a14:m>
                <a:endParaRPr lang="vi-VN" sz="1600" dirty="0"/>
              </a:p>
              <a:p>
                <a:r>
                  <a:rPr lang="vi-VN" sz="1600" dirty="0"/>
                  <a:t>B5: Giải công thức trên.</a:t>
                </a:r>
              </a:p>
            </p:txBody>
          </p:sp>
        </mc:Choice>
        <mc:Fallback xmlns="">
          <p:sp>
            <p:nvSpPr>
              <p:cNvPr id="5" name="Hộp Văn bản 4"/>
              <p:cNvSpPr txBox="1">
                <a:spLocks noRot="1" noChangeAspect="1" noMove="1" noResize="1" noEditPoints="1" noAdjustHandles="1" noChangeArrowheads="1" noChangeShapeType="1" noTextEdit="1"/>
              </p:cNvSpPr>
              <p:nvPr/>
            </p:nvSpPr>
            <p:spPr>
              <a:xfrm>
                <a:off x="2059859" y="1125763"/>
                <a:ext cx="6611011" cy="3160609"/>
              </a:xfrm>
              <a:prstGeom prst="rect">
                <a:avLst/>
              </a:prstGeom>
              <a:blipFill>
                <a:blip r:embed="rId2"/>
                <a:stretch>
                  <a:fillRect l="-554" t="-579" b="-1737"/>
                </a:stretch>
              </a:blipFill>
            </p:spPr>
            <p:txBody>
              <a:bodyPr/>
              <a:lstStyle/>
              <a:p>
                <a:r>
                  <a:rPr lang="vi-VN">
                    <a:noFill/>
                  </a:rPr>
                  <a:t> </a:t>
                </a:r>
              </a:p>
            </p:txBody>
          </p:sp>
        </mc:Fallback>
      </mc:AlternateContent>
      <p:sp>
        <p:nvSpPr>
          <p:cNvPr id="3" name="Hộp Văn bản 2">
            <a:extLst>
              <a:ext uri="{FF2B5EF4-FFF2-40B4-BE49-F238E27FC236}">
                <a16:creationId xmlns:a16="http://schemas.microsoft.com/office/drawing/2014/main" id="{B5FA90CF-CC6F-AFCD-61F6-4C14710D73E6}"/>
              </a:ext>
            </a:extLst>
          </p:cNvPr>
          <p:cNvSpPr txBox="1"/>
          <p:nvPr/>
        </p:nvSpPr>
        <p:spPr>
          <a:xfrm>
            <a:off x="8628016" y="4744682"/>
            <a:ext cx="515983" cy="523220"/>
          </a:xfrm>
          <a:prstGeom prst="rect">
            <a:avLst/>
          </a:prstGeom>
          <a:noFill/>
        </p:spPr>
        <p:txBody>
          <a:bodyPr wrap="square" rtlCol="0">
            <a:spAutoFit/>
          </a:bodyPr>
          <a:lstStyle/>
          <a:p>
            <a:r>
              <a:rPr lang="en-US" dirty="0">
                <a:solidFill>
                  <a:schemeClr val="bg1"/>
                </a:solidFill>
              </a:rPr>
              <a:t>24</a:t>
            </a:r>
          </a:p>
          <a:p>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187083"/>
            <a:ext cx="6588000" cy="669000"/>
          </a:xfrm>
        </p:spPr>
        <p:txBody>
          <a:bodyPr/>
          <a:lstStyle/>
          <a:p>
            <a:r>
              <a:rPr lang="en-US" dirty="0" err="1">
                <a:latin typeface="Calibri" panose="020F0502020204030204" pitchFamily="34" charset="0"/>
                <a:ea typeface="Calibri" panose="020F0502020204030204" pitchFamily="34" charset="0"/>
                <a:cs typeface="Calibri" panose="020F0502020204030204" pitchFamily="34" charset="0"/>
              </a:rPr>
              <a:t>Ví</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dụ</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8" name="Tiêu đề phụ 7"/>
          <p:cNvSpPr txBox="1"/>
          <p:nvPr/>
        </p:nvSpPr>
        <p:spPr>
          <a:xfrm>
            <a:off x="2052236" y="1085728"/>
            <a:ext cx="7652100" cy="663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err="1"/>
              <a:t>Thuật</a:t>
            </a:r>
            <a:r>
              <a:rPr lang="en-US" sz="1800" dirty="0"/>
              <a:t> </a:t>
            </a:r>
            <a:r>
              <a:rPr lang="en-US" sz="1800" dirty="0" err="1"/>
              <a:t>toán</a:t>
            </a:r>
            <a:r>
              <a:rPr lang="en-US" sz="1800" dirty="0"/>
              <a:t> Quicksort</a:t>
            </a:r>
            <a:endParaRPr lang="vi-VN" sz="1800" dirty="0"/>
          </a:p>
        </p:txBody>
      </p:sp>
      <p:sp>
        <p:nvSpPr>
          <p:cNvPr id="9" name="Hộp Văn bản 8"/>
          <p:cNvSpPr txBox="1"/>
          <p:nvPr/>
        </p:nvSpPr>
        <p:spPr>
          <a:xfrm>
            <a:off x="2052236" y="1327330"/>
            <a:ext cx="6611011" cy="3754874"/>
          </a:xfrm>
          <a:prstGeom prst="rect">
            <a:avLst/>
          </a:prstGeom>
          <a:noFill/>
        </p:spPr>
        <p:txBody>
          <a:bodyPr wrap="square" rtlCol="0">
            <a:spAutoFit/>
          </a:bodyPr>
          <a:lstStyle/>
          <a:p>
            <a:r>
              <a:rPr lang="vi-VN" b="0" i="0" dirty="0" err="1">
                <a:solidFill>
                  <a:srgbClr val="00B050"/>
                </a:solidFill>
                <a:effectLst/>
                <a:latin typeface="Courier New" panose="02070309020205020404" pitchFamily="49" charset="0"/>
              </a:rPr>
              <a:t>def</a:t>
            </a:r>
            <a:r>
              <a:rPr lang="vi-VN" b="0" i="0" dirty="0">
                <a:effectLst/>
                <a:latin typeface="Courier New" panose="02070309020205020404" pitchFamily="49" charset="0"/>
              </a:rPr>
              <a:t> </a:t>
            </a:r>
            <a:r>
              <a:rPr lang="vi-VN" b="0" i="0" dirty="0" err="1">
                <a:solidFill>
                  <a:srgbClr val="0070C0"/>
                </a:solidFill>
                <a:effectLst/>
                <a:latin typeface="Courier New" panose="02070309020205020404" pitchFamily="49" charset="0"/>
              </a:rPr>
              <a:t>quicksort</a:t>
            </a:r>
            <a:r>
              <a:rPr lang="vi-VN" b="0" i="0" dirty="0">
                <a:effectLst/>
                <a:latin typeface="Courier New" panose="02070309020205020404" pitchFamily="49" charset="0"/>
              </a:rPr>
              <a:t>(</a:t>
            </a:r>
            <a:r>
              <a:rPr lang="vi-VN" b="0" i="0" dirty="0" err="1">
                <a:effectLst/>
                <a:latin typeface="Courier New" panose="02070309020205020404" pitchFamily="49" charset="0"/>
              </a:rPr>
              <a:t>arr</a:t>
            </a:r>
            <a:r>
              <a:rPr lang="vi-VN" b="0" i="0" dirty="0">
                <a:effectLst/>
                <a:latin typeface="Courier New" panose="02070309020205020404" pitchFamily="49" charset="0"/>
              </a:rPr>
              <a:t>):</a:t>
            </a:r>
            <a:br>
              <a:rPr lang="vi-VN" dirty="0"/>
            </a:br>
            <a:r>
              <a:rPr lang="vi-VN" dirty="0"/>
              <a:t>        </a:t>
            </a:r>
            <a:r>
              <a:rPr lang="vi-VN" b="0" i="0" dirty="0" err="1">
                <a:solidFill>
                  <a:srgbClr val="00B050"/>
                </a:solidFill>
                <a:effectLst/>
                <a:latin typeface="Courier New" panose="02070309020205020404" pitchFamily="49" charset="0"/>
              </a:rPr>
              <a:t>if</a:t>
            </a:r>
            <a:r>
              <a:rPr lang="vi-VN" b="0" i="0" dirty="0">
                <a:solidFill>
                  <a:srgbClr val="00B050"/>
                </a:solidFill>
                <a:effectLst/>
                <a:latin typeface="Courier New" panose="02070309020205020404" pitchFamily="49" charset="0"/>
              </a:rPr>
              <a:t> len</a:t>
            </a:r>
            <a:r>
              <a:rPr lang="vi-VN" b="0" i="0" dirty="0">
                <a:effectLst/>
                <a:latin typeface="Courier New" panose="02070309020205020404" pitchFamily="49" charset="0"/>
              </a:rPr>
              <a:t>(</a:t>
            </a:r>
            <a:r>
              <a:rPr lang="vi-VN" b="0" i="0" dirty="0" err="1">
                <a:effectLst/>
                <a:latin typeface="Courier New" panose="02070309020205020404" pitchFamily="49" charset="0"/>
              </a:rPr>
              <a:t>arr</a:t>
            </a:r>
            <a:r>
              <a:rPr lang="vi-VN" b="0" i="0" dirty="0">
                <a:effectLst/>
                <a:latin typeface="Courier New" panose="02070309020205020404" pitchFamily="49" charset="0"/>
              </a:rPr>
              <a:t>) &lt;= 1:</a:t>
            </a:r>
            <a:br>
              <a:rPr lang="vi-VN" dirty="0"/>
            </a:br>
            <a:r>
              <a:rPr lang="vi-VN" dirty="0"/>
              <a:t>	</a:t>
            </a:r>
            <a:r>
              <a:rPr lang="vi-VN" b="0" i="0" dirty="0" err="1">
                <a:solidFill>
                  <a:srgbClr val="00B050"/>
                </a:solidFill>
                <a:effectLst/>
                <a:latin typeface="Courier New" panose="02070309020205020404" pitchFamily="49" charset="0"/>
              </a:rPr>
              <a:t>return</a:t>
            </a:r>
            <a:r>
              <a:rPr lang="vi-VN" b="0" i="0" dirty="0">
                <a:effectLst/>
                <a:latin typeface="Courier New" panose="02070309020205020404" pitchFamily="49" charset="0"/>
              </a:rPr>
              <a:t> </a:t>
            </a:r>
            <a:r>
              <a:rPr lang="vi-VN" b="0" i="0" dirty="0" err="1">
                <a:effectLst/>
                <a:latin typeface="Courier New" panose="02070309020205020404" pitchFamily="49" charset="0"/>
              </a:rPr>
              <a:t>arr</a:t>
            </a:r>
            <a:r>
              <a:rPr lang="vi-VN" b="0" i="0" dirty="0">
                <a:effectLst/>
                <a:latin typeface="Courier New" panose="02070309020205020404" pitchFamily="49" charset="0"/>
              </a:rPr>
              <a:t> </a:t>
            </a:r>
            <a:r>
              <a:rPr lang="vi-VN" b="0" i="0" dirty="0" err="1">
                <a:effectLst/>
                <a:latin typeface="Courier New" panose="02070309020205020404" pitchFamily="49" charset="0"/>
              </a:rPr>
              <a:t>pivot</a:t>
            </a:r>
            <a:r>
              <a:rPr lang="vi-VN" b="0" i="0" dirty="0">
                <a:effectLst/>
                <a:latin typeface="Courier New" panose="02070309020205020404" pitchFamily="49" charset="0"/>
              </a:rPr>
              <a:t> = </a:t>
            </a:r>
          </a:p>
          <a:p>
            <a:r>
              <a:rPr lang="vi-VN" dirty="0">
                <a:latin typeface="Courier New" panose="02070309020205020404" pitchFamily="49" charset="0"/>
              </a:rPr>
              <a:t>		</a:t>
            </a:r>
            <a:r>
              <a:rPr lang="vi-VN" b="0" i="0" dirty="0" err="1">
                <a:effectLst/>
                <a:latin typeface="Courier New" panose="02070309020205020404" pitchFamily="49" charset="0"/>
              </a:rPr>
              <a:t>arr</a:t>
            </a:r>
            <a:r>
              <a:rPr lang="vi-VN" b="0" i="0" dirty="0">
                <a:effectLst/>
                <a:latin typeface="Courier New" panose="02070309020205020404" pitchFamily="49" charset="0"/>
              </a:rPr>
              <a:t>[</a:t>
            </a:r>
            <a:r>
              <a:rPr lang="vi-VN" b="0" i="0" dirty="0" err="1">
                <a:effectLst/>
                <a:latin typeface="Courier New" panose="02070309020205020404" pitchFamily="49" charset="0"/>
              </a:rPr>
              <a:t>random.randint</a:t>
            </a:r>
            <a:r>
              <a:rPr lang="vi-VN" b="0" i="0" dirty="0">
                <a:effectLst/>
                <a:latin typeface="Courier New" panose="02070309020205020404" pitchFamily="49" charset="0"/>
              </a:rPr>
              <a:t>(1, n)]</a:t>
            </a:r>
            <a:br>
              <a:rPr lang="vi-VN" dirty="0"/>
            </a:br>
            <a:r>
              <a:rPr lang="vi-VN" dirty="0"/>
              <a:t>        </a:t>
            </a:r>
            <a:r>
              <a:rPr lang="vi-VN" b="0" i="0" dirty="0" err="1">
                <a:effectLst/>
                <a:latin typeface="Courier New" panose="02070309020205020404" pitchFamily="49" charset="0"/>
              </a:rPr>
              <a:t>left</a:t>
            </a:r>
            <a:r>
              <a:rPr lang="vi-VN" b="0" i="0" dirty="0">
                <a:effectLst/>
                <a:latin typeface="Courier New" panose="02070309020205020404" pitchFamily="49" charset="0"/>
              </a:rPr>
              <a:t> = [x </a:t>
            </a:r>
            <a:r>
              <a:rPr lang="vi-VN" b="0" i="0" dirty="0" err="1">
                <a:solidFill>
                  <a:srgbClr val="00B050"/>
                </a:solidFill>
                <a:effectLst/>
                <a:latin typeface="Courier New" panose="02070309020205020404" pitchFamily="49" charset="0"/>
              </a:rPr>
              <a:t>for</a:t>
            </a:r>
            <a:r>
              <a:rPr lang="vi-VN" b="0" i="0" dirty="0">
                <a:effectLst/>
                <a:latin typeface="Courier New" panose="02070309020205020404" pitchFamily="49" charset="0"/>
              </a:rPr>
              <a:t> x </a:t>
            </a:r>
            <a:r>
              <a:rPr lang="vi-VN" b="0" i="0" dirty="0">
                <a:solidFill>
                  <a:srgbClr val="7030A0"/>
                </a:solidFill>
                <a:effectLst/>
                <a:latin typeface="Courier New" panose="02070309020205020404" pitchFamily="49" charset="0"/>
              </a:rPr>
              <a:t>in</a:t>
            </a:r>
            <a:r>
              <a:rPr lang="vi-VN" b="0" i="0" dirty="0">
                <a:effectLst/>
                <a:latin typeface="Courier New" panose="02070309020205020404" pitchFamily="49" charset="0"/>
              </a:rPr>
              <a:t> </a:t>
            </a:r>
            <a:r>
              <a:rPr lang="vi-VN" b="0" i="0" dirty="0" err="1">
                <a:effectLst/>
                <a:latin typeface="Courier New" panose="02070309020205020404" pitchFamily="49" charset="0"/>
              </a:rPr>
              <a:t>arr</a:t>
            </a:r>
            <a:r>
              <a:rPr lang="vi-VN" b="0" i="0" dirty="0">
                <a:effectLst/>
                <a:latin typeface="Courier New" panose="02070309020205020404" pitchFamily="49" charset="0"/>
              </a:rPr>
              <a:t> </a:t>
            </a:r>
            <a:r>
              <a:rPr lang="vi-VN" b="0" i="0" dirty="0" err="1">
                <a:effectLst/>
                <a:latin typeface="Courier New" panose="02070309020205020404" pitchFamily="49" charset="0"/>
              </a:rPr>
              <a:t>if</a:t>
            </a:r>
            <a:r>
              <a:rPr lang="vi-VN" b="0" i="0" dirty="0">
                <a:effectLst/>
                <a:latin typeface="Courier New" panose="02070309020205020404" pitchFamily="49" charset="0"/>
              </a:rPr>
              <a:t> x &lt; </a:t>
            </a:r>
            <a:r>
              <a:rPr lang="vi-VN" b="0" i="0" dirty="0" err="1">
                <a:effectLst/>
                <a:latin typeface="Courier New" panose="02070309020205020404" pitchFamily="49" charset="0"/>
              </a:rPr>
              <a:t>pivot</a:t>
            </a:r>
            <a:r>
              <a:rPr lang="vi-VN" b="0" i="0" dirty="0">
                <a:effectLst/>
                <a:latin typeface="Courier New" panose="02070309020205020404" pitchFamily="49" charset="0"/>
              </a:rPr>
              <a:t>]</a:t>
            </a:r>
            <a:br>
              <a:rPr lang="vi-VN" dirty="0"/>
            </a:br>
            <a:r>
              <a:rPr lang="vi-VN" dirty="0"/>
              <a:t>        </a:t>
            </a:r>
            <a:r>
              <a:rPr lang="vi-VN" b="0" i="0" dirty="0" err="1">
                <a:effectLst/>
                <a:latin typeface="Courier New" panose="02070309020205020404" pitchFamily="49" charset="0"/>
              </a:rPr>
              <a:t>middle</a:t>
            </a:r>
            <a:r>
              <a:rPr lang="vi-VN" b="0" i="0" dirty="0">
                <a:effectLst/>
                <a:latin typeface="Courier New" panose="02070309020205020404" pitchFamily="49" charset="0"/>
              </a:rPr>
              <a:t> = [x </a:t>
            </a:r>
            <a:r>
              <a:rPr lang="vi-VN" b="0" i="0" dirty="0" err="1">
                <a:solidFill>
                  <a:srgbClr val="00B050"/>
                </a:solidFill>
                <a:effectLst/>
                <a:latin typeface="Courier New" panose="02070309020205020404" pitchFamily="49" charset="0"/>
              </a:rPr>
              <a:t>for</a:t>
            </a:r>
            <a:r>
              <a:rPr lang="vi-VN" b="0" i="0" dirty="0">
                <a:effectLst/>
                <a:latin typeface="Courier New" panose="02070309020205020404" pitchFamily="49" charset="0"/>
              </a:rPr>
              <a:t> x </a:t>
            </a:r>
            <a:r>
              <a:rPr lang="vi-VN" b="0" i="0" dirty="0">
                <a:solidFill>
                  <a:srgbClr val="7030A0"/>
                </a:solidFill>
                <a:effectLst/>
                <a:latin typeface="Courier New" panose="02070309020205020404" pitchFamily="49" charset="0"/>
              </a:rPr>
              <a:t>in</a:t>
            </a:r>
            <a:r>
              <a:rPr lang="vi-VN" b="0" i="0" dirty="0">
                <a:effectLst/>
                <a:latin typeface="Courier New" panose="02070309020205020404" pitchFamily="49" charset="0"/>
              </a:rPr>
              <a:t> </a:t>
            </a:r>
            <a:r>
              <a:rPr lang="vi-VN" b="0" i="0" dirty="0" err="1">
                <a:effectLst/>
                <a:latin typeface="Courier New" panose="02070309020205020404" pitchFamily="49" charset="0"/>
              </a:rPr>
              <a:t>arr</a:t>
            </a:r>
            <a:r>
              <a:rPr lang="vi-VN" b="0" i="0" dirty="0">
                <a:effectLst/>
                <a:latin typeface="Courier New" panose="02070309020205020404" pitchFamily="49" charset="0"/>
              </a:rPr>
              <a:t> </a:t>
            </a:r>
            <a:r>
              <a:rPr lang="vi-VN" b="0" i="0" dirty="0" err="1">
                <a:effectLst/>
                <a:latin typeface="Courier New" panose="02070309020205020404" pitchFamily="49" charset="0"/>
              </a:rPr>
              <a:t>if</a:t>
            </a:r>
            <a:r>
              <a:rPr lang="vi-VN" b="0" i="0" dirty="0">
                <a:effectLst/>
                <a:latin typeface="Courier New" panose="02070309020205020404" pitchFamily="49" charset="0"/>
              </a:rPr>
              <a:t> x == </a:t>
            </a:r>
            <a:r>
              <a:rPr lang="vi-VN" b="0" i="0" dirty="0" err="1">
                <a:effectLst/>
                <a:latin typeface="Courier New" panose="02070309020205020404" pitchFamily="49" charset="0"/>
              </a:rPr>
              <a:t>pivot</a:t>
            </a:r>
            <a:r>
              <a:rPr lang="vi-VN" b="0" i="0" dirty="0">
                <a:effectLst/>
                <a:latin typeface="Courier New" panose="02070309020205020404" pitchFamily="49" charset="0"/>
              </a:rPr>
              <a:t>]</a:t>
            </a:r>
            <a:br>
              <a:rPr lang="vi-VN" dirty="0"/>
            </a:br>
            <a:r>
              <a:rPr lang="vi-VN" dirty="0"/>
              <a:t>        </a:t>
            </a:r>
            <a:r>
              <a:rPr lang="vi-VN" b="0" i="0" dirty="0" err="1">
                <a:effectLst/>
                <a:latin typeface="Courier New" panose="02070309020205020404" pitchFamily="49" charset="0"/>
              </a:rPr>
              <a:t>right</a:t>
            </a:r>
            <a:r>
              <a:rPr lang="vi-VN" b="0" i="0" dirty="0">
                <a:effectLst/>
                <a:latin typeface="Courier New" panose="02070309020205020404" pitchFamily="49" charset="0"/>
              </a:rPr>
              <a:t> = [x </a:t>
            </a:r>
            <a:r>
              <a:rPr lang="vi-VN" b="0" i="0" dirty="0" err="1">
                <a:solidFill>
                  <a:srgbClr val="00B050"/>
                </a:solidFill>
                <a:effectLst/>
                <a:latin typeface="Courier New" panose="02070309020205020404" pitchFamily="49" charset="0"/>
              </a:rPr>
              <a:t>for</a:t>
            </a:r>
            <a:r>
              <a:rPr lang="vi-VN" b="0" i="0" dirty="0">
                <a:effectLst/>
                <a:latin typeface="Courier New" panose="02070309020205020404" pitchFamily="49" charset="0"/>
              </a:rPr>
              <a:t> x </a:t>
            </a:r>
            <a:r>
              <a:rPr lang="vi-VN" b="0" i="0" dirty="0">
                <a:solidFill>
                  <a:srgbClr val="7030A0"/>
                </a:solidFill>
                <a:effectLst/>
                <a:latin typeface="Courier New" panose="02070309020205020404" pitchFamily="49" charset="0"/>
              </a:rPr>
              <a:t>in</a:t>
            </a:r>
            <a:r>
              <a:rPr lang="vi-VN" b="0" i="0" dirty="0">
                <a:effectLst/>
                <a:latin typeface="Courier New" panose="02070309020205020404" pitchFamily="49" charset="0"/>
              </a:rPr>
              <a:t> </a:t>
            </a:r>
            <a:r>
              <a:rPr lang="vi-VN" b="0" i="0" dirty="0" err="1">
                <a:effectLst/>
                <a:latin typeface="Courier New" panose="02070309020205020404" pitchFamily="49" charset="0"/>
              </a:rPr>
              <a:t>arr</a:t>
            </a:r>
            <a:r>
              <a:rPr lang="vi-VN" b="0" i="0" dirty="0">
                <a:effectLst/>
                <a:latin typeface="Courier New" panose="02070309020205020404" pitchFamily="49" charset="0"/>
              </a:rPr>
              <a:t> </a:t>
            </a:r>
            <a:r>
              <a:rPr lang="vi-VN" b="0" i="0" dirty="0" err="1">
                <a:effectLst/>
                <a:latin typeface="Courier New" panose="02070309020205020404" pitchFamily="49" charset="0"/>
              </a:rPr>
              <a:t>if</a:t>
            </a:r>
            <a:r>
              <a:rPr lang="vi-VN" b="0" i="0" dirty="0">
                <a:effectLst/>
                <a:latin typeface="Courier New" panose="02070309020205020404" pitchFamily="49" charset="0"/>
              </a:rPr>
              <a:t> x &gt; </a:t>
            </a:r>
            <a:r>
              <a:rPr lang="vi-VN" b="0" i="0" dirty="0" err="1">
                <a:effectLst/>
                <a:latin typeface="Courier New" panose="02070309020205020404" pitchFamily="49" charset="0"/>
              </a:rPr>
              <a:t>pivot</a:t>
            </a:r>
            <a:r>
              <a:rPr lang="vi-VN" b="0" i="0" dirty="0">
                <a:effectLst/>
                <a:latin typeface="Courier New" panose="02070309020205020404" pitchFamily="49" charset="0"/>
              </a:rPr>
              <a:t>]</a:t>
            </a:r>
            <a:br>
              <a:rPr lang="vi-VN" dirty="0"/>
            </a:br>
            <a:r>
              <a:rPr lang="vi-VN" dirty="0"/>
              <a:t>        </a:t>
            </a:r>
            <a:r>
              <a:rPr lang="vi-VN" b="0" i="0" dirty="0" err="1">
                <a:solidFill>
                  <a:srgbClr val="00B050"/>
                </a:solidFill>
                <a:effectLst/>
                <a:latin typeface="Courier New" panose="02070309020205020404" pitchFamily="49" charset="0"/>
              </a:rPr>
              <a:t>return</a:t>
            </a:r>
            <a:r>
              <a:rPr lang="vi-VN" b="0" i="0" dirty="0">
                <a:effectLst/>
                <a:latin typeface="Courier New" panose="02070309020205020404" pitchFamily="49" charset="0"/>
              </a:rPr>
              <a:t> </a:t>
            </a:r>
            <a:r>
              <a:rPr lang="vi-VN" b="0" i="0" dirty="0" err="1">
                <a:effectLst/>
                <a:latin typeface="Courier New" panose="02070309020205020404" pitchFamily="49" charset="0"/>
              </a:rPr>
              <a:t>quicksort</a:t>
            </a:r>
            <a:r>
              <a:rPr lang="vi-VN" b="0" i="0" dirty="0">
                <a:effectLst/>
                <a:latin typeface="Courier New" panose="02070309020205020404" pitchFamily="49" charset="0"/>
              </a:rPr>
              <a:t>(</a:t>
            </a:r>
            <a:r>
              <a:rPr lang="vi-VN" b="0" i="0" dirty="0" err="1">
                <a:effectLst/>
                <a:latin typeface="Courier New" panose="02070309020205020404" pitchFamily="49" charset="0"/>
              </a:rPr>
              <a:t>left</a:t>
            </a:r>
            <a:r>
              <a:rPr lang="vi-VN" b="0" i="0" dirty="0">
                <a:effectLst/>
                <a:latin typeface="Courier New" panose="02070309020205020404" pitchFamily="49" charset="0"/>
              </a:rPr>
              <a:t>) + </a:t>
            </a:r>
          </a:p>
          <a:p>
            <a:r>
              <a:rPr lang="vi-VN" dirty="0">
                <a:latin typeface="Courier New" panose="02070309020205020404" pitchFamily="49" charset="0"/>
              </a:rPr>
              <a:t>		</a:t>
            </a:r>
            <a:r>
              <a:rPr lang="vi-VN" b="0" i="0" dirty="0" err="1">
                <a:effectLst/>
                <a:latin typeface="Courier New" panose="02070309020205020404" pitchFamily="49" charset="0"/>
              </a:rPr>
              <a:t>middle</a:t>
            </a:r>
            <a:r>
              <a:rPr lang="vi-VN" b="0" i="0" dirty="0">
                <a:effectLst/>
                <a:latin typeface="Courier New" panose="02070309020205020404" pitchFamily="49" charset="0"/>
              </a:rPr>
              <a:t> + </a:t>
            </a:r>
            <a:r>
              <a:rPr lang="vi-VN" b="0" i="0" dirty="0" err="1">
                <a:effectLst/>
                <a:latin typeface="Courier New" panose="02070309020205020404" pitchFamily="49" charset="0"/>
              </a:rPr>
              <a:t>quicksort</a:t>
            </a:r>
            <a:r>
              <a:rPr lang="vi-VN" b="0" i="0" dirty="0">
                <a:effectLst/>
                <a:latin typeface="Courier New" panose="02070309020205020404" pitchFamily="49" charset="0"/>
              </a:rPr>
              <a:t>(</a:t>
            </a:r>
            <a:r>
              <a:rPr lang="vi-VN" b="0" i="0" dirty="0" err="1">
                <a:effectLst/>
                <a:latin typeface="Courier New" panose="02070309020205020404" pitchFamily="49" charset="0"/>
              </a:rPr>
              <a:t>right</a:t>
            </a:r>
            <a:r>
              <a:rPr lang="vi-VN" b="0" i="0" dirty="0">
                <a:effectLst/>
                <a:latin typeface="Courier New" panose="02070309020205020404" pitchFamily="49" charset="0"/>
              </a:rPr>
              <a:t>)</a:t>
            </a:r>
            <a:br>
              <a:rPr lang="vi-VN" sz="2400" dirty="0"/>
            </a:br>
            <a:endParaRPr lang="vi-VN" sz="1600" dirty="0"/>
          </a:p>
          <a:p>
            <a:r>
              <a:rPr lang="vi-VN" sz="1600" dirty="0"/>
              <a:t>B1: Số tham số đầu vào là N.</a:t>
            </a:r>
          </a:p>
          <a:p>
            <a:r>
              <a:rPr lang="vi-VN" sz="1600" dirty="0"/>
              <a:t>B2: Phép toán cơ bản trong thuật toán là phép </a:t>
            </a:r>
            <a:r>
              <a:rPr lang="vi-VN" sz="1600" dirty="0" err="1"/>
              <a:t>swap</a:t>
            </a:r>
            <a:r>
              <a:rPr lang="vi-VN" sz="1600" dirty="0"/>
              <a:t>.</a:t>
            </a:r>
          </a:p>
          <a:p>
            <a:r>
              <a:rPr lang="vi-VN" sz="1600" dirty="0"/>
              <a:t>B3: Ta thấy với mọi N giống nhau, số phép toán có</a:t>
            </a:r>
          </a:p>
          <a:p>
            <a:r>
              <a:rPr lang="vi-VN" sz="1600" dirty="0"/>
              <a:t>thể thay đổi tùy theo dãy </a:t>
            </a:r>
            <a:r>
              <a:rPr lang="vi-VN" sz="1600" dirty="0" err="1"/>
              <a:t>input</a:t>
            </a:r>
            <a:r>
              <a:rPr lang="vi-VN" sz="1600" dirty="0"/>
              <a:t> đầu bài.</a:t>
            </a:r>
          </a:p>
          <a:p>
            <a:r>
              <a:rPr lang="vi-VN" sz="1600" dirty="0"/>
              <a:t>Do đó cần phải chia ra các trường hợp chạy tốt nhất,</a:t>
            </a:r>
          </a:p>
          <a:p>
            <a:r>
              <a:rPr lang="vi-VN" sz="1600" dirty="0"/>
              <a:t>trung bình và xấu nhất.</a:t>
            </a:r>
          </a:p>
        </p:txBody>
      </p:sp>
      <p:sp>
        <p:nvSpPr>
          <p:cNvPr id="3" name="Hộp Văn bản 2">
            <a:extLst>
              <a:ext uri="{FF2B5EF4-FFF2-40B4-BE49-F238E27FC236}">
                <a16:creationId xmlns:a16="http://schemas.microsoft.com/office/drawing/2014/main" id="{01798D36-0A77-EE79-77A5-68D7EC295791}"/>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23</a:t>
            </a:r>
            <a:endParaRPr lang="vi-VN" dirty="0">
              <a:solidFill>
                <a:schemeClr val="bg1"/>
              </a:solidFill>
            </a:endParaRPr>
          </a:p>
        </p:txBody>
      </p:sp>
    </p:spTree>
    <p:extLst>
      <p:ext uri="{BB962C8B-B14F-4D97-AF65-F5344CB8AC3E}">
        <p14:creationId xmlns:p14="http://schemas.microsoft.com/office/powerpoint/2010/main" val="1122972873"/>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268858"/>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5" name="Hộp Văn bản 4"/>
              <p:cNvSpPr txBox="1"/>
              <p:nvPr/>
            </p:nvSpPr>
            <p:spPr>
              <a:xfrm>
                <a:off x="2059859" y="1125763"/>
                <a:ext cx="6611011" cy="2857577"/>
              </a:xfrm>
              <a:prstGeom prst="rect">
                <a:avLst/>
              </a:prstGeom>
              <a:noFill/>
            </p:spPr>
            <p:txBody>
              <a:bodyPr wrap="square" rtlCol="0">
                <a:spAutoFit/>
              </a:bodyPr>
              <a:lstStyle/>
              <a:p>
                <a:r>
                  <a:rPr lang="vi-VN" sz="1600" dirty="0"/>
                  <a:t>B4: Ta thiết lập công thức truy hồi cho số phép toán </a:t>
                </a:r>
              </a:p>
              <a:p>
                <a:r>
                  <a:rPr lang="vi-VN" sz="1600" dirty="0"/>
                  <a:t>cơ bản như sau:</a:t>
                </a:r>
              </a:p>
              <a:p>
                <a:endParaRPr lang="vi-VN" sz="1600" dirty="0"/>
              </a:p>
              <a:p>
                <a:pPr/>
                <a14:m>
                  <m:oMath xmlns:m="http://schemas.openxmlformats.org/officeDocument/2006/math">
                    <m:r>
                      <a:rPr lang="vi-VN" sz="1600" b="0" i="1" smtClean="0">
                        <a:latin typeface="Cambria Math" panose="02040503050406030204" pitchFamily="18" charset="0"/>
                      </a:rPr>
                      <m:t>𝐺</m:t>
                    </m:r>
                    <m:r>
                      <a:rPr lang="vi-VN" sz="1600" b="0" i="1" smtClean="0">
                        <a:latin typeface="Cambria Math" panose="02040503050406030204" pitchFamily="18" charset="0"/>
                      </a:rPr>
                      <m:t>ọ</m:t>
                    </m:r>
                    <m:r>
                      <a:rPr lang="vi-VN" sz="1600" b="0" i="1" smtClean="0">
                        <a:latin typeface="Cambria Math" panose="02040503050406030204" pitchFamily="18" charset="0"/>
                      </a:rPr>
                      <m:t>𝑖</m:t>
                    </m:r>
                    <m:r>
                      <a:rPr lang="vi-VN" sz="1600" b="0" i="1" smtClean="0">
                        <a:latin typeface="Cambria Math" panose="02040503050406030204" pitchFamily="18" charset="0"/>
                      </a:rPr>
                      <m:t> </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 </m:t>
                    </m:r>
                    <m:r>
                      <a:rPr lang="vi-VN" sz="1600" b="0" i="1" smtClean="0">
                        <a:latin typeface="Cambria Math" panose="02040503050406030204" pitchFamily="18" charset="0"/>
                      </a:rPr>
                      <m:t>𝑙</m:t>
                    </m:r>
                    <m:r>
                      <a:rPr lang="vi-VN" sz="1600" b="0" i="1" smtClean="0">
                        <a:latin typeface="Cambria Math" panose="02040503050406030204" pitchFamily="18" charset="0"/>
                      </a:rPr>
                      <m:t>à </m:t>
                    </m:r>
                    <m:r>
                      <a:rPr lang="vi-VN" sz="1600" b="0" i="1" smtClean="0">
                        <a:latin typeface="Cambria Math" panose="02040503050406030204" pitchFamily="18" charset="0"/>
                      </a:rPr>
                      <m:t>𝑠</m:t>
                    </m:r>
                    <m:r>
                      <a:rPr lang="vi-VN" sz="1600" b="0" i="1" smtClean="0">
                        <a:latin typeface="Cambria Math" panose="02040503050406030204" pitchFamily="18" charset="0"/>
                      </a:rPr>
                      <m:t>ố </m:t>
                    </m:r>
                    <m:r>
                      <a:rPr lang="vi-VN" sz="1600" b="0" i="1" smtClean="0">
                        <a:latin typeface="Cambria Math" panose="02040503050406030204" pitchFamily="18" charset="0"/>
                      </a:rPr>
                      <m:t>𝑙</m:t>
                    </m:r>
                    <m:r>
                      <a:rPr lang="vi-VN" sz="1600" b="0" i="1" smtClean="0">
                        <a:latin typeface="Cambria Math" panose="02040503050406030204" pitchFamily="18" charset="0"/>
                      </a:rPr>
                      <m:t>ầ</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𝑡</m:t>
                    </m:r>
                    <m:r>
                      <a:rPr lang="vi-VN" sz="1600" b="0" i="1" smtClean="0">
                        <a:latin typeface="Cambria Math" panose="02040503050406030204" pitchFamily="18" charset="0"/>
                      </a:rPr>
                      <m:t>h</m:t>
                    </m:r>
                    <m:r>
                      <a:rPr lang="vi-VN" sz="1600" b="0" i="1" smtClean="0">
                        <a:latin typeface="Cambria Math" panose="02040503050406030204" pitchFamily="18" charset="0"/>
                      </a:rPr>
                      <m:t>ự</m:t>
                    </m:r>
                    <m:r>
                      <a:rPr lang="vi-VN" sz="1600" b="0" i="1" smtClean="0">
                        <a:latin typeface="Cambria Math" panose="02040503050406030204" pitchFamily="18" charset="0"/>
                      </a:rPr>
                      <m:t>𝑐</m:t>
                    </m:r>
                    <m:r>
                      <a:rPr lang="vi-VN" sz="1600" b="0" i="1" smtClean="0">
                        <a:latin typeface="Cambria Math" panose="02040503050406030204" pitchFamily="18" charset="0"/>
                      </a:rPr>
                      <m:t> </m:t>
                    </m:r>
                    <m:r>
                      <a:rPr lang="vi-VN" sz="1600" b="0" i="1" smtClean="0">
                        <a:latin typeface="Cambria Math" panose="02040503050406030204" pitchFamily="18" charset="0"/>
                      </a:rPr>
                      <m:t>h</m:t>
                    </m:r>
                    <m:r>
                      <a:rPr lang="vi-VN" sz="1600" b="0" i="1" smtClean="0">
                        <a:latin typeface="Cambria Math" panose="02040503050406030204" pitchFamily="18" charset="0"/>
                      </a:rPr>
                      <m:t>𝑖</m:t>
                    </m:r>
                    <m:r>
                      <a:rPr lang="vi-VN" sz="1600" b="0" i="1" smtClean="0">
                        <a:latin typeface="Cambria Math" panose="02040503050406030204" pitchFamily="18" charset="0"/>
                      </a:rPr>
                      <m:t>ệ</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𝑝</m:t>
                    </m:r>
                    <m:r>
                      <a:rPr lang="vi-VN" sz="1600" b="0" i="1" smtClean="0">
                        <a:latin typeface="Cambria Math" panose="02040503050406030204" pitchFamily="18" charset="0"/>
                      </a:rPr>
                      <m:t>h</m:t>
                    </m:r>
                    <m:r>
                      <a:rPr lang="vi-VN" sz="1600" b="0" i="1" smtClean="0">
                        <a:latin typeface="Cambria Math" panose="02040503050406030204" pitchFamily="18" charset="0"/>
                      </a:rPr>
                      <m:t>é</m:t>
                    </m:r>
                    <m:r>
                      <a:rPr lang="vi-VN" sz="1600" b="0" i="1" smtClean="0">
                        <a:latin typeface="Cambria Math" panose="02040503050406030204" pitchFamily="18" charset="0"/>
                      </a:rPr>
                      <m:t>𝑝</m:t>
                    </m:r>
                    <m:r>
                      <a:rPr lang="vi-VN" sz="1600" b="0" i="1" smtClean="0">
                        <a:latin typeface="Cambria Math" panose="02040503050406030204" pitchFamily="18" charset="0"/>
                      </a:rPr>
                      <m:t> </m:t>
                    </m:r>
                    <m:r>
                      <a:rPr lang="vi-VN" sz="1600" b="0" i="1" smtClean="0">
                        <a:latin typeface="Cambria Math" panose="02040503050406030204" pitchFamily="18" charset="0"/>
                      </a:rPr>
                      <m:t>𝑡𝑜</m:t>
                    </m:r>
                    <m:r>
                      <a:rPr lang="vi-VN" sz="1600" b="0" i="1" smtClean="0">
                        <a:latin typeface="Cambria Math" panose="02040503050406030204" pitchFamily="18" charset="0"/>
                      </a:rPr>
                      <m:t>á</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𝑐</m:t>
                    </m:r>
                    <m:r>
                      <a:rPr lang="vi-VN" sz="1600" b="0" i="1" smtClean="0">
                        <a:latin typeface="Cambria Math" panose="02040503050406030204" pitchFamily="18" charset="0"/>
                      </a:rPr>
                      <m:t>ơ </m:t>
                    </m:r>
                    <m:r>
                      <a:rPr lang="vi-VN" sz="1600" b="0" i="1" smtClean="0">
                        <a:latin typeface="Cambria Math" panose="02040503050406030204" pitchFamily="18" charset="0"/>
                      </a:rPr>
                      <m:t>𝑏</m:t>
                    </m:r>
                    <m:r>
                      <a:rPr lang="vi-VN" sz="1600" b="0" i="1" smtClean="0">
                        <a:latin typeface="Cambria Math" panose="02040503050406030204" pitchFamily="18" charset="0"/>
                      </a:rPr>
                      <m:t>ả</m:t>
                    </m:r>
                    <m:r>
                      <a:rPr lang="vi-VN" sz="1600" b="0" i="1" smtClean="0">
                        <a:latin typeface="Cambria Math" panose="02040503050406030204" pitchFamily="18" charset="0"/>
                      </a:rPr>
                      <m:t>𝑛</m:t>
                    </m:r>
                    <m:r>
                      <a:rPr lang="vi-VN" sz="1600" b="0" i="1" smtClean="0">
                        <a:latin typeface="Cambria Math" panose="02040503050406030204" pitchFamily="18" charset="0"/>
                      </a:rPr>
                      <m:t>:</m:t>
                    </m:r>
                  </m:oMath>
                </a14:m>
                <a:r>
                  <a:rPr lang="vi-VN" sz="1600" dirty="0"/>
                  <a:t>	  	</a:t>
                </a:r>
                <a14:m>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smtClean="0">
                                <a:latin typeface="Cambria Math" panose="02040503050406030204" pitchFamily="18" charset="0"/>
                              </a:rPr>
                            </m:ctrlPr>
                          </m:eqArrPr>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1</m:t>
                                </m:r>
                              </m:e>
                            </m:d>
                            <m:r>
                              <a:rPr lang="vi-VN" sz="1600" b="0" i="1" smtClean="0">
                                <a:latin typeface="Cambria Math" panose="02040503050406030204" pitchFamily="18" charset="0"/>
                              </a:rPr>
                              <m:t>=</m:t>
                            </m:r>
                            <m:r>
                              <a:rPr lang="vi-VN" sz="1600" b="0" i="1" smtClean="0">
                                <a:latin typeface="Cambria Math" panose="02040503050406030204" pitchFamily="18" charset="0"/>
                              </a:rPr>
                              <m:t>1</m:t>
                            </m:r>
                          </m:e>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𝑖</m:t>
                                </m:r>
                              </m:e>
                            </m:d>
                            <m:r>
                              <a:rPr lang="vi-VN" sz="1600" b="0" i="1" smtClean="0">
                                <a:latin typeface="Cambria Math" panose="02040503050406030204" pitchFamily="18" charset="0"/>
                              </a:rPr>
                              <m:t>+</m:t>
                            </m:r>
                            <m:r>
                              <a:rPr lang="vi-VN" sz="1600" b="0" i="1" smtClean="0">
                                <a:latin typeface="Cambria Math" panose="02040503050406030204" pitchFamily="18" charset="0"/>
                              </a:rPr>
                              <m:t>1</m:t>
                            </m:r>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𝑖</m:t>
                                </m:r>
                              </m:e>
                            </m:d>
                            <m:r>
                              <a:rPr lang="vi-VN" sz="1600" b="0" i="1" smtClean="0">
                                <a:latin typeface="Cambria Math" panose="02040503050406030204" pitchFamily="18" charset="0"/>
                              </a:rPr>
                              <m:t>, (</m:t>
                            </m:r>
                            <m:r>
                              <a:rPr lang="vi-VN" sz="1600" b="0" i="1" smtClean="0">
                                <a:latin typeface="Cambria Math" panose="02040503050406030204" pitchFamily="18" charset="0"/>
                              </a:rPr>
                              <m:t>1</m:t>
                            </m:r>
                            <m:r>
                              <a:rPr lang="vi-VN" sz="1600" b="0" i="1" smtClean="0">
                                <a:latin typeface="Cambria Math" panose="02040503050406030204" pitchFamily="18" charset="0"/>
                              </a:rPr>
                              <m:t>≤</m:t>
                            </m:r>
                            <m:r>
                              <a:rPr lang="vi-VN" sz="1600" b="0" i="1" smtClean="0">
                                <a:latin typeface="Cambria Math" panose="02040503050406030204" pitchFamily="18" charset="0"/>
                              </a:rPr>
                              <m:t>𝑖</m:t>
                            </m:r>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m:t>
                            </m:r>
                          </m:e>
                        </m:eqArr>
                      </m:e>
                    </m:d>
                  </m:oMath>
                </a14:m>
                <a:endParaRPr lang="vi-VN" sz="1600" dirty="0"/>
              </a:p>
              <a:p>
                <a:pPr/>
                <a:endParaRPr lang="vi-VN" sz="1600" dirty="0"/>
              </a:p>
              <a:p>
                <a:r>
                  <a:rPr lang="vi-VN" sz="1600" dirty="0"/>
                  <a:t>B5: Giải công thức trên.</a:t>
                </a:r>
              </a:p>
              <a:p>
                <a:endParaRPr lang="vi-VN" sz="1600" dirty="0"/>
              </a:p>
              <a:p>
                <a:r>
                  <a:rPr lang="vi-VN" sz="1600" dirty="0" err="1"/>
                  <a:t>Link</a:t>
                </a:r>
                <a:r>
                  <a:rPr lang="vi-VN" sz="1600" dirty="0"/>
                  <a:t> chứng minh độ phức tạp trung bình của</a:t>
                </a:r>
              </a:p>
              <a:p>
                <a:r>
                  <a:rPr lang="vi-VN" sz="1600" dirty="0" err="1"/>
                  <a:t>Quicksort</a:t>
                </a:r>
                <a:r>
                  <a:rPr lang="vi-VN" sz="1600" dirty="0"/>
                  <a:t> tại </a:t>
                </a:r>
                <a:r>
                  <a:rPr lang="vi-VN" sz="1600" dirty="0">
                    <a:solidFill>
                      <a:srgbClr val="0070C0"/>
                    </a:solidFill>
                    <a:hlinkClick r:id="rId2">
                      <a:extLst>
                        <a:ext uri="{A12FA001-AC4F-418D-AE19-62706E023703}">
                          <ahyp:hlinkClr xmlns:ahyp="http://schemas.microsoft.com/office/drawing/2018/hyperlinkcolor" val="tx"/>
                        </a:ext>
                      </a:extLst>
                    </a:hlinkClick>
                  </a:rPr>
                  <a:t>đây</a:t>
                </a:r>
                <a:endParaRPr lang="vi-VN" sz="1600" dirty="0">
                  <a:solidFill>
                    <a:srgbClr val="0070C0"/>
                  </a:solidFill>
                </a:endParaRPr>
              </a:p>
            </p:txBody>
          </p:sp>
        </mc:Choice>
        <mc:Fallback>
          <p:sp>
            <p:nvSpPr>
              <p:cNvPr id="5" name="Hộp Văn bản 4"/>
              <p:cNvSpPr txBox="1">
                <a:spLocks noRot="1" noChangeAspect="1" noMove="1" noResize="1" noEditPoints="1" noAdjustHandles="1" noChangeArrowheads="1" noChangeShapeType="1" noTextEdit="1"/>
              </p:cNvSpPr>
              <p:nvPr/>
            </p:nvSpPr>
            <p:spPr>
              <a:xfrm>
                <a:off x="2059859" y="1125763"/>
                <a:ext cx="6611011" cy="2857577"/>
              </a:xfrm>
              <a:prstGeom prst="rect">
                <a:avLst/>
              </a:prstGeom>
              <a:blipFill>
                <a:blip r:embed="rId3"/>
                <a:stretch>
                  <a:fillRect l="-554" t="-641" b="-2137"/>
                </a:stretch>
              </a:blipFill>
            </p:spPr>
            <p:txBody>
              <a:bodyPr/>
              <a:lstStyle/>
              <a:p>
                <a:r>
                  <a:rPr lang="vi-VN">
                    <a:noFill/>
                  </a:rPr>
                  <a:t> </a:t>
                </a:r>
              </a:p>
            </p:txBody>
          </p:sp>
        </mc:Fallback>
      </mc:AlternateContent>
      <p:sp>
        <p:nvSpPr>
          <p:cNvPr id="3" name="Hộp Văn bản 2">
            <a:extLst>
              <a:ext uri="{FF2B5EF4-FFF2-40B4-BE49-F238E27FC236}">
                <a16:creationId xmlns:a16="http://schemas.microsoft.com/office/drawing/2014/main" id="{B5FA90CF-CC6F-AFCD-61F6-4C14710D73E6}"/>
              </a:ext>
            </a:extLst>
          </p:cNvPr>
          <p:cNvSpPr txBox="1"/>
          <p:nvPr/>
        </p:nvSpPr>
        <p:spPr>
          <a:xfrm>
            <a:off x="8628016" y="4744682"/>
            <a:ext cx="515983" cy="523220"/>
          </a:xfrm>
          <a:prstGeom prst="rect">
            <a:avLst/>
          </a:prstGeom>
          <a:noFill/>
        </p:spPr>
        <p:txBody>
          <a:bodyPr wrap="square" rtlCol="0">
            <a:spAutoFit/>
          </a:bodyPr>
          <a:lstStyle/>
          <a:p>
            <a:r>
              <a:rPr lang="en-US" dirty="0">
                <a:solidFill>
                  <a:schemeClr val="bg1"/>
                </a:solidFill>
              </a:rPr>
              <a:t>24</a:t>
            </a:r>
          </a:p>
          <a:p>
            <a:endParaRPr lang="vi-VN" dirty="0">
              <a:solidFill>
                <a:schemeClr val="bg1"/>
              </a:solidFill>
            </a:endParaRPr>
          </a:p>
        </p:txBody>
      </p:sp>
    </p:spTree>
    <p:extLst>
      <p:ext uri="{BB962C8B-B14F-4D97-AF65-F5344CB8AC3E}">
        <p14:creationId xmlns:p14="http://schemas.microsoft.com/office/powerpoint/2010/main" val="3278411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0" y="1964453"/>
            <a:ext cx="3932700" cy="2130900"/>
          </a:xfrm>
        </p:spPr>
        <p:txBody>
          <a:bodyPr/>
          <a:lstStyle/>
          <a:p>
            <a:pPr algn="l">
              <a:lnSpc>
                <a:spcPct val="150000"/>
              </a:lnSpc>
            </a:pPr>
            <a:r>
              <a:rPr lang="en-US" sz="2000" dirty="0" err="1">
                <a:latin typeface="Calibri" panose="020F0502020204030204" pitchFamily="34" charset="0"/>
                <a:ea typeface="Calibri" panose="020F0502020204030204" pitchFamily="34" charset="0"/>
                <a:cs typeface="Calibri" panose="020F0502020204030204" pitchFamily="34" charset="0"/>
              </a:rPr>
              <a:t>Phương</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pháp</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thế</a:t>
            </a:r>
            <a:endParaRPr lang="en-US" sz="2000" dirty="0">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r>
              <a:rPr lang="en-US" sz="2000" dirty="0" err="1">
                <a:latin typeface="Calibri" panose="020F0502020204030204" pitchFamily="34" charset="0"/>
                <a:ea typeface="Calibri" panose="020F0502020204030204" pitchFamily="34" charset="0"/>
                <a:cs typeface="Calibri" panose="020F0502020204030204" pitchFamily="34" charset="0"/>
              </a:rPr>
              <a:t>Cây</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đệ</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quy</a:t>
            </a:r>
            <a:endParaRPr lang="en-US" sz="2000" dirty="0">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r>
              <a:rPr lang="en-US" sz="2000" dirty="0" err="1">
                <a:latin typeface="Calibri" panose="020F0502020204030204" pitchFamily="34" charset="0"/>
                <a:ea typeface="Calibri" panose="020F0502020204030204" pitchFamily="34" charset="0"/>
                <a:cs typeface="Calibri" panose="020F0502020204030204" pitchFamily="34" charset="0"/>
              </a:rPr>
              <a:t>Định</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lý</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thợ</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3" name="Title 2"/>
          <p:cNvSpPr>
            <a:spLocks noGrp="1"/>
          </p:cNvSpPr>
          <p:nvPr>
            <p:ph type="title"/>
          </p:nvPr>
        </p:nvSpPr>
        <p:spPr>
          <a:xfrm>
            <a:off x="3211552" y="770663"/>
            <a:ext cx="5420490" cy="669000"/>
          </a:xfrm>
        </p:spPr>
        <p:txBody>
          <a:bodyPr/>
          <a:lstStyle/>
          <a:p>
            <a:r>
              <a:rPr lang="en-US" dirty="0" err="1">
                <a:latin typeface="Calibri" panose="020F0502020204030204" pitchFamily="34" charset="0"/>
                <a:ea typeface="Calibri" panose="020F0502020204030204" pitchFamily="34" charset="0"/>
                <a:cs typeface="Calibri" panose="020F0502020204030204" pitchFamily="34" charset="0"/>
              </a:rPr>
              <a:t>Các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cách</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giải</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công</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thức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truy</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hồi</a:t>
            </a:r>
            <a:endParaRPr lang="en-US" dirty="0"/>
          </a:p>
        </p:txBody>
      </p:sp>
      <p:sp>
        <p:nvSpPr>
          <p:cNvPr id="4" name="Hộp Văn bản 3">
            <a:extLst>
              <a:ext uri="{FF2B5EF4-FFF2-40B4-BE49-F238E27FC236}">
                <a16:creationId xmlns:a16="http://schemas.microsoft.com/office/drawing/2014/main" id="{ACCCB041-7E45-C35F-86CC-2FD434C76C70}"/>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25</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Phương</a:t>
            </a:r>
            <a:r>
              <a:rPr lang="en-US" sz="2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pháp</a:t>
            </a:r>
            <a:r>
              <a:rPr lang="en-US" sz="2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thế</a:t>
            </a:r>
            <a:endParaRPr lang="en-US" sz="2800" b="1" dirty="0">
              <a:solidFill>
                <a:schemeClr val="bg2"/>
              </a:solidFill>
            </a:endParaRPr>
          </a:p>
        </p:txBody>
      </p:sp>
      <p:sp>
        <p:nvSpPr>
          <p:cNvPr id="8" name="TextBox 7"/>
          <p:cNvSpPr txBox="1"/>
          <p:nvPr/>
        </p:nvSpPr>
        <p:spPr>
          <a:xfrm>
            <a:off x="2345474" y="1879425"/>
            <a:ext cx="4572000" cy="1815882"/>
          </a:xfrm>
          <a:prstGeom prst="rect">
            <a:avLst/>
          </a:prstGeom>
          <a:noFill/>
        </p:spPr>
        <p:txBody>
          <a:bodyPr wrap="square">
            <a:spAutoFit/>
          </a:bodyPr>
          <a:lstStyle/>
          <a:p>
            <a:pPr algn="ct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Thế</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các</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hàm</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con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vào</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trong</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công</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thức</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đến</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trường</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hợp</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cơ</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sở</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và</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tính</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toán</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độ</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phức</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tạp</a:t>
            </a:r>
            <a:endPar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endParaRPr>
          </a:p>
        </p:txBody>
      </p:sp>
      <p:sp>
        <p:nvSpPr>
          <p:cNvPr id="2" name="Hộp Văn bản 1">
            <a:extLst>
              <a:ext uri="{FF2B5EF4-FFF2-40B4-BE49-F238E27FC236}">
                <a16:creationId xmlns:a16="http://schemas.microsoft.com/office/drawing/2014/main" id="{5EEAE008-3116-408A-BAF3-743B87174938}"/>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26</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268858"/>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Hộp Văn bản 2">
                <a:extLst>
                  <a:ext uri="{FF2B5EF4-FFF2-40B4-BE49-F238E27FC236}">
                    <a16:creationId xmlns:a16="http://schemas.microsoft.com/office/drawing/2014/main" id="{C05A149D-C0FE-0C7E-AB2D-F94B187B3CD5}"/>
                  </a:ext>
                </a:extLst>
              </p:cNvPr>
              <p:cNvSpPr txBox="1"/>
              <p:nvPr/>
            </p:nvSpPr>
            <p:spPr>
              <a:xfrm>
                <a:off x="1090840" y="1571545"/>
                <a:ext cx="6478772" cy="6415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smtClean="0">
                                  <a:latin typeface="Cambria Math" panose="02040503050406030204" pitchFamily="18" charset="0"/>
                                </a:rPr>
                              </m:ctrlPr>
                            </m:eqArrPr>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0</m:t>
                                  </m:r>
                                </m:e>
                              </m:d>
                              <m:r>
                                <a:rPr lang="vi-VN" sz="1600" b="0" i="1" smtClean="0">
                                  <a:latin typeface="Cambria Math" panose="02040503050406030204" pitchFamily="18" charset="0"/>
                                </a:rPr>
                                <m:t>=</m:t>
                              </m:r>
                              <m:r>
                                <a:rPr lang="vi-VN" sz="1600" b="0" i="1" smtClean="0">
                                  <a:latin typeface="Cambria Math" panose="02040503050406030204" pitchFamily="18" charset="0"/>
                                </a:rPr>
                                <m:t>0</m:t>
                              </m:r>
                            </m:e>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1</m:t>
                                  </m:r>
                                </m:e>
                              </m:d>
                              <m:r>
                                <a:rPr lang="vi-VN" sz="1600" b="0" i="1" smtClean="0">
                                  <a:latin typeface="Cambria Math" panose="02040503050406030204" pitchFamily="18" charset="0"/>
                                </a:rPr>
                                <m:t>+</m:t>
                              </m:r>
                              <m:r>
                                <a:rPr lang="vi-VN" sz="1600" b="0" i="1" smtClean="0">
                                  <a:latin typeface="Cambria Math" panose="02040503050406030204" pitchFamily="18" charset="0"/>
                                </a:rPr>
                                <m:t>1</m:t>
                              </m:r>
                            </m:e>
                          </m:eqArr>
                        </m:e>
                      </m:d>
                    </m:oMath>
                  </m:oMathPara>
                </a14:m>
                <a:endParaRPr lang="vi-VN" sz="1600" dirty="0"/>
              </a:p>
            </p:txBody>
          </p:sp>
        </mc:Choice>
        <mc:Fallback xmlns="">
          <p:sp>
            <p:nvSpPr>
              <p:cNvPr id="3" name="Hộp Văn bản 2">
                <a:extLst>
                  <a:ext uri="{FF2B5EF4-FFF2-40B4-BE49-F238E27FC236}">
                    <a16:creationId xmlns:a16="http://schemas.microsoft.com/office/drawing/2014/main" id="{C05A149D-C0FE-0C7E-AB2D-F94B187B3CD5}"/>
                  </a:ext>
                </a:extLst>
              </p:cNvPr>
              <p:cNvSpPr txBox="1">
                <a:spLocks noRot="1" noChangeAspect="1" noMove="1" noResize="1" noEditPoints="1" noAdjustHandles="1" noChangeArrowheads="1" noChangeShapeType="1" noTextEdit="1"/>
              </p:cNvSpPr>
              <p:nvPr/>
            </p:nvSpPr>
            <p:spPr>
              <a:xfrm>
                <a:off x="1090840" y="1571545"/>
                <a:ext cx="6478772" cy="641586"/>
              </a:xfrm>
              <a:prstGeom prst="rect">
                <a:avLst/>
              </a:prstGeom>
              <a:blipFill>
                <a:blip r:embed="rId2"/>
                <a:stretch>
                  <a:fillRect/>
                </a:stretch>
              </a:blipFill>
            </p:spPr>
            <p:txBody>
              <a:bodyPr/>
              <a:lstStyle/>
              <a:p>
                <a:r>
                  <a:rPr lang="vi-VN">
                    <a:noFill/>
                  </a:rPr>
                  <a:t> </a:t>
                </a:r>
              </a:p>
            </p:txBody>
          </p:sp>
        </mc:Fallback>
      </mc:AlternateContent>
      <p:sp>
        <p:nvSpPr>
          <p:cNvPr id="4" name="Hộp Văn bản 3">
            <a:extLst>
              <a:ext uri="{FF2B5EF4-FFF2-40B4-BE49-F238E27FC236}">
                <a16:creationId xmlns:a16="http://schemas.microsoft.com/office/drawing/2014/main" id="{F2BF8157-65B8-1CD6-0A12-488D6EC14C4D}"/>
              </a:ext>
            </a:extLst>
          </p:cNvPr>
          <p:cNvSpPr txBox="1"/>
          <p:nvPr/>
        </p:nvSpPr>
        <p:spPr>
          <a:xfrm>
            <a:off x="2269786" y="1271081"/>
            <a:ext cx="2968419" cy="307777"/>
          </a:xfrm>
          <a:prstGeom prst="rect">
            <a:avLst/>
          </a:prstGeom>
          <a:noFill/>
        </p:spPr>
        <p:txBody>
          <a:bodyPr wrap="square" rtlCol="0">
            <a:spAutoFit/>
          </a:bodyPr>
          <a:lstStyle/>
          <a:p>
            <a:r>
              <a:rPr lang="vi-VN" dirty="0"/>
              <a:t>Xét công thức truy hồi như sau:</a:t>
            </a:r>
          </a:p>
        </p:txBody>
      </p:sp>
      <mc:AlternateContent xmlns:mc="http://schemas.openxmlformats.org/markup-compatibility/2006" xmlns:a14="http://schemas.microsoft.com/office/drawing/2010/main">
        <mc:Choice Requires="a14">
          <p:sp>
            <p:nvSpPr>
              <p:cNvPr id="14" name="Hộp Văn bản 13">
                <a:extLst>
                  <a:ext uri="{FF2B5EF4-FFF2-40B4-BE49-F238E27FC236}">
                    <a16:creationId xmlns:a16="http://schemas.microsoft.com/office/drawing/2014/main" id="{3C2498A2-24E1-5F30-020E-692746F3C641}"/>
                  </a:ext>
                </a:extLst>
              </p:cNvPr>
              <p:cNvSpPr txBox="1"/>
              <p:nvPr/>
            </p:nvSpPr>
            <p:spPr>
              <a:xfrm>
                <a:off x="3165507" y="2849950"/>
                <a:ext cx="2366225" cy="12311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1</m:t>
                          </m:r>
                        </m:e>
                      </m:d>
                      <m:r>
                        <a:rPr lang="vi-VN" sz="1600" b="0" i="1" smtClean="0">
                          <a:latin typeface="Cambria Math" panose="02040503050406030204" pitchFamily="18" charset="0"/>
                        </a:rPr>
                        <m:t>+</m:t>
                      </m:r>
                      <m:r>
                        <a:rPr lang="vi-VN" sz="1600" b="0" i="1" smtClean="0">
                          <a:latin typeface="Cambria Math" panose="02040503050406030204" pitchFamily="18" charset="0"/>
                        </a:rPr>
                        <m:t>1</m:t>
                      </m:r>
                    </m:oMath>
                  </m:oMathPara>
                </a14:m>
                <a:endParaRPr lang="vi-VN" sz="1600" b="0" dirty="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1</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2</m:t>
                          </m:r>
                        </m:e>
                      </m:d>
                      <m:r>
                        <a:rPr lang="vi-VN" sz="1600" b="0" i="1" smtClean="0">
                          <a:latin typeface="Cambria Math" panose="02040503050406030204" pitchFamily="18" charset="0"/>
                        </a:rPr>
                        <m:t>+</m:t>
                      </m:r>
                      <m:r>
                        <a:rPr lang="vi-VN" sz="1600" b="0" i="1" smtClean="0">
                          <a:latin typeface="Cambria Math" panose="02040503050406030204" pitchFamily="18" charset="0"/>
                        </a:rPr>
                        <m:t>1</m:t>
                      </m:r>
                    </m:oMath>
                  </m:oMathPara>
                </a14:m>
                <a:endParaRPr lang="vi-VN" sz="1600" b="0" dirty="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2</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3</m:t>
                          </m:r>
                        </m:e>
                      </m:d>
                      <m:r>
                        <a:rPr lang="vi-VN" sz="1600" b="0" i="1" smtClean="0">
                          <a:latin typeface="Cambria Math" panose="02040503050406030204" pitchFamily="18" charset="0"/>
                        </a:rPr>
                        <m:t>+</m:t>
                      </m:r>
                      <m:r>
                        <a:rPr lang="vi-VN" sz="1600" b="0" i="1" smtClean="0">
                          <a:latin typeface="Cambria Math" panose="02040503050406030204" pitchFamily="18" charset="0"/>
                        </a:rPr>
                        <m:t>1</m:t>
                      </m:r>
                    </m:oMath>
                  </m:oMathPara>
                </a14:m>
                <a:endParaRPr lang="vi-VN" sz="1600" b="0" dirty="0"/>
              </a:p>
              <a:p>
                <a:r>
                  <a:rPr lang="vi-VN" sz="1600" dirty="0"/>
                  <a:t>	</a:t>
                </a:r>
                <a14:m>
                  <m:oMath xmlns:m="http://schemas.openxmlformats.org/officeDocument/2006/math">
                    <m:r>
                      <a:rPr lang="vi-VN" sz="1600" b="0" i="1" smtClean="0">
                        <a:latin typeface="Cambria Math" panose="02040503050406030204" pitchFamily="18" charset="0"/>
                      </a:rPr>
                      <m:t>…</m:t>
                    </m:r>
                  </m:oMath>
                </a14:m>
                <a:endParaRPr lang="vi-VN" sz="1600" b="0" dirty="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0</m:t>
                          </m:r>
                        </m:e>
                      </m:d>
                      <m:r>
                        <a:rPr lang="vi-VN" sz="1600" b="0" i="1" smtClean="0">
                          <a:latin typeface="Cambria Math" panose="02040503050406030204" pitchFamily="18" charset="0"/>
                        </a:rPr>
                        <m:t>=</m:t>
                      </m:r>
                      <m:r>
                        <a:rPr lang="vi-VN" sz="1600" b="0" i="1" smtClean="0">
                          <a:latin typeface="Cambria Math" panose="02040503050406030204" pitchFamily="18" charset="0"/>
                        </a:rPr>
                        <m:t>0</m:t>
                      </m:r>
                    </m:oMath>
                  </m:oMathPara>
                </a14:m>
                <a:endParaRPr lang="vi-VN" sz="1600" dirty="0"/>
              </a:p>
            </p:txBody>
          </p:sp>
        </mc:Choice>
        <mc:Fallback xmlns="">
          <p:sp>
            <p:nvSpPr>
              <p:cNvPr id="14" name="Hộp Văn bản 13">
                <a:extLst>
                  <a:ext uri="{FF2B5EF4-FFF2-40B4-BE49-F238E27FC236}">
                    <a16:creationId xmlns:a16="http://schemas.microsoft.com/office/drawing/2014/main" id="{3C2498A2-24E1-5F30-020E-692746F3C641}"/>
                  </a:ext>
                </a:extLst>
              </p:cNvPr>
              <p:cNvSpPr txBox="1">
                <a:spLocks noRot="1" noChangeAspect="1" noMove="1" noResize="1" noEditPoints="1" noAdjustHandles="1" noChangeArrowheads="1" noChangeShapeType="1" noTextEdit="1"/>
              </p:cNvSpPr>
              <p:nvPr/>
            </p:nvSpPr>
            <p:spPr>
              <a:xfrm>
                <a:off x="3165507" y="2849950"/>
                <a:ext cx="2366225" cy="1231106"/>
              </a:xfrm>
              <a:prstGeom prst="rect">
                <a:avLst/>
              </a:prstGeom>
              <a:blipFill>
                <a:blip r:embed="rId3"/>
                <a:stretch>
                  <a:fillRect l="-258" r="-515" b="-995"/>
                </a:stretch>
              </a:blipFill>
            </p:spPr>
            <p:txBody>
              <a:bodyPr/>
              <a:lstStyle/>
              <a:p>
                <a:r>
                  <a:rPr lang="vi-VN">
                    <a:noFill/>
                  </a:rPr>
                  <a:t> </a:t>
                </a:r>
              </a:p>
            </p:txBody>
          </p:sp>
        </mc:Fallback>
      </mc:AlternateContent>
      <p:sp>
        <p:nvSpPr>
          <p:cNvPr id="15" name="Hộp Văn bản 14">
            <a:extLst>
              <a:ext uri="{FF2B5EF4-FFF2-40B4-BE49-F238E27FC236}">
                <a16:creationId xmlns:a16="http://schemas.microsoft.com/office/drawing/2014/main" id="{1C980636-D749-2174-14C0-60F9845D5FD2}"/>
              </a:ext>
            </a:extLst>
          </p:cNvPr>
          <p:cNvSpPr txBox="1"/>
          <p:nvPr/>
        </p:nvSpPr>
        <p:spPr>
          <a:xfrm>
            <a:off x="2976661" y="2571750"/>
            <a:ext cx="2157001" cy="307777"/>
          </a:xfrm>
          <a:prstGeom prst="rect">
            <a:avLst/>
          </a:prstGeom>
          <a:noFill/>
        </p:spPr>
        <p:txBody>
          <a:bodyPr wrap="square" rtlCol="0">
            <a:spAutoFit/>
          </a:bodyPr>
          <a:lstStyle/>
          <a:p>
            <a:r>
              <a:rPr lang="vi-VN"/>
              <a:t>Ta có:</a:t>
            </a:r>
          </a:p>
        </p:txBody>
      </p:sp>
      <mc:AlternateContent xmlns:mc="http://schemas.openxmlformats.org/markup-compatibility/2006" xmlns:a14="http://schemas.microsoft.com/office/drawing/2010/main">
        <mc:Choice Requires="a14">
          <p:sp>
            <p:nvSpPr>
              <p:cNvPr id="16" name="Hộp Văn bản 15">
                <a:extLst>
                  <a:ext uri="{FF2B5EF4-FFF2-40B4-BE49-F238E27FC236}">
                    <a16:creationId xmlns:a16="http://schemas.microsoft.com/office/drawing/2014/main" id="{C92B76EC-716A-4164-78E0-E7E4D13325D3}"/>
                  </a:ext>
                </a:extLst>
              </p:cNvPr>
              <p:cNvSpPr txBox="1"/>
              <p:nvPr/>
            </p:nvSpPr>
            <p:spPr>
              <a:xfrm>
                <a:off x="2374168" y="2831070"/>
                <a:ext cx="3948902" cy="1569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1</m:t>
                          </m:r>
                        </m:e>
                      </m:d>
                      <m:r>
                        <a:rPr lang="vi-VN" sz="1600" b="0" i="1" smtClean="0">
                          <a:latin typeface="Cambria Math" panose="02040503050406030204" pitchFamily="18" charset="0"/>
                        </a:rPr>
                        <m:t>+</m:t>
                      </m:r>
                      <m:r>
                        <a:rPr lang="vi-VN" sz="1600" b="0" i="1" smtClean="0">
                          <a:latin typeface="Cambria Math" panose="02040503050406030204" pitchFamily="18" charset="0"/>
                        </a:rPr>
                        <m:t>1</m:t>
                      </m:r>
                    </m:oMath>
                  </m:oMathPara>
                </a14:m>
                <a:endParaRPr lang="vi-VN" sz="1600" b="0" dirty="0"/>
              </a:p>
              <a:p>
                <a:r>
                  <a:rPr lang="vi-VN" sz="1600" dirty="0"/>
                  <a:t>	</a:t>
                </a:r>
                <a14:m>
                  <m:oMath xmlns:m="http://schemas.openxmlformats.org/officeDocument/2006/math">
                    <m:r>
                      <a:rPr lang="vi-VN" sz="160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𝑇</m:t>
                    </m:r>
                    <m:d>
                      <m:dPr>
                        <m:ctrlPr>
                          <a:rPr lang="vi-VN" sz="1600" b="0" i="1" smtClean="0">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𝑛</m:t>
                        </m:r>
                      </m:e>
                    </m:d>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𝑇</m:t>
                    </m:r>
                    <m:d>
                      <m:dPr>
                        <m:ctrlPr>
                          <a:rPr lang="vi-VN" sz="1600" b="0" i="1" smtClean="0">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𝑛</m:t>
                        </m:r>
                        <m:r>
                          <a:rPr lang="vi-VN" sz="1600" b="0" i="1" smtClean="0">
                            <a:latin typeface="Cambria Math" panose="02040503050406030204" pitchFamily="18" charset="0"/>
                            <a:ea typeface="Cambria Math" panose="02040503050406030204" pitchFamily="18" charset="0"/>
                          </a:rPr>
                          <m:t> −</m:t>
                        </m:r>
                        <m:r>
                          <a:rPr lang="vi-VN" sz="1600" b="0" i="1" smtClean="0">
                            <a:latin typeface="Cambria Math" panose="02040503050406030204" pitchFamily="18" charset="0"/>
                            <a:ea typeface="Cambria Math" panose="02040503050406030204" pitchFamily="18" charset="0"/>
                          </a:rPr>
                          <m:t>2</m:t>
                        </m:r>
                      </m:e>
                    </m:d>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1</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1</m:t>
                    </m:r>
                  </m:oMath>
                </a14:m>
                <a:endParaRPr lang="vi-VN" sz="1600" b="0" i="1" dirty="0">
                  <a:latin typeface="Cambria Math" panose="02040503050406030204" pitchFamily="18" charset="0"/>
                  <a:ea typeface="Cambria Math" panose="02040503050406030204" pitchFamily="18" charset="0"/>
                </a:endParaRPr>
              </a:p>
              <a:p>
                <a:r>
                  <a:rPr lang="vi-VN" sz="1600" b="0" dirty="0">
                    <a:ea typeface="Cambria Math" panose="02040503050406030204" pitchFamily="18" charset="0"/>
                  </a:rPr>
                  <a:t>    	</a:t>
                </a:r>
                <a14:m>
                  <m:oMath xmlns:m="http://schemas.openxmlformats.org/officeDocument/2006/math">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e>
                    </m:d>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r>
                          <a:rPr lang="vi-VN" sz="1600" i="1">
                            <a:latin typeface="Cambria Math" panose="02040503050406030204" pitchFamily="18" charset="0"/>
                            <a:ea typeface="Cambria Math" panose="02040503050406030204" pitchFamily="18" charset="0"/>
                          </a:rPr>
                          <m:t> −</m:t>
                        </m:r>
                        <m:r>
                          <a:rPr lang="vi-VN" sz="1600" i="1">
                            <a:latin typeface="Cambria Math" panose="02040503050406030204" pitchFamily="18" charset="0"/>
                            <a:ea typeface="Cambria Math" panose="02040503050406030204" pitchFamily="18" charset="0"/>
                          </a:rPr>
                          <m:t>3</m:t>
                        </m:r>
                      </m:e>
                    </m:d>
                    <m:r>
                      <a:rPr lang="vi-VN" sz="1600" i="1">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1</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2</m:t>
                    </m:r>
                  </m:oMath>
                </a14:m>
                <a:endParaRPr lang="vi-VN" sz="1600" b="0" dirty="0">
                  <a:ea typeface="Cambria Math" panose="02040503050406030204" pitchFamily="18" charset="0"/>
                </a:endParaRPr>
              </a:p>
              <a:p>
                <a:r>
                  <a:rPr lang="vi-VN" sz="1600" dirty="0"/>
                  <a:t>		</a:t>
                </a:r>
                <a:r>
                  <a:rPr lang="vi-VN" sz="1600" b="0" dirty="0"/>
                  <a:t> </a:t>
                </a:r>
                <a14:m>
                  <m:oMath xmlns:m="http://schemas.openxmlformats.org/officeDocument/2006/math">
                    <m:r>
                      <a:rPr lang="vi-VN" sz="1600" b="0" i="1" smtClean="0">
                        <a:latin typeface="Cambria Math" panose="02040503050406030204" pitchFamily="18" charset="0"/>
                      </a:rPr>
                      <m:t>…</m:t>
                    </m:r>
                  </m:oMath>
                </a14:m>
                <a:endParaRPr lang="vi-VN" sz="1600" dirty="0"/>
              </a:p>
              <a:p>
                <a:r>
                  <a:rPr lang="vi-VN" sz="1600" dirty="0"/>
                  <a:t>	</a:t>
                </a:r>
                <a14:m>
                  <m:oMath xmlns:m="http://schemas.openxmlformats.org/officeDocument/2006/math">
                    <m:r>
                      <a:rPr lang="vi-VN" sz="1600" i="1" smtClean="0">
                        <a:latin typeface="Cambria Math" panose="02040503050406030204" pitchFamily="18" charset="0"/>
                        <a:ea typeface="Cambria Math" panose="02040503050406030204" pitchFamily="18" charset="0"/>
                      </a:rPr>
                      <m:t>↔</m:t>
                    </m:r>
                    <m:r>
                      <a:rPr lang="vi-VN" sz="1600" i="1" smtClean="0">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e>
                    </m:d>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0</m:t>
                        </m:r>
                      </m:e>
                    </m:d>
                    <m:r>
                      <a:rPr lang="vi-VN" sz="1600" i="1">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oMath>
                </a14:m>
                <a:endParaRPr lang="vi-VN" sz="1600" b="0" dirty="0">
                  <a:ea typeface="Cambria Math" panose="02040503050406030204" pitchFamily="18" charset="0"/>
                </a:endParaRPr>
              </a:p>
              <a:p>
                <a:endParaRPr lang="vi-VN" sz="1600" dirty="0"/>
              </a:p>
            </p:txBody>
          </p:sp>
        </mc:Choice>
        <mc:Fallback xmlns="">
          <p:sp>
            <p:nvSpPr>
              <p:cNvPr id="16" name="Hộp Văn bản 15">
                <a:extLst>
                  <a:ext uri="{FF2B5EF4-FFF2-40B4-BE49-F238E27FC236}">
                    <a16:creationId xmlns:a16="http://schemas.microsoft.com/office/drawing/2014/main" id="{C92B76EC-716A-4164-78E0-E7E4D13325D3}"/>
                  </a:ext>
                </a:extLst>
              </p:cNvPr>
              <p:cNvSpPr txBox="1">
                <a:spLocks noRot="1" noChangeAspect="1" noMove="1" noResize="1" noEditPoints="1" noAdjustHandles="1" noChangeArrowheads="1" noChangeShapeType="1" noTextEdit="1"/>
              </p:cNvSpPr>
              <p:nvPr/>
            </p:nvSpPr>
            <p:spPr>
              <a:xfrm>
                <a:off x="2374168" y="2831070"/>
                <a:ext cx="3948902" cy="1569660"/>
              </a:xfrm>
              <a:prstGeom prst="rect">
                <a:avLst/>
              </a:prstGeom>
              <a:blipFill>
                <a:blip r:embed="rId4"/>
                <a:stretch>
                  <a:fillRect l="-772"/>
                </a:stretch>
              </a:blipFill>
            </p:spPr>
            <p:txBody>
              <a:bodyPr/>
              <a:lstStyle/>
              <a:p>
                <a:r>
                  <a:rPr lang="vi-VN">
                    <a:noFill/>
                  </a:rPr>
                  <a:t> </a:t>
                </a:r>
              </a:p>
            </p:txBody>
          </p:sp>
        </mc:Fallback>
      </mc:AlternateContent>
      <p:sp>
        <p:nvSpPr>
          <p:cNvPr id="5" name="Hộp Văn bản 4">
            <a:extLst>
              <a:ext uri="{FF2B5EF4-FFF2-40B4-BE49-F238E27FC236}">
                <a16:creationId xmlns:a16="http://schemas.microsoft.com/office/drawing/2014/main" id="{90F6BE83-C082-F14E-08EA-8A0279FC1623}"/>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27</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14"/>
                                        </p:tgtEl>
                                      </p:cBhvr>
                                    </p:animEffect>
                                    <p:set>
                                      <p:cBhvr>
                                        <p:cTn id="13" dur="1" fill="hold">
                                          <p:stCondLst>
                                            <p:cond delay="499"/>
                                          </p:stCondLst>
                                        </p:cTn>
                                        <p:tgtEl>
                                          <p:spTgt spid="1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0" y="1859865"/>
            <a:ext cx="9144000" cy="1165999"/>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dirty="0">
                <a:latin typeface="Calibri" panose="020F0502020204030204" pitchFamily="34" charset="0"/>
                <a:ea typeface="Calibri" panose="020F0502020204030204" pitchFamily="34" charset="0"/>
                <a:cs typeface="Calibri" panose="020F0502020204030204" pitchFamily="34" charset="0"/>
              </a:rPr>
              <a:t>ĐỊNH NGHĨA</a:t>
            </a:r>
            <a:endParaRPr lang="en-US" sz="3600" b="1" dirty="0">
              <a:latin typeface="Calibri" panose="020F0502020204030204" pitchFamily="34" charset="0"/>
              <a:ea typeface="Calibri" panose="020F0502020204030204" pitchFamily="34" charset="0"/>
              <a:cs typeface="Calibri" panose="020F0502020204030204" pitchFamily="34" charset="0"/>
              <a:sym typeface="Overpass Mono" panose="020B0009030203020204"/>
            </a:endParaRPr>
          </a:p>
        </p:txBody>
      </p:sp>
      <p:sp>
        <p:nvSpPr>
          <p:cNvPr id="375" name="Google Shape;375;p32"/>
          <p:cNvSpPr txBox="1">
            <a:spLocks noGrp="1"/>
          </p:cNvSpPr>
          <p:nvPr>
            <p:ph type="title" idx="2"/>
          </p:nvPr>
        </p:nvSpPr>
        <p:spPr>
          <a:xfrm>
            <a:off x="0" y="1370265"/>
            <a:ext cx="91440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GB" dirty="0">
                <a:latin typeface="Calibri" panose="020F0502020204030204" pitchFamily="34" charset="0"/>
                <a:ea typeface="Calibri" panose="020F0502020204030204" pitchFamily="34" charset="0"/>
                <a:cs typeface="Calibri" panose="020F0502020204030204" pitchFamily="34" charset="0"/>
              </a:rPr>
              <a:t>01</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 name="Hộp Văn bản 1">
            <a:extLst>
              <a:ext uri="{FF2B5EF4-FFF2-40B4-BE49-F238E27FC236}">
                <a16:creationId xmlns:a16="http://schemas.microsoft.com/office/drawing/2014/main" id="{4D1A6873-62B1-BEE1-7EEF-C8E61C4D62D8}"/>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268858"/>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3" name="Hộp Văn bản 2">
            <a:extLst>
              <a:ext uri="{FF2B5EF4-FFF2-40B4-BE49-F238E27FC236}">
                <a16:creationId xmlns:a16="http://schemas.microsoft.com/office/drawing/2014/main" id="{C05A149D-C0FE-0C7E-AB2D-F94B187B3CD5}"/>
              </a:ext>
            </a:extLst>
          </p:cNvPr>
          <p:cNvSpPr txBox="1"/>
          <p:nvPr/>
        </p:nvSpPr>
        <p:spPr>
          <a:xfrm>
            <a:off x="1109233" y="1920724"/>
            <a:ext cx="6478772" cy="338554"/>
          </a:xfrm>
          <a:prstGeom prst="rect">
            <a:avLst/>
          </a:prstGeom>
          <a:noFill/>
        </p:spPr>
        <p:txBody>
          <a:bodyPr wrap="square">
            <a:spAutoFit/>
          </a:bodyPr>
          <a:lstStyle/>
          <a:p>
            <a:r>
              <a:rPr lang="vi-VN" sz="1600" dirty="0"/>
              <a:t>		</a:t>
            </a:r>
          </a:p>
        </p:txBody>
      </p:sp>
      <mc:AlternateContent xmlns:mc="http://schemas.openxmlformats.org/markup-compatibility/2006" xmlns:a14="http://schemas.microsoft.com/office/drawing/2010/main">
        <mc:Choice Requires="a14">
          <p:sp>
            <p:nvSpPr>
              <p:cNvPr id="4" name="Hộp Văn bản 3">
                <a:extLst>
                  <a:ext uri="{FF2B5EF4-FFF2-40B4-BE49-F238E27FC236}">
                    <a16:creationId xmlns:a16="http://schemas.microsoft.com/office/drawing/2014/main" id="{F2BF8157-65B8-1CD6-0A12-488D6EC14C4D}"/>
                  </a:ext>
                </a:extLst>
              </p:cNvPr>
              <p:cNvSpPr txBox="1"/>
              <p:nvPr/>
            </p:nvSpPr>
            <p:spPr>
              <a:xfrm>
                <a:off x="2269786" y="1271081"/>
                <a:ext cx="4385740" cy="1384995"/>
              </a:xfrm>
              <a:prstGeom prst="rect">
                <a:avLst/>
              </a:prstGeom>
              <a:noFill/>
            </p:spPr>
            <p:txBody>
              <a:bodyPr wrap="square" rtlCol="0">
                <a:spAutoFit/>
              </a:bodyPr>
              <a:lstStyle/>
              <a:p>
                <a:r>
                  <a:rPr lang="vi-VN" dirty="0"/>
                  <a:t>Ứng dụng vào bài toán tháp </a:t>
                </a:r>
                <a:r>
                  <a:rPr lang="vi-VN" dirty="0" err="1"/>
                  <a:t>Hanoi</a:t>
                </a:r>
                <a:r>
                  <a:rPr lang="vi-VN" dirty="0"/>
                  <a:t>:</a:t>
                </a:r>
              </a:p>
              <a:p>
                <a:r>
                  <a:rPr lang="vi-VN" dirty="0"/>
                  <a:t>	</a:t>
                </a:r>
              </a:p>
              <a:p>
                <a:r>
                  <a:rPr lang="vi-VN" dirty="0"/>
                  <a:t>Phát biểu bài toán:</a:t>
                </a:r>
              </a:p>
              <a:p>
                <a:r>
                  <a:rPr lang="vi-VN" dirty="0"/>
                  <a:t>- Có 3 tòa tháp và </a:t>
                </a:r>
                <a14:m>
                  <m:oMath xmlns:m="http://schemas.openxmlformats.org/officeDocument/2006/math">
                    <m:r>
                      <a:rPr lang="vi-VN" b="0" i="1" smtClean="0">
                        <a:latin typeface="Cambria Math" panose="02040503050406030204" pitchFamily="18" charset="0"/>
                      </a:rPr>
                      <m:t>𝑛</m:t>
                    </m:r>
                  </m:oMath>
                </a14:m>
                <a:r>
                  <a:rPr lang="vi-VN" dirty="0"/>
                  <a:t> cái đĩa nằm ở tòa tháp 1. Nhiệm vụ của bạn là in ra số bước đi ít nhất để đưa toàn bộ đĩa ở tháp 1 sang tháp 3. </a:t>
                </a:r>
              </a:p>
            </p:txBody>
          </p:sp>
        </mc:Choice>
        <mc:Fallback xmlns="">
          <p:sp>
            <p:nvSpPr>
              <p:cNvPr id="4" name="Hộp Văn bản 3">
                <a:extLst>
                  <a:ext uri="{FF2B5EF4-FFF2-40B4-BE49-F238E27FC236}">
                    <a16:creationId xmlns:a16="http://schemas.microsoft.com/office/drawing/2014/main" id="{F2BF8157-65B8-1CD6-0A12-488D6EC14C4D}"/>
                  </a:ext>
                </a:extLst>
              </p:cNvPr>
              <p:cNvSpPr txBox="1">
                <a:spLocks noRot="1" noChangeAspect="1" noMove="1" noResize="1" noEditPoints="1" noAdjustHandles="1" noChangeArrowheads="1" noChangeShapeType="1" noTextEdit="1"/>
              </p:cNvSpPr>
              <p:nvPr/>
            </p:nvSpPr>
            <p:spPr>
              <a:xfrm>
                <a:off x="2269786" y="1271081"/>
                <a:ext cx="4385740" cy="1384995"/>
              </a:xfrm>
              <a:prstGeom prst="rect">
                <a:avLst/>
              </a:prstGeom>
              <a:blipFill>
                <a:blip r:embed="rId2"/>
                <a:stretch>
                  <a:fillRect l="-417" t="-881" b="-3524"/>
                </a:stretch>
              </a:blipFill>
            </p:spPr>
            <p:txBody>
              <a:bodyPr/>
              <a:lstStyle/>
              <a:p>
                <a:r>
                  <a:rPr lang="vi-VN">
                    <a:noFill/>
                  </a:rPr>
                  <a:t> </a:t>
                </a:r>
              </a:p>
            </p:txBody>
          </p:sp>
        </mc:Fallback>
      </mc:AlternateContent>
      <p:pic>
        <p:nvPicPr>
          <p:cNvPr id="5" name="Hình ảnh 4">
            <a:extLst>
              <a:ext uri="{FF2B5EF4-FFF2-40B4-BE49-F238E27FC236}">
                <a16:creationId xmlns:a16="http://schemas.microsoft.com/office/drawing/2014/main" id="{7AF3257B-D108-B16A-9B57-A1D0331B8D78}"/>
              </a:ext>
            </a:extLst>
          </p:cNvPr>
          <p:cNvPicPr>
            <a:picLocks noChangeAspect="1"/>
          </p:cNvPicPr>
          <p:nvPr/>
        </p:nvPicPr>
        <p:blipFill>
          <a:blip r:embed="rId3"/>
          <a:stretch>
            <a:fillRect/>
          </a:stretch>
        </p:blipFill>
        <p:spPr>
          <a:xfrm>
            <a:off x="2190543" y="3152979"/>
            <a:ext cx="4762913" cy="1554615"/>
          </a:xfrm>
          <a:prstGeom prst="rect">
            <a:avLst/>
          </a:prstGeom>
        </p:spPr>
      </p:pic>
      <p:pic>
        <p:nvPicPr>
          <p:cNvPr id="7" name="Hình ảnh 6">
            <a:extLst>
              <a:ext uri="{FF2B5EF4-FFF2-40B4-BE49-F238E27FC236}">
                <a16:creationId xmlns:a16="http://schemas.microsoft.com/office/drawing/2014/main" id="{5253A6FD-FA3D-141D-A027-6EA086DC3D6F}"/>
              </a:ext>
            </a:extLst>
          </p:cNvPr>
          <p:cNvPicPr>
            <a:picLocks noChangeAspect="1"/>
          </p:cNvPicPr>
          <p:nvPr/>
        </p:nvPicPr>
        <p:blipFill>
          <a:blip r:embed="rId4"/>
          <a:stretch>
            <a:fillRect/>
          </a:stretch>
        </p:blipFill>
        <p:spPr>
          <a:xfrm>
            <a:off x="2495370" y="3305719"/>
            <a:ext cx="4458086" cy="1493649"/>
          </a:xfrm>
          <a:prstGeom prst="rect">
            <a:avLst/>
          </a:prstGeom>
        </p:spPr>
      </p:pic>
      <p:sp>
        <p:nvSpPr>
          <p:cNvPr id="6" name="Hộp Văn bản 5">
            <a:extLst>
              <a:ext uri="{FF2B5EF4-FFF2-40B4-BE49-F238E27FC236}">
                <a16:creationId xmlns:a16="http://schemas.microsoft.com/office/drawing/2014/main" id="{BF66D8DA-F6BE-4565-7679-D890F90E2471}"/>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28</a:t>
            </a:r>
            <a:endParaRPr lang="vi-VN" dirty="0">
              <a:solidFill>
                <a:schemeClr val="bg1"/>
              </a:solidFill>
            </a:endParaRPr>
          </a:p>
        </p:txBody>
      </p:sp>
    </p:spTree>
    <p:extLst>
      <p:ext uri="{BB962C8B-B14F-4D97-AF65-F5344CB8AC3E}">
        <p14:creationId xmlns:p14="http://schemas.microsoft.com/office/powerpoint/2010/main" val="50004333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268858"/>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3" name="Hộp Văn bản 2">
            <a:extLst>
              <a:ext uri="{FF2B5EF4-FFF2-40B4-BE49-F238E27FC236}">
                <a16:creationId xmlns:a16="http://schemas.microsoft.com/office/drawing/2014/main" id="{C05A149D-C0FE-0C7E-AB2D-F94B187B3CD5}"/>
              </a:ext>
            </a:extLst>
          </p:cNvPr>
          <p:cNvSpPr txBox="1"/>
          <p:nvPr/>
        </p:nvSpPr>
        <p:spPr>
          <a:xfrm>
            <a:off x="1109233" y="1920724"/>
            <a:ext cx="6478772" cy="338554"/>
          </a:xfrm>
          <a:prstGeom prst="rect">
            <a:avLst/>
          </a:prstGeom>
          <a:noFill/>
        </p:spPr>
        <p:txBody>
          <a:bodyPr wrap="square">
            <a:spAutoFit/>
          </a:bodyPr>
          <a:lstStyle/>
          <a:p>
            <a:r>
              <a:rPr lang="vi-VN" sz="1600" dirty="0"/>
              <a:t>		</a:t>
            </a:r>
          </a:p>
        </p:txBody>
      </p:sp>
      <mc:AlternateContent xmlns:mc="http://schemas.openxmlformats.org/markup-compatibility/2006" xmlns:a14="http://schemas.microsoft.com/office/drawing/2010/main">
        <mc:Choice Requires="a14">
          <p:sp>
            <p:nvSpPr>
              <p:cNvPr id="4" name="Hộp Văn bản 3">
                <a:extLst>
                  <a:ext uri="{FF2B5EF4-FFF2-40B4-BE49-F238E27FC236}">
                    <a16:creationId xmlns:a16="http://schemas.microsoft.com/office/drawing/2014/main" id="{F2BF8157-65B8-1CD6-0A12-488D6EC14C4D}"/>
                  </a:ext>
                </a:extLst>
              </p:cNvPr>
              <p:cNvSpPr txBox="1"/>
              <p:nvPr/>
            </p:nvSpPr>
            <p:spPr>
              <a:xfrm>
                <a:off x="2122714" y="1271081"/>
                <a:ext cx="4885509" cy="4033861"/>
              </a:xfrm>
              <a:prstGeom prst="rect">
                <a:avLst/>
              </a:prstGeom>
              <a:noFill/>
            </p:spPr>
            <p:txBody>
              <a:bodyPr wrap="square" rtlCol="0">
                <a:spAutoFit/>
              </a:bodyPr>
              <a:lstStyle/>
              <a:p>
                <a:r>
                  <a:rPr lang="vi-VN" dirty="0"/>
                  <a:t>Ứng dụng vào bài toán tháp </a:t>
                </a:r>
                <a:r>
                  <a:rPr lang="vi-VN" dirty="0" err="1"/>
                  <a:t>Hanoi</a:t>
                </a:r>
                <a:r>
                  <a:rPr lang="vi-VN" dirty="0"/>
                  <a:t>:</a:t>
                </a:r>
              </a:p>
              <a:p>
                <a:r>
                  <a:rPr lang="vi-VN" dirty="0"/>
                  <a:t>	</a:t>
                </a:r>
              </a:p>
              <a:p>
                <a:r>
                  <a:rPr lang="vi-VN" dirty="0"/>
                  <a:t>Công thức truy hồi:</a:t>
                </a:r>
              </a:p>
              <a:p>
                <a:endParaRPr lang="vi-VN" dirty="0"/>
              </a:p>
              <a:p>
                <a:r>
                  <a:rPr lang="vi-VN" dirty="0"/>
                  <a:t>	</a:t>
                </a:r>
                <a14:m>
                  <m:oMath xmlns:m="http://schemas.openxmlformats.org/officeDocument/2006/math">
                    <m:r>
                      <m:rPr>
                        <m:sty m:val="p"/>
                      </m:rPr>
                      <a:rPr lang="vi-VN" b="0" i="0" smtClean="0">
                        <a:latin typeface="Cambria Math" panose="02040503050406030204" pitchFamily="18" charset="0"/>
                      </a:rPr>
                      <m:t>T</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 −</m:t>
                        </m:r>
                        <m:r>
                          <a:rPr lang="vi-VN" b="0" i="1" smtClean="0">
                            <a:latin typeface="Cambria Math" panose="02040503050406030204" pitchFamily="18" charset="0"/>
                          </a:rPr>
                          <m:t>1</m:t>
                        </m:r>
                      </m:e>
                    </m:d>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 −</m:t>
                        </m:r>
                        <m:r>
                          <a:rPr lang="vi-VN" b="0" i="1" smtClean="0">
                            <a:latin typeface="Cambria Math" panose="02040503050406030204" pitchFamily="18" charset="0"/>
                          </a:rPr>
                          <m:t>1</m:t>
                        </m:r>
                      </m:e>
                    </m:d>
                    <m:r>
                      <a:rPr lang="vi-VN" b="0" i="1" smtClean="0">
                        <a:latin typeface="Cambria Math" panose="02040503050406030204" pitchFamily="18" charset="0"/>
                      </a:rPr>
                      <m:t>+</m:t>
                    </m:r>
                    <m:r>
                      <a:rPr lang="vi-VN" b="0" i="1" smtClean="0">
                        <a:latin typeface="Cambria Math" panose="02040503050406030204" pitchFamily="18" charset="0"/>
                      </a:rPr>
                      <m:t>1</m:t>
                    </m:r>
                  </m:oMath>
                </a14:m>
                <a:endParaRPr lang="vi-VN" dirty="0"/>
              </a:p>
              <a:p>
                <a:pPr/>
                <a14:m>
                  <m:oMathPara xmlns:m="http://schemas.openxmlformats.org/officeDocument/2006/math">
                    <m:oMathParaPr>
                      <m:jc m:val="centerGroup"/>
                    </m:oMathParaPr>
                    <m:oMath xmlns:m="http://schemas.openxmlformats.org/officeDocument/2006/math">
                      <m:d>
                        <m:dPr>
                          <m:begChr m:val="{"/>
                          <m:endChr m:val=""/>
                          <m:ctrlPr>
                            <a:rPr lang="vi-VN" i="1" smtClean="0">
                              <a:latin typeface="Cambria Math" panose="02040503050406030204" pitchFamily="18" charset="0"/>
                            </a:rPr>
                          </m:ctrlPr>
                        </m:dPr>
                        <m:e>
                          <m:eqArr>
                            <m:eqArrPr>
                              <m:ctrlPr>
                                <a:rPr lang="vi-VN" i="1" smtClean="0">
                                  <a:latin typeface="Cambria Math" panose="02040503050406030204" pitchFamily="18" charset="0"/>
                                </a:rPr>
                              </m:ctrlPr>
                            </m:eqArrPr>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1</m:t>
                                  </m:r>
                                </m:e>
                              </m:d>
                              <m:r>
                                <a:rPr lang="vi-VN" b="0" i="1" smtClean="0">
                                  <a:latin typeface="Cambria Math" panose="02040503050406030204" pitchFamily="18" charset="0"/>
                                </a:rPr>
                                <m:t>=</m:t>
                              </m:r>
                              <m:r>
                                <a:rPr lang="vi-VN" b="0" i="1" smtClean="0">
                                  <a:latin typeface="Cambria Math" panose="02040503050406030204" pitchFamily="18" charset="0"/>
                                </a:rPr>
                                <m:t>1</m:t>
                              </m:r>
                              <m:r>
                                <a:rPr lang="vi-VN" b="0" i="1" smtClean="0">
                                  <a:latin typeface="Cambria Math" panose="02040503050406030204" pitchFamily="18" charset="0"/>
                                </a:rPr>
                                <m:t> </m:t>
                              </m:r>
                              <m:r>
                                <a:rPr lang="vi-VN" b="0" i="1" smtClean="0">
                                  <a:latin typeface="Cambria Math" panose="02040503050406030204" pitchFamily="18" charset="0"/>
                                </a:rPr>
                                <m:t>𝑖𝑓</m:t>
                              </m:r>
                              <m:r>
                                <a:rPr lang="vi-VN" b="0" i="1" smtClean="0">
                                  <a:latin typeface="Cambria Math" panose="02040503050406030204" pitchFamily="18" charset="0"/>
                                </a:rPr>
                                <m:t> </m:t>
                              </m:r>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1</m:t>
                              </m:r>
                            </m:e>
                            <m:e>
                              <m:r>
                                <m:rPr>
                                  <m:sty m:val="p"/>
                                </m:rPr>
                                <a:rPr lang="vi-VN">
                                  <a:latin typeface="Cambria Math" panose="02040503050406030204" pitchFamily="18" charset="0"/>
                                </a:rPr>
                                <m:t>T</m:t>
                              </m:r>
                              <m:d>
                                <m:dPr>
                                  <m:ctrlPr>
                                    <a:rPr lang="vi-VN" i="1">
                                      <a:latin typeface="Cambria Math" panose="02040503050406030204" pitchFamily="18" charset="0"/>
                                    </a:rPr>
                                  </m:ctrlPr>
                                </m:dPr>
                                <m:e>
                                  <m:r>
                                    <a:rPr lang="vi-VN" i="1">
                                      <a:latin typeface="Cambria Math" panose="02040503050406030204" pitchFamily="18" charset="0"/>
                                    </a:rPr>
                                    <m:t>𝑛</m:t>
                                  </m:r>
                                </m:e>
                              </m:d>
                              <m:r>
                                <a:rPr lang="vi-VN" i="1">
                                  <a:latin typeface="Cambria Math" panose="02040503050406030204" pitchFamily="18" charset="0"/>
                                </a:rPr>
                                <m:t>=</m:t>
                              </m:r>
                              <m:r>
                                <a:rPr lang="vi-VN" i="1">
                                  <a:latin typeface="Cambria Math" panose="02040503050406030204" pitchFamily="18" charset="0"/>
                                </a:rPr>
                                <m:t>𝑇</m:t>
                              </m:r>
                              <m:d>
                                <m:dPr>
                                  <m:ctrlPr>
                                    <a:rPr lang="vi-VN" i="1">
                                      <a:latin typeface="Cambria Math" panose="02040503050406030204" pitchFamily="18" charset="0"/>
                                    </a:rPr>
                                  </m:ctrlPr>
                                </m:dPr>
                                <m:e>
                                  <m:r>
                                    <a:rPr lang="vi-VN" i="1">
                                      <a:latin typeface="Cambria Math" panose="02040503050406030204" pitchFamily="18" charset="0"/>
                                    </a:rPr>
                                    <m:t>𝑛</m:t>
                                  </m:r>
                                  <m:r>
                                    <a:rPr lang="vi-VN" i="1">
                                      <a:latin typeface="Cambria Math" panose="02040503050406030204" pitchFamily="18" charset="0"/>
                                    </a:rPr>
                                    <m:t> −</m:t>
                                  </m:r>
                                  <m:r>
                                    <a:rPr lang="vi-VN" i="1">
                                      <a:latin typeface="Cambria Math" panose="02040503050406030204" pitchFamily="18" charset="0"/>
                                    </a:rPr>
                                    <m:t>1</m:t>
                                  </m:r>
                                </m:e>
                              </m:d>
                              <m:r>
                                <a:rPr lang="vi-VN" i="1">
                                  <a:latin typeface="Cambria Math" panose="02040503050406030204" pitchFamily="18" charset="0"/>
                                </a:rPr>
                                <m:t>+</m:t>
                              </m:r>
                              <m:r>
                                <a:rPr lang="vi-VN" i="1">
                                  <a:latin typeface="Cambria Math" panose="02040503050406030204" pitchFamily="18" charset="0"/>
                                </a:rPr>
                                <m:t>𝑇</m:t>
                              </m:r>
                              <m:d>
                                <m:dPr>
                                  <m:ctrlPr>
                                    <a:rPr lang="vi-VN" i="1">
                                      <a:latin typeface="Cambria Math" panose="02040503050406030204" pitchFamily="18" charset="0"/>
                                    </a:rPr>
                                  </m:ctrlPr>
                                </m:dPr>
                                <m:e>
                                  <m:r>
                                    <a:rPr lang="vi-VN" i="1">
                                      <a:latin typeface="Cambria Math" panose="02040503050406030204" pitchFamily="18" charset="0"/>
                                    </a:rPr>
                                    <m:t>𝑛</m:t>
                                  </m:r>
                                  <m:r>
                                    <a:rPr lang="vi-VN" i="1">
                                      <a:latin typeface="Cambria Math" panose="02040503050406030204" pitchFamily="18" charset="0"/>
                                    </a:rPr>
                                    <m:t> −</m:t>
                                  </m:r>
                                  <m:r>
                                    <a:rPr lang="vi-VN" i="1">
                                      <a:latin typeface="Cambria Math" panose="02040503050406030204" pitchFamily="18" charset="0"/>
                                    </a:rPr>
                                    <m:t>1</m:t>
                                  </m:r>
                                </m:e>
                              </m:d>
                              <m:r>
                                <a:rPr lang="vi-VN" i="1">
                                  <a:latin typeface="Cambria Math" panose="02040503050406030204" pitchFamily="18" charset="0"/>
                                </a:rPr>
                                <m:t>+</m:t>
                              </m:r>
                              <m:r>
                                <a:rPr lang="vi-VN" i="1">
                                  <a:latin typeface="Cambria Math" panose="02040503050406030204" pitchFamily="18" charset="0"/>
                                </a:rPr>
                                <m:t>1</m:t>
                              </m:r>
                              <m:r>
                                <m:rPr>
                                  <m:nor/>
                                </m:rPr>
                                <a:rPr lang="vi-VN" b="0" i="0" smtClean="0">
                                  <a:latin typeface="Cambria Math" panose="02040503050406030204" pitchFamily="18" charset="0"/>
                                </a:rPr>
                                <m:t>, </m:t>
                              </m:r>
                              <m:r>
                                <a:rPr lang="vi-VN" b="0" i="1" smtClean="0">
                                  <a:latin typeface="Cambria Math" panose="02040503050406030204" pitchFamily="18" charset="0"/>
                                  <a:ea typeface="Cambria Math" panose="02040503050406030204" pitchFamily="18" charset="0"/>
                                </a:rPr>
                                <m:t>∀ </m:t>
                              </m:r>
                              <m:r>
                                <a:rPr lang="vi-VN" b="0" i="1" smtClean="0">
                                  <a:latin typeface="Cambria Math" panose="02040503050406030204" pitchFamily="18" charset="0"/>
                                  <a:ea typeface="Cambria Math" panose="02040503050406030204" pitchFamily="18" charset="0"/>
                                </a:rPr>
                                <m:t>𝑛</m:t>
                              </m:r>
                              <m:r>
                                <a:rPr lang="vi-VN" b="0" i="1" smtClean="0">
                                  <a:latin typeface="Cambria Math" panose="02040503050406030204" pitchFamily="18" charset="0"/>
                                  <a:ea typeface="Cambria Math" panose="02040503050406030204" pitchFamily="18" charset="0"/>
                                </a:rPr>
                                <m:t>&gt;</m:t>
                              </m:r>
                              <m:r>
                                <a:rPr lang="vi-VN" b="0" i="1" smtClean="0">
                                  <a:latin typeface="Cambria Math" panose="02040503050406030204" pitchFamily="18" charset="0"/>
                                  <a:ea typeface="Cambria Math" panose="02040503050406030204" pitchFamily="18" charset="0"/>
                                </a:rPr>
                                <m:t>1</m:t>
                              </m:r>
                            </m:e>
                          </m:eqArr>
                        </m:e>
                      </m:d>
                    </m:oMath>
                  </m:oMathPara>
                </a14:m>
                <a:endParaRPr lang="vi-VN" dirty="0"/>
              </a:p>
              <a:p>
                <a:endParaRPr lang="vi-VN" dirty="0"/>
              </a:p>
              <a:p>
                <a:r>
                  <a:rPr lang="vi-VN" dirty="0"/>
                  <a:t>	</a:t>
                </a:r>
                <a14:m>
                  <m:oMath xmlns:m="http://schemas.openxmlformats.org/officeDocument/2006/math">
                    <m:r>
                      <m:rPr>
                        <m:sty m:val="p"/>
                      </m:rPr>
                      <a:rPr lang="vi-VN">
                        <a:latin typeface="Cambria Math" panose="02040503050406030204" pitchFamily="18" charset="0"/>
                      </a:rPr>
                      <m:t>T</m:t>
                    </m:r>
                    <m:d>
                      <m:dPr>
                        <m:ctrlPr>
                          <a:rPr lang="vi-VN" i="1">
                            <a:latin typeface="Cambria Math" panose="02040503050406030204" pitchFamily="18" charset="0"/>
                          </a:rPr>
                        </m:ctrlPr>
                      </m:dPr>
                      <m:e>
                        <m:r>
                          <a:rPr lang="vi-VN" i="1">
                            <a:latin typeface="Cambria Math" panose="02040503050406030204" pitchFamily="18" charset="0"/>
                          </a:rPr>
                          <m:t>𝑛</m:t>
                        </m:r>
                      </m:e>
                    </m:d>
                    <m:r>
                      <a:rPr lang="vi-VN" i="1">
                        <a:latin typeface="Cambria Math" panose="02040503050406030204" pitchFamily="18" charset="0"/>
                      </a:rPr>
                      <m:t>=</m:t>
                    </m:r>
                    <m:r>
                      <a:rPr lang="vi-VN" b="0" i="1" smtClean="0">
                        <a:latin typeface="Cambria Math" panose="02040503050406030204" pitchFamily="18" charset="0"/>
                      </a:rPr>
                      <m:t>2</m:t>
                    </m:r>
                    <m:r>
                      <a:rPr lang="vi-VN" b="0" i="1" smtClean="0">
                        <a:latin typeface="Cambria Math" panose="02040503050406030204" pitchFamily="18" charset="0"/>
                      </a:rPr>
                      <m:t> ∗ </m:t>
                    </m:r>
                    <m:r>
                      <a:rPr lang="vi-VN" i="1">
                        <a:latin typeface="Cambria Math" panose="02040503050406030204" pitchFamily="18" charset="0"/>
                      </a:rPr>
                      <m:t>𝑇</m:t>
                    </m:r>
                    <m:d>
                      <m:dPr>
                        <m:ctrlPr>
                          <a:rPr lang="vi-VN" i="1">
                            <a:latin typeface="Cambria Math" panose="02040503050406030204" pitchFamily="18" charset="0"/>
                          </a:rPr>
                        </m:ctrlPr>
                      </m:dPr>
                      <m:e>
                        <m:r>
                          <a:rPr lang="vi-VN" i="1">
                            <a:latin typeface="Cambria Math" panose="02040503050406030204" pitchFamily="18" charset="0"/>
                          </a:rPr>
                          <m:t>𝑛</m:t>
                        </m:r>
                        <m:r>
                          <a:rPr lang="vi-VN" i="1">
                            <a:latin typeface="Cambria Math" panose="02040503050406030204" pitchFamily="18" charset="0"/>
                          </a:rPr>
                          <m:t> −</m:t>
                        </m:r>
                        <m:r>
                          <a:rPr lang="vi-VN" i="1">
                            <a:latin typeface="Cambria Math" panose="02040503050406030204" pitchFamily="18" charset="0"/>
                          </a:rPr>
                          <m:t>1</m:t>
                        </m:r>
                      </m:e>
                    </m:d>
                    <m:r>
                      <a:rPr lang="vi-VN" i="1">
                        <a:latin typeface="Cambria Math" panose="02040503050406030204" pitchFamily="18" charset="0"/>
                      </a:rPr>
                      <m:t>+</m:t>
                    </m:r>
                    <m:r>
                      <a:rPr lang="vi-VN" i="1">
                        <a:latin typeface="Cambria Math" panose="02040503050406030204" pitchFamily="18" charset="0"/>
                      </a:rPr>
                      <m:t>1</m:t>
                    </m:r>
                    <m:r>
                      <m:rPr>
                        <m:nor/>
                      </m:rPr>
                      <a:rPr lang="vi-VN" b="0" i="0" smtClean="0">
                        <a:latin typeface="Cambria Math" panose="02040503050406030204" pitchFamily="18" charset="0"/>
                      </a:rPr>
                      <m:t>, </m:t>
                    </m:r>
                    <m:r>
                      <a:rPr lang="vi-VN" b="0" i="1" smtClean="0">
                        <a:latin typeface="Cambria Math" panose="02040503050406030204" pitchFamily="18" charset="0"/>
                        <a:ea typeface="Cambria Math" panose="02040503050406030204" pitchFamily="18" charset="0"/>
                      </a:rPr>
                      <m:t>∀ </m:t>
                    </m:r>
                    <m:r>
                      <a:rPr lang="vi-VN" b="0" i="1" smtClean="0">
                        <a:latin typeface="Cambria Math" panose="02040503050406030204" pitchFamily="18" charset="0"/>
                        <a:ea typeface="Cambria Math" panose="02040503050406030204" pitchFamily="18" charset="0"/>
                      </a:rPr>
                      <m:t>𝑛</m:t>
                    </m:r>
                    <m:r>
                      <a:rPr lang="vi-VN" b="0" i="1" smtClean="0">
                        <a:latin typeface="Cambria Math" panose="02040503050406030204" pitchFamily="18" charset="0"/>
                        <a:ea typeface="Cambria Math" panose="02040503050406030204" pitchFamily="18" charset="0"/>
                      </a:rPr>
                      <m:t>&gt;</m:t>
                    </m:r>
                    <m:r>
                      <a:rPr lang="vi-VN" b="0" i="1" smtClean="0">
                        <a:latin typeface="Cambria Math" panose="02040503050406030204" pitchFamily="18" charset="0"/>
                        <a:ea typeface="Cambria Math" panose="02040503050406030204" pitchFamily="18" charset="0"/>
                      </a:rPr>
                      <m:t>1</m:t>
                    </m:r>
                  </m:oMath>
                </a14:m>
                <a:endParaRPr lang="vi-VN" dirty="0"/>
              </a:p>
              <a:p>
                <a:r>
                  <a:rPr lang="vi-VN" dirty="0"/>
                  <a:t>	</a:t>
                </a:r>
                <a14:m>
                  <m:oMath xmlns:m="http://schemas.openxmlformats.org/officeDocument/2006/math">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2</m:t>
                        </m:r>
                      </m:sup>
                    </m:sSup>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2</m:t>
                        </m:r>
                      </m:e>
                    </m:d>
                    <m:r>
                      <a:rPr lang="vi-VN" b="0" i="1" smtClean="0">
                        <a:latin typeface="Cambria Math" panose="02040503050406030204" pitchFamily="18" charset="0"/>
                      </a:rPr>
                      <m:t>+</m:t>
                    </m:r>
                    <m:r>
                      <a:rPr lang="vi-VN" b="0" i="1" smtClean="0">
                        <a:latin typeface="Cambria Math" panose="02040503050406030204" pitchFamily="18" charset="0"/>
                      </a:rPr>
                      <m:t>2</m:t>
                    </m:r>
                    <m:r>
                      <a:rPr lang="vi-VN" b="0" i="1" smtClean="0">
                        <a:latin typeface="Cambria Math" panose="02040503050406030204" pitchFamily="18" charset="0"/>
                      </a:rPr>
                      <m:t>+</m:t>
                    </m:r>
                    <m:r>
                      <a:rPr lang="vi-VN" b="0" i="1" smtClean="0">
                        <a:latin typeface="Cambria Math" panose="02040503050406030204" pitchFamily="18" charset="0"/>
                      </a:rPr>
                      <m:t>1</m:t>
                    </m:r>
                  </m:oMath>
                </a14:m>
                <a:endParaRPr lang="vi-VN" b="0" dirty="0"/>
              </a:p>
              <a:p>
                <a:r>
                  <a:rPr lang="vi-VN" dirty="0"/>
                  <a:t>	</a:t>
                </a:r>
                <a14:m>
                  <m:oMath xmlns:m="http://schemas.openxmlformats.org/officeDocument/2006/math">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3</m:t>
                        </m:r>
                      </m:sup>
                    </m:sSup>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3</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2</m:t>
                        </m:r>
                      </m:sup>
                    </m:sSup>
                    <m:r>
                      <a:rPr lang="vi-VN" b="0" i="1" smtClean="0">
                        <a:latin typeface="Cambria Math" panose="02040503050406030204" pitchFamily="18" charset="0"/>
                      </a:rPr>
                      <m:t>+</m:t>
                    </m:r>
                    <m:r>
                      <a:rPr lang="vi-VN" b="0" i="1" smtClean="0">
                        <a:latin typeface="Cambria Math" panose="02040503050406030204" pitchFamily="18" charset="0"/>
                      </a:rPr>
                      <m:t>2</m:t>
                    </m:r>
                    <m:r>
                      <a:rPr lang="vi-VN" b="0" i="1" smtClean="0">
                        <a:latin typeface="Cambria Math" panose="02040503050406030204" pitchFamily="18" charset="0"/>
                      </a:rPr>
                      <m:t>+</m:t>
                    </m:r>
                    <m:r>
                      <a:rPr lang="vi-VN" b="0" i="1" smtClean="0">
                        <a:latin typeface="Cambria Math" panose="02040503050406030204" pitchFamily="18" charset="0"/>
                      </a:rPr>
                      <m:t>1</m:t>
                    </m:r>
                  </m:oMath>
                </a14:m>
                <a:endParaRPr lang="vi-VN" b="0" dirty="0"/>
              </a:p>
              <a:p>
                <a:endParaRPr lang="vi-VN" dirty="0"/>
              </a:p>
              <a:p>
                <a:r>
                  <a:rPr lang="vi-VN" dirty="0"/>
                  <a:t>	</a:t>
                </a:r>
                <a14:m>
                  <m:oMath xmlns:m="http://schemas.openxmlformats.org/officeDocument/2006/math">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𝑖</m:t>
                        </m:r>
                      </m:sup>
                    </m:sSup>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𝑖</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𝑖</m:t>
                        </m:r>
                        <m:r>
                          <a:rPr lang="vi-VN" b="0" i="1" smtClean="0">
                            <a:latin typeface="Cambria Math" panose="02040503050406030204" pitchFamily="18" charset="0"/>
                          </a:rPr>
                          <m:t>−</m:t>
                        </m:r>
                        <m:r>
                          <a:rPr lang="vi-VN" b="0" i="1" smtClean="0">
                            <a:latin typeface="Cambria Math" panose="02040503050406030204" pitchFamily="18" charset="0"/>
                          </a:rPr>
                          <m:t>1</m:t>
                        </m:r>
                      </m:sup>
                    </m:sSup>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𝑖</m:t>
                        </m:r>
                        <m:r>
                          <a:rPr lang="vi-VN" b="0" i="1" smtClean="0">
                            <a:latin typeface="Cambria Math" panose="02040503050406030204" pitchFamily="18" charset="0"/>
                          </a:rPr>
                          <m:t>−</m:t>
                        </m:r>
                        <m:r>
                          <a:rPr lang="vi-VN" b="0" i="1" smtClean="0">
                            <a:latin typeface="Cambria Math" panose="02040503050406030204" pitchFamily="18" charset="0"/>
                          </a:rPr>
                          <m:t>2</m:t>
                        </m:r>
                      </m:sup>
                    </m:sSup>
                    <m:r>
                      <a:rPr lang="vi-VN" b="0" i="1" smtClean="0">
                        <a:latin typeface="Cambria Math" panose="02040503050406030204" pitchFamily="18" charset="0"/>
                      </a:rPr>
                      <m:t>+…+</m:t>
                    </m:r>
                    <m:r>
                      <a:rPr lang="vi-VN" b="0" i="1" smtClean="0">
                        <a:latin typeface="Cambria Math" panose="02040503050406030204" pitchFamily="18" charset="0"/>
                      </a:rPr>
                      <m:t>2</m:t>
                    </m:r>
                    <m:r>
                      <a:rPr lang="vi-VN" b="0" i="1" smtClean="0">
                        <a:latin typeface="Cambria Math" panose="02040503050406030204" pitchFamily="18" charset="0"/>
                      </a:rPr>
                      <m:t>+</m:t>
                    </m:r>
                    <m:r>
                      <a:rPr lang="vi-VN" b="0" i="1" smtClean="0">
                        <a:latin typeface="Cambria Math" panose="02040503050406030204" pitchFamily="18" charset="0"/>
                      </a:rPr>
                      <m:t>1</m:t>
                    </m:r>
                  </m:oMath>
                </a14:m>
                <a:endParaRPr lang="vi-VN" b="0" dirty="0"/>
              </a:p>
              <a:p>
                <a:r>
                  <a:rPr lang="vi-VN" dirty="0"/>
                  <a:t>	</a:t>
                </a:r>
                <a14:m>
                  <m:oMath xmlns:m="http://schemas.openxmlformats.org/officeDocument/2006/math">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𝑖</m:t>
                        </m:r>
                      </m:sup>
                    </m:sSup>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𝑖</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𝑖</m:t>
                        </m:r>
                      </m:sup>
                    </m:sSup>
                    <m:r>
                      <a:rPr lang="vi-VN" b="0" i="1" smtClean="0">
                        <a:latin typeface="Cambria Math" panose="02040503050406030204" pitchFamily="18" charset="0"/>
                      </a:rPr>
                      <m:t>−</m:t>
                    </m:r>
                    <m:r>
                      <a:rPr lang="vi-VN" b="0" i="1" smtClean="0">
                        <a:latin typeface="Cambria Math" panose="02040503050406030204" pitchFamily="18" charset="0"/>
                      </a:rPr>
                      <m:t>1</m:t>
                    </m:r>
                  </m:oMath>
                </a14:m>
                <a:endParaRPr lang="vi-VN" dirty="0"/>
              </a:p>
              <a:p>
                <a:r>
                  <a:rPr lang="vi-VN" dirty="0"/>
                  <a:t>Với </a:t>
                </a:r>
                <a14:m>
                  <m:oMath xmlns:m="http://schemas.openxmlformats.org/officeDocument/2006/math">
                    <m:r>
                      <a:rPr lang="vi-VN" i="1" dirty="0" smtClean="0">
                        <a:latin typeface="Cambria Math" panose="02040503050406030204" pitchFamily="18" charset="0"/>
                      </a:rPr>
                      <m:t>𝑖</m:t>
                    </m:r>
                    <m:r>
                      <a:rPr lang="vi-VN" i="1" dirty="0" smtClean="0">
                        <a:latin typeface="Cambria Math" panose="02040503050406030204" pitchFamily="18" charset="0"/>
                      </a:rPr>
                      <m:t> = </m:t>
                    </m:r>
                    <m:r>
                      <a:rPr lang="vi-VN" i="1" dirty="0" smtClean="0">
                        <a:latin typeface="Cambria Math" panose="02040503050406030204" pitchFamily="18" charset="0"/>
                      </a:rPr>
                      <m:t>𝑛</m:t>
                    </m:r>
                    <m:r>
                      <a:rPr lang="vi-VN" i="1" dirty="0" smtClean="0">
                        <a:latin typeface="Cambria Math" panose="02040503050406030204" pitchFamily="18" charset="0"/>
                      </a:rPr>
                      <m:t> – </m:t>
                    </m:r>
                    <m:r>
                      <a:rPr lang="vi-VN" i="1" dirty="0" smtClean="0">
                        <a:latin typeface="Cambria Math" panose="02040503050406030204" pitchFamily="18" charset="0"/>
                      </a:rPr>
                      <m:t>1</m:t>
                    </m:r>
                  </m:oMath>
                </a14:m>
                <a:r>
                  <a:rPr lang="vi-VN" dirty="0"/>
                  <a:t>, ta có:</a:t>
                </a:r>
              </a:p>
              <a:p>
                <a:r>
                  <a:rPr lang="vi-VN" dirty="0"/>
                  <a:t>	</a:t>
                </a:r>
                <a14:m>
                  <m:oMath xmlns:m="http://schemas.openxmlformats.org/officeDocument/2006/math">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1</m:t>
                        </m:r>
                      </m:sup>
                    </m:sSup>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1</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1</m:t>
                        </m:r>
                      </m:sup>
                    </m:sSup>
                    <m:r>
                      <a:rPr lang="vi-VN" b="0" i="1" smtClean="0">
                        <a:latin typeface="Cambria Math" panose="02040503050406030204" pitchFamily="18" charset="0"/>
                      </a:rPr>
                      <m:t>−</m:t>
                    </m:r>
                    <m:r>
                      <a:rPr lang="vi-VN" b="0" i="1" smtClean="0">
                        <a:latin typeface="Cambria Math" panose="02040503050406030204" pitchFamily="18" charset="0"/>
                      </a:rPr>
                      <m:t>1</m:t>
                    </m:r>
                  </m:oMath>
                </a14:m>
                <a:endParaRPr lang="vi-VN" b="0" i="1" dirty="0">
                  <a:latin typeface="Cambria Math" panose="02040503050406030204" pitchFamily="18" charset="0"/>
                </a:endParaRPr>
              </a:p>
              <a:p>
                <a:r>
                  <a:rPr lang="vi-VN" b="0" dirty="0"/>
                  <a:t>	→</a:t>
                </a:r>
                <a14:m>
                  <m:oMath xmlns:m="http://schemas.openxmlformats.org/officeDocument/2006/math">
                    <m:r>
                      <a:rPr lang="vi-VN" b="0" i="0" smtClean="0">
                        <a:latin typeface="Cambria Math" panose="02040503050406030204" pitchFamily="18" charset="0"/>
                      </a:rPr>
                      <m:t> </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𝑛</m:t>
                        </m:r>
                      </m:sup>
                    </m:sSup>
                    <m:r>
                      <a:rPr lang="vi-VN" b="0" i="1" smtClean="0">
                        <a:latin typeface="Cambria Math" panose="02040503050406030204" pitchFamily="18" charset="0"/>
                      </a:rPr>
                      <m:t>−</m:t>
                    </m:r>
                    <m:r>
                      <a:rPr lang="vi-VN" b="0" i="1" smtClean="0">
                        <a:latin typeface="Cambria Math" panose="02040503050406030204" pitchFamily="18" charset="0"/>
                      </a:rPr>
                      <m:t>1</m:t>
                    </m:r>
                  </m:oMath>
                </a14:m>
                <a:endParaRPr lang="vi-VN" dirty="0"/>
              </a:p>
              <a:p>
                <a:endParaRPr lang="vi-VN" dirty="0"/>
              </a:p>
            </p:txBody>
          </p:sp>
        </mc:Choice>
        <mc:Fallback xmlns="">
          <p:sp>
            <p:nvSpPr>
              <p:cNvPr id="4" name="Hộp Văn bản 3">
                <a:extLst>
                  <a:ext uri="{FF2B5EF4-FFF2-40B4-BE49-F238E27FC236}">
                    <a16:creationId xmlns:a16="http://schemas.microsoft.com/office/drawing/2014/main" id="{F2BF8157-65B8-1CD6-0A12-488D6EC14C4D}"/>
                  </a:ext>
                </a:extLst>
              </p:cNvPr>
              <p:cNvSpPr txBox="1">
                <a:spLocks noRot="1" noChangeAspect="1" noMove="1" noResize="1" noEditPoints="1" noAdjustHandles="1" noChangeArrowheads="1" noChangeShapeType="1" noTextEdit="1"/>
              </p:cNvSpPr>
              <p:nvPr/>
            </p:nvSpPr>
            <p:spPr>
              <a:xfrm>
                <a:off x="2122714" y="1271081"/>
                <a:ext cx="4885509" cy="4033861"/>
              </a:xfrm>
              <a:prstGeom prst="rect">
                <a:avLst/>
              </a:prstGeom>
              <a:blipFill>
                <a:blip r:embed="rId2"/>
                <a:stretch>
                  <a:fillRect l="-1870" t="-303"/>
                </a:stretch>
              </a:blipFill>
            </p:spPr>
            <p:txBody>
              <a:bodyPr/>
              <a:lstStyle/>
              <a:p>
                <a:r>
                  <a:rPr lang="vi-VN">
                    <a:noFill/>
                  </a:rPr>
                  <a:t> </a:t>
                </a:r>
              </a:p>
            </p:txBody>
          </p:sp>
        </mc:Fallback>
      </mc:AlternateContent>
      <p:sp>
        <p:nvSpPr>
          <p:cNvPr id="5" name="Hộp Văn bản 4">
            <a:extLst>
              <a:ext uri="{FF2B5EF4-FFF2-40B4-BE49-F238E27FC236}">
                <a16:creationId xmlns:a16="http://schemas.microsoft.com/office/drawing/2014/main" id="{8CFF61C0-141F-8DAF-B769-E9780955ED39}"/>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29</a:t>
            </a:r>
            <a:endParaRPr lang="vi-VN" dirty="0">
              <a:solidFill>
                <a:schemeClr val="bg1"/>
              </a:solidFill>
            </a:endParaRPr>
          </a:p>
        </p:txBody>
      </p:sp>
    </p:spTree>
    <p:extLst>
      <p:ext uri="{BB962C8B-B14F-4D97-AF65-F5344CB8AC3E}">
        <p14:creationId xmlns:p14="http://schemas.microsoft.com/office/powerpoint/2010/main" val="8011710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fade">
                                      <p:cBhvr>
                                        <p:cTn id="7" dur="500"/>
                                        <p:tgtEl>
                                          <p:spTgt spid="4">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8" end="8"/>
                                            </p:txEl>
                                          </p:spTgt>
                                        </p:tgtEl>
                                        <p:attrNameLst>
                                          <p:attrName>style.visibility</p:attrName>
                                        </p:attrNameLst>
                                      </p:cBhvr>
                                      <p:to>
                                        <p:strVal val="visible"/>
                                      </p:to>
                                    </p:set>
                                    <p:animEffect transition="in" filter="fade">
                                      <p:cBhvr>
                                        <p:cTn id="10" dur="500"/>
                                        <p:tgtEl>
                                          <p:spTgt spid="4">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9" end="9"/>
                                            </p:txEl>
                                          </p:spTgt>
                                        </p:tgtEl>
                                        <p:attrNameLst>
                                          <p:attrName>style.visibility</p:attrName>
                                        </p:attrNameLst>
                                      </p:cBhvr>
                                      <p:to>
                                        <p:strVal val="visible"/>
                                      </p:to>
                                    </p:set>
                                    <p:animEffect transition="in" filter="fade">
                                      <p:cBhvr>
                                        <p:cTn id="13" dur="500"/>
                                        <p:tgtEl>
                                          <p:spTgt spid="4">
                                            <p:txEl>
                                              <p:pRg st="9" end="9"/>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11" end="11"/>
                                            </p:txEl>
                                          </p:spTgt>
                                        </p:tgtEl>
                                        <p:attrNameLst>
                                          <p:attrName>style.visibility</p:attrName>
                                        </p:attrNameLst>
                                      </p:cBhvr>
                                      <p:to>
                                        <p:strVal val="visible"/>
                                      </p:to>
                                    </p:set>
                                    <p:animEffect transition="in" filter="fade">
                                      <p:cBhvr>
                                        <p:cTn id="18" dur="500"/>
                                        <p:tgtEl>
                                          <p:spTgt spid="4">
                                            <p:txEl>
                                              <p:pRg st="11" end="1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2" end="12"/>
                                            </p:txEl>
                                          </p:spTgt>
                                        </p:tgtEl>
                                        <p:attrNameLst>
                                          <p:attrName>style.visibility</p:attrName>
                                        </p:attrNameLst>
                                      </p:cBhvr>
                                      <p:to>
                                        <p:strVal val="visible"/>
                                      </p:to>
                                    </p:set>
                                    <p:animEffect transition="in" filter="fade">
                                      <p:cBhvr>
                                        <p:cTn id="21" dur="500"/>
                                        <p:tgtEl>
                                          <p:spTgt spid="4">
                                            <p:txEl>
                                              <p:pRg st="12" end="1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13" end="13"/>
                                            </p:txEl>
                                          </p:spTgt>
                                        </p:tgtEl>
                                        <p:attrNameLst>
                                          <p:attrName>style.visibility</p:attrName>
                                        </p:attrNameLst>
                                      </p:cBhvr>
                                      <p:to>
                                        <p:strVal val="visible"/>
                                      </p:to>
                                    </p:set>
                                    <p:animEffect transition="in" filter="fade">
                                      <p:cBhvr>
                                        <p:cTn id="26" dur="1000"/>
                                        <p:tgtEl>
                                          <p:spTgt spid="4">
                                            <p:txEl>
                                              <p:pRg st="13" end="13"/>
                                            </p:txEl>
                                          </p:spTgt>
                                        </p:tgtEl>
                                      </p:cBhvr>
                                    </p:animEffect>
                                    <p:anim calcmode="lin" valueType="num">
                                      <p:cBhvr>
                                        <p:cTn id="27"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13" end="1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4">
                                            <p:txEl>
                                              <p:pRg st="14" end="14"/>
                                            </p:txEl>
                                          </p:spTgt>
                                        </p:tgtEl>
                                        <p:attrNameLst>
                                          <p:attrName>style.visibility</p:attrName>
                                        </p:attrNameLst>
                                      </p:cBhvr>
                                      <p:to>
                                        <p:strVal val="visible"/>
                                      </p:to>
                                    </p:set>
                                    <p:animEffect transition="in" filter="fade">
                                      <p:cBhvr>
                                        <p:cTn id="31" dur="1000"/>
                                        <p:tgtEl>
                                          <p:spTgt spid="4">
                                            <p:txEl>
                                              <p:pRg st="14" end="14"/>
                                            </p:txEl>
                                          </p:spTgt>
                                        </p:tgtEl>
                                      </p:cBhvr>
                                    </p:animEffect>
                                    <p:anim calcmode="lin" valueType="num">
                                      <p:cBhvr>
                                        <p:cTn id="32" dur="1000" fill="hold"/>
                                        <p:tgtEl>
                                          <p:spTgt spid="4">
                                            <p:txEl>
                                              <p:pRg st="14" end="14"/>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14" end="1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
                                            <p:txEl>
                                              <p:pRg st="15" end="15"/>
                                            </p:txEl>
                                          </p:spTgt>
                                        </p:tgtEl>
                                        <p:attrNameLst>
                                          <p:attrName>style.visibility</p:attrName>
                                        </p:attrNameLst>
                                      </p:cBhvr>
                                      <p:to>
                                        <p:strVal val="visible"/>
                                      </p:to>
                                    </p:set>
                                    <p:animEffect transition="in" filter="fade">
                                      <p:cBhvr>
                                        <p:cTn id="36" dur="1000"/>
                                        <p:tgtEl>
                                          <p:spTgt spid="4">
                                            <p:txEl>
                                              <p:pRg st="15" end="15"/>
                                            </p:txEl>
                                          </p:spTgt>
                                        </p:tgtEl>
                                      </p:cBhvr>
                                    </p:animEffect>
                                    <p:anim calcmode="lin" valueType="num">
                                      <p:cBhvr>
                                        <p:cTn id="37" dur="1000" fill="hold"/>
                                        <p:tgtEl>
                                          <p:spTgt spid="4">
                                            <p:txEl>
                                              <p:pRg st="15" end="15"/>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Hộp Văn bản 2">
                <a:extLst>
                  <a:ext uri="{FF2B5EF4-FFF2-40B4-BE49-F238E27FC236}">
                    <a16:creationId xmlns:a16="http://schemas.microsoft.com/office/drawing/2014/main" id="{666EF7D7-9F13-13DA-6A4A-706EE7F51D9B}"/>
                  </a:ext>
                </a:extLst>
              </p:cNvPr>
              <p:cNvSpPr txBox="1"/>
              <p:nvPr/>
            </p:nvSpPr>
            <p:spPr>
              <a:xfrm>
                <a:off x="3147113" y="2696913"/>
                <a:ext cx="2366225" cy="12311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2</m:t>
                          </m:r>
                        </m:e>
                      </m:d>
                      <m:r>
                        <a:rPr lang="vi-VN" sz="1600" b="0" i="1" smtClean="0">
                          <a:latin typeface="Cambria Math" panose="02040503050406030204" pitchFamily="18" charset="0"/>
                        </a:rPr>
                        <m:t>+</m:t>
                      </m:r>
                      <m:r>
                        <a:rPr lang="vi-VN" sz="1600" b="0" i="1" smtClean="0">
                          <a:latin typeface="Cambria Math" panose="02040503050406030204" pitchFamily="18" charset="0"/>
                        </a:rPr>
                        <m:t>𝑛</m:t>
                      </m:r>
                    </m:oMath>
                  </m:oMathPara>
                </a14:m>
                <a:endParaRPr lang="vi-VN" sz="1600" b="0" dirty="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2</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4</m:t>
                          </m:r>
                        </m:e>
                      </m:d>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2</m:t>
                      </m:r>
                    </m:oMath>
                  </m:oMathPara>
                </a14:m>
                <a:endParaRPr lang="vi-VN" sz="1600" b="0" dirty="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4</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8</m:t>
                          </m:r>
                        </m:e>
                      </m:d>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4</m:t>
                      </m:r>
                    </m:oMath>
                  </m:oMathPara>
                </a14:m>
                <a:endParaRPr lang="vi-VN" sz="1600" b="0" dirty="0"/>
              </a:p>
              <a:p>
                <a:r>
                  <a:rPr lang="vi-VN" sz="1600" dirty="0"/>
                  <a:t>	</a:t>
                </a:r>
                <a14:m>
                  <m:oMath xmlns:m="http://schemas.openxmlformats.org/officeDocument/2006/math">
                    <m:r>
                      <a:rPr lang="vi-VN" sz="1600" b="0" i="1" smtClean="0">
                        <a:latin typeface="Cambria Math" panose="02040503050406030204" pitchFamily="18" charset="0"/>
                      </a:rPr>
                      <m:t>…</m:t>
                    </m:r>
                  </m:oMath>
                </a14:m>
                <a:endParaRPr lang="vi-VN" sz="1600" b="0" dirty="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0</m:t>
                          </m:r>
                        </m:e>
                      </m:d>
                      <m:r>
                        <a:rPr lang="vi-VN" sz="1600" b="0" i="1" smtClean="0">
                          <a:latin typeface="Cambria Math" panose="02040503050406030204" pitchFamily="18" charset="0"/>
                        </a:rPr>
                        <m:t>=</m:t>
                      </m:r>
                      <m:r>
                        <a:rPr lang="vi-VN" sz="1600" b="0" i="1" smtClean="0">
                          <a:latin typeface="Cambria Math" panose="02040503050406030204" pitchFamily="18" charset="0"/>
                        </a:rPr>
                        <m:t>0</m:t>
                      </m:r>
                    </m:oMath>
                  </m:oMathPara>
                </a14:m>
                <a:endParaRPr lang="vi-VN" sz="1600" dirty="0"/>
              </a:p>
            </p:txBody>
          </p:sp>
        </mc:Choice>
        <mc:Fallback xmlns="">
          <p:sp>
            <p:nvSpPr>
              <p:cNvPr id="3" name="Hộp Văn bản 2">
                <a:extLst>
                  <a:ext uri="{FF2B5EF4-FFF2-40B4-BE49-F238E27FC236}">
                    <a16:creationId xmlns:a16="http://schemas.microsoft.com/office/drawing/2014/main" id="{666EF7D7-9F13-13DA-6A4A-706EE7F51D9B}"/>
                  </a:ext>
                </a:extLst>
              </p:cNvPr>
              <p:cNvSpPr txBox="1">
                <a:spLocks noRot="1" noChangeAspect="1" noMove="1" noResize="1" noEditPoints="1" noAdjustHandles="1" noChangeArrowheads="1" noChangeShapeType="1" noTextEdit="1"/>
              </p:cNvSpPr>
              <p:nvPr/>
            </p:nvSpPr>
            <p:spPr>
              <a:xfrm>
                <a:off x="3147113" y="2696913"/>
                <a:ext cx="2366225" cy="1231106"/>
              </a:xfrm>
              <a:prstGeom prst="rect">
                <a:avLst/>
              </a:prstGeom>
              <a:blipFill>
                <a:blip r:embed="rId2"/>
                <a:stretch>
                  <a:fillRect b="-990"/>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5" name="Hộp Văn bản 4">
                <a:extLst>
                  <a:ext uri="{FF2B5EF4-FFF2-40B4-BE49-F238E27FC236}">
                    <a16:creationId xmlns:a16="http://schemas.microsoft.com/office/drawing/2014/main" id="{975AE1C9-A498-752E-73BA-B8EDF65481A9}"/>
                  </a:ext>
                </a:extLst>
              </p:cNvPr>
              <p:cNvSpPr txBox="1"/>
              <p:nvPr/>
            </p:nvSpPr>
            <p:spPr>
              <a:xfrm>
                <a:off x="2074899" y="2696913"/>
                <a:ext cx="4510651" cy="19211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2</m:t>
                          </m:r>
                        </m:e>
                      </m:d>
                      <m:r>
                        <a:rPr lang="vi-VN" sz="1600" b="0" i="1" smtClean="0">
                          <a:latin typeface="Cambria Math" panose="02040503050406030204" pitchFamily="18" charset="0"/>
                        </a:rPr>
                        <m:t>+</m:t>
                      </m:r>
                      <m:r>
                        <a:rPr lang="vi-VN" sz="1600" b="0" i="1" smtClean="0">
                          <a:latin typeface="Cambria Math" panose="02040503050406030204" pitchFamily="18" charset="0"/>
                        </a:rPr>
                        <m:t>𝑛</m:t>
                      </m:r>
                    </m:oMath>
                  </m:oMathPara>
                </a14:m>
                <a:endParaRPr lang="vi-VN" sz="1600" b="0" dirty="0"/>
              </a:p>
              <a:p>
                <a:r>
                  <a:rPr lang="vi-VN" sz="1600" dirty="0"/>
                  <a:t>	</a:t>
                </a:r>
                <a14:m>
                  <m:oMath xmlns:m="http://schemas.openxmlformats.org/officeDocument/2006/math">
                    <m:r>
                      <a:rPr lang="vi-VN" sz="160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𝑇</m:t>
                    </m:r>
                    <m:d>
                      <m:dPr>
                        <m:ctrlPr>
                          <a:rPr lang="vi-VN" sz="1600" b="0" i="1" smtClean="0">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𝑛</m:t>
                        </m:r>
                      </m:e>
                    </m:d>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𝑇</m:t>
                    </m:r>
                    <m:d>
                      <m:dPr>
                        <m:ctrlPr>
                          <a:rPr lang="vi-VN" sz="1600" b="0" i="1" smtClean="0">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𝑛</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2</m:t>
                        </m:r>
                      </m:e>
                    </m:d>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2</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oMath>
                </a14:m>
                <a:endParaRPr lang="vi-VN" sz="1600" b="0" i="1" dirty="0">
                  <a:latin typeface="Cambria Math" panose="02040503050406030204" pitchFamily="18" charset="0"/>
                  <a:ea typeface="Cambria Math" panose="02040503050406030204" pitchFamily="18" charset="0"/>
                </a:endParaRPr>
              </a:p>
              <a:p>
                <a:r>
                  <a:rPr lang="vi-VN" sz="1600" b="0" dirty="0">
                    <a:ea typeface="Cambria Math" panose="02040503050406030204" pitchFamily="18" charset="0"/>
                  </a:rPr>
                  <a:t>    	</a:t>
                </a:r>
                <a14:m>
                  <m:oMath xmlns:m="http://schemas.openxmlformats.org/officeDocument/2006/math">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e>
                    </m:d>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r>
                          <a:rPr lang="vi-VN" sz="1600" i="1">
                            <a:latin typeface="Cambria Math" panose="02040503050406030204" pitchFamily="18" charset="0"/>
                            <a:ea typeface="Cambria Math" panose="02040503050406030204" pitchFamily="18" charset="0"/>
                          </a:rPr>
                          <m:t> /</m:t>
                        </m:r>
                        <m:r>
                          <a:rPr lang="vi-VN" sz="1600" i="1">
                            <a:latin typeface="Cambria Math" panose="02040503050406030204" pitchFamily="18" charset="0"/>
                            <a:ea typeface="Cambria Math" panose="02040503050406030204" pitchFamily="18" charset="0"/>
                          </a:rPr>
                          <m:t>4</m:t>
                        </m:r>
                      </m:e>
                    </m:d>
                    <m:r>
                      <a:rPr lang="vi-VN" sz="1600" i="1">
                        <a:latin typeface="Cambria Math" panose="02040503050406030204" pitchFamily="18" charset="0"/>
                        <a:ea typeface="Cambria Math" panose="02040503050406030204" pitchFamily="18" charset="0"/>
                      </a:rPr>
                      <m:t>+</m:t>
                    </m:r>
                    <m:f>
                      <m:fPr>
                        <m:ctrlPr>
                          <a:rPr lang="vi-VN" sz="1600" b="0" i="1" smtClean="0">
                            <a:latin typeface="Cambria Math" panose="02040503050406030204" pitchFamily="18" charset="0"/>
                            <a:ea typeface="Cambria Math" panose="02040503050406030204" pitchFamily="18" charset="0"/>
                          </a:rPr>
                        </m:ctrlPr>
                      </m:fPr>
                      <m:num>
                        <m:r>
                          <a:rPr lang="vi-VN" sz="1600" b="0" i="1" smtClean="0">
                            <a:latin typeface="Cambria Math" panose="02040503050406030204" pitchFamily="18" charset="0"/>
                            <a:ea typeface="Cambria Math" panose="02040503050406030204" pitchFamily="18" charset="0"/>
                          </a:rPr>
                          <m:t>𝑛</m:t>
                        </m:r>
                      </m:num>
                      <m:den>
                        <m:r>
                          <a:rPr lang="vi-VN" sz="1600" b="0" i="1" smtClean="0">
                            <a:latin typeface="Cambria Math" panose="02040503050406030204" pitchFamily="18" charset="0"/>
                            <a:ea typeface="Cambria Math" panose="02040503050406030204" pitchFamily="18" charset="0"/>
                          </a:rPr>
                          <m:t>4</m:t>
                        </m:r>
                      </m:den>
                    </m:f>
                    <m:r>
                      <a:rPr lang="vi-VN" sz="1600" b="0" i="1" smtClean="0">
                        <a:latin typeface="Cambria Math" panose="02040503050406030204" pitchFamily="18" charset="0"/>
                        <a:ea typeface="Cambria Math" panose="02040503050406030204" pitchFamily="18" charset="0"/>
                      </a:rPr>
                      <m:t>+</m:t>
                    </m:r>
                    <m:f>
                      <m:fPr>
                        <m:ctrlPr>
                          <a:rPr lang="vi-VN" sz="1600" b="0" i="1" smtClean="0">
                            <a:latin typeface="Cambria Math" panose="02040503050406030204" pitchFamily="18" charset="0"/>
                            <a:ea typeface="Cambria Math" panose="02040503050406030204" pitchFamily="18" charset="0"/>
                          </a:rPr>
                        </m:ctrlPr>
                      </m:fPr>
                      <m:num>
                        <m:r>
                          <a:rPr lang="vi-VN" sz="1600" b="0" i="1" smtClean="0">
                            <a:latin typeface="Cambria Math" panose="02040503050406030204" pitchFamily="18" charset="0"/>
                            <a:ea typeface="Cambria Math" panose="02040503050406030204" pitchFamily="18" charset="0"/>
                          </a:rPr>
                          <m:t>𝑛</m:t>
                        </m:r>
                      </m:num>
                      <m:den>
                        <m:r>
                          <a:rPr lang="vi-VN" sz="1600" b="0" i="1" smtClean="0">
                            <a:latin typeface="Cambria Math" panose="02040503050406030204" pitchFamily="18" charset="0"/>
                            <a:ea typeface="Cambria Math" panose="02040503050406030204" pitchFamily="18" charset="0"/>
                          </a:rPr>
                          <m:t>2</m:t>
                        </m:r>
                      </m:den>
                    </m:f>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oMath>
                </a14:m>
                <a:endParaRPr lang="vi-VN" sz="1600" b="0" dirty="0">
                  <a:ea typeface="Cambria Math" panose="02040503050406030204" pitchFamily="18" charset="0"/>
                </a:endParaRPr>
              </a:p>
              <a:p>
                <a:r>
                  <a:rPr lang="vi-VN" sz="1600" dirty="0"/>
                  <a:t>		</a:t>
                </a:r>
                <a:r>
                  <a:rPr lang="vi-VN" sz="1600" b="0" dirty="0"/>
                  <a:t> </a:t>
                </a:r>
                <a14:m>
                  <m:oMath xmlns:m="http://schemas.openxmlformats.org/officeDocument/2006/math">
                    <m:r>
                      <a:rPr lang="vi-VN" sz="1600" b="0" i="1" smtClean="0">
                        <a:latin typeface="Cambria Math" panose="02040503050406030204" pitchFamily="18" charset="0"/>
                      </a:rPr>
                      <m:t>…</m:t>
                    </m:r>
                  </m:oMath>
                </a14:m>
                <a:endParaRPr lang="vi-VN" sz="1600" dirty="0"/>
              </a:p>
              <a:p>
                <a:r>
                  <a:rPr lang="vi-VN" sz="1600" dirty="0"/>
                  <a:t>	</a:t>
                </a:r>
                <a14:m>
                  <m:oMath xmlns:m="http://schemas.openxmlformats.org/officeDocument/2006/math">
                    <m:r>
                      <a:rPr lang="vi-VN" sz="1600" i="1" smtClean="0">
                        <a:latin typeface="Cambria Math" panose="02040503050406030204" pitchFamily="18" charset="0"/>
                        <a:ea typeface="Cambria Math" panose="02040503050406030204" pitchFamily="18" charset="0"/>
                      </a:rPr>
                      <m:t>↔</m:t>
                    </m:r>
                    <m:r>
                      <a:rPr lang="vi-VN" sz="1600" i="1" smtClean="0">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e>
                    </m:d>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0</m:t>
                        </m:r>
                      </m:e>
                    </m:d>
                    <m:r>
                      <a:rPr lang="vi-VN" sz="1600" i="1">
                        <a:latin typeface="Cambria Math" panose="02040503050406030204" pitchFamily="18" charset="0"/>
                        <a:ea typeface="Cambria Math" panose="02040503050406030204" pitchFamily="18" charset="0"/>
                      </a:rPr>
                      <m:t>+</m:t>
                    </m:r>
                    <m:nary>
                      <m:naryPr>
                        <m:chr m:val="∑"/>
                        <m:limLoc m:val="undOvr"/>
                        <m:grow m:val="on"/>
                        <m:ctrlPr>
                          <a:rPr lang="vi-VN" sz="1600" b="0" i="1" smtClean="0">
                            <a:latin typeface="Cambria Math" panose="02040503050406030204" pitchFamily="18" charset="0"/>
                            <a:ea typeface="Cambria Math" panose="02040503050406030204" pitchFamily="18" charset="0"/>
                          </a:rPr>
                        </m:ctrlPr>
                      </m:naryPr>
                      <m:sub>
                        <m:r>
                          <a:rPr lang="vi-VN" sz="1600" b="0" i="1" smtClean="0">
                            <a:latin typeface="Cambria Math" panose="02040503050406030204" pitchFamily="18" charset="0"/>
                            <a:ea typeface="Cambria Math" panose="02040503050406030204" pitchFamily="18" charset="0"/>
                          </a:rPr>
                          <m:t>𝑖</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0</m:t>
                        </m:r>
                      </m:sub>
                      <m:sup>
                        <m:func>
                          <m:funcPr>
                            <m:ctrlPr>
                              <a:rPr lang="vi-VN" sz="1600" b="0" i="1" smtClean="0">
                                <a:latin typeface="Cambria Math" panose="02040503050406030204" pitchFamily="18" charset="0"/>
                                <a:ea typeface="Cambria Math" panose="02040503050406030204" pitchFamily="18" charset="0"/>
                              </a:rPr>
                            </m:ctrlPr>
                          </m:funcPr>
                          <m:fName>
                            <m:sSub>
                              <m:sSubPr>
                                <m:ctrlPr>
                                  <a:rPr lang="vi-VN" sz="1600" b="0" i="1" smtClean="0">
                                    <a:solidFill>
                                      <a:srgbClr val="836967"/>
                                    </a:solidFill>
                                    <a:latin typeface="Cambria Math" panose="02040503050406030204" pitchFamily="18" charset="0"/>
                                    <a:ea typeface="Cambria Math" panose="02040503050406030204" pitchFamily="18" charset="0"/>
                                  </a:rPr>
                                </m:ctrlPr>
                              </m:sSubPr>
                              <m:e>
                                <m:r>
                                  <m:rPr>
                                    <m:sty m:val="p"/>
                                  </m:rPr>
                                  <a:rPr lang="vi-VN" sz="1600" b="0" i="1" smtClean="0">
                                    <a:latin typeface="Cambria Math" panose="02040503050406030204" pitchFamily="18" charset="0"/>
                                    <a:ea typeface="Cambria Math" panose="02040503050406030204" pitchFamily="18" charset="0"/>
                                  </a:rPr>
                                  <m:t>log</m:t>
                                </m:r>
                              </m:e>
                              <m:sub>
                                <m:r>
                                  <a:rPr lang="vi-VN" sz="1600" b="0" i="1" smtClean="0">
                                    <a:latin typeface="Cambria Math" panose="02040503050406030204" pitchFamily="18" charset="0"/>
                                    <a:ea typeface="Cambria Math" panose="02040503050406030204" pitchFamily="18" charset="0"/>
                                  </a:rPr>
                                  <m:t>2</m:t>
                                </m:r>
                              </m:sub>
                            </m:sSub>
                          </m:fName>
                          <m:e>
                            <m:r>
                              <a:rPr lang="vi-VN" sz="1600" b="0" i="1" smtClean="0">
                                <a:latin typeface="Cambria Math" panose="02040503050406030204" pitchFamily="18" charset="0"/>
                                <a:ea typeface="Cambria Math" panose="02040503050406030204" pitchFamily="18" charset="0"/>
                              </a:rPr>
                              <m:t>𝑛</m:t>
                            </m:r>
                          </m:e>
                        </m:func>
                      </m:sup>
                      <m:e>
                        <m:f>
                          <m:fPr>
                            <m:ctrlPr>
                              <a:rPr lang="vi-VN" sz="1600" b="0" i="1" smtClean="0">
                                <a:solidFill>
                                  <a:srgbClr val="836967"/>
                                </a:solidFill>
                                <a:latin typeface="Cambria Math" panose="02040503050406030204" pitchFamily="18" charset="0"/>
                                <a:ea typeface="Cambria Math" panose="02040503050406030204" pitchFamily="18" charset="0"/>
                              </a:rPr>
                            </m:ctrlPr>
                          </m:fPr>
                          <m:num>
                            <m:r>
                              <a:rPr lang="vi-VN" sz="1600" b="0" i="1" smtClean="0">
                                <a:latin typeface="Cambria Math" panose="02040503050406030204" pitchFamily="18" charset="0"/>
                                <a:ea typeface="Cambria Math" panose="02040503050406030204" pitchFamily="18" charset="0"/>
                              </a:rPr>
                              <m:t>𝑛</m:t>
                            </m:r>
                          </m:num>
                          <m:den>
                            <m:sSup>
                              <m:sSupPr>
                                <m:ctrlPr>
                                  <a:rPr lang="vi-VN" sz="1600" b="0" i="1" smtClean="0">
                                    <a:solidFill>
                                      <a:srgbClr val="836967"/>
                                    </a:solidFill>
                                    <a:latin typeface="Cambria Math" panose="02040503050406030204" pitchFamily="18" charset="0"/>
                                    <a:ea typeface="Cambria Math" panose="02040503050406030204" pitchFamily="18" charset="0"/>
                                  </a:rPr>
                                </m:ctrlPr>
                              </m:sSupPr>
                              <m:e>
                                <m:r>
                                  <a:rPr lang="vi-VN" sz="1600" b="0" i="1" smtClean="0">
                                    <a:latin typeface="Cambria Math" panose="02040503050406030204" pitchFamily="18" charset="0"/>
                                    <a:ea typeface="Cambria Math" panose="02040503050406030204" pitchFamily="18" charset="0"/>
                                  </a:rPr>
                                  <m:t>2</m:t>
                                </m:r>
                              </m:e>
                              <m:sup>
                                <m:r>
                                  <a:rPr lang="vi-VN" sz="1600" b="0" i="1" smtClean="0">
                                    <a:latin typeface="Cambria Math" panose="02040503050406030204" pitchFamily="18" charset="0"/>
                                    <a:ea typeface="Cambria Math" panose="02040503050406030204" pitchFamily="18" charset="0"/>
                                  </a:rPr>
                                  <m:t>𝑖</m:t>
                                </m:r>
                              </m:sup>
                            </m:sSup>
                          </m:den>
                        </m:f>
                      </m:e>
                    </m:nary>
                    <m:r>
                      <a:rPr lang="vi-VN" sz="1600" i="1">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2</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oMath>
                </a14:m>
                <a:endParaRPr lang="vi-VN" sz="1600" b="0" dirty="0">
                  <a:ea typeface="Cambria Math" panose="02040503050406030204" pitchFamily="18" charset="0"/>
                </a:endParaRPr>
              </a:p>
              <a:p>
                <a:endParaRPr lang="vi-VN" sz="1600" dirty="0"/>
              </a:p>
            </p:txBody>
          </p:sp>
        </mc:Choice>
        <mc:Fallback xmlns="">
          <p:sp>
            <p:nvSpPr>
              <p:cNvPr id="5" name="Hộp Văn bản 4">
                <a:extLst>
                  <a:ext uri="{FF2B5EF4-FFF2-40B4-BE49-F238E27FC236}">
                    <a16:creationId xmlns:a16="http://schemas.microsoft.com/office/drawing/2014/main" id="{975AE1C9-A498-752E-73BA-B8EDF65481A9}"/>
                  </a:ext>
                </a:extLst>
              </p:cNvPr>
              <p:cNvSpPr txBox="1">
                <a:spLocks noRot="1" noChangeAspect="1" noMove="1" noResize="1" noEditPoints="1" noAdjustHandles="1" noChangeArrowheads="1" noChangeShapeType="1" noTextEdit="1"/>
              </p:cNvSpPr>
              <p:nvPr/>
            </p:nvSpPr>
            <p:spPr>
              <a:xfrm>
                <a:off x="2074899" y="2696913"/>
                <a:ext cx="4510651" cy="1921103"/>
              </a:xfrm>
              <a:prstGeom prst="rect">
                <a:avLst/>
              </a:prstGeom>
              <a:blipFill>
                <a:blip r:embed="rId3"/>
                <a:stretch>
                  <a:fillRect/>
                </a:stretch>
              </a:blipFill>
            </p:spPr>
            <p:txBody>
              <a:bodyPr/>
              <a:lstStyle/>
              <a:p>
                <a:r>
                  <a:rPr lang="vi-VN">
                    <a:noFill/>
                  </a:rPr>
                  <a:t> </a:t>
                </a:r>
              </a:p>
            </p:txBody>
          </p:sp>
        </mc:Fallback>
      </mc:AlternateContent>
      <p:sp>
        <p:nvSpPr>
          <p:cNvPr id="6" name="Hộp Văn bản 5">
            <a:extLst>
              <a:ext uri="{FF2B5EF4-FFF2-40B4-BE49-F238E27FC236}">
                <a16:creationId xmlns:a16="http://schemas.microsoft.com/office/drawing/2014/main" id="{25E9136C-C5B2-ECC3-9A42-B858FCD2CB4F}"/>
              </a:ext>
            </a:extLst>
          </p:cNvPr>
          <p:cNvSpPr txBox="1"/>
          <p:nvPr/>
        </p:nvSpPr>
        <p:spPr>
          <a:xfrm>
            <a:off x="5285981" y="1265018"/>
            <a:ext cx="65" cy="215444"/>
          </a:xfrm>
          <a:prstGeom prst="rect">
            <a:avLst/>
          </a:prstGeom>
          <a:noFill/>
        </p:spPr>
        <p:txBody>
          <a:bodyPr wrap="none" lIns="0" tIns="0" rIns="0" bIns="0" rtlCol="0">
            <a:spAutoFit/>
          </a:bodyPr>
          <a:lstStyle/>
          <a:p>
            <a:endParaRPr lang="vi-VN"/>
          </a:p>
        </p:txBody>
      </p:sp>
      <mc:AlternateContent xmlns:mc="http://schemas.openxmlformats.org/markup-compatibility/2006" xmlns:a14="http://schemas.microsoft.com/office/drawing/2010/main">
        <mc:Choice Requires="a14">
          <p:sp>
            <p:nvSpPr>
              <p:cNvPr id="7" name="Hộp Văn bản 6">
                <a:extLst>
                  <a:ext uri="{FF2B5EF4-FFF2-40B4-BE49-F238E27FC236}">
                    <a16:creationId xmlns:a16="http://schemas.microsoft.com/office/drawing/2014/main" id="{212A8E85-34DE-5D86-EFBF-BF741C40F1E7}"/>
                  </a:ext>
                </a:extLst>
              </p:cNvPr>
              <p:cNvSpPr txBox="1"/>
              <p:nvPr/>
            </p:nvSpPr>
            <p:spPr>
              <a:xfrm>
                <a:off x="1198610" y="1480462"/>
                <a:ext cx="6478772" cy="6415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a:latin typeface="Cambria Math" panose="02040503050406030204" pitchFamily="18" charset="0"/>
                                </a:rPr>
                              </m:ctrlPr>
                            </m:eqArrPr>
                            <m:e>
                              <m:r>
                                <a:rPr lang="vi-VN" sz="1600" i="1">
                                  <a:latin typeface="Cambria Math" panose="02040503050406030204" pitchFamily="18" charset="0"/>
                                </a:rPr>
                                <m:t>𝑇</m:t>
                              </m:r>
                              <m:d>
                                <m:dPr>
                                  <m:ctrlPr>
                                    <a:rPr lang="vi-VN" sz="1600" i="1">
                                      <a:latin typeface="Cambria Math" panose="02040503050406030204" pitchFamily="18" charset="0"/>
                                    </a:rPr>
                                  </m:ctrlPr>
                                </m:dPr>
                                <m:e>
                                  <m:r>
                                    <a:rPr lang="vi-VN" sz="1600" i="1">
                                      <a:latin typeface="Cambria Math" panose="02040503050406030204" pitchFamily="18" charset="0"/>
                                    </a:rPr>
                                    <m:t>0</m:t>
                                  </m:r>
                                </m:e>
                              </m:d>
                              <m:r>
                                <a:rPr lang="vi-VN" sz="1600" i="1">
                                  <a:latin typeface="Cambria Math" panose="02040503050406030204" pitchFamily="18" charset="0"/>
                                </a:rPr>
                                <m:t>=</m:t>
                              </m:r>
                              <m:r>
                                <a:rPr lang="vi-VN" sz="1600" b="0" i="1" smtClean="0">
                                  <a:latin typeface="Cambria Math" panose="02040503050406030204" pitchFamily="18" charset="0"/>
                                </a:rPr>
                                <m:t>0</m:t>
                              </m:r>
                            </m:e>
                            <m:e>
                              <m:r>
                                <a:rPr lang="vi-VN" sz="1600" i="1">
                                  <a:latin typeface="Cambria Math" panose="02040503050406030204" pitchFamily="18" charset="0"/>
                                </a:rPr>
                                <m:t>𝑇</m:t>
                              </m:r>
                              <m:d>
                                <m:dPr>
                                  <m:ctrlPr>
                                    <a:rPr lang="vi-VN" sz="1600" i="1">
                                      <a:latin typeface="Cambria Math" panose="02040503050406030204" pitchFamily="18" charset="0"/>
                                    </a:rPr>
                                  </m:ctrlPr>
                                </m:dPr>
                                <m:e>
                                  <m:r>
                                    <a:rPr lang="vi-VN" sz="1600" i="1">
                                      <a:latin typeface="Cambria Math" panose="02040503050406030204" pitchFamily="18" charset="0"/>
                                    </a:rPr>
                                    <m:t>𝑛</m:t>
                                  </m:r>
                                </m:e>
                              </m:d>
                              <m:r>
                                <a:rPr lang="vi-VN" sz="1600" i="1">
                                  <a:latin typeface="Cambria Math" panose="02040503050406030204" pitchFamily="18" charset="0"/>
                                </a:rPr>
                                <m:t>=</m:t>
                              </m:r>
                              <m:r>
                                <a:rPr lang="vi-VN" sz="1600" i="1">
                                  <a:latin typeface="Cambria Math" panose="02040503050406030204" pitchFamily="18" charset="0"/>
                                </a:rPr>
                                <m:t>𝑇</m:t>
                              </m:r>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2</m:t>
                              </m:r>
                              <m:r>
                                <a:rPr lang="vi-VN" sz="1600" b="0" i="1" smtClean="0">
                                  <a:latin typeface="Cambria Math" panose="02040503050406030204" pitchFamily="18" charset="0"/>
                                </a:rPr>
                                <m:t>)+</m:t>
                              </m:r>
                              <m:r>
                                <a:rPr lang="vi-VN" sz="1600" b="0" i="1" smtClean="0">
                                  <a:latin typeface="Cambria Math" panose="02040503050406030204" pitchFamily="18" charset="0"/>
                                </a:rPr>
                                <m:t>𝑛</m:t>
                              </m:r>
                            </m:e>
                          </m:eqArr>
                        </m:e>
                      </m:d>
                    </m:oMath>
                  </m:oMathPara>
                </a14:m>
                <a:endParaRPr lang="vi-VN" sz="1600" dirty="0"/>
              </a:p>
            </p:txBody>
          </p:sp>
        </mc:Choice>
        <mc:Fallback xmlns="">
          <p:sp>
            <p:nvSpPr>
              <p:cNvPr id="7" name="Hộp Văn bản 6">
                <a:extLst>
                  <a:ext uri="{FF2B5EF4-FFF2-40B4-BE49-F238E27FC236}">
                    <a16:creationId xmlns:a16="http://schemas.microsoft.com/office/drawing/2014/main" id="{212A8E85-34DE-5D86-EFBF-BF741C40F1E7}"/>
                  </a:ext>
                </a:extLst>
              </p:cNvPr>
              <p:cNvSpPr txBox="1">
                <a:spLocks noRot="1" noChangeAspect="1" noMove="1" noResize="1" noEditPoints="1" noAdjustHandles="1" noChangeArrowheads="1" noChangeShapeType="1" noTextEdit="1"/>
              </p:cNvSpPr>
              <p:nvPr/>
            </p:nvSpPr>
            <p:spPr>
              <a:xfrm>
                <a:off x="1198610" y="1480462"/>
                <a:ext cx="6478772" cy="641586"/>
              </a:xfrm>
              <a:prstGeom prst="rect">
                <a:avLst/>
              </a:prstGeom>
              <a:blipFill>
                <a:blip r:embed="rId4"/>
                <a:stretch>
                  <a:fillRect/>
                </a:stretch>
              </a:blipFill>
            </p:spPr>
            <p:txBody>
              <a:bodyPr/>
              <a:lstStyle/>
              <a:p>
                <a:r>
                  <a:rPr lang="vi-VN">
                    <a:noFill/>
                  </a:rPr>
                  <a:t> </a:t>
                </a:r>
              </a:p>
            </p:txBody>
          </p:sp>
        </mc:Fallback>
      </mc:AlternateContent>
      <p:sp>
        <p:nvSpPr>
          <p:cNvPr id="8" name="Hộp Văn bản 7">
            <a:extLst>
              <a:ext uri="{FF2B5EF4-FFF2-40B4-BE49-F238E27FC236}">
                <a16:creationId xmlns:a16="http://schemas.microsoft.com/office/drawing/2014/main" id="{9AB20527-A5DF-104D-60E4-2F664DEAB75F}"/>
              </a:ext>
            </a:extLst>
          </p:cNvPr>
          <p:cNvSpPr txBox="1"/>
          <p:nvPr/>
        </p:nvSpPr>
        <p:spPr>
          <a:xfrm>
            <a:off x="2016116" y="1151482"/>
            <a:ext cx="2607818" cy="307777"/>
          </a:xfrm>
          <a:prstGeom prst="rect">
            <a:avLst/>
          </a:prstGeom>
          <a:noFill/>
        </p:spPr>
        <p:txBody>
          <a:bodyPr wrap="square" rtlCol="0">
            <a:spAutoFit/>
          </a:bodyPr>
          <a:lstStyle/>
          <a:p>
            <a:r>
              <a:rPr lang="vi-VN"/>
              <a:t>Giải công thức truy hồi sau:</a:t>
            </a:r>
          </a:p>
        </p:txBody>
      </p:sp>
      <p:sp>
        <p:nvSpPr>
          <p:cNvPr id="4" name="Hộp Văn bản 3">
            <a:extLst>
              <a:ext uri="{FF2B5EF4-FFF2-40B4-BE49-F238E27FC236}">
                <a16:creationId xmlns:a16="http://schemas.microsoft.com/office/drawing/2014/main" id="{B553E7EF-5E5C-93F8-280F-680A3F2CAC99}"/>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30</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P spid="3" grpId="1"/>
      <p:bldP spid="5"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vi-VN" sz="2800" b="1" dirty="0">
                <a:solidFill>
                  <a:schemeClr val="bg2"/>
                </a:solidFill>
                <a:latin typeface="Calibri" panose="020F0502020204030204" pitchFamily="34" charset="0"/>
                <a:ea typeface="Calibri" panose="020F0502020204030204" pitchFamily="34" charset="0"/>
                <a:cs typeface="Calibri" panose="020F0502020204030204" pitchFamily="34" charset="0"/>
              </a:rPr>
              <a:t>Cây đệ quy</a:t>
            </a:r>
            <a:endParaRPr lang="en-US" sz="2800" b="1" dirty="0">
              <a:solidFill>
                <a:schemeClr val="bg2"/>
              </a:solidFill>
            </a:endParaRPr>
          </a:p>
        </p:txBody>
      </p:sp>
      <p:sp>
        <p:nvSpPr>
          <p:cNvPr id="3" name="TextBox 2"/>
          <p:cNvSpPr txBox="1"/>
          <p:nvPr/>
        </p:nvSpPr>
        <p:spPr>
          <a:xfrm>
            <a:off x="2345474" y="1925248"/>
            <a:ext cx="4572000" cy="1631216"/>
          </a:xfrm>
          <a:prstGeom prst="rect">
            <a:avLst/>
          </a:prstGeom>
          <a:noFill/>
        </p:spPr>
        <p:txBody>
          <a:bodyPr wrap="square">
            <a:spAutoFit/>
          </a:bodyPr>
          <a:lstStyle/>
          <a:p>
            <a:pPr algn="ctr"/>
            <a:r>
              <a:rPr lang="vi-VN"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Là một cách hình ảnh hóa công thức truy hồi. Khác với các công thức toán học, cây đệ quy cho ta thấy được cách mà công thức truy hồi hoạt động theo các nút trên cây.​</a:t>
            </a:r>
            <a:endParaRPr lang="en-US" sz="2000" b="1" dirty="0">
              <a:solidFill>
                <a:schemeClr val="accent4"/>
              </a:solidFill>
              <a:latin typeface="Calibri" panose="020F0502020204030204" pitchFamily="34" charset="0"/>
              <a:ea typeface="Calibri" panose="020F0502020204030204" pitchFamily="34" charset="0"/>
              <a:cs typeface="Calibri" panose="020F0502020204030204" pitchFamily="34" charset="0"/>
            </a:endParaRPr>
          </a:p>
        </p:txBody>
      </p:sp>
      <p:sp>
        <p:nvSpPr>
          <p:cNvPr id="2" name="Hộp Văn bản 1">
            <a:extLst>
              <a:ext uri="{FF2B5EF4-FFF2-40B4-BE49-F238E27FC236}">
                <a16:creationId xmlns:a16="http://schemas.microsoft.com/office/drawing/2014/main" id="{18E8BD35-C694-A135-232D-93FF2D149E98}"/>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31</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vi-VN" sz="2800" b="1" dirty="0">
                <a:solidFill>
                  <a:schemeClr val="bg2"/>
                </a:solidFill>
                <a:latin typeface="Calibri" panose="020F0502020204030204" pitchFamily="34" charset="0"/>
                <a:ea typeface="Calibri" panose="020F0502020204030204" pitchFamily="34" charset="0"/>
                <a:cs typeface="Calibri" panose="020F0502020204030204" pitchFamily="34" charset="0"/>
              </a:rPr>
              <a:t>Cây đệ quy</a:t>
            </a:r>
            <a:endParaRPr lang="en-US" sz="2800" b="1" dirty="0">
              <a:solidFill>
                <a:schemeClr val="bg2"/>
              </a:solidFill>
            </a:endParaRPr>
          </a:p>
        </p:txBody>
      </p:sp>
      <p:sp>
        <p:nvSpPr>
          <p:cNvPr id="3" name="TextBox 2"/>
          <p:cNvSpPr txBox="1"/>
          <p:nvPr/>
        </p:nvSpPr>
        <p:spPr>
          <a:xfrm>
            <a:off x="2109651" y="1925248"/>
            <a:ext cx="4905103" cy="1015663"/>
          </a:xfrm>
          <a:prstGeom prst="rect">
            <a:avLst/>
          </a:prstGeom>
          <a:noFill/>
        </p:spPr>
        <p:txBody>
          <a:bodyPr wrap="square">
            <a:spAutoFit/>
          </a:bodyPr>
          <a:lstStyle/>
          <a:p>
            <a:pPr algn="ctr"/>
            <a:r>
              <a:rPr lang="vi-VN"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-Dễ hình dung hơn phương pháp thế ngược.</a:t>
            </a:r>
          </a:p>
          <a:p>
            <a:pPr algn="ctr"/>
            <a:r>
              <a:rPr lang="vi-VN"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 Thường sử dụng trong các thuật toán chia để trị</a:t>
            </a:r>
          </a:p>
        </p:txBody>
      </p:sp>
      <p:sp>
        <p:nvSpPr>
          <p:cNvPr id="2" name="Hộp Văn bản 1">
            <a:extLst>
              <a:ext uri="{FF2B5EF4-FFF2-40B4-BE49-F238E27FC236}">
                <a16:creationId xmlns:a16="http://schemas.microsoft.com/office/drawing/2014/main" id="{5BC29E34-BF70-6C88-2690-BDAEAD5BC2E6}"/>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32</a:t>
            </a:r>
            <a:endParaRPr lang="vi-VN" dirty="0">
              <a:solidFill>
                <a:schemeClr val="bg1"/>
              </a:solidFill>
            </a:endParaRPr>
          </a:p>
        </p:txBody>
      </p:sp>
    </p:spTree>
    <p:extLst>
      <p:ext uri="{BB962C8B-B14F-4D97-AF65-F5344CB8AC3E}">
        <p14:creationId xmlns:p14="http://schemas.microsoft.com/office/powerpoint/2010/main" val="127262224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 name="Hộp Văn bản 3">
                <a:extLst>
                  <a:ext uri="{FF2B5EF4-FFF2-40B4-BE49-F238E27FC236}">
                    <a16:creationId xmlns:a16="http://schemas.microsoft.com/office/drawing/2014/main" id="{D38FBF36-FD50-3AD9-8447-5FDCBB1BDE9B}"/>
                  </a:ext>
                </a:extLst>
              </p:cNvPr>
              <p:cNvSpPr txBox="1"/>
              <p:nvPr/>
            </p:nvSpPr>
            <p:spPr>
              <a:xfrm>
                <a:off x="2099841" y="1211180"/>
                <a:ext cx="4572000" cy="1751826"/>
              </a:xfrm>
              <a:prstGeom prst="rect">
                <a:avLst/>
              </a:prstGeom>
              <a:noFill/>
            </p:spPr>
            <p:txBody>
              <a:bodyPr wrap="square">
                <a:spAutoFit/>
              </a:bodyPr>
              <a:lstStyle/>
              <a:p>
                <a:r>
                  <a:rPr lang="vi-VN" dirty="0"/>
                  <a:t>Xét bài toán </a:t>
                </a:r>
                <a:r>
                  <a:rPr lang="vi-VN" dirty="0" err="1"/>
                  <a:t>Merge</a:t>
                </a:r>
                <a:r>
                  <a:rPr lang="vi-VN" dirty="0"/>
                  <a:t> </a:t>
                </a:r>
                <a:r>
                  <a:rPr lang="vi-VN" dirty="0" err="1"/>
                  <a:t>Sort</a:t>
                </a:r>
                <a:r>
                  <a:rPr lang="vi-VN" dirty="0"/>
                  <a:t>:</a:t>
                </a:r>
              </a:p>
              <a:p>
                <a:endParaRPr lang="vi-VN" dirty="0"/>
              </a:p>
              <a:p>
                <a:r>
                  <a:rPr lang="vi-VN" dirty="0"/>
                  <a:t>Ta có công thức truy hồi như sau:</a:t>
                </a:r>
              </a:p>
              <a:p>
                <a:pPr/>
                <a14:m>
                  <m:oMathPara xmlns:m="http://schemas.openxmlformats.org/officeDocument/2006/math">
                    <m:oMathParaPr>
                      <m:jc m:val="centerGroup"/>
                    </m:oMathParaPr>
                    <m:oMath xmlns:m="http://schemas.openxmlformats.org/officeDocument/2006/math">
                      <m:d>
                        <m:dPr>
                          <m:begChr m:val="{"/>
                          <m:endChr m:val=""/>
                          <m:ctrlPr>
                            <a:rPr lang="vi-VN" i="1" smtClean="0">
                              <a:latin typeface="Cambria Math" panose="02040503050406030204" pitchFamily="18" charset="0"/>
                            </a:rPr>
                          </m:ctrlPr>
                        </m:dPr>
                        <m:e>
                          <m:eqArr>
                            <m:eqArrPr>
                              <m:ctrlPr>
                                <a:rPr lang="vi-VN" i="1" smtClean="0">
                                  <a:latin typeface="Cambria Math" panose="02040503050406030204" pitchFamily="18" charset="0"/>
                                </a:rPr>
                              </m:ctrlPr>
                            </m:eqArrPr>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1</m:t>
                                  </m:r>
                                </m:e>
                              </m:d>
                              <m:r>
                                <a:rPr lang="vi-VN" b="0" i="1" smtClean="0">
                                  <a:latin typeface="Cambria Math" panose="02040503050406030204" pitchFamily="18" charset="0"/>
                                </a:rPr>
                                <m:t>=</m:t>
                              </m:r>
                              <m:r>
                                <a:rPr lang="vi-VN" b="0" i="1" smtClean="0">
                                  <a:latin typeface="Cambria Math" panose="02040503050406030204" pitchFamily="18" charset="0"/>
                                </a:rPr>
                                <m:t>1</m:t>
                              </m:r>
                            </m:e>
                            <m:e>
                              <m:r>
                                <a:rPr lang="vi-VN" b="0" i="1" smtClean="0">
                                  <a:latin typeface="Cambria Math" panose="02040503050406030204" pitchFamily="18" charset="0"/>
                                </a:rPr>
                                <m:t>𝑇</m:t>
                              </m:r>
                              <m:r>
                                <a:rPr lang="vi-VN" b="0" i="1" smtClean="0">
                                  <a:latin typeface="Cambria Math" panose="02040503050406030204" pitchFamily="18" charset="0"/>
                                </a:rPr>
                                <m:t>(</m:t>
                              </m:r>
                              <m:r>
                                <a:rPr lang="vi-VN" b="0" i="1" smtClean="0">
                                  <a:latin typeface="Cambria Math" panose="02040503050406030204" pitchFamily="18" charset="0"/>
                                </a:rPr>
                                <m:t>𝑁</m:t>
                              </m:r>
                              <m:r>
                                <a:rPr lang="vi-VN" b="0" i="1" smtClean="0">
                                  <a:latin typeface="Cambria Math" panose="02040503050406030204" pitchFamily="18" charset="0"/>
                                </a:rPr>
                                <m:t>)=</m:t>
                              </m:r>
                              <m:r>
                                <a:rPr lang="vi-VN" b="0" i="1" smtClean="0">
                                  <a:latin typeface="Cambria Math" panose="02040503050406030204" pitchFamily="18" charset="0"/>
                                </a:rPr>
                                <m:t>2</m:t>
                              </m:r>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f>
                                    <m:fPr>
                                      <m:ctrlPr>
                                        <a:rPr lang="vi-VN" b="0" i="1" smtClean="0">
                                          <a:latin typeface="Cambria Math" panose="02040503050406030204" pitchFamily="18" charset="0"/>
                                        </a:rPr>
                                      </m:ctrlPr>
                                    </m:fPr>
                                    <m:num>
                                      <m:r>
                                        <a:rPr lang="vi-VN" b="0" i="1" smtClean="0">
                                          <a:latin typeface="Cambria Math" panose="02040503050406030204" pitchFamily="18" charset="0"/>
                                        </a:rPr>
                                        <m:t>𝑁</m:t>
                                      </m:r>
                                    </m:num>
                                    <m:den>
                                      <m:r>
                                        <a:rPr lang="vi-VN" b="0" i="1" smtClean="0">
                                          <a:latin typeface="Cambria Math" panose="02040503050406030204" pitchFamily="18" charset="0"/>
                                        </a:rPr>
                                        <m:t>2</m:t>
                                      </m:r>
                                    </m:den>
                                  </m:f>
                                </m:e>
                              </m:d>
                              <m:r>
                                <a:rPr lang="vi-VN" b="0" i="1" smtClean="0">
                                  <a:latin typeface="Cambria Math" panose="02040503050406030204" pitchFamily="18" charset="0"/>
                                </a:rPr>
                                <m:t>+</m:t>
                              </m:r>
                              <m:r>
                                <a:rPr lang="vi-VN" b="0" i="1" smtClean="0">
                                  <a:latin typeface="Cambria Math" panose="02040503050406030204" pitchFamily="18" charset="0"/>
                                </a:rPr>
                                <m:t>𝑁</m:t>
                              </m:r>
                            </m:e>
                          </m:eqArr>
                        </m:e>
                      </m:d>
                    </m:oMath>
                  </m:oMathPara>
                </a14:m>
                <a:endParaRPr lang="vi-VN" dirty="0"/>
              </a:p>
              <a:p>
                <a:endParaRPr lang="vi-VN" dirty="0"/>
              </a:p>
            </p:txBody>
          </p:sp>
        </mc:Choice>
        <mc:Fallback xmlns="">
          <p:sp>
            <p:nvSpPr>
              <p:cNvPr id="4" name="Hộp Văn bản 3">
                <a:extLst>
                  <a:ext uri="{FF2B5EF4-FFF2-40B4-BE49-F238E27FC236}">
                    <a16:creationId xmlns:a16="http://schemas.microsoft.com/office/drawing/2014/main" id="{D38FBF36-FD50-3AD9-8447-5FDCBB1BDE9B}"/>
                  </a:ext>
                </a:extLst>
              </p:cNvPr>
              <p:cNvSpPr txBox="1">
                <a:spLocks noRot="1" noChangeAspect="1" noMove="1" noResize="1" noEditPoints="1" noAdjustHandles="1" noChangeArrowheads="1" noChangeShapeType="1" noTextEdit="1"/>
              </p:cNvSpPr>
              <p:nvPr/>
            </p:nvSpPr>
            <p:spPr>
              <a:xfrm>
                <a:off x="2099841" y="1211180"/>
                <a:ext cx="4572000" cy="1751826"/>
              </a:xfrm>
              <a:prstGeom prst="rect">
                <a:avLst/>
              </a:prstGeom>
              <a:blipFill>
                <a:blip r:embed="rId2"/>
                <a:stretch>
                  <a:fillRect l="-400" t="-697"/>
                </a:stretch>
              </a:blipFill>
            </p:spPr>
            <p:txBody>
              <a:bodyPr/>
              <a:lstStyle/>
              <a:p>
                <a:r>
                  <a:rPr lang="vi-VN">
                    <a:noFill/>
                  </a:rPr>
                  <a:t> </a:t>
                </a:r>
              </a:p>
            </p:txBody>
          </p:sp>
        </mc:Fallback>
      </mc:AlternateContent>
      <p:sp>
        <p:nvSpPr>
          <p:cNvPr id="8" name="Hộp Văn bản 7">
            <a:extLst>
              <a:ext uri="{FF2B5EF4-FFF2-40B4-BE49-F238E27FC236}">
                <a16:creationId xmlns:a16="http://schemas.microsoft.com/office/drawing/2014/main" id="{31E0FF4C-2CF0-5131-60A5-5903E062D649}"/>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33</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4" name="Hộp Văn bản 3">
            <a:extLst>
              <a:ext uri="{FF2B5EF4-FFF2-40B4-BE49-F238E27FC236}">
                <a16:creationId xmlns:a16="http://schemas.microsoft.com/office/drawing/2014/main" id="{D38FBF36-FD50-3AD9-8447-5FDCBB1BDE9B}"/>
              </a:ext>
            </a:extLst>
          </p:cNvPr>
          <p:cNvSpPr txBox="1"/>
          <p:nvPr/>
        </p:nvSpPr>
        <p:spPr>
          <a:xfrm>
            <a:off x="2139030" y="1119740"/>
            <a:ext cx="4572000" cy="738664"/>
          </a:xfrm>
          <a:prstGeom prst="rect">
            <a:avLst/>
          </a:prstGeom>
          <a:noFill/>
        </p:spPr>
        <p:txBody>
          <a:bodyPr wrap="square">
            <a:spAutoFit/>
          </a:bodyPr>
          <a:lstStyle/>
          <a:p>
            <a:r>
              <a:rPr lang="vi-VN" dirty="0"/>
              <a:t>Xét bài toán </a:t>
            </a:r>
            <a:r>
              <a:rPr lang="vi-VN" dirty="0" err="1"/>
              <a:t>Merge</a:t>
            </a:r>
            <a:r>
              <a:rPr lang="vi-VN" dirty="0"/>
              <a:t> </a:t>
            </a:r>
            <a:r>
              <a:rPr lang="vi-VN" dirty="0" err="1"/>
              <a:t>Sort</a:t>
            </a:r>
            <a:r>
              <a:rPr lang="vi-VN" dirty="0"/>
              <a:t>:</a:t>
            </a:r>
          </a:p>
          <a:p>
            <a:endParaRPr lang="vi-VN" dirty="0"/>
          </a:p>
          <a:p>
            <a:endParaRPr lang="vi-VN" dirty="0"/>
          </a:p>
        </p:txBody>
      </p:sp>
      <p:pic>
        <p:nvPicPr>
          <p:cNvPr id="2056" name="Picture 8">
            <a:extLst>
              <a:ext uri="{FF2B5EF4-FFF2-40B4-BE49-F238E27FC236}">
                <a16:creationId xmlns:a16="http://schemas.microsoft.com/office/drawing/2014/main" id="{AE90ABAF-A2B7-063E-2F5C-0EB6D476B6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1526" y="1661703"/>
            <a:ext cx="4863444" cy="2505347"/>
          </a:xfrm>
          <a:prstGeom prst="rect">
            <a:avLst/>
          </a:prstGeom>
          <a:noFill/>
          <a:extLst>
            <a:ext uri="{909E8E84-426E-40DD-AFC4-6F175D3DCCD1}">
              <a14:hiddenFill xmlns:a14="http://schemas.microsoft.com/office/drawing/2010/main">
                <a:solidFill>
                  <a:srgbClr val="FFFFFF"/>
                </a:solidFill>
              </a14:hiddenFill>
            </a:ext>
          </a:extLst>
        </p:spPr>
      </p:pic>
      <p:sp>
        <p:nvSpPr>
          <p:cNvPr id="11" name="Hộp Văn bản 10">
            <a:extLst>
              <a:ext uri="{FF2B5EF4-FFF2-40B4-BE49-F238E27FC236}">
                <a16:creationId xmlns:a16="http://schemas.microsoft.com/office/drawing/2014/main" id="{4D9972AF-3959-5DCE-A9C5-CD3F777ECFC6}"/>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34</a:t>
            </a:r>
            <a:endParaRPr lang="vi-VN" dirty="0">
              <a:solidFill>
                <a:schemeClr val="bg1"/>
              </a:solidFill>
            </a:endParaRPr>
          </a:p>
        </p:txBody>
      </p:sp>
    </p:spTree>
    <p:extLst>
      <p:ext uri="{BB962C8B-B14F-4D97-AF65-F5344CB8AC3E}">
        <p14:creationId xmlns:p14="http://schemas.microsoft.com/office/powerpoint/2010/main" val="159956142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1030" y="-147462"/>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pic>
        <p:nvPicPr>
          <p:cNvPr id="3076" name="Picture 4" descr="Analysis of merge sort using recursion tree method">
            <a:extLst>
              <a:ext uri="{FF2B5EF4-FFF2-40B4-BE49-F238E27FC236}">
                <a16:creationId xmlns:a16="http://schemas.microsoft.com/office/drawing/2014/main" id="{59E57EAD-0B80-4E8D-3030-6F14F1560A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636" y="636204"/>
            <a:ext cx="8012970" cy="4507296"/>
          </a:xfrm>
          <a:prstGeom prst="rect">
            <a:avLst/>
          </a:prstGeom>
          <a:noFill/>
          <a:extLst>
            <a:ext uri="{909E8E84-426E-40DD-AFC4-6F175D3DCCD1}">
              <a14:hiddenFill xmlns:a14="http://schemas.microsoft.com/office/drawing/2010/main">
                <a:solidFill>
                  <a:srgbClr val="FFFFFF"/>
                </a:solidFill>
              </a14:hiddenFill>
            </a:ext>
          </a:extLst>
        </p:spPr>
      </p:pic>
      <p:sp>
        <p:nvSpPr>
          <p:cNvPr id="3" name="Hộp Văn bản 2">
            <a:extLst>
              <a:ext uri="{FF2B5EF4-FFF2-40B4-BE49-F238E27FC236}">
                <a16:creationId xmlns:a16="http://schemas.microsoft.com/office/drawing/2014/main" id="{875FA20E-69EE-E82F-52FF-A821F9596758}"/>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35</a:t>
            </a:r>
            <a:endParaRPr lang="vi-VN" dirty="0">
              <a:solidFill>
                <a:schemeClr val="bg1"/>
              </a:solidFill>
            </a:endParaRPr>
          </a:p>
        </p:txBody>
      </p:sp>
    </p:spTree>
    <p:extLst>
      <p:ext uri="{BB962C8B-B14F-4D97-AF65-F5344CB8AC3E}">
        <p14:creationId xmlns:p14="http://schemas.microsoft.com/office/powerpoint/2010/main" val="14393325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 name="Hộp Văn bản 3">
                <a:extLst>
                  <a:ext uri="{FF2B5EF4-FFF2-40B4-BE49-F238E27FC236}">
                    <a16:creationId xmlns:a16="http://schemas.microsoft.com/office/drawing/2014/main" id="{D38FBF36-FD50-3AD9-8447-5FDCBB1BDE9B}"/>
                  </a:ext>
                </a:extLst>
              </p:cNvPr>
              <p:cNvSpPr txBox="1"/>
              <p:nvPr/>
            </p:nvSpPr>
            <p:spPr>
              <a:xfrm>
                <a:off x="2099841" y="1211180"/>
                <a:ext cx="4572000" cy="1536383"/>
              </a:xfrm>
              <a:prstGeom prst="rect">
                <a:avLst/>
              </a:prstGeom>
              <a:noFill/>
            </p:spPr>
            <p:txBody>
              <a:bodyPr wrap="square">
                <a:spAutoFit/>
              </a:bodyPr>
              <a:lstStyle/>
              <a:p>
                <a:r>
                  <a:rPr lang="vi-VN" dirty="0"/>
                  <a:t>Xét công thức truy hồi sau:</a:t>
                </a:r>
              </a:p>
              <a:p>
                <a:endParaRPr lang="vi-VN" dirty="0"/>
              </a:p>
              <a:p>
                <a:pPr/>
                <a14:m>
                  <m:oMathPara xmlns:m="http://schemas.openxmlformats.org/officeDocument/2006/math">
                    <m:oMathParaPr>
                      <m:jc m:val="centerGroup"/>
                    </m:oMathParaPr>
                    <m:oMath xmlns:m="http://schemas.openxmlformats.org/officeDocument/2006/math">
                      <m:d>
                        <m:dPr>
                          <m:begChr m:val="{"/>
                          <m:endChr m:val=""/>
                          <m:ctrlPr>
                            <a:rPr lang="vi-VN" i="1" smtClean="0">
                              <a:latin typeface="Cambria Math" panose="02040503050406030204" pitchFamily="18" charset="0"/>
                            </a:rPr>
                          </m:ctrlPr>
                        </m:dPr>
                        <m:e>
                          <m:eqArr>
                            <m:eqArrPr>
                              <m:ctrlPr>
                                <a:rPr lang="vi-VN" i="1" smtClean="0">
                                  <a:latin typeface="Cambria Math" panose="02040503050406030204" pitchFamily="18" charset="0"/>
                                </a:rPr>
                              </m:ctrlPr>
                            </m:eqArrPr>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1</m:t>
                                  </m:r>
                                </m:e>
                              </m:d>
                              <m:r>
                                <a:rPr lang="vi-VN" b="0" i="1" smtClean="0">
                                  <a:latin typeface="Cambria Math" panose="02040503050406030204" pitchFamily="18" charset="0"/>
                                </a:rPr>
                                <m:t>=</m:t>
                              </m:r>
                              <m:r>
                                <a:rPr lang="vi-VN" b="0" i="1" smtClean="0">
                                  <a:latin typeface="Cambria Math" panose="02040503050406030204" pitchFamily="18" charset="0"/>
                                </a:rPr>
                                <m:t>1</m:t>
                              </m:r>
                            </m:e>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𝑁</m:t>
                                  </m:r>
                                </m:e>
                              </m:d>
                              <m:r>
                                <a:rPr lang="vi-VN" b="0" i="1" smtClean="0">
                                  <a:latin typeface="Cambria Math" panose="02040503050406030204" pitchFamily="18" charset="0"/>
                                </a:rPr>
                                <m:t>=</m:t>
                              </m:r>
                              <m:r>
                                <a:rPr lang="vi-VN" b="0" i="1" smtClean="0">
                                  <a:latin typeface="Cambria Math" panose="02040503050406030204" pitchFamily="18" charset="0"/>
                                </a:rPr>
                                <m:t>4</m:t>
                              </m:r>
                              <m:r>
                                <a:rPr lang="vi-VN" b="0" i="1" smtClean="0">
                                  <a:latin typeface="Cambria Math" panose="02040503050406030204" pitchFamily="18" charset="0"/>
                                </a:rPr>
                                <m:t>∗</m:t>
                              </m:r>
                              <m:r>
                                <a:rPr lang="vi-VN" b="0" i="1" smtClean="0">
                                  <a:latin typeface="Cambria Math" panose="02040503050406030204" pitchFamily="18" charset="0"/>
                                </a:rPr>
                                <m:t>𝐹</m:t>
                              </m:r>
                              <m:d>
                                <m:dPr>
                                  <m:ctrlPr>
                                    <a:rPr lang="vi-VN" b="0" i="1" smtClean="0">
                                      <a:latin typeface="Cambria Math" panose="02040503050406030204" pitchFamily="18" charset="0"/>
                                    </a:rPr>
                                  </m:ctrlPr>
                                </m:dPr>
                                <m:e>
                                  <m:f>
                                    <m:fPr>
                                      <m:ctrlPr>
                                        <a:rPr lang="vi-VN" b="0" i="1" smtClean="0">
                                          <a:latin typeface="Cambria Math" panose="02040503050406030204" pitchFamily="18" charset="0"/>
                                        </a:rPr>
                                      </m:ctrlPr>
                                    </m:fPr>
                                    <m:num>
                                      <m:r>
                                        <a:rPr lang="vi-VN" b="0" i="1" smtClean="0">
                                          <a:latin typeface="Cambria Math" panose="02040503050406030204" pitchFamily="18" charset="0"/>
                                        </a:rPr>
                                        <m:t>𝑁</m:t>
                                      </m:r>
                                    </m:num>
                                    <m:den>
                                      <m:r>
                                        <a:rPr lang="vi-VN" b="0" i="1" smtClean="0">
                                          <a:latin typeface="Cambria Math" panose="02040503050406030204" pitchFamily="18" charset="0"/>
                                        </a:rPr>
                                        <m:t>2</m:t>
                                      </m:r>
                                    </m:den>
                                  </m:f>
                                </m:e>
                              </m:d>
                              <m:r>
                                <a:rPr lang="vi-VN" b="0" i="1" smtClean="0">
                                  <a:latin typeface="Cambria Math" panose="02040503050406030204" pitchFamily="18" charset="0"/>
                                </a:rPr>
                                <m:t>+</m:t>
                              </m:r>
                              <m:r>
                                <a:rPr lang="vi-VN" b="0" i="1" smtClean="0">
                                  <a:latin typeface="Cambria Math" panose="02040503050406030204" pitchFamily="18" charset="0"/>
                                </a:rPr>
                                <m:t>𝑁</m:t>
                              </m:r>
                            </m:e>
                          </m:eqArr>
                        </m:e>
                      </m:d>
                    </m:oMath>
                  </m:oMathPara>
                </a14:m>
                <a:endParaRPr lang="vi-VN" dirty="0"/>
              </a:p>
              <a:p>
                <a:endParaRPr lang="vi-VN" dirty="0"/>
              </a:p>
            </p:txBody>
          </p:sp>
        </mc:Choice>
        <mc:Fallback xmlns="">
          <p:sp>
            <p:nvSpPr>
              <p:cNvPr id="4" name="Hộp Văn bản 3">
                <a:extLst>
                  <a:ext uri="{FF2B5EF4-FFF2-40B4-BE49-F238E27FC236}">
                    <a16:creationId xmlns:a16="http://schemas.microsoft.com/office/drawing/2014/main" id="{D38FBF36-FD50-3AD9-8447-5FDCBB1BDE9B}"/>
                  </a:ext>
                </a:extLst>
              </p:cNvPr>
              <p:cNvSpPr txBox="1">
                <a:spLocks noRot="1" noChangeAspect="1" noMove="1" noResize="1" noEditPoints="1" noAdjustHandles="1" noChangeArrowheads="1" noChangeShapeType="1" noTextEdit="1"/>
              </p:cNvSpPr>
              <p:nvPr/>
            </p:nvSpPr>
            <p:spPr>
              <a:xfrm>
                <a:off x="2099841" y="1211180"/>
                <a:ext cx="4572000" cy="1536383"/>
              </a:xfrm>
              <a:prstGeom prst="rect">
                <a:avLst/>
              </a:prstGeom>
              <a:blipFill>
                <a:blip r:embed="rId2"/>
                <a:stretch>
                  <a:fillRect l="-400" t="-794"/>
                </a:stretch>
              </a:blipFill>
            </p:spPr>
            <p:txBody>
              <a:bodyPr/>
              <a:lstStyle/>
              <a:p>
                <a:r>
                  <a:rPr lang="vi-VN">
                    <a:noFill/>
                  </a:rPr>
                  <a:t> </a:t>
                </a:r>
              </a:p>
            </p:txBody>
          </p:sp>
        </mc:Fallback>
      </mc:AlternateContent>
      <p:sp>
        <p:nvSpPr>
          <p:cNvPr id="3" name="Hộp Văn bản 2">
            <a:extLst>
              <a:ext uri="{FF2B5EF4-FFF2-40B4-BE49-F238E27FC236}">
                <a16:creationId xmlns:a16="http://schemas.microsoft.com/office/drawing/2014/main" id="{D87A38FA-DDBB-18C4-65C3-17E57606099E}"/>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36</a:t>
            </a:r>
            <a:endParaRPr lang="vi-VN" dirty="0">
              <a:solidFill>
                <a:schemeClr val="bg1"/>
              </a:solidFill>
            </a:endParaRPr>
          </a:p>
        </p:txBody>
      </p:sp>
    </p:spTree>
    <p:extLst>
      <p:ext uri="{BB962C8B-B14F-4D97-AF65-F5344CB8AC3E}">
        <p14:creationId xmlns:p14="http://schemas.microsoft.com/office/powerpoint/2010/main" val="85463601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7" name="Hộp Văn bản 6">
                <a:extLst>
                  <a:ext uri="{FF2B5EF4-FFF2-40B4-BE49-F238E27FC236}">
                    <a16:creationId xmlns:a16="http://schemas.microsoft.com/office/drawing/2014/main" id="{42D886BD-9388-61B1-DE9E-9C28E9885A31}"/>
                  </a:ext>
                </a:extLst>
              </p:cNvPr>
              <p:cNvSpPr txBox="1"/>
              <p:nvPr/>
            </p:nvSpPr>
            <p:spPr>
              <a:xfrm>
                <a:off x="2462348" y="3588512"/>
                <a:ext cx="4376058" cy="18642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vi-VN" i="1" dirty="0" smtClean="0">
                          <a:latin typeface="Cambria Math" panose="02040503050406030204" pitchFamily="18" charset="0"/>
                        </a:rPr>
                        <m:t>𝑇</m:t>
                      </m:r>
                      <m:d>
                        <m:dPr>
                          <m:ctrlPr>
                            <a:rPr lang="vi-VN" i="1" dirty="0" smtClean="0">
                              <a:latin typeface="Cambria Math" panose="02040503050406030204" pitchFamily="18" charset="0"/>
                            </a:rPr>
                          </m:ctrlPr>
                        </m:dPr>
                        <m:e>
                          <m:r>
                            <a:rPr lang="vi-VN" i="1" dirty="0" smtClean="0">
                              <a:latin typeface="Cambria Math" panose="02040503050406030204" pitchFamily="18" charset="0"/>
                            </a:rPr>
                            <m:t>𝑛</m:t>
                          </m:r>
                        </m:e>
                      </m:d>
                      <m:r>
                        <a:rPr lang="vi-VN" i="1" dirty="0" smtClean="0">
                          <a:latin typeface="Cambria Math" panose="02040503050406030204" pitchFamily="18" charset="0"/>
                        </a:rPr>
                        <m:t>= </m:t>
                      </m:r>
                      <m:r>
                        <a:rPr lang="vi-VN" i="1" dirty="0" smtClean="0">
                          <a:latin typeface="Cambria Math" panose="02040503050406030204" pitchFamily="18" charset="0"/>
                        </a:rPr>
                        <m:t>𝑁</m:t>
                      </m:r>
                      <m:r>
                        <a:rPr lang="vi-VN" i="1" dirty="0" smtClean="0">
                          <a:latin typeface="Cambria Math" panose="02040503050406030204" pitchFamily="18" charset="0"/>
                        </a:rPr>
                        <m:t> + </m:t>
                      </m:r>
                      <m:r>
                        <a:rPr lang="vi-VN" i="1" dirty="0" smtClean="0">
                          <a:latin typeface="Cambria Math" panose="02040503050406030204" pitchFamily="18" charset="0"/>
                        </a:rPr>
                        <m:t>2</m:t>
                      </m:r>
                      <m:r>
                        <a:rPr lang="vi-VN" i="1" dirty="0" smtClean="0">
                          <a:latin typeface="Cambria Math" panose="02040503050406030204" pitchFamily="18" charset="0"/>
                        </a:rPr>
                        <m:t>𝑁</m:t>
                      </m:r>
                      <m:r>
                        <a:rPr lang="vi-VN" i="1" dirty="0" smtClean="0">
                          <a:latin typeface="Cambria Math" panose="02040503050406030204" pitchFamily="18" charset="0"/>
                        </a:rPr>
                        <m:t> + </m:t>
                      </m:r>
                      <m:r>
                        <a:rPr lang="vi-VN" i="1" dirty="0" smtClean="0">
                          <a:latin typeface="Cambria Math" panose="02040503050406030204" pitchFamily="18" charset="0"/>
                        </a:rPr>
                        <m:t>4</m:t>
                      </m:r>
                      <m:r>
                        <a:rPr lang="vi-VN" i="1" dirty="0" smtClean="0">
                          <a:latin typeface="Cambria Math" panose="02040503050406030204" pitchFamily="18" charset="0"/>
                        </a:rPr>
                        <m:t>𝑁</m:t>
                      </m:r>
                      <m:r>
                        <a:rPr lang="vi-VN" i="1" dirty="0" smtClean="0">
                          <a:latin typeface="Cambria Math" panose="02040503050406030204" pitchFamily="18" charset="0"/>
                        </a:rPr>
                        <m:t> + … +</m:t>
                      </m:r>
                      <m:sSup>
                        <m:sSupPr>
                          <m:ctrlPr>
                            <a:rPr lang="vi-VN" b="0" i="1" dirty="0" smtClean="0">
                              <a:latin typeface="Cambria Math" panose="02040503050406030204" pitchFamily="18" charset="0"/>
                            </a:rPr>
                          </m:ctrlPr>
                        </m:sSupPr>
                        <m:e>
                          <m:r>
                            <a:rPr lang="vi-VN" b="0" i="1" dirty="0" smtClean="0">
                              <a:latin typeface="Cambria Math" panose="02040503050406030204" pitchFamily="18" charset="0"/>
                            </a:rPr>
                            <m:t>2</m:t>
                          </m:r>
                        </m:e>
                        <m:sup>
                          <m:r>
                            <a:rPr lang="vi-VN" b="0" i="1" dirty="0" smtClean="0">
                              <a:latin typeface="Cambria Math" panose="02040503050406030204" pitchFamily="18" charset="0"/>
                            </a:rPr>
                            <m:t>𝑙</m:t>
                          </m:r>
                          <m:sSub>
                            <m:sSubPr>
                              <m:ctrlPr>
                                <a:rPr lang="vi-VN" b="0" i="1" dirty="0" smtClean="0">
                                  <a:latin typeface="Cambria Math" panose="02040503050406030204" pitchFamily="18" charset="0"/>
                                </a:rPr>
                              </m:ctrlPr>
                            </m:sSubPr>
                            <m:e>
                              <m:r>
                                <m:rPr>
                                  <m:sty m:val="p"/>
                                </m:rPr>
                                <a:rPr lang="vi-VN" b="0" i="0" dirty="0" smtClean="0">
                                  <a:latin typeface="Cambria Math" panose="02040503050406030204" pitchFamily="18" charset="0"/>
                                </a:rPr>
                                <m:t>og</m:t>
                              </m:r>
                            </m:e>
                            <m:sub>
                              <m:r>
                                <a:rPr lang="vi-VN" b="0" i="1" dirty="0" smtClean="0">
                                  <a:latin typeface="Cambria Math" panose="02040503050406030204" pitchFamily="18" charset="0"/>
                                </a:rPr>
                                <m:t>2</m:t>
                              </m:r>
                            </m:sub>
                          </m:sSub>
                          <m:d>
                            <m:dPr>
                              <m:ctrlPr>
                                <a:rPr lang="vi-VN" b="0" i="1" dirty="0" smtClean="0">
                                  <a:latin typeface="Cambria Math" panose="02040503050406030204" pitchFamily="18" charset="0"/>
                                </a:rPr>
                              </m:ctrlPr>
                            </m:dPr>
                            <m:e>
                              <m:r>
                                <a:rPr lang="vi-VN" b="0" i="1" dirty="0" smtClean="0">
                                  <a:latin typeface="Cambria Math" panose="02040503050406030204" pitchFamily="18" charset="0"/>
                                </a:rPr>
                                <m:t>𝑁</m:t>
                              </m:r>
                            </m:e>
                          </m:d>
                        </m:sup>
                      </m:sSup>
                      <m:r>
                        <a:rPr lang="vi-VN" i="1" dirty="0" smtClean="0">
                          <a:latin typeface="Cambria Math" panose="02040503050406030204" pitchFamily="18" charset="0"/>
                        </a:rPr>
                        <m:t> </m:t>
                      </m:r>
                      <m:r>
                        <a:rPr lang="vi-VN" b="0" i="1" dirty="0" smtClean="0">
                          <a:latin typeface="Cambria Math" panose="02040503050406030204" pitchFamily="18" charset="0"/>
                        </a:rPr>
                        <m:t>𝑁</m:t>
                      </m:r>
                    </m:oMath>
                  </m:oMathPara>
                </a14:m>
                <a:endParaRPr lang="vi-VN"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vi-VN" i="1" dirty="0" smtClean="0">
                          <a:latin typeface="Cambria Math" panose="02040503050406030204" pitchFamily="18" charset="0"/>
                        </a:rPr>
                        <m:t> </m:t>
                      </m:r>
                      <m:r>
                        <a:rPr lang="vi-VN" i="1" dirty="0">
                          <a:latin typeface="Cambria Math" panose="02040503050406030204" pitchFamily="18" charset="0"/>
                        </a:rPr>
                        <m:t>𝑇</m:t>
                      </m:r>
                      <m:d>
                        <m:dPr>
                          <m:ctrlPr>
                            <a:rPr lang="vi-VN" i="1" dirty="0">
                              <a:latin typeface="Cambria Math" panose="02040503050406030204" pitchFamily="18" charset="0"/>
                            </a:rPr>
                          </m:ctrlPr>
                        </m:dPr>
                        <m:e>
                          <m:r>
                            <a:rPr lang="vi-VN" i="1" dirty="0">
                              <a:latin typeface="Cambria Math" panose="02040503050406030204" pitchFamily="18" charset="0"/>
                            </a:rPr>
                            <m:t>𝑛</m:t>
                          </m:r>
                        </m:e>
                      </m:d>
                      <m:r>
                        <a:rPr lang="vi-VN" i="1" dirty="0">
                          <a:latin typeface="Cambria Math" panose="02040503050406030204" pitchFamily="18" charset="0"/>
                        </a:rPr>
                        <m:t>= </m:t>
                      </m:r>
                      <m:r>
                        <a:rPr lang="vi-VN" i="1" dirty="0">
                          <a:latin typeface="Cambria Math" panose="02040503050406030204" pitchFamily="18" charset="0"/>
                        </a:rPr>
                        <m:t>𝑁</m:t>
                      </m:r>
                      <m:d>
                        <m:dPr>
                          <m:ctrlPr>
                            <a:rPr lang="vi-VN" b="0" i="1" dirty="0" smtClean="0">
                              <a:latin typeface="Cambria Math" panose="02040503050406030204" pitchFamily="18" charset="0"/>
                            </a:rPr>
                          </m:ctrlPr>
                        </m:dPr>
                        <m:e>
                          <m:r>
                            <a:rPr lang="vi-VN" b="0" i="1" dirty="0" smtClean="0">
                              <a:latin typeface="Cambria Math" panose="02040503050406030204" pitchFamily="18" charset="0"/>
                            </a:rPr>
                            <m:t>1</m:t>
                          </m:r>
                          <m:r>
                            <a:rPr lang="vi-VN" i="1" dirty="0">
                              <a:latin typeface="Cambria Math" panose="02040503050406030204" pitchFamily="18" charset="0"/>
                            </a:rPr>
                            <m:t> + </m:t>
                          </m:r>
                          <m:r>
                            <a:rPr lang="vi-VN" i="1" dirty="0">
                              <a:latin typeface="Cambria Math" panose="02040503050406030204" pitchFamily="18" charset="0"/>
                            </a:rPr>
                            <m:t>2</m:t>
                          </m:r>
                          <m:r>
                            <a:rPr lang="vi-VN" i="1" dirty="0">
                              <a:latin typeface="Cambria Math" panose="02040503050406030204" pitchFamily="18" charset="0"/>
                            </a:rPr>
                            <m:t> + </m:t>
                          </m:r>
                          <m:r>
                            <a:rPr lang="vi-VN" i="1" dirty="0">
                              <a:latin typeface="Cambria Math" panose="02040503050406030204" pitchFamily="18" charset="0"/>
                            </a:rPr>
                            <m:t>4</m:t>
                          </m:r>
                          <m:r>
                            <a:rPr lang="vi-VN" i="1" dirty="0">
                              <a:latin typeface="Cambria Math" panose="02040503050406030204" pitchFamily="18" charset="0"/>
                            </a:rPr>
                            <m:t> + … +</m:t>
                          </m:r>
                          <m:sSup>
                            <m:sSupPr>
                              <m:ctrlPr>
                                <a:rPr lang="vi-VN" i="1" dirty="0">
                                  <a:latin typeface="Cambria Math" panose="02040503050406030204" pitchFamily="18" charset="0"/>
                                </a:rPr>
                              </m:ctrlPr>
                            </m:sSupPr>
                            <m:e>
                              <m:r>
                                <a:rPr lang="vi-VN" i="1" dirty="0">
                                  <a:latin typeface="Cambria Math" panose="02040503050406030204" pitchFamily="18" charset="0"/>
                                </a:rPr>
                                <m:t>2</m:t>
                              </m:r>
                            </m:e>
                            <m:sup>
                              <m:r>
                                <a:rPr lang="vi-VN" i="1" dirty="0">
                                  <a:latin typeface="Cambria Math" panose="02040503050406030204" pitchFamily="18" charset="0"/>
                                </a:rPr>
                                <m:t>𝑙</m:t>
                              </m:r>
                              <m:sSub>
                                <m:sSubPr>
                                  <m:ctrlPr>
                                    <a:rPr lang="vi-VN" i="1" dirty="0">
                                      <a:latin typeface="Cambria Math" panose="02040503050406030204" pitchFamily="18" charset="0"/>
                                    </a:rPr>
                                  </m:ctrlPr>
                                </m:sSubPr>
                                <m:e>
                                  <m:r>
                                    <m:rPr>
                                      <m:sty m:val="p"/>
                                    </m:rPr>
                                    <a:rPr lang="vi-VN" dirty="0">
                                      <a:latin typeface="Cambria Math" panose="02040503050406030204" pitchFamily="18" charset="0"/>
                                    </a:rPr>
                                    <m:t>og</m:t>
                                  </m:r>
                                </m:e>
                                <m:sub>
                                  <m:r>
                                    <a:rPr lang="vi-VN" i="1" dirty="0">
                                      <a:latin typeface="Cambria Math" panose="02040503050406030204" pitchFamily="18" charset="0"/>
                                    </a:rPr>
                                    <m:t>2</m:t>
                                  </m:r>
                                </m:sub>
                              </m:sSub>
                              <m:d>
                                <m:dPr>
                                  <m:ctrlPr>
                                    <a:rPr lang="vi-VN" i="1" dirty="0">
                                      <a:latin typeface="Cambria Math" panose="02040503050406030204" pitchFamily="18" charset="0"/>
                                    </a:rPr>
                                  </m:ctrlPr>
                                </m:dPr>
                                <m:e>
                                  <m:r>
                                    <a:rPr lang="vi-VN" i="1" dirty="0">
                                      <a:latin typeface="Cambria Math" panose="02040503050406030204" pitchFamily="18" charset="0"/>
                                    </a:rPr>
                                    <m:t>𝑁</m:t>
                                  </m:r>
                                </m:e>
                              </m:d>
                            </m:sup>
                          </m:sSup>
                          <m:r>
                            <a:rPr lang="vi-VN" i="1" dirty="0">
                              <a:latin typeface="Cambria Math" panose="02040503050406030204" pitchFamily="18" charset="0"/>
                            </a:rPr>
                            <m:t> </m:t>
                          </m:r>
                        </m:e>
                      </m:d>
                    </m:oMath>
                  </m:oMathPara>
                </a14:m>
                <a:endParaRPr lang="vi-VN" dirty="0"/>
              </a:p>
              <a:p>
                <a:pPr/>
                <a14:m>
                  <m:oMathPara xmlns:m="http://schemas.openxmlformats.org/officeDocument/2006/math">
                    <m:oMathParaPr>
                      <m:jc m:val="centerGroup"/>
                    </m:oMathParaPr>
                    <m:oMath xmlns:m="http://schemas.openxmlformats.org/officeDocument/2006/math">
                      <m:r>
                        <a:rPr lang="vi-VN" i="1" dirty="0" smtClean="0">
                          <a:latin typeface="Cambria Math" panose="02040503050406030204" pitchFamily="18" charset="0"/>
                        </a:rPr>
                        <m:t>𝑇</m:t>
                      </m:r>
                      <m:d>
                        <m:dPr>
                          <m:ctrlPr>
                            <a:rPr lang="vi-VN" i="1" dirty="0">
                              <a:latin typeface="Cambria Math" panose="02040503050406030204" pitchFamily="18" charset="0"/>
                            </a:rPr>
                          </m:ctrlPr>
                        </m:dPr>
                        <m:e>
                          <m:r>
                            <a:rPr lang="vi-VN" i="1" dirty="0">
                              <a:latin typeface="Cambria Math" panose="02040503050406030204" pitchFamily="18" charset="0"/>
                            </a:rPr>
                            <m:t>𝑛</m:t>
                          </m:r>
                        </m:e>
                      </m:d>
                      <m:r>
                        <a:rPr lang="vi-VN" i="1" dirty="0">
                          <a:latin typeface="Cambria Math" panose="02040503050406030204" pitchFamily="18" charset="0"/>
                        </a:rPr>
                        <m:t>=</m:t>
                      </m:r>
                      <m:f>
                        <m:fPr>
                          <m:ctrlPr>
                            <a:rPr lang="vi-VN" b="0" i="1" dirty="0" smtClean="0">
                              <a:latin typeface="Cambria Math" panose="02040503050406030204" pitchFamily="18" charset="0"/>
                            </a:rPr>
                          </m:ctrlPr>
                        </m:fPr>
                        <m:num>
                          <m:r>
                            <a:rPr lang="vi-VN" i="1" dirty="0">
                              <a:latin typeface="Cambria Math" panose="02040503050406030204" pitchFamily="18" charset="0"/>
                            </a:rPr>
                            <m:t>𝑁</m:t>
                          </m:r>
                          <m:d>
                            <m:dPr>
                              <m:ctrlPr>
                                <a:rPr lang="vi-VN" b="0" i="1" dirty="0" smtClean="0">
                                  <a:latin typeface="Cambria Math" panose="02040503050406030204" pitchFamily="18" charset="0"/>
                                </a:rPr>
                              </m:ctrlPr>
                            </m:dPr>
                            <m:e>
                              <m:sSup>
                                <m:sSupPr>
                                  <m:ctrlPr>
                                    <a:rPr lang="vi-VN" i="1" dirty="0">
                                      <a:latin typeface="Cambria Math" panose="02040503050406030204" pitchFamily="18" charset="0"/>
                                    </a:rPr>
                                  </m:ctrlPr>
                                </m:sSupPr>
                                <m:e>
                                  <m:r>
                                    <a:rPr lang="vi-VN" i="1" dirty="0">
                                      <a:latin typeface="Cambria Math" panose="02040503050406030204" pitchFamily="18" charset="0"/>
                                    </a:rPr>
                                    <m:t>2</m:t>
                                  </m:r>
                                </m:e>
                                <m:sup>
                                  <m:r>
                                    <a:rPr lang="vi-VN" i="1" dirty="0">
                                      <a:latin typeface="Cambria Math" panose="02040503050406030204" pitchFamily="18" charset="0"/>
                                    </a:rPr>
                                    <m:t>𝑙</m:t>
                                  </m:r>
                                  <m:sSub>
                                    <m:sSubPr>
                                      <m:ctrlPr>
                                        <a:rPr lang="vi-VN" i="1" dirty="0">
                                          <a:latin typeface="Cambria Math" panose="02040503050406030204" pitchFamily="18" charset="0"/>
                                        </a:rPr>
                                      </m:ctrlPr>
                                    </m:sSubPr>
                                    <m:e>
                                      <m:r>
                                        <m:rPr>
                                          <m:sty m:val="p"/>
                                        </m:rPr>
                                        <a:rPr lang="vi-VN" dirty="0">
                                          <a:latin typeface="Cambria Math" panose="02040503050406030204" pitchFamily="18" charset="0"/>
                                        </a:rPr>
                                        <m:t>og</m:t>
                                      </m:r>
                                    </m:e>
                                    <m:sub>
                                      <m:r>
                                        <a:rPr lang="vi-VN" i="1" dirty="0">
                                          <a:latin typeface="Cambria Math" panose="02040503050406030204" pitchFamily="18" charset="0"/>
                                        </a:rPr>
                                        <m:t>2</m:t>
                                      </m:r>
                                    </m:sub>
                                  </m:sSub>
                                  <m:d>
                                    <m:dPr>
                                      <m:ctrlPr>
                                        <a:rPr lang="vi-VN" i="1" dirty="0">
                                          <a:latin typeface="Cambria Math" panose="02040503050406030204" pitchFamily="18" charset="0"/>
                                        </a:rPr>
                                      </m:ctrlPr>
                                    </m:dPr>
                                    <m:e>
                                      <m:r>
                                        <a:rPr lang="vi-VN" i="1" dirty="0">
                                          <a:latin typeface="Cambria Math" panose="02040503050406030204" pitchFamily="18" charset="0"/>
                                        </a:rPr>
                                        <m:t>𝑁</m:t>
                                      </m:r>
                                    </m:e>
                                  </m:d>
                                </m:sup>
                              </m:sSup>
                              <m:r>
                                <a:rPr lang="vi-VN" b="0" i="1" dirty="0" smtClean="0">
                                  <a:latin typeface="Cambria Math" panose="02040503050406030204" pitchFamily="18" charset="0"/>
                                </a:rPr>
                                <m:t> −</m:t>
                              </m:r>
                              <m:r>
                                <a:rPr lang="vi-VN" b="0" i="1" dirty="0" smtClean="0">
                                  <a:latin typeface="Cambria Math" panose="02040503050406030204" pitchFamily="18" charset="0"/>
                                </a:rPr>
                                <m:t>1</m:t>
                              </m:r>
                            </m:e>
                          </m:d>
                        </m:num>
                        <m:den>
                          <m:r>
                            <a:rPr lang="vi-VN" b="0" i="1" dirty="0" smtClean="0">
                              <a:latin typeface="Cambria Math" panose="02040503050406030204" pitchFamily="18" charset="0"/>
                            </a:rPr>
                            <m:t>2</m:t>
                          </m:r>
                          <m:r>
                            <a:rPr lang="vi-VN" b="0" i="1" dirty="0" smtClean="0">
                              <a:latin typeface="Cambria Math" panose="02040503050406030204" pitchFamily="18" charset="0"/>
                            </a:rPr>
                            <m:t> −</m:t>
                          </m:r>
                          <m:r>
                            <a:rPr lang="vi-VN" b="0" i="1" dirty="0" smtClean="0">
                              <a:latin typeface="Cambria Math" panose="02040503050406030204" pitchFamily="18" charset="0"/>
                            </a:rPr>
                            <m:t>1</m:t>
                          </m:r>
                        </m:den>
                      </m:f>
                    </m:oMath>
                  </m:oMathPara>
                </a14:m>
                <a:endParaRPr lang="vi-VN" dirty="0"/>
              </a:p>
              <a:p>
                <a:pPr/>
                <a14:m>
                  <m:oMathPara xmlns:m="http://schemas.openxmlformats.org/officeDocument/2006/math">
                    <m:oMathParaPr>
                      <m:jc m:val="centerGroup"/>
                    </m:oMathParaPr>
                    <m:oMath xmlns:m="http://schemas.openxmlformats.org/officeDocument/2006/math">
                      <m:func>
                        <m:funcPr>
                          <m:ctrlPr>
                            <a:rPr lang="vi-VN" i="1" dirty="0" smtClean="0">
                              <a:latin typeface="Cambria Math" panose="02040503050406030204" pitchFamily="18" charset="0"/>
                            </a:rPr>
                          </m:ctrlPr>
                        </m:funcPr>
                        <m:fName>
                          <m:limLow>
                            <m:limLowPr>
                              <m:ctrlPr>
                                <a:rPr lang="vi-VN" i="1" dirty="0" smtClean="0">
                                  <a:latin typeface="Cambria Math" panose="02040503050406030204" pitchFamily="18" charset="0"/>
                                </a:rPr>
                              </m:ctrlPr>
                            </m:limLowPr>
                            <m:e>
                              <m:r>
                                <m:rPr>
                                  <m:sty m:val="p"/>
                                </m:rPr>
                                <a:rPr lang="vi-VN" i="0" dirty="0" smtClean="0">
                                  <a:latin typeface="Cambria Math" panose="02040503050406030204" pitchFamily="18" charset="0"/>
                                </a:rPr>
                                <m:t>lim</m:t>
                              </m:r>
                            </m:e>
                            <m:lim>
                              <m:r>
                                <a:rPr lang="vi-VN" b="0" i="1" dirty="0" smtClean="0">
                                  <a:latin typeface="Cambria Math" panose="02040503050406030204" pitchFamily="18" charset="0"/>
                                </a:rPr>
                                <m:t>𝑁</m:t>
                              </m:r>
                              <m:r>
                                <a:rPr lang="vi-VN" b="0" i="1" dirty="0" smtClean="0">
                                  <a:latin typeface="Cambria Math" panose="02040503050406030204" pitchFamily="18" charset="0"/>
                                </a:rPr>
                                <m:t>→</m:t>
                              </m:r>
                              <m:r>
                                <a:rPr lang="vi-VN" b="0" i="1" dirty="0" smtClean="0">
                                  <a:latin typeface="Cambria Math" panose="02040503050406030204" pitchFamily="18" charset="0"/>
                                  <a:ea typeface="Cambria Math" panose="02040503050406030204" pitchFamily="18" charset="0"/>
                                </a:rPr>
                                <m:t>∞</m:t>
                              </m:r>
                            </m:lim>
                          </m:limLow>
                        </m:fName>
                        <m:e>
                          <m:r>
                            <a:rPr lang="vi-VN" b="0" i="1" dirty="0" smtClean="0">
                              <a:latin typeface="Cambria Math" panose="02040503050406030204" pitchFamily="18" charset="0"/>
                            </a:rPr>
                            <m:t>𝑇</m:t>
                          </m:r>
                        </m:e>
                      </m:func>
                      <m:d>
                        <m:dPr>
                          <m:ctrlPr>
                            <a:rPr lang="vi-VN" i="1" dirty="0">
                              <a:latin typeface="Cambria Math" panose="02040503050406030204" pitchFamily="18" charset="0"/>
                            </a:rPr>
                          </m:ctrlPr>
                        </m:dPr>
                        <m:e>
                          <m:r>
                            <a:rPr lang="vi-VN" i="1" dirty="0">
                              <a:latin typeface="Cambria Math" panose="02040503050406030204" pitchFamily="18" charset="0"/>
                            </a:rPr>
                            <m:t>𝑛</m:t>
                          </m:r>
                        </m:e>
                      </m:d>
                      <m:r>
                        <a:rPr lang="vi-VN" i="1" dirty="0">
                          <a:latin typeface="Cambria Math" panose="02040503050406030204" pitchFamily="18" charset="0"/>
                        </a:rPr>
                        <m:t>=</m:t>
                      </m:r>
                      <m:f>
                        <m:fPr>
                          <m:ctrlPr>
                            <a:rPr lang="vi-VN" b="0" i="1" dirty="0" smtClean="0">
                              <a:latin typeface="Cambria Math" panose="02040503050406030204" pitchFamily="18" charset="0"/>
                            </a:rPr>
                          </m:ctrlPr>
                        </m:fPr>
                        <m:num>
                          <m:r>
                            <a:rPr lang="vi-VN" i="1" dirty="0">
                              <a:latin typeface="Cambria Math" panose="02040503050406030204" pitchFamily="18" charset="0"/>
                            </a:rPr>
                            <m:t>𝑁</m:t>
                          </m:r>
                          <m:d>
                            <m:dPr>
                              <m:ctrlPr>
                                <a:rPr lang="vi-VN" b="0" i="1" dirty="0" smtClean="0">
                                  <a:latin typeface="Cambria Math" panose="02040503050406030204" pitchFamily="18" charset="0"/>
                                </a:rPr>
                              </m:ctrlPr>
                            </m:dPr>
                            <m:e>
                              <m:r>
                                <a:rPr lang="vi-VN" b="0" i="1" dirty="0" smtClean="0">
                                  <a:latin typeface="Cambria Math" panose="02040503050406030204" pitchFamily="18" charset="0"/>
                                </a:rPr>
                                <m:t>𝑁</m:t>
                              </m:r>
                              <m:r>
                                <a:rPr lang="vi-VN" b="0" i="1" dirty="0" smtClean="0">
                                  <a:latin typeface="Cambria Math" panose="02040503050406030204" pitchFamily="18" charset="0"/>
                                </a:rPr>
                                <m:t> −</m:t>
                              </m:r>
                              <m:r>
                                <a:rPr lang="vi-VN" b="0" i="1" dirty="0" smtClean="0">
                                  <a:latin typeface="Cambria Math" panose="02040503050406030204" pitchFamily="18" charset="0"/>
                                </a:rPr>
                                <m:t>1</m:t>
                              </m:r>
                            </m:e>
                          </m:d>
                        </m:num>
                        <m:den>
                          <m:r>
                            <a:rPr lang="vi-VN" b="0" i="1" dirty="0" smtClean="0">
                              <a:latin typeface="Cambria Math" panose="02040503050406030204" pitchFamily="18" charset="0"/>
                            </a:rPr>
                            <m:t>1</m:t>
                          </m:r>
                        </m:den>
                      </m:f>
                      <m:r>
                        <a:rPr lang="vi-VN" b="0" i="1" dirty="0" smtClean="0">
                          <a:latin typeface="Cambria Math" panose="02040503050406030204" pitchFamily="18" charset="0"/>
                        </a:rPr>
                        <m:t>=</m:t>
                      </m:r>
                      <m:sSup>
                        <m:sSupPr>
                          <m:ctrlPr>
                            <a:rPr lang="vi-VN" b="0" i="1" dirty="0" smtClean="0">
                              <a:latin typeface="Cambria Math" panose="02040503050406030204" pitchFamily="18" charset="0"/>
                            </a:rPr>
                          </m:ctrlPr>
                        </m:sSupPr>
                        <m:e>
                          <m:r>
                            <a:rPr lang="vi-VN" b="0" i="1" dirty="0" smtClean="0">
                              <a:latin typeface="Cambria Math" panose="02040503050406030204" pitchFamily="18" charset="0"/>
                            </a:rPr>
                            <m:t>𝑁</m:t>
                          </m:r>
                        </m:e>
                        <m:sup>
                          <m:r>
                            <a:rPr lang="vi-VN" b="0" i="1" dirty="0" smtClean="0">
                              <a:latin typeface="Cambria Math" panose="02040503050406030204" pitchFamily="18" charset="0"/>
                            </a:rPr>
                            <m:t>2</m:t>
                          </m:r>
                        </m:sup>
                      </m:sSup>
                      <m:r>
                        <a:rPr lang="vi-VN" b="0" i="1" dirty="0" smtClean="0">
                          <a:latin typeface="Cambria Math" panose="02040503050406030204" pitchFamily="18" charset="0"/>
                        </a:rPr>
                        <m:t>−</m:t>
                      </m:r>
                      <m:r>
                        <a:rPr lang="vi-VN" b="0" i="1" dirty="0" smtClean="0">
                          <a:latin typeface="Cambria Math" panose="02040503050406030204" pitchFamily="18" charset="0"/>
                        </a:rPr>
                        <m:t>𝑁</m:t>
                      </m:r>
                    </m:oMath>
                  </m:oMathPara>
                </a14:m>
                <a:endParaRPr lang="vi-VN" dirty="0"/>
              </a:p>
              <a:p>
                <a:endParaRPr lang="vi-VN" dirty="0"/>
              </a:p>
              <a:p>
                <a:endParaRPr lang="vi-VN" dirty="0"/>
              </a:p>
            </p:txBody>
          </p:sp>
        </mc:Choice>
        <mc:Fallback xmlns="">
          <p:sp>
            <p:nvSpPr>
              <p:cNvPr id="7" name="Hộp Văn bản 6">
                <a:extLst>
                  <a:ext uri="{FF2B5EF4-FFF2-40B4-BE49-F238E27FC236}">
                    <a16:creationId xmlns:a16="http://schemas.microsoft.com/office/drawing/2014/main" id="{42D886BD-9388-61B1-DE9E-9C28E9885A31}"/>
                  </a:ext>
                </a:extLst>
              </p:cNvPr>
              <p:cNvSpPr txBox="1">
                <a:spLocks noRot="1" noChangeAspect="1" noMove="1" noResize="1" noEditPoints="1" noAdjustHandles="1" noChangeArrowheads="1" noChangeShapeType="1" noTextEdit="1"/>
              </p:cNvSpPr>
              <p:nvPr/>
            </p:nvSpPr>
            <p:spPr>
              <a:xfrm>
                <a:off x="2462348" y="3588512"/>
                <a:ext cx="4376058" cy="1864293"/>
              </a:xfrm>
              <a:prstGeom prst="rect">
                <a:avLst/>
              </a:prstGeom>
              <a:blipFill>
                <a:blip r:embed="rId2"/>
                <a:stretch>
                  <a:fillRect/>
                </a:stretch>
              </a:blipFill>
            </p:spPr>
            <p:txBody>
              <a:bodyPr/>
              <a:lstStyle/>
              <a:p>
                <a:r>
                  <a:rPr lang="vi-VN">
                    <a:noFill/>
                  </a:rPr>
                  <a:t> </a:t>
                </a:r>
              </a:p>
            </p:txBody>
          </p:sp>
        </mc:Fallback>
      </mc:AlternateContent>
      <p:pic>
        <p:nvPicPr>
          <p:cNvPr id="9" name="Hình ảnh 8">
            <a:extLst>
              <a:ext uri="{FF2B5EF4-FFF2-40B4-BE49-F238E27FC236}">
                <a16:creationId xmlns:a16="http://schemas.microsoft.com/office/drawing/2014/main" id="{92D66EDB-1E7B-6795-F188-46445537D21C}"/>
              </a:ext>
            </a:extLst>
          </p:cNvPr>
          <p:cNvPicPr>
            <a:picLocks noChangeAspect="1"/>
          </p:cNvPicPr>
          <p:nvPr/>
        </p:nvPicPr>
        <p:blipFill>
          <a:blip r:embed="rId3"/>
          <a:stretch>
            <a:fillRect/>
          </a:stretch>
        </p:blipFill>
        <p:spPr>
          <a:xfrm>
            <a:off x="2105069" y="1132523"/>
            <a:ext cx="4850902" cy="2335666"/>
          </a:xfrm>
          <a:prstGeom prst="rect">
            <a:avLst/>
          </a:prstGeom>
        </p:spPr>
      </p:pic>
      <p:pic>
        <p:nvPicPr>
          <p:cNvPr id="10" name="Hình ảnh 9">
            <a:extLst>
              <a:ext uri="{FF2B5EF4-FFF2-40B4-BE49-F238E27FC236}">
                <a16:creationId xmlns:a16="http://schemas.microsoft.com/office/drawing/2014/main" id="{8AB0C4B9-0133-29B1-B8A9-3F7FF8E3930A}"/>
              </a:ext>
            </a:extLst>
          </p:cNvPr>
          <p:cNvPicPr>
            <a:picLocks noChangeAspect="1"/>
          </p:cNvPicPr>
          <p:nvPr/>
        </p:nvPicPr>
        <p:blipFill>
          <a:blip r:embed="rId4"/>
          <a:stretch>
            <a:fillRect/>
          </a:stretch>
        </p:blipFill>
        <p:spPr>
          <a:xfrm>
            <a:off x="6159073" y="2418773"/>
            <a:ext cx="879858" cy="1232295"/>
          </a:xfrm>
          <a:prstGeom prst="rect">
            <a:avLst/>
          </a:prstGeom>
        </p:spPr>
      </p:pic>
      <p:sp>
        <p:nvSpPr>
          <p:cNvPr id="11" name="Hộp Văn bản 10">
            <a:extLst>
              <a:ext uri="{FF2B5EF4-FFF2-40B4-BE49-F238E27FC236}">
                <a16:creationId xmlns:a16="http://schemas.microsoft.com/office/drawing/2014/main" id="{F7CD3253-F75B-9269-53AE-CAF8017E3089}"/>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37</a:t>
            </a:r>
            <a:endParaRPr lang="vi-VN" dirty="0">
              <a:solidFill>
                <a:schemeClr val="bg1"/>
              </a:solidFill>
            </a:endParaRPr>
          </a:p>
        </p:txBody>
      </p:sp>
    </p:spTree>
    <p:extLst>
      <p:ext uri="{BB962C8B-B14F-4D97-AF65-F5344CB8AC3E}">
        <p14:creationId xmlns:p14="http://schemas.microsoft.com/office/powerpoint/2010/main" val="214540980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0"/>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Đệ</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quy</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là</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gì</a:t>
            </a:r>
            <a:r>
              <a:rPr lang="en-US" sz="4000" dirty="0">
                <a:latin typeface="Calibri" panose="020F0502020204030204" pitchFamily="34" charset="0"/>
                <a:ea typeface="Calibri" panose="020F0502020204030204" pitchFamily="34" charset="0"/>
                <a:cs typeface="Calibri" panose="020F0502020204030204" pitchFamily="34" charset="0"/>
              </a:rPr>
              <a:t> ?</a:t>
            </a:r>
          </a:p>
        </p:txBody>
      </p:sp>
      <p:sp>
        <p:nvSpPr>
          <p:cNvPr id="3" name="Google Shape;375;p32"/>
          <p:cNvSpPr txBox="1"/>
          <p:nvPr/>
        </p:nvSpPr>
        <p:spPr>
          <a:xfrm>
            <a:off x="0" y="1370265"/>
            <a:ext cx="9144000" cy="489600"/>
          </a:xfrm>
          <a:prstGeom prst="rect">
            <a:avLst/>
          </a:prstGeom>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endParaRPr lang="en-GB" dirty="0">
              <a:latin typeface="Calibri" panose="020F0502020204030204" pitchFamily="34" charset="0"/>
              <a:ea typeface="Calibri" panose="020F0502020204030204" pitchFamily="34" charset="0"/>
              <a:cs typeface="Calibri" panose="020F0502020204030204" pitchFamily="34" charset="0"/>
            </a:endParaRPr>
          </a:p>
        </p:txBody>
      </p:sp>
      <p:pic>
        <p:nvPicPr>
          <p:cNvPr id="1026" name="Picture 2" descr="recursion must define recursion must define recursion must defin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8160" y="787206"/>
            <a:ext cx="2838450" cy="37623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263591" y="4579201"/>
            <a:ext cx="2969569" cy="430887"/>
          </a:xfrm>
          <a:prstGeom prst="rect">
            <a:avLst/>
          </a:prstGeom>
          <a:noFill/>
        </p:spPr>
        <p:txBody>
          <a:bodyPr wrap="square">
            <a:spAutoFit/>
          </a:bodyPr>
          <a:lstStyle/>
          <a:p>
            <a:r>
              <a:rPr lang="en-US" sz="2200" b="0"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SOMEONE </a:t>
            </a:r>
            <a:r>
              <a:rPr lang="en-US" sz="2200" b="0" i="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FAMOUS</a:t>
            </a:r>
            <a:r>
              <a:rPr lang="en-US" sz="2200" b="0" i="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a:t>
            </a:r>
            <a:endParaRPr lang="en-US" sz="2200"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6" name="Hộp Văn bản 5">
            <a:extLst>
              <a:ext uri="{FF2B5EF4-FFF2-40B4-BE49-F238E27FC236}">
                <a16:creationId xmlns:a16="http://schemas.microsoft.com/office/drawing/2014/main" id="{B68CAE14-98E1-D13E-CE79-F5381B58D364}"/>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 name="Hộp Văn bản 3">
                <a:extLst>
                  <a:ext uri="{FF2B5EF4-FFF2-40B4-BE49-F238E27FC236}">
                    <a16:creationId xmlns:a16="http://schemas.microsoft.com/office/drawing/2014/main" id="{D38FBF36-FD50-3AD9-8447-5FDCBB1BDE9B}"/>
                  </a:ext>
                </a:extLst>
              </p:cNvPr>
              <p:cNvSpPr txBox="1"/>
              <p:nvPr/>
            </p:nvSpPr>
            <p:spPr>
              <a:xfrm>
                <a:off x="2099841" y="1211180"/>
                <a:ext cx="4572000" cy="1536383"/>
              </a:xfrm>
              <a:prstGeom prst="rect">
                <a:avLst/>
              </a:prstGeom>
              <a:noFill/>
            </p:spPr>
            <p:txBody>
              <a:bodyPr wrap="square">
                <a:spAutoFit/>
              </a:bodyPr>
              <a:lstStyle/>
              <a:p>
                <a:r>
                  <a:rPr lang="vi-VN" dirty="0"/>
                  <a:t>Xét công thức truy hồi sau:</a:t>
                </a:r>
              </a:p>
              <a:p>
                <a:endParaRPr lang="vi-VN" dirty="0"/>
              </a:p>
              <a:p>
                <a:pPr/>
                <a14:m>
                  <m:oMathPara xmlns:m="http://schemas.openxmlformats.org/officeDocument/2006/math">
                    <m:oMathParaPr>
                      <m:jc m:val="centerGroup"/>
                    </m:oMathParaPr>
                    <m:oMath xmlns:m="http://schemas.openxmlformats.org/officeDocument/2006/math">
                      <m:d>
                        <m:dPr>
                          <m:begChr m:val="{"/>
                          <m:endChr m:val=""/>
                          <m:ctrlPr>
                            <a:rPr lang="vi-VN" i="1" smtClean="0">
                              <a:latin typeface="Cambria Math" panose="02040503050406030204" pitchFamily="18" charset="0"/>
                            </a:rPr>
                          </m:ctrlPr>
                        </m:dPr>
                        <m:e>
                          <m:eqArr>
                            <m:eqArrPr>
                              <m:ctrlPr>
                                <a:rPr lang="vi-VN" i="1" smtClean="0">
                                  <a:latin typeface="Cambria Math" panose="02040503050406030204" pitchFamily="18" charset="0"/>
                                </a:rPr>
                              </m:ctrlPr>
                            </m:eqArrPr>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1</m:t>
                                  </m:r>
                                </m:e>
                              </m:d>
                              <m:r>
                                <a:rPr lang="vi-VN" b="0" i="1" smtClean="0">
                                  <a:latin typeface="Cambria Math" panose="02040503050406030204" pitchFamily="18" charset="0"/>
                                </a:rPr>
                                <m:t>=1</m:t>
                              </m:r>
                            </m:e>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𝑁</m:t>
                                  </m:r>
                                </m:e>
                              </m:d>
                              <m:r>
                                <a:rPr lang="vi-VN" b="0" i="1" smtClean="0">
                                  <a:latin typeface="Cambria Math" panose="02040503050406030204" pitchFamily="18" charset="0"/>
                                </a:rPr>
                                <m:t>=3</m:t>
                              </m:r>
                              <m:r>
                                <a:rPr lang="vi-VN" b="0" i="1" smtClean="0">
                                  <a:latin typeface="Cambria Math" panose="02040503050406030204" pitchFamily="18" charset="0"/>
                                </a:rPr>
                                <m:t>𝐹</m:t>
                              </m:r>
                              <m:d>
                                <m:dPr>
                                  <m:ctrlPr>
                                    <a:rPr lang="vi-VN" b="0" i="1" smtClean="0">
                                      <a:latin typeface="Cambria Math" panose="02040503050406030204" pitchFamily="18" charset="0"/>
                                    </a:rPr>
                                  </m:ctrlPr>
                                </m:dPr>
                                <m:e>
                                  <m:f>
                                    <m:fPr>
                                      <m:ctrlPr>
                                        <a:rPr lang="vi-VN" b="0" i="1" smtClean="0">
                                          <a:latin typeface="Cambria Math" panose="02040503050406030204" pitchFamily="18" charset="0"/>
                                        </a:rPr>
                                      </m:ctrlPr>
                                    </m:fPr>
                                    <m:num>
                                      <m:r>
                                        <a:rPr lang="vi-VN" b="0" i="1" smtClean="0">
                                          <a:latin typeface="Cambria Math" panose="02040503050406030204" pitchFamily="18" charset="0"/>
                                        </a:rPr>
                                        <m:t>𝑁</m:t>
                                      </m:r>
                                    </m:num>
                                    <m:den>
                                      <m:r>
                                        <a:rPr lang="vi-VN" b="0" i="1" smtClean="0">
                                          <a:latin typeface="Cambria Math" panose="02040503050406030204" pitchFamily="18" charset="0"/>
                                        </a:rPr>
                                        <m:t>4</m:t>
                                      </m:r>
                                    </m:den>
                                  </m:f>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𝑁</m:t>
                                  </m:r>
                                </m:e>
                                <m:sup>
                                  <m:r>
                                    <a:rPr lang="vi-VN" b="0" i="1" smtClean="0">
                                      <a:latin typeface="Cambria Math" panose="02040503050406030204" pitchFamily="18" charset="0"/>
                                    </a:rPr>
                                    <m:t>2</m:t>
                                  </m:r>
                                </m:sup>
                              </m:sSup>
                            </m:e>
                          </m:eqArr>
                        </m:e>
                      </m:d>
                    </m:oMath>
                  </m:oMathPara>
                </a14:m>
                <a:endParaRPr lang="vi-VN" dirty="0"/>
              </a:p>
              <a:p>
                <a:endParaRPr lang="vi-VN" dirty="0"/>
              </a:p>
            </p:txBody>
          </p:sp>
        </mc:Choice>
        <mc:Fallback xmlns="">
          <p:sp>
            <p:nvSpPr>
              <p:cNvPr id="4" name="Hộp Văn bản 3">
                <a:extLst>
                  <a:ext uri="{FF2B5EF4-FFF2-40B4-BE49-F238E27FC236}">
                    <a16:creationId xmlns:a16="http://schemas.microsoft.com/office/drawing/2014/main" id="{D38FBF36-FD50-3AD9-8447-5FDCBB1BDE9B}"/>
                  </a:ext>
                </a:extLst>
              </p:cNvPr>
              <p:cNvSpPr txBox="1">
                <a:spLocks noRot="1" noChangeAspect="1" noMove="1" noResize="1" noEditPoints="1" noAdjustHandles="1" noChangeArrowheads="1" noChangeShapeType="1" noTextEdit="1"/>
              </p:cNvSpPr>
              <p:nvPr/>
            </p:nvSpPr>
            <p:spPr>
              <a:xfrm>
                <a:off x="2099841" y="1211180"/>
                <a:ext cx="4572000" cy="1536383"/>
              </a:xfrm>
              <a:prstGeom prst="rect">
                <a:avLst/>
              </a:prstGeom>
              <a:blipFill>
                <a:blip r:embed="rId2"/>
                <a:stretch>
                  <a:fillRect l="-400" t="-794"/>
                </a:stretch>
              </a:blipFill>
            </p:spPr>
            <p:txBody>
              <a:bodyPr/>
              <a:lstStyle/>
              <a:p>
                <a:r>
                  <a:rPr lang="vi-VN">
                    <a:noFill/>
                  </a:rPr>
                  <a:t> </a:t>
                </a:r>
              </a:p>
            </p:txBody>
          </p:sp>
        </mc:Fallback>
      </mc:AlternateContent>
      <p:sp>
        <p:nvSpPr>
          <p:cNvPr id="3" name="Hộp Văn bản 2">
            <a:extLst>
              <a:ext uri="{FF2B5EF4-FFF2-40B4-BE49-F238E27FC236}">
                <a16:creationId xmlns:a16="http://schemas.microsoft.com/office/drawing/2014/main" id="{F28DAA7C-D7C4-DF25-279F-176FB9C2E621}"/>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38</a:t>
            </a:r>
            <a:endParaRPr lang="vi-VN" dirty="0">
              <a:solidFill>
                <a:schemeClr val="bg1"/>
              </a:solidFill>
            </a:endParaRPr>
          </a:p>
        </p:txBody>
      </p:sp>
    </p:spTree>
    <p:extLst>
      <p:ext uri="{BB962C8B-B14F-4D97-AF65-F5344CB8AC3E}">
        <p14:creationId xmlns:p14="http://schemas.microsoft.com/office/powerpoint/2010/main" val="308074299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pic>
        <p:nvPicPr>
          <p:cNvPr id="10" name="Hình ảnh 9">
            <a:extLst>
              <a:ext uri="{FF2B5EF4-FFF2-40B4-BE49-F238E27FC236}">
                <a16:creationId xmlns:a16="http://schemas.microsoft.com/office/drawing/2014/main" id="{8AB0C4B9-0133-29B1-B8A9-3F7FF8E3930A}"/>
              </a:ext>
            </a:extLst>
          </p:cNvPr>
          <p:cNvPicPr>
            <a:picLocks noChangeAspect="1"/>
          </p:cNvPicPr>
          <p:nvPr/>
        </p:nvPicPr>
        <p:blipFill>
          <a:blip r:embed="rId2"/>
          <a:stretch>
            <a:fillRect/>
          </a:stretch>
        </p:blipFill>
        <p:spPr>
          <a:xfrm>
            <a:off x="6159073" y="2418773"/>
            <a:ext cx="879858" cy="1232295"/>
          </a:xfrm>
          <a:prstGeom prst="rect">
            <a:avLst/>
          </a:prstGeom>
        </p:spPr>
      </p:pic>
      <p:pic>
        <p:nvPicPr>
          <p:cNvPr id="5" name="Hình ảnh 4">
            <a:extLst>
              <a:ext uri="{FF2B5EF4-FFF2-40B4-BE49-F238E27FC236}">
                <a16:creationId xmlns:a16="http://schemas.microsoft.com/office/drawing/2014/main" id="{5CC15898-EE28-811D-81E4-F5BAE0387ADB}"/>
              </a:ext>
            </a:extLst>
          </p:cNvPr>
          <p:cNvPicPr>
            <a:picLocks noChangeAspect="1"/>
          </p:cNvPicPr>
          <p:nvPr/>
        </p:nvPicPr>
        <p:blipFill>
          <a:blip r:embed="rId3"/>
          <a:stretch>
            <a:fillRect/>
          </a:stretch>
        </p:blipFill>
        <p:spPr>
          <a:xfrm>
            <a:off x="2105069" y="1075334"/>
            <a:ext cx="4933862" cy="3193057"/>
          </a:xfrm>
          <a:prstGeom prst="rect">
            <a:avLst/>
          </a:prstGeom>
        </p:spPr>
      </p:pic>
      <mc:AlternateContent xmlns:mc="http://schemas.openxmlformats.org/markup-compatibility/2006" xmlns:a14="http://schemas.microsoft.com/office/drawing/2010/main">
        <mc:Choice Requires="a14">
          <p:sp>
            <p:nvSpPr>
              <p:cNvPr id="12" name="Hộp Văn bản 11">
                <a:extLst>
                  <a:ext uri="{FF2B5EF4-FFF2-40B4-BE49-F238E27FC236}">
                    <a16:creationId xmlns:a16="http://schemas.microsoft.com/office/drawing/2014/main" id="{54FD1457-9121-CA86-1325-D26670EFBB7C}"/>
                  </a:ext>
                </a:extLst>
              </p:cNvPr>
              <p:cNvSpPr txBox="1"/>
              <p:nvPr/>
            </p:nvSpPr>
            <p:spPr>
              <a:xfrm>
                <a:off x="1933303" y="4068166"/>
                <a:ext cx="5105628" cy="618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𝑇</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𝑛</m:t>
                          </m:r>
                        </m:e>
                      </m:d>
                      <m:r>
                        <a:rPr lang="en-US" i="1" dirty="0" smtClean="0">
                          <a:latin typeface="Cambria Math" panose="02040503050406030204" pitchFamily="18" charset="0"/>
                        </a:rPr>
                        <m:t>=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𝑛</m:t>
                          </m:r>
                        </m:e>
                        <m:sup>
                          <m:r>
                            <a:rPr lang="en-US" i="1" dirty="0" smtClean="0">
                              <a:latin typeface="Cambria Math" panose="02040503050406030204" pitchFamily="18" charset="0"/>
                            </a:rPr>
                            <m:t>2</m:t>
                          </m:r>
                        </m:sup>
                      </m:sSup>
                      <m:r>
                        <a:rPr lang="en-US" i="1" dirty="0" smtClean="0">
                          <a:latin typeface="Cambria Math" panose="02040503050406030204" pitchFamily="18" charset="0"/>
                        </a:rPr>
                        <m:t>+ </m:t>
                      </m:r>
                      <m:d>
                        <m:dPr>
                          <m:ctrlPr>
                            <a:rPr lang="en-US" i="1" dirty="0" smtClean="0">
                              <a:latin typeface="Cambria Math" panose="02040503050406030204" pitchFamily="18" charset="0"/>
                            </a:rPr>
                          </m:ctrlPr>
                        </m:dPr>
                        <m:e>
                          <m:f>
                            <m:fPr>
                              <m:ctrlPr>
                                <a:rPr lang="en-US" i="1" dirty="0" smtClean="0">
                                  <a:latin typeface="Cambria Math" panose="02040503050406030204" pitchFamily="18" charset="0"/>
                                </a:rPr>
                              </m:ctrlPr>
                            </m:fPr>
                            <m:num>
                              <m:r>
                                <a:rPr lang="en-US" i="1" dirty="0" smtClean="0">
                                  <a:latin typeface="Cambria Math" panose="02040503050406030204" pitchFamily="18" charset="0"/>
                                </a:rPr>
                                <m:t>3</m:t>
                              </m:r>
                            </m:num>
                            <m:den>
                              <m:r>
                                <a:rPr lang="en-US" i="1" dirty="0" smtClean="0">
                                  <a:latin typeface="Cambria Math" panose="02040503050406030204" pitchFamily="18" charset="0"/>
                                </a:rPr>
                                <m:t>16</m:t>
                              </m:r>
                            </m:den>
                          </m:f>
                        </m:e>
                      </m:d>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𝑛</m:t>
                          </m:r>
                        </m:e>
                        <m:sup>
                          <m:r>
                            <a:rPr lang="en-US" i="1" dirty="0" smtClean="0">
                              <a:latin typeface="Cambria Math" panose="02040503050406030204" pitchFamily="18" charset="0"/>
                            </a:rPr>
                            <m:t>2</m:t>
                          </m:r>
                        </m:sup>
                      </m:sSup>
                      <m:r>
                        <a:rPr lang="en-US" i="1" dirty="0" smtClean="0">
                          <a:latin typeface="Cambria Math" panose="02040503050406030204" pitchFamily="18" charset="0"/>
                        </a:rPr>
                        <m:t>+ </m:t>
                      </m:r>
                      <m:sSup>
                        <m:sSupPr>
                          <m:ctrlPr>
                            <a:rPr lang="en-US" i="1" dirty="0" smtClean="0">
                              <a:latin typeface="Cambria Math" panose="02040503050406030204" pitchFamily="18" charset="0"/>
                            </a:rPr>
                          </m:ctrlPr>
                        </m:sSupPr>
                        <m:e>
                          <m:d>
                            <m:dPr>
                              <m:ctrlPr>
                                <a:rPr lang="en-US" i="1" dirty="0" smtClean="0">
                                  <a:latin typeface="Cambria Math" panose="02040503050406030204" pitchFamily="18" charset="0"/>
                                </a:rPr>
                              </m:ctrlPr>
                            </m:dPr>
                            <m:e>
                              <m:f>
                                <m:fPr>
                                  <m:ctrlPr>
                                    <a:rPr lang="en-US" i="1" dirty="0" smtClean="0">
                                      <a:latin typeface="Cambria Math" panose="02040503050406030204" pitchFamily="18" charset="0"/>
                                    </a:rPr>
                                  </m:ctrlPr>
                                </m:fPr>
                                <m:num>
                                  <m:r>
                                    <a:rPr lang="en-US" i="1" dirty="0" smtClean="0">
                                      <a:latin typeface="Cambria Math" panose="02040503050406030204" pitchFamily="18" charset="0"/>
                                    </a:rPr>
                                    <m:t>3</m:t>
                                  </m:r>
                                </m:num>
                                <m:den>
                                  <m:r>
                                    <a:rPr lang="en-US" i="1" dirty="0" smtClean="0">
                                      <a:latin typeface="Cambria Math" panose="02040503050406030204" pitchFamily="18" charset="0"/>
                                    </a:rPr>
                                    <m:t>16</m:t>
                                  </m:r>
                                </m:den>
                              </m:f>
                            </m:e>
                          </m:d>
                        </m:e>
                        <m:sup>
                          <m:r>
                            <a:rPr lang="en-US" i="1" dirty="0" smtClean="0">
                              <a:latin typeface="Cambria Math" panose="02040503050406030204" pitchFamily="18" charset="0"/>
                            </a:rPr>
                            <m:t>2</m:t>
                          </m:r>
                        </m:sup>
                      </m:sSup>
                      <m:r>
                        <a:rPr lang="en-US" b="0" i="1" dirty="0" smtClean="0">
                          <a:latin typeface="Cambria Math" panose="02040503050406030204" pitchFamily="18" charset="0"/>
                        </a:rPr>
                        <m:t>∗ </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𝑛</m:t>
                          </m:r>
                        </m:e>
                        <m:sup>
                          <m:r>
                            <a:rPr lang="en-US" i="1" dirty="0" smtClean="0">
                              <a:latin typeface="Cambria Math" panose="02040503050406030204" pitchFamily="18" charset="0"/>
                            </a:rPr>
                            <m:t>2</m:t>
                          </m:r>
                        </m:sup>
                      </m:sSup>
                      <m:r>
                        <a:rPr lang="en-US" i="1" dirty="0" smtClean="0">
                          <a:latin typeface="Cambria Math" panose="02040503050406030204" pitchFamily="18" charset="0"/>
                        </a:rPr>
                        <m:t> + …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𝑛</m:t>
                          </m:r>
                        </m:e>
                        <m:sup>
                          <m:func>
                            <m:funcPr>
                              <m:ctrlPr>
                                <a:rPr lang="en-US" i="1" dirty="0" smtClean="0">
                                  <a:latin typeface="Cambria Math" panose="02040503050406030204" pitchFamily="18" charset="0"/>
                                </a:rPr>
                              </m:ctrlPr>
                            </m:funcPr>
                            <m:fName>
                              <m:sSub>
                                <m:sSubPr>
                                  <m:ctrlPr>
                                    <a:rPr lang="en-US" i="1" dirty="0" smtClean="0">
                                      <a:latin typeface="Cambria Math" panose="02040503050406030204" pitchFamily="18" charset="0"/>
                                    </a:rPr>
                                  </m:ctrlPr>
                                </m:sSubPr>
                                <m:e>
                                  <m:r>
                                    <m:rPr>
                                      <m:sty m:val="p"/>
                                    </m:rPr>
                                    <a:rPr lang="en-US" i="0" dirty="0" smtClean="0">
                                      <a:latin typeface="Cambria Math" panose="02040503050406030204" pitchFamily="18" charset="0"/>
                                    </a:rPr>
                                    <m:t>log</m:t>
                                  </m:r>
                                </m:e>
                                <m:sub>
                                  <m:r>
                                    <a:rPr lang="en-US" b="0" i="1" dirty="0" smtClean="0">
                                      <a:latin typeface="Cambria Math" panose="02040503050406030204" pitchFamily="18" charset="0"/>
                                    </a:rPr>
                                    <m:t>4</m:t>
                                  </m:r>
                                </m:sub>
                              </m:sSub>
                            </m:fName>
                            <m:e>
                              <m:r>
                                <a:rPr lang="en-US" b="0" i="1" dirty="0" smtClean="0">
                                  <a:latin typeface="Cambria Math" panose="02040503050406030204" pitchFamily="18" charset="0"/>
                                </a:rPr>
                                <m:t>3</m:t>
                              </m:r>
                            </m:e>
                          </m:func>
                        </m:sup>
                      </m:sSup>
                    </m:oMath>
                  </m:oMathPara>
                </a14:m>
                <a:endParaRPr lang="vi-VN" dirty="0"/>
              </a:p>
            </p:txBody>
          </p:sp>
        </mc:Choice>
        <mc:Fallback xmlns="">
          <p:sp>
            <p:nvSpPr>
              <p:cNvPr id="12" name="Hộp Văn bản 11">
                <a:extLst>
                  <a:ext uri="{FF2B5EF4-FFF2-40B4-BE49-F238E27FC236}">
                    <a16:creationId xmlns:a16="http://schemas.microsoft.com/office/drawing/2014/main" id="{54FD1457-9121-CA86-1325-D26670EFBB7C}"/>
                  </a:ext>
                </a:extLst>
              </p:cNvPr>
              <p:cNvSpPr txBox="1">
                <a:spLocks noRot="1" noChangeAspect="1" noMove="1" noResize="1" noEditPoints="1" noAdjustHandles="1" noChangeArrowheads="1" noChangeShapeType="1" noTextEdit="1"/>
              </p:cNvSpPr>
              <p:nvPr/>
            </p:nvSpPr>
            <p:spPr>
              <a:xfrm>
                <a:off x="1933303" y="4068166"/>
                <a:ext cx="5105628" cy="618887"/>
              </a:xfrm>
              <a:prstGeom prst="rect">
                <a:avLst/>
              </a:prstGeom>
              <a:blipFill>
                <a:blip r:embed="rId4"/>
                <a:stretch>
                  <a:fillRect/>
                </a:stretch>
              </a:blipFill>
            </p:spPr>
            <p:txBody>
              <a:bodyPr/>
              <a:lstStyle/>
              <a:p>
                <a:r>
                  <a:rPr lang="vi-VN">
                    <a:noFill/>
                  </a:rPr>
                  <a:t> </a:t>
                </a:r>
              </a:p>
            </p:txBody>
          </p:sp>
        </mc:Fallback>
      </mc:AlternateContent>
      <p:sp>
        <p:nvSpPr>
          <p:cNvPr id="13" name="Hộp Văn bản 12">
            <a:extLst>
              <a:ext uri="{FF2B5EF4-FFF2-40B4-BE49-F238E27FC236}">
                <a16:creationId xmlns:a16="http://schemas.microsoft.com/office/drawing/2014/main" id="{8A9A279E-AA89-CC1E-A041-0F8C4425060B}"/>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39</a:t>
            </a:r>
            <a:endParaRPr lang="vi-VN" dirty="0">
              <a:solidFill>
                <a:schemeClr val="bg1"/>
              </a:solidFill>
            </a:endParaRPr>
          </a:p>
        </p:txBody>
      </p:sp>
    </p:spTree>
    <p:extLst>
      <p:ext uri="{BB962C8B-B14F-4D97-AF65-F5344CB8AC3E}">
        <p14:creationId xmlns:p14="http://schemas.microsoft.com/office/powerpoint/2010/main" val="67676746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pic>
        <p:nvPicPr>
          <p:cNvPr id="10" name="Hình ảnh 9">
            <a:extLst>
              <a:ext uri="{FF2B5EF4-FFF2-40B4-BE49-F238E27FC236}">
                <a16:creationId xmlns:a16="http://schemas.microsoft.com/office/drawing/2014/main" id="{8AB0C4B9-0133-29B1-B8A9-3F7FF8E3930A}"/>
              </a:ext>
            </a:extLst>
          </p:cNvPr>
          <p:cNvPicPr>
            <a:picLocks noChangeAspect="1"/>
          </p:cNvPicPr>
          <p:nvPr/>
        </p:nvPicPr>
        <p:blipFill>
          <a:blip r:embed="rId2"/>
          <a:stretch>
            <a:fillRect/>
          </a:stretch>
        </p:blipFill>
        <p:spPr>
          <a:xfrm>
            <a:off x="6159073" y="2418773"/>
            <a:ext cx="879858" cy="1232295"/>
          </a:xfrm>
          <a:prstGeom prst="rect">
            <a:avLst/>
          </a:prstGeom>
        </p:spPr>
      </p:pic>
      <mc:AlternateContent xmlns:mc="http://schemas.openxmlformats.org/markup-compatibility/2006" xmlns:a14="http://schemas.microsoft.com/office/drawing/2010/main">
        <mc:Choice Requires="a14">
          <p:sp>
            <p:nvSpPr>
              <p:cNvPr id="12" name="Hộp Văn bản 11">
                <a:extLst>
                  <a:ext uri="{FF2B5EF4-FFF2-40B4-BE49-F238E27FC236}">
                    <a16:creationId xmlns:a16="http://schemas.microsoft.com/office/drawing/2014/main" id="{54FD1457-9121-CA86-1325-D26670EFBB7C}"/>
                  </a:ext>
                </a:extLst>
              </p:cNvPr>
              <p:cNvSpPr txBox="1"/>
              <p:nvPr/>
            </p:nvSpPr>
            <p:spPr>
              <a:xfrm>
                <a:off x="1802674" y="1100672"/>
                <a:ext cx="5538651" cy="38684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𝑇</m:t>
                      </m:r>
                      <m:d>
                        <m:dPr>
                          <m:ctrlPr>
                            <a:rPr lang="en-US" sz="1800" i="1" dirty="0" smtClean="0">
                              <a:latin typeface="Cambria Math" panose="02040503050406030204" pitchFamily="18" charset="0"/>
                            </a:rPr>
                          </m:ctrlPr>
                        </m:dPr>
                        <m:e>
                          <m:r>
                            <a:rPr lang="en-US" sz="1800" i="1" dirty="0" smtClean="0">
                              <a:latin typeface="Cambria Math" panose="02040503050406030204" pitchFamily="18" charset="0"/>
                            </a:rPr>
                            <m:t>𝑛</m:t>
                          </m:r>
                        </m:e>
                      </m:d>
                      <m:r>
                        <a:rPr lang="en-US" sz="1800" i="1" dirty="0" smtClean="0">
                          <a:latin typeface="Cambria Math" panose="02040503050406030204" pitchFamily="18" charset="0"/>
                        </a:rPr>
                        <m:t>= </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r>
                        <a:rPr lang="en-US" sz="1800" i="1" dirty="0" smtClean="0">
                          <a:latin typeface="Cambria Math" panose="02040503050406030204" pitchFamily="18" charset="0"/>
                        </a:rPr>
                        <m:t>+ </m:t>
                      </m:r>
                      <m:d>
                        <m:dPr>
                          <m:ctrlPr>
                            <a:rPr lang="en-US" sz="1800" i="1" dirty="0" smtClean="0">
                              <a:latin typeface="Cambria Math" panose="02040503050406030204" pitchFamily="18" charset="0"/>
                            </a:rPr>
                          </m:ctrlPr>
                        </m:dPr>
                        <m:e>
                          <m:f>
                            <m:fPr>
                              <m:ctrlPr>
                                <a:rPr lang="en-US" sz="1800" i="1" dirty="0" smtClean="0">
                                  <a:latin typeface="Cambria Math" panose="02040503050406030204" pitchFamily="18" charset="0"/>
                                </a:rPr>
                              </m:ctrlPr>
                            </m:fPr>
                            <m:num>
                              <m:r>
                                <a:rPr lang="en-US" sz="1800" i="1" dirty="0" smtClean="0">
                                  <a:latin typeface="Cambria Math" panose="02040503050406030204" pitchFamily="18" charset="0"/>
                                </a:rPr>
                                <m:t>3</m:t>
                              </m:r>
                            </m:num>
                            <m:den>
                              <m:r>
                                <a:rPr lang="en-US" sz="1800" i="1" dirty="0" smtClean="0">
                                  <a:latin typeface="Cambria Math" panose="02040503050406030204" pitchFamily="18" charset="0"/>
                                </a:rPr>
                                <m:t>16</m:t>
                              </m:r>
                            </m:den>
                          </m:f>
                        </m:e>
                      </m:d>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r>
                        <a:rPr lang="en-US" sz="1800" i="1" dirty="0" smtClean="0">
                          <a:latin typeface="Cambria Math" panose="02040503050406030204" pitchFamily="18" charset="0"/>
                        </a:rPr>
                        <m:t>+ </m:t>
                      </m:r>
                      <m:sSup>
                        <m:sSupPr>
                          <m:ctrlPr>
                            <a:rPr lang="en-US" sz="1800" i="1" dirty="0" smtClean="0">
                              <a:latin typeface="Cambria Math" panose="02040503050406030204" pitchFamily="18" charset="0"/>
                            </a:rPr>
                          </m:ctrlPr>
                        </m:sSupPr>
                        <m:e>
                          <m:d>
                            <m:dPr>
                              <m:ctrlPr>
                                <a:rPr lang="en-US" sz="1800" i="1" dirty="0" smtClean="0">
                                  <a:latin typeface="Cambria Math" panose="02040503050406030204" pitchFamily="18" charset="0"/>
                                </a:rPr>
                              </m:ctrlPr>
                            </m:dPr>
                            <m:e>
                              <m:f>
                                <m:fPr>
                                  <m:ctrlPr>
                                    <a:rPr lang="en-US" sz="1800" i="1" dirty="0" smtClean="0">
                                      <a:latin typeface="Cambria Math" panose="02040503050406030204" pitchFamily="18" charset="0"/>
                                    </a:rPr>
                                  </m:ctrlPr>
                                </m:fPr>
                                <m:num>
                                  <m:r>
                                    <a:rPr lang="en-US" sz="1800" i="1" dirty="0" smtClean="0">
                                      <a:latin typeface="Cambria Math" panose="02040503050406030204" pitchFamily="18" charset="0"/>
                                    </a:rPr>
                                    <m:t>3</m:t>
                                  </m:r>
                                </m:num>
                                <m:den>
                                  <m:r>
                                    <a:rPr lang="en-US" sz="1800" i="1" dirty="0" smtClean="0">
                                      <a:latin typeface="Cambria Math" panose="02040503050406030204" pitchFamily="18" charset="0"/>
                                    </a:rPr>
                                    <m:t>16</m:t>
                                  </m:r>
                                </m:den>
                              </m:f>
                            </m:e>
                          </m:d>
                        </m:e>
                        <m:sup>
                          <m:r>
                            <a:rPr lang="en-US" sz="1800" i="1" dirty="0" smtClean="0">
                              <a:latin typeface="Cambria Math" panose="02040503050406030204" pitchFamily="18" charset="0"/>
                            </a:rPr>
                            <m:t>2</m:t>
                          </m:r>
                        </m:sup>
                      </m:sSup>
                      <m:r>
                        <a:rPr lang="en-US" sz="1800" b="0" i="1" dirty="0" smtClean="0">
                          <a:latin typeface="Cambria Math" panose="02040503050406030204" pitchFamily="18" charset="0"/>
                        </a:rPr>
                        <m:t> </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oMath>
                  </m:oMathPara>
                </a14:m>
                <a:endParaRPr lang="en-US" sz="1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 … + </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func>
                            <m:funcPr>
                              <m:ctrlPr>
                                <a:rPr lang="en-US" sz="1800" i="1" dirty="0" smtClean="0">
                                  <a:latin typeface="Cambria Math" panose="02040503050406030204" pitchFamily="18" charset="0"/>
                                </a:rPr>
                              </m:ctrlPr>
                            </m:funcPr>
                            <m:fName>
                              <m:sSub>
                                <m:sSubPr>
                                  <m:ctrlPr>
                                    <a:rPr lang="en-US" sz="1800" i="1" dirty="0" smtClean="0">
                                      <a:latin typeface="Cambria Math" panose="02040503050406030204" pitchFamily="18" charset="0"/>
                                    </a:rPr>
                                  </m:ctrlPr>
                                </m:sSubPr>
                                <m:e>
                                  <m:r>
                                    <m:rPr>
                                      <m:sty m:val="p"/>
                                    </m:rPr>
                                    <a:rPr lang="en-US" sz="1800" i="0" dirty="0" smtClean="0">
                                      <a:latin typeface="Cambria Math" panose="02040503050406030204" pitchFamily="18" charset="0"/>
                                    </a:rPr>
                                    <m:t>log</m:t>
                                  </m:r>
                                </m:e>
                                <m:sub>
                                  <m:r>
                                    <a:rPr lang="en-US" sz="1800" b="0" i="1" dirty="0" smtClean="0">
                                      <a:latin typeface="Cambria Math" panose="02040503050406030204" pitchFamily="18" charset="0"/>
                                    </a:rPr>
                                    <m:t>4</m:t>
                                  </m:r>
                                </m:sub>
                              </m:sSub>
                            </m:fName>
                            <m:e>
                              <m:r>
                                <a:rPr lang="en-US" sz="1800" b="0" i="1" dirty="0" smtClean="0">
                                  <a:latin typeface="Cambria Math" panose="02040503050406030204" pitchFamily="18" charset="0"/>
                                </a:rPr>
                                <m:t>3</m:t>
                              </m:r>
                            </m:e>
                          </m:func>
                        </m:sup>
                      </m:sSup>
                    </m:oMath>
                  </m:oMathPara>
                </a14:m>
                <a:endParaRPr lang="en-US" sz="1800" dirty="0"/>
              </a:p>
              <a:p>
                <a:r>
                  <a:rPr lang="en-US" sz="1800" dirty="0"/>
                  <a:t>	</a:t>
                </a:r>
              </a:p>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𝑇</m:t>
                      </m:r>
                      <m:d>
                        <m:dPr>
                          <m:ctrlPr>
                            <a:rPr lang="en-US" sz="1800" i="1" dirty="0" smtClean="0">
                              <a:latin typeface="Cambria Math" panose="02040503050406030204" pitchFamily="18" charset="0"/>
                            </a:rPr>
                          </m:ctrlPr>
                        </m:dPr>
                        <m:e>
                          <m:r>
                            <a:rPr lang="en-US" sz="1800" i="1" dirty="0" smtClean="0">
                              <a:latin typeface="Cambria Math" panose="02040503050406030204" pitchFamily="18" charset="0"/>
                            </a:rPr>
                            <m:t>𝑛</m:t>
                          </m:r>
                        </m:e>
                      </m:d>
                      <m:r>
                        <a:rPr lang="en-US" sz="1800" i="1" dirty="0" smtClean="0">
                          <a:latin typeface="Cambria Math" panose="02040503050406030204" pitchFamily="18" charset="0"/>
                        </a:rPr>
                        <m:t>= </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nary>
                        <m:naryPr>
                          <m:chr m:val="∑"/>
                          <m:ctrlPr>
                            <a:rPr lang="en-US" sz="1800" i="1" dirty="0">
                              <a:latin typeface="Cambria Math" panose="02040503050406030204" pitchFamily="18" charset="0"/>
                            </a:rPr>
                          </m:ctrlPr>
                        </m:naryPr>
                        <m:sub>
                          <m:r>
                            <m:rPr>
                              <m:brk m:alnAt="23"/>
                            </m:rPr>
                            <a:rPr lang="en-US" sz="1800" i="1" dirty="0">
                              <a:latin typeface="Cambria Math" panose="02040503050406030204" pitchFamily="18" charset="0"/>
                            </a:rPr>
                            <m:t>𝑖</m:t>
                          </m:r>
                          <m:r>
                            <a:rPr lang="en-US" sz="1800" i="1" dirty="0">
                              <a:latin typeface="Cambria Math" panose="02040503050406030204" pitchFamily="18" charset="0"/>
                            </a:rPr>
                            <m:t>=0</m:t>
                          </m:r>
                        </m:sub>
                        <m:sup>
                          <m:func>
                            <m:funcPr>
                              <m:ctrlPr>
                                <a:rPr lang="en-US" sz="1800" i="1" dirty="0">
                                  <a:latin typeface="Cambria Math" panose="02040503050406030204" pitchFamily="18" charset="0"/>
                                </a:rPr>
                              </m:ctrlPr>
                            </m:funcPr>
                            <m:fName>
                              <m:sSub>
                                <m:sSubPr>
                                  <m:ctrlPr>
                                    <a:rPr lang="en-US" sz="1800" i="1" dirty="0">
                                      <a:latin typeface="Cambria Math" panose="02040503050406030204" pitchFamily="18" charset="0"/>
                                    </a:rPr>
                                  </m:ctrlPr>
                                </m:sSubPr>
                                <m:e>
                                  <m:r>
                                    <m:rPr>
                                      <m:sty m:val="p"/>
                                    </m:rPr>
                                    <a:rPr lang="en-US" sz="1800" dirty="0">
                                      <a:latin typeface="Cambria Math" panose="02040503050406030204" pitchFamily="18" charset="0"/>
                                    </a:rPr>
                                    <m:t>log</m:t>
                                  </m:r>
                                </m:e>
                                <m:sub>
                                  <m:r>
                                    <a:rPr lang="en-US" sz="1800" i="1" dirty="0">
                                      <a:latin typeface="Cambria Math" panose="02040503050406030204" pitchFamily="18" charset="0"/>
                                    </a:rPr>
                                    <m:t>4</m:t>
                                  </m:r>
                                </m:sub>
                              </m:sSub>
                            </m:fName>
                            <m:e>
                              <m:r>
                                <a:rPr lang="en-US" sz="1800" i="1" dirty="0">
                                  <a:latin typeface="Cambria Math" panose="02040503050406030204" pitchFamily="18" charset="0"/>
                                </a:rPr>
                                <m:t>𝑛</m:t>
                              </m:r>
                            </m:e>
                          </m:func>
                          <m:r>
                            <a:rPr lang="en-US" sz="1800" i="1" dirty="0">
                              <a:latin typeface="Cambria Math" panose="02040503050406030204" pitchFamily="18" charset="0"/>
                            </a:rPr>
                            <m:t>−1</m:t>
                          </m:r>
                        </m:sup>
                        <m:e>
                          <m:sSup>
                            <m:sSupPr>
                              <m:ctrlPr>
                                <a:rPr lang="en-US" sz="1800" i="1" dirty="0">
                                  <a:latin typeface="Cambria Math" panose="02040503050406030204" pitchFamily="18" charset="0"/>
                                </a:rPr>
                              </m:ctrlPr>
                            </m:sSupPr>
                            <m:e>
                              <m:d>
                                <m:dPr>
                                  <m:ctrlPr>
                                    <a:rPr lang="en-US" sz="1800" i="1" dirty="0">
                                      <a:latin typeface="Cambria Math" panose="02040503050406030204" pitchFamily="18" charset="0"/>
                                    </a:rPr>
                                  </m:ctrlPr>
                                </m:dPr>
                                <m:e>
                                  <m:f>
                                    <m:fPr>
                                      <m:ctrlPr>
                                        <a:rPr lang="en-US" sz="1800" i="1" dirty="0">
                                          <a:latin typeface="Cambria Math" panose="02040503050406030204" pitchFamily="18" charset="0"/>
                                        </a:rPr>
                                      </m:ctrlPr>
                                    </m:fPr>
                                    <m:num>
                                      <m:r>
                                        <a:rPr lang="en-US" sz="1800" i="1" dirty="0">
                                          <a:latin typeface="Cambria Math" panose="02040503050406030204" pitchFamily="18" charset="0"/>
                                        </a:rPr>
                                        <m:t>3</m:t>
                                      </m:r>
                                    </m:num>
                                    <m:den>
                                      <m:r>
                                        <a:rPr lang="en-US" sz="1800" i="1" dirty="0">
                                          <a:latin typeface="Cambria Math" panose="02040503050406030204" pitchFamily="18" charset="0"/>
                                        </a:rPr>
                                        <m:t>16</m:t>
                                      </m:r>
                                    </m:den>
                                  </m:f>
                                </m:e>
                              </m:d>
                            </m:e>
                            <m:sup>
                              <m:r>
                                <a:rPr lang="en-US" sz="1800" i="1" dirty="0">
                                  <a:latin typeface="Cambria Math" panose="02040503050406030204" pitchFamily="18" charset="0"/>
                                </a:rPr>
                                <m:t>𝑖</m:t>
                              </m:r>
                            </m:sup>
                          </m:sSup>
                        </m:e>
                      </m:nary>
                      <m:r>
                        <a:rPr lang="en-US" sz="1800" b="0" i="1" dirty="0" smtClean="0">
                          <a:latin typeface="Cambria Math" panose="02040503050406030204" pitchFamily="18" charset="0"/>
                        </a:rPr>
                        <m:t>+</m:t>
                      </m:r>
                      <m:sSup>
                        <m:sSupPr>
                          <m:ctrlPr>
                            <a:rPr lang="en-US" sz="1800" b="0" i="1" dirty="0" smtClean="0">
                              <a:latin typeface="Cambria Math" panose="02040503050406030204" pitchFamily="18" charset="0"/>
                            </a:rPr>
                          </m:ctrlPr>
                        </m:sSupPr>
                        <m:e>
                          <m:r>
                            <a:rPr lang="en-US" sz="1800" b="0" i="1" dirty="0" smtClean="0">
                              <a:latin typeface="Cambria Math" panose="02040503050406030204" pitchFamily="18" charset="0"/>
                            </a:rPr>
                            <m:t>𝑛</m:t>
                          </m:r>
                        </m:e>
                        <m:sup>
                          <m:func>
                            <m:funcPr>
                              <m:ctrlPr>
                                <a:rPr lang="en-US" sz="1800" b="0" i="1" dirty="0" smtClean="0">
                                  <a:latin typeface="Cambria Math" panose="02040503050406030204" pitchFamily="18" charset="0"/>
                                </a:rPr>
                              </m:ctrlPr>
                            </m:funcPr>
                            <m:fName>
                              <m:sSub>
                                <m:sSubPr>
                                  <m:ctrlPr>
                                    <a:rPr lang="en-US" sz="1800" b="0" i="1" dirty="0" smtClean="0">
                                      <a:latin typeface="Cambria Math" panose="02040503050406030204" pitchFamily="18" charset="0"/>
                                    </a:rPr>
                                  </m:ctrlPr>
                                </m:sSubPr>
                                <m:e>
                                  <m:r>
                                    <m:rPr>
                                      <m:sty m:val="p"/>
                                    </m:rPr>
                                    <a:rPr lang="en-US" sz="1800" b="0" i="0" dirty="0" smtClean="0">
                                      <a:latin typeface="Cambria Math" panose="02040503050406030204" pitchFamily="18" charset="0"/>
                                    </a:rPr>
                                    <m:t>log</m:t>
                                  </m:r>
                                </m:e>
                                <m:sub>
                                  <m:r>
                                    <a:rPr lang="en-US" sz="1800" b="0" i="1" dirty="0" smtClean="0">
                                      <a:latin typeface="Cambria Math" panose="02040503050406030204" pitchFamily="18" charset="0"/>
                                    </a:rPr>
                                    <m:t>4</m:t>
                                  </m:r>
                                </m:sub>
                              </m:sSub>
                            </m:fName>
                            <m:e>
                              <m:r>
                                <a:rPr lang="en-US" sz="1800" b="0" i="1" dirty="0" smtClean="0">
                                  <a:latin typeface="Cambria Math" panose="02040503050406030204" pitchFamily="18" charset="0"/>
                                </a:rPr>
                                <m:t>3 </m:t>
                              </m:r>
                            </m:e>
                          </m:func>
                        </m:sup>
                      </m:sSup>
                    </m:oMath>
                  </m:oMathPara>
                </a14:m>
                <a:endParaRPr lang="en-US" sz="1800" b="0" dirty="0"/>
              </a:p>
              <a:p>
                <a:r>
                  <a:rPr lang="en-US" sz="1800" dirty="0"/>
                  <a:t>	</a:t>
                </a:r>
              </a:p>
              <a:p>
                <a:r>
                  <a:rPr lang="en-US" sz="1800" dirty="0"/>
                  <a:t>	</a:t>
                </a:r>
                <a14:m>
                  <m:oMath xmlns:m="http://schemas.openxmlformats.org/officeDocument/2006/math">
                    <m:func>
                      <m:funcPr>
                        <m:ctrlPr>
                          <a:rPr lang="en-US" sz="1800" i="1" dirty="0">
                            <a:latin typeface="Cambria Math" panose="02040503050406030204" pitchFamily="18" charset="0"/>
                          </a:rPr>
                        </m:ctrlPr>
                      </m:funcPr>
                      <m:fName>
                        <m:limLow>
                          <m:limLowPr>
                            <m:ctrlPr>
                              <a:rPr lang="en-US" sz="1800" i="1" dirty="0">
                                <a:latin typeface="Cambria Math" panose="02040503050406030204" pitchFamily="18" charset="0"/>
                              </a:rPr>
                            </m:ctrlPr>
                          </m:limLowPr>
                          <m:e>
                            <m:r>
                              <m:rPr>
                                <m:sty m:val="p"/>
                              </m:rPr>
                              <a:rPr lang="en-US" sz="1800" dirty="0">
                                <a:latin typeface="Cambria Math" panose="02040503050406030204" pitchFamily="18" charset="0"/>
                              </a:rPr>
                              <m:t>lim</m:t>
                            </m:r>
                          </m:e>
                          <m:lim>
                            <m:r>
                              <a:rPr lang="en-US" sz="1800" i="1" dirty="0">
                                <a:latin typeface="Cambria Math" panose="02040503050406030204" pitchFamily="18" charset="0"/>
                              </a:rPr>
                              <m:t>𝑛</m:t>
                            </m:r>
                            <m:r>
                              <a:rPr lang="en-US" sz="1800" i="1" dirty="0">
                                <a:latin typeface="Cambria Math" panose="02040503050406030204" pitchFamily="18" charset="0"/>
                              </a:rPr>
                              <m:t>→∞</m:t>
                            </m:r>
                          </m:lim>
                        </m:limLow>
                      </m:fName>
                      <m:e>
                        <m:r>
                          <a:rPr lang="en-US" sz="1800" i="1" dirty="0">
                            <a:latin typeface="Cambria Math" panose="02040503050406030204" pitchFamily="18" charset="0"/>
                          </a:rPr>
                          <m:t>𝑇</m:t>
                        </m:r>
                        <m:d>
                          <m:dPr>
                            <m:ctrlPr>
                              <a:rPr lang="en-US" sz="1800" i="1" dirty="0">
                                <a:latin typeface="Cambria Math" panose="02040503050406030204" pitchFamily="18" charset="0"/>
                              </a:rPr>
                            </m:ctrlPr>
                          </m:dPr>
                          <m:e>
                            <m:r>
                              <a:rPr lang="en-US" sz="1800" i="1" dirty="0">
                                <a:latin typeface="Cambria Math" panose="02040503050406030204" pitchFamily="18" charset="0"/>
                              </a:rPr>
                              <m:t>𝑛</m:t>
                            </m:r>
                          </m:e>
                        </m:d>
                      </m:e>
                    </m:func>
                    <m:r>
                      <a:rPr lang="en-US" sz="1800" i="1" dirty="0" smtClean="0">
                        <a:latin typeface="Cambria Math" panose="02040503050406030204" pitchFamily="18" charset="0"/>
                      </a:rPr>
                      <m:t>= </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f>
                      <m:fPr>
                        <m:ctrlPr>
                          <a:rPr lang="en-US" sz="1800" b="0" i="1" dirty="0" smtClean="0">
                            <a:latin typeface="Cambria Math" panose="02040503050406030204" pitchFamily="18" charset="0"/>
                          </a:rPr>
                        </m:ctrlPr>
                      </m:fPr>
                      <m:num>
                        <m:sSup>
                          <m:sSupPr>
                            <m:ctrlPr>
                              <a:rPr lang="en-US" sz="1800" b="0" i="1" dirty="0" smtClean="0">
                                <a:latin typeface="Cambria Math" panose="02040503050406030204" pitchFamily="18" charset="0"/>
                              </a:rPr>
                            </m:ctrlPr>
                          </m:sSupPr>
                          <m:e>
                            <m:d>
                              <m:dPr>
                                <m:ctrlPr>
                                  <a:rPr lang="en-US" sz="1800" b="0" i="1" dirty="0" smtClean="0">
                                    <a:latin typeface="Cambria Math" panose="02040503050406030204" pitchFamily="18" charset="0"/>
                                  </a:rPr>
                                </m:ctrlPr>
                              </m:dPr>
                              <m:e>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3</m:t>
                                    </m:r>
                                  </m:num>
                                  <m:den>
                                    <m:r>
                                      <a:rPr lang="en-US" sz="1800" b="0" i="1" dirty="0" smtClean="0">
                                        <a:latin typeface="Cambria Math" panose="02040503050406030204" pitchFamily="18" charset="0"/>
                                      </a:rPr>
                                      <m:t>16</m:t>
                                    </m:r>
                                  </m:den>
                                </m:f>
                              </m:e>
                            </m:d>
                          </m:e>
                          <m:sup>
                            <m:func>
                              <m:funcPr>
                                <m:ctrlPr>
                                  <a:rPr lang="en-US" sz="1800" b="0" i="1" dirty="0" smtClean="0">
                                    <a:latin typeface="Cambria Math" panose="02040503050406030204" pitchFamily="18" charset="0"/>
                                  </a:rPr>
                                </m:ctrlPr>
                              </m:funcPr>
                              <m:fName>
                                <m:sSub>
                                  <m:sSubPr>
                                    <m:ctrlPr>
                                      <a:rPr lang="en-US" sz="1800" b="0" i="1" dirty="0" smtClean="0">
                                        <a:latin typeface="Cambria Math" panose="02040503050406030204" pitchFamily="18" charset="0"/>
                                      </a:rPr>
                                    </m:ctrlPr>
                                  </m:sSubPr>
                                  <m:e>
                                    <m:r>
                                      <m:rPr>
                                        <m:sty m:val="p"/>
                                      </m:rPr>
                                      <a:rPr lang="en-US" sz="1800" b="0" i="0" dirty="0" smtClean="0">
                                        <a:latin typeface="Cambria Math" panose="02040503050406030204" pitchFamily="18" charset="0"/>
                                      </a:rPr>
                                      <m:t>log</m:t>
                                    </m:r>
                                  </m:e>
                                  <m:sub>
                                    <m:r>
                                      <a:rPr lang="en-US" sz="1800" b="0" i="1" dirty="0" smtClean="0">
                                        <a:latin typeface="Cambria Math" panose="02040503050406030204" pitchFamily="18" charset="0"/>
                                      </a:rPr>
                                      <m:t>4</m:t>
                                    </m:r>
                                  </m:sub>
                                </m:sSub>
                              </m:fName>
                              <m:e>
                                <m:r>
                                  <a:rPr lang="en-US" sz="1800" b="0" i="1" dirty="0" smtClean="0">
                                    <a:latin typeface="Cambria Math" panose="02040503050406030204" pitchFamily="18" charset="0"/>
                                  </a:rPr>
                                  <m:t>𝑛</m:t>
                                </m:r>
                              </m:e>
                            </m:func>
                          </m:sup>
                        </m:sSup>
                        <m:r>
                          <a:rPr lang="en-US" sz="1800" b="0" i="1" dirty="0" smtClean="0">
                            <a:latin typeface="Cambria Math" panose="02040503050406030204" pitchFamily="18" charset="0"/>
                          </a:rPr>
                          <m:t>−1</m:t>
                        </m:r>
                      </m:num>
                      <m:den>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3</m:t>
                            </m:r>
                          </m:num>
                          <m:den>
                            <m:r>
                              <a:rPr lang="en-US" sz="1800" b="0" i="1" dirty="0" smtClean="0">
                                <a:latin typeface="Cambria Math" panose="02040503050406030204" pitchFamily="18" charset="0"/>
                              </a:rPr>
                              <m:t>16</m:t>
                            </m:r>
                          </m:den>
                        </m:f>
                        <m:r>
                          <a:rPr lang="en-US" sz="1800" b="0" i="1" dirty="0" smtClean="0">
                            <a:latin typeface="Cambria Math" panose="02040503050406030204" pitchFamily="18" charset="0"/>
                          </a:rPr>
                          <m:t>−1</m:t>
                        </m:r>
                      </m:den>
                    </m:f>
                    <m:r>
                      <a:rPr lang="en-US" sz="1800" b="0" i="1" dirty="0" smtClean="0">
                        <a:latin typeface="Cambria Math" panose="02040503050406030204" pitchFamily="18" charset="0"/>
                      </a:rPr>
                      <m:t>+</m:t>
                    </m:r>
                    <m:sSup>
                      <m:sSupPr>
                        <m:ctrlPr>
                          <a:rPr lang="en-US" sz="1800" b="0" i="1" dirty="0" smtClean="0">
                            <a:latin typeface="Cambria Math" panose="02040503050406030204" pitchFamily="18" charset="0"/>
                          </a:rPr>
                        </m:ctrlPr>
                      </m:sSupPr>
                      <m:e>
                        <m:r>
                          <a:rPr lang="en-US" sz="1800" b="0" i="1" dirty="0" smtClean="0">
                            <a:latin typeface="Cambria Math" panose="02040503050406030204" pitchFamily="18" charset="0"/>
                          </a:rPr>
                          <m:t>𝑛</m:t>
                        </m:r>
                      </m:e>
                      <m:sup>
                        <m:func>
                          <m:funcPr>
                            <m:ctrlPr>
                              <a:rPr lang="en-US" sz="1800" b="0" i="1" dirty="0" smtClean="0">
                                <a:latin typeface="Cambria Math" panose="02040503050406030204" pitchFamily="18" charset="0"/>
                              </a:rPr>
                            </m:ctrlPr>
                          </m:funcPr>
                          <m:fName>
                            <m:sSub>
                              <m:sSubPr>
                                <m:ctrlPr>
                                  <a:rPr lang="en-US" sz="1800" b="0" i="1" dirty="0" smtClean="0">
                                    <a:latin typeface="Cambria Math" panose="02040503050406030204" pitchFamily="18" charset="0"/>
                                  </a:rPr>
                                </m:ctrlPr>
                              </m:sSubPr>
                              <m:e>
                                <m:r>
                                  <m:rPr>
                                    <m:sty m:val="p"/>
                                  </m:rPr>
                                  <a:rPr lang="en-US" sz="1800" b="0" i="0" dirty="0" smtClean="0">
                                    <a:latin typeface="Cambria Math" panose="02040503050406030204" pitchFamily="18" charset="0"/>
                                  </a:rPr>
                                  <m:t>log</m:t>
                                </m:r>
                              </m:e>
                              <m:sub>
                                <m:r>
                                  <a:rPr lang="en-US" sz="1800" b="0" i="1" dirty="0" smtClean="0">
                                    <a:latin typeface="Cambria Math" panose="02040503050406030204" pitchFamily="18" charset="0"/>
                                  </a:rPr>
                                  <m:t>4</m:t>
                                </m:r>
                              </m:sub>
                            </m:sSub>
                          </m:fName>
                          <m:e>
                            <m:r>
                              <a:rPr lang="en-US" sz="1800" b="0" i="1" dirty="0" smtClean="0">
                                <a:latin typeface="Cambria Math" panose="02040503050406030204" pitchFamily="18" charset="0"/>
                              </a:rPr>
                              <m:t>3 </m:t>
                            </m:r>
                          </m:e>
                        </m:func>
                      </m:sup>
                    </m:sSup>
                  </m:oMath>
                </a14:m>
                <a:endParaRPr lang="en-US" sz="1800" b="0" dirty="0"/>
              </a:p>
              <a:p>
                <a:endParaRPr lang="en-US" sz="1800" b="0" dirty="0"/>
              </a:p>
              <a:p>
                <a:r>
                  <a:rPr lang="en-US" sz="1800" dirty="0"/>
                  <a:t>	</a:t>
                </a:r>
                <a14:m>
                  <m:oMath xmlns:m="http://schemas.openxmlformats.org/officeDocument/2006/math">
                    <m:func>
                      <m:funcPr>
                        <m:ctrlPr>
                          <a:rPr lang="en-US" sz="1800" i="1" dirty="0" smtClean="0">
                            <a:latin typeface="Cambria Math" panose="02040503050406030204" pitchFamily="18" charset="0"/>
                          </a:rPr>
                        </m:ctrlPr>
                      </m:funcPr>
                      <m:fName>
                        <m:limLow>
                          <m:limLowPr>
                            <m:ctrlPr>
                              <a:rPr lang="en-US" sz="1800" i="1" dirty="0" smtClean="0">
                                <a:latin typeface="Cambria Math" panose="02040503050406030204" pitchFamily="18" charset="0"/>
                              </a:rPr>
                            </m:ctrlPr>
                          </m:limLowPr>
                          <m:e>
                            <m:r>
                              <m:rPr>
                                <m:sty m:val="p"/>
                              </m:rPr>
                              <a:rPr lang="en-US" sz="1800" i="0" dirty="0" smtClean="0">
                                <a:latin typeface="Cambria Math" panose="02040503050406030204" pitchFamily="18" charset="0"/>
                              </a:rPr>
                              <m:t>lim</m:t>
                            </m:r>
                          </m:e>
                          <m:lim>
                            <m:r>
                              <a:rPr lang="en-US" sz="1800" b="0" i="1" dirty="0" smtClean="0">
                                <a:latin typeface="Cambria Math" panose="02040503050406030204" pitchFamily="18" charset="0"/>
                              </a:rPr>
                              <m:t>𝑛</m:t>
                            </m:r>
                            <m:r>
                              <a:rPr lang="en-US" sz="1800" b="0" i="1" dirty="0" smtClean="0">
                                <a:latin typeface="Cambria Math" panose="02040503050406030204" pitchFamily="18" charset="0"/>
                              </a:rPr>
                              <m:t>→∞</m:t>
                            </m:r>
                          </m:lim>
                        </m:limLow>
                      </m:fName>
                      <m:e>
                        <m:r>
                          <a:rPr lang="en-US" sz="1800" b="0" i="1" dirty="0" smtClean="0">
                            <a:latin typeface="Cambria Math" panose="02040503050406030204" pitchFamily="18" charset="0"/>
                          </a:rPr>
                          <m:t>𝑇</m:t>
                        </m:r>
                        <m:d>
                          <m:dPr>
                            <m:ctrlPr>
                              <a:rPr lang="en-US" sz="1800" b="0" i="1" dirty="0" smtClean="0">
                                <a:latin typeface="Cambria Math" panose="02040503050406030204" pitchFamily="18" charset="0"/>
                              </a:rPr>
                            </m:ctrlPr>
                          </m:dPr>
                          <m:e>
                            <m:r>
                              <a:rPr lang="en-US" sz="1800" b="0" i="1" dirty="0" smtClean="0">
                                <a:latin typeface="Cambria Math" panose="02040503050406030204" pitchFamily="18" charset="0"/>
                              </a:rPr>
                              <m:t>𝑛</m:t>
                            </m:r>
                          </m:e>
                        </m:d>
                      </m:e>
                    </m:func>
                    <m:r>
                      <a:rPr lang="en-US" sz="1800" b="0" i="1" dirty="0" smtClean="0">
                        <a:latin typeface="Cambria Math" panose="02040503050406030204" pitchFamily="18" charset="0"/>
                      </a:rPr>
                      <m:t>=</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−1</m:t>
                        </m:r>
                      </m:num>
                      <m:den>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3</m:t>
                            </m:r>
                          </m:num>
                          <m:den>
                            <m:r>
                              <a:rPr lang="en-US" sz="1800" b="0" i="1" dirty="0" smtClean="0">
                                <a:latin typeface="Cambria Math" panose="02040503050406030204" pitchFamily="18" charset="0"/>
                              </a:rPr>
                              <m:t>16</m:t>
                            </m:r>
                          </m:den>
                        </m:f>
                        <m:r>
                          <a:rPr lang="en-US" sz="1800" b="0" i="1" dirty="0" smtClean="0">
                            <a:latin typeface="Cambria Math" panose="02040503050406030204" pitchFamily="18" charset="0"/>
                          </a:rPr>
                          <m:t>−1</m:t>
                        </m:r>
                      </m:den>
                    </m:f>
                    <m:r>
                      <a:rPr lang="en-US" sz="1800" b="0" i="1" dirty="0" smtClean="0">
                        <a:latin typeface="Cambria Math" panose="02040503050406030204" pitchFamily="18" charset="0"/>
                      </a:rPr>
                      <m:t>+</m:t>
                    </m:r>
                    <m:sSup>
                      <m:sSupPr>
                        <m:ctrlPr>
                          <a:rPr lang="en-US" sz="1800" b="0" i="1" dirty="0" smtClean="0">
                            <a:latin typeface="Cambria Math" panose="02040503050406030204" pitchFamily="18" charset="0"/>
                          </a:rPr>
                        </m:ctrlPr>
                      </m:sSupPr>
                      <m:e>
                        <m:r>
                          <a:rPr lang="en-US" sz="1800" b="0" i="1" dirty="0" smtClean="0">
                            <a:latin typeface="Cambria Math" panose="02040503050406030204" pitchFamily="18" charset="0"/>
                          </a:rPr>
                          <m:t>𝑛</m:t>
                        </m:r>
                      </m:e>
                      <m:sup>
                        <m:func>
                          <m:funcPr>
                            <m:ctrlPr>
                              <a:rPr lang="en-US" sz="1800" b="0" i="1" dirty="0" smtClean="0">
                                <a:latin typeface="Cambria Math" panose="02040503050406030204" pitchFamily="18" charset="0"/>
                              </a:rPr>
                            </m:ctrlPr>
                          </m:funcPr>
                          <m:fName>
                            <m:sSub>
                              <m:sSubPr>
                                <m:ctrlPr>
                                  <a:rPr lang="en-US" sz="1800" b="0" i="1" dirty="0" smtClean="0">
                                    <a:latin typeface="Cambria Math" panose="02040503050406030204" pitchFamily="18" charset="0"/>
                                  </a:rPr>
                                </m:ctrlPr>
                              </m:sSubPr>
                              <m:e>
                                <m:r>
                                  <m:rPr>
                                    <m:sty m:val="p"/>
                                  </m:rPr>
                                  <a:rPr lang="en-US" sz="1800" b="0" i="0" dirty="0" smtClean="0">
                                    <a:latin typeface="Cambria Math" panose="02040503050406030204" pitchFamily="18" charset="0"/>
                                  </a:rPr>
                                  <m:t>log</m:t>
                                </m:r>
                              </m:e>
                              <m:sub>
                                <m:r>
                                  <a:rPr lang="en-US" sz="1800" b="0" i="1" dirty="0" smtClean="0">
                                    <a:latin typeface="Cambria Math" panose="02040503050406030204" pitchFamily="18" charset="0"/>
                                  </a:rPr>
                                  <m:t>4</m:t>
                                </m:r>
                              </m:sub>
                            </m:sSub>
                          </m:fName>
                          <m:e>
                            <m:r>
                              <a:rPr lang="en-US" sz="1800" b="0" i="1" dirty="0" smtClean="0">
                                <a:latin typeface="Cambria Math" panose="02040503050406030204" pitchFamily="18" charset="0"/>
                              </a:rPr>
                              <m:t>3 </m:t>
                            </m:r>
                          </m:e>
                        </m:func>
                      </m:sup>
                    </m:sSup>
                  </m:oMath>
                </a14:m>
                <a:r>
                  <a:rPr lang="vi-VN" sz="1800" dirty="0">
                    <a:ea typeface="Cambria Math" panose="02040503050406030204" pitchFamily="18" charset="0"/>
                  </a:rPr>
                  <a:t> </a:t>
                </a:r>
                <a14:m>
                  <m:oMath xmlns:m="http://schemas.openxmlformats.org/officeDocument/2006/math">
                    <m:r>
                      <a:rPr lang="vi-VN" sz="1800" i="1" dirty="0" smtClean="0">
                        <a:latin typeface="Cambria Math" panose="02040503050406030204" pitchFamily="18" charset="0"/>
                        <a:ea typeface="Cambria Math" panose="02040503050406030204" pitchFamily="18" charset="0"/>
                      </a:rPr>
                      <m:t>≈</m:t>
                    </m:r>
                    <m:r>
                      <a:rPr lang="en-US" sz="1800" i="1" dirty="0" smtClean="0">
                        <a:latin typeface="Cambria Math" panose="02040503050406030204" pitchFamily="18" charset="0"/>
                      </a:rPr>
                      <m:t> </m:t>
                    </m:r>
                    <m:r>
                      <a:rPr lang="en-US" sz="1800" i="1" dirty="0" smtClean="0">
                        <a:latin typeface="Cambria Math" panose="02040503050406030204" pitchFamily="18" charset="0"/>
                      </a:rPr>
                      <m:t>𝑂</m:t>
                    </m:r>
                    <m:r>
                      <a:rPr lang="en-US" sz="1800" i="1" dirty="0" smtClean="0">
                        <a:latin typeface="Cambria Math" panose="02040503050406030204" pitchFamily="18" charset="0"/>
                      </a:rPr>
                      <m:t>(</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r>
                      <a:rPr lang="en-US" sz="1800" i="1" dirty="0" smtClean="0">
                        <a:latin typeface="Cambria Math" panose="02040503050406030204" pitchFamily="18" charset="0"/>
                      </a:rPr>
                      <m:t>)</m:t>
                    </m:r>
                  </m:oMath>
                </a14:m>
                <a:endParaRPr lang="vi-VN" sz="1800" dirty="0"/>
              </a:p>
            </p:txBody>
          </p:sp>
        </mc:Choice>
        <mc:Fallback xmlns="">
          <p:sp>
            <p:nvSpPr>
              <p:cNvPr id="12" name="Hộp Văn bản 11">
                <a:extLst>
                  <a:ext uri="{FF2B5EF4-FFF2-40B4-BE49-F238E27FC236}">
                    <a16:creationId xmlns:a16="http://schemas.microsoft.com/office/drawing/2014/main" id="{54FD1457-9121-CA86-1325-D26670EFBB7C}"/>
                  </a:ext>
                </a:extLst>
              </p:cNvPr>
              <p:cNvSpPr txBox="1">
                <a:spLocks noRot="1" noChangeAspect="1" noMove="1" noResize="1" noEditPoints="1" noAdjustHandles="1" noChangeArrowheads="1" noChangeShapeType="1" noTextEdit="1"/>
              </p:cNvSpPr>
              <p:nvPr/>
            </p:nvSpPr>
            <p:spPr>
              <a:xfrm>
                <a:off x="1802674" y="1100672"/>
                <a:ext cx="5538651" cy="3868495"/>
              </a:xfrm>
              <a:prstGeom prst="rect">
                <a:avLst/>
              </a:prstGeom>
              <a:blipFill>
                <a:blip r:embed="rId3"/>
                <a:stretch>
                  <a:fillRect/>
                </a:stretch>
              </a:blipFill>
            </p:spPr>
            <p:txBody>
              <a:bodyPr/>
              <a:lstStyle/>
              <a:p>
                <a:r>
                  <a:rPr lang="vi-VN">
                    <a:noFill/>
                  </a:rPr>
                  <a:t> </a:t>
                </a:r>
              </a:p>
            </p:txBody>
          </p:sp>
        </mc:Fallback>
      </mc:AlternateContent>
      <p:sp>
        <p:nvSpPr>
          <p:cNvPr id="3" name="Hộp Văn bản 2">
            <a:extLst>
              <a:ext uri="{FF2B5EF4-FFF2-40B4-BE49-F238E27FC236}">
                <a16:creationId xmlns:a16="http://schemas.microsoft.com/office/drawing/2014/main" id="{5D4374C4-219F-30EB-3010-C4670CF72D3B}"/>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40</a:t>
            </a:r>
            <a:endParaRPr lang="vi-VN" dirty="0">
              <a:solidFill>
                <a:schemeClr val="bg1"/>
              </a:solidFill>
            </a:endParaRPr>
          </a:p>
        </p:txBody>
      </p:sp>
    </p:spTree>
    <p:extLst>
      <p:ext uri="{BB962C8B-B14F-4D97-AF65-F5344CB8AC3E}">
        <p14:creationId xmlns:p14="http://schemas.microsoft.com/office/powerpoint/2010/main" val="258262466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vi-VN" sz="2800" b="1" dirty="0">
                <a:solidFill>
                  <a:schemeClr val="bg2"/>
                </a:solidFill>
                <a:latin typeface="Calibri" panose="020F0502020204030204" pitchFamily="34" charset="0"/>
                <a:ea typeface="Calibri" panose="020F0502020204030204" pitchFamily="34" charset="0"/>
                <a:cs typeface="Calibri" panose="020F0502020204030204" pitchFamily="34" charset="0"/>
              </a:rPr>
              <a:t>Định lý thợ</a:t>
            </a:r>
            <a:endParaRPr lang="en-US" sz="2800" b="1" dirty="0">
              <a:solidFill>
                <a:schemeClr val="bg2"/>
              </a:solidFill>
            </a:endParaRPr>
          </a:p>
        </p:txBody>
      </p:sp>
      <p:sp>
        <p:nvSpPr>
          <p:cNvPr id="5" name="TextBox 4"/>
          <p:cNvSpPr txBox="1"/>
          <p:nvPr/>
        </p:nvSpPr>
        <p:spPr>
          <a:xfrm>
            <a:off x="2345474" y="2031896"/>
            <a:ext cx="4572000" cy="1538883"/>
          </a:xfrm>
          <a:prstGeom prst="rect">
            <a:avLst/>
          </a:prstGeom>
          <a:noFill/>
        </p:spPr>
        <p:txBody>
          <a:bodyPr wrap="square">
            <a:spAutoFit/>
          </a:bodyPr>
          <a:lstStyle/>
          <a:p>
            <a:pPr algn="ctr" rtl="0" fontAlgn="base"/>
            <a:r>
              <a:rPr lang="vi-VN"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Là một công cụ tính toán độ phức tạp cho các thuật toán chia để trị theo một hình thức nhất định.</a:t>
            </a:r>
            <a:r>
              <a:rPr lang="en-US"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a:t>
            </a:r>
          </a:p>
          <a:p>
            <a:pPr algn="ctr" rtl="0" fontAlgn="base"/>
            <a:r>
              <a:rPr lang="en-US" sz="20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Chỉ</a:t>
            </a:r>
            <a:r>
              <a:rPr lang="en-US"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áp</a:t>
            </a:r>
            <a:endParaRPr lang="en-US" sz="2000" b="1" dirty="0">
              <a:solidFill>
                <a:schemeClr val="accent4"/>
              </a:solidFill>
              <a:latin typeface="Calibri" panose="020F0502020204030204" pitchFamily="34" charset="0"/>
              <a:ea typeface="Calibri" panose="020F0502020204030204" pitchFamily="34" charset="0"/>
              <a:cs typeface="Calibri" panose="020F0502020204030204" pitchFamily="34" charset="0"/>
            </a:endParaRPr>
          </a:p>
          <a:p>
            <a:pPr algn="l" rtl="0" fontAlgn="base"/>
            <a:r>
              <a:rPr lang="vi-VN" sz="1400" b="0" i="0" dirty="0">
                <a:solidFill>
                  <a:srgbClr val="000000"/>
                </a:solidFill>
                <a:effectLst/>
                <a:latin typeface="Arial" panose="020B0604020202020204" pitchFamily="34" charset="0"/>
              </a:rPr>
              <a:t>​</a:t>
            </a:r>
            <a:endParaRPr lang="vi-VN" b="0" i="0" dirty="0">
              <a:solidFill>
                <a:srgbClr val="302F2F"/>
              </a:solidFill>
              <a:effectLst/>
              <a:latin typeface="Segoe UI" panose="020B0502040204020203" pitchFamily="34" charset="0"/>
            </a:endParaRPr>
          </a:p>
        </p:txBody>
      </p:sp>
      <p:sp>
        <p:nvSpPr>
          <p:cNvPr id="3" name="Hộp Văn bản 2">
            <a:extLst>
              <a:ext uri="{FF2B5EF4-FFF2-40B4-BE49-F238E27FC236}">
                <a16:creationId xmlns:a16="http://schemas.microsoft.com/office/drawing/2014/main" id="{156B7AD3-7786-5F45-817F-889318AA5555}"/>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41</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vi-VN" sz="2800" b="1" dirty="0">
                <a:solidFill>
                  <a:schemeClr val="bg2"/>
                </a:solidFill>
                <a:latin typeface="Calibri" panose="020F0502020204030204" pitchFamily="34" charset="0"/>
                <a:ea typeface="Calibri" panose="020F0502020204030204" pitchFamily="34" charset="0"/>
                <a:cs typeface="Calibri" panose="020F0502020204030204" pitchFamily="34" charset="0"/>
              </a:rPr>
              <a:t>Định lý thợ</a:t>
            </a:r>
            <a:endParaRPr lang="en-US" sz="2800" b="1" dirty="0">
              <a:solidFill>
                <a:schemeClr val="bg2"/>
              </a:solidFill>
            </a:endParaRPr>
          </a:p>
        </p:txBody>
      </p:sp>
      <mc:AlternateContent xmlns:mc="http://schemas.openxmlformats.org/markup-compatibility/2006" xmlns:a14="http://schemas.microsoft.com/office/drawing/2010/main">
        <mc:Choice Requires="a14">
          <p:sp>
            <p:nvSpPr>
              <p:cNvPr id="2" name="Hộp Văn bản 1">
                <a:extLst>
                  <a:ext uri="{FF2B5EF4-FFF2-40B4-BE49-F238E27FC236}">
                    <a16:creationId xmlns:a16="http://schemas.microsoft.com/office/drawing/2014/main" id="{CED61814-026C-BC4F-1FBC-5042D7F290E4}"/>
                  </a:ext>
                </a:extLst>
              </p:cNvPr>
              <p:cNvSpPr txBox="1"/>
              <p:nvPr/>
            </p:nvSpPr>
            <p:spPr>
              <a:xfrm>
                <a:off x="3344092" y="2084366"/>
                <a:ext cx="1907189" cy="3810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m:t>
                      </m:r>
                      <m:r>
                        <a:rPr lang="vi-VN" b="0" i="1" smtClean="0">
                          <a:latin typeface="Cambria Math" panose="02040503050406030204" pitchFamily="18" charset="0"/>
                        </a:rPr>
                        <m:t>𝑎</m:t>
                      </m:r>
                      <m:r>
                        <a:rPr lang="vi-VN" b="0" i="1" smtClean="0">
                          <a:latin typeface="Cambria Math" panose="02040503050406030204" pitchFamily="18" charset="0"/>
                        </a:rPr>
                        <m:t> </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f>
                            <m:fPr>
                              <m:ctrlPr>
                                <a:rPr lang="vi-VN" b="0" i="1" smtClean="0">
                                  <a:latin typeface="Cambria Math" panose="02040503050406030204" pitchFamily="18" charset="0"/>
                                </a:rPr>
                              </m:ctrlPr>
                            </m:fPr>
                            <m:num>
                              <m:r>
                                <a:rPr lang="vi-VN" b="0" i="1" smtClean="0">
                                  <a:latin typeface="Cambria Math" panose="02040503050406030204" pitchFamily="18" charset="0"/>
                                </a:rPr>
                                <m:t>𝑛</m:t>
                              </m:r>
                            </m:num>
                            <m:den>
                              <m:r>
                                <a:rPr lang="vi-VN" b="0" i="1" smtClean="0">
                                  <a:latin typeface="Cambria Math" panose="02040503050406030204" pitchFamily="18" charset="0"/>
                                </a:rPr>
                                <m:t>𝑏</m:t>
                              </m:r>
                            </m:den>
                          </m:f>
                        </m:e>
                      </m:d>
                      <m:r>
                        <a:rPr lang="vi-VN" b="0" i="1" smtClean="0">
                          <a:latin typeface="Cambria Math" panose="02040503050406030204" pitchFamily="18" charset="0"/>
                        </a:rPr>
                        <m:t>+</m:t>
                      </m:r>
                      <m:r>
                        <a:rPr lang="vi-VN" b="0" i="1" smtClean="0">
                          <a:latin typeface="Cambria Math" panose="02040503050406030204" pitchFamily="18" charset="0"/>
                        </a:rPr>
                        <m:t>𝑂</m:t>
                      </m:r>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𝑛</m:t>
                          </m:r>
                        </m:e>
                        <m:sup>
                          <m:r>
                            <a:rPr lang="vi-VN" b="0" i="1" smtClean="0">
                              <a:latin typeface="Cambria Math" panose="02040503050406030204" pitchFamily="18" charset="0"/>
                            </a:rPr>
                            <m:t>𝑑</m:t>
                          </m:r>
                        </m:sup>
                      </m:sSup>
                      <m:r>
                        <a:rPr lang="vi-VN" b="0" i="1" smtClean="0">
                          <a:latin typeface="Cambria Math" panose="02040503050406030204" pitchFamily="18" charset="0"/>
                        </a:rPr>
                        <m:t>)</m:t>
                      </m:r>
                    </m:oMath>
                  </m:oMathPara>
                </a14:m>
                <a:endParaRPr lang="vi-VN" dirty="0"/>
              </a:p>
            </p:txBody>
          </p:sp>
        </mc:Choice>
        <mc:Fallback xmlns="">
          <p:sp>
            <p:nvSpPr>
              <p:cNvPr id="2" name="Hộp Văn bản 1">
                <a:extLst>
                  <a:ext uri="{FF2B5EF4-FFF2-40B4-BE49-F238E27FC236}">
                    <a16:creationId xmlns:a16="http://schemas.microsoft.com/office/drawing/2014/main" id="{CED61814-026C-BC4F-1FBC-5042D7F290E4}"/>
                  </a:ext>
                </a:extLst>
              </p:cNvPr>
              <p:cNvSpPr txBox="1">
                <a:spLocks noRot="1" noChangeAspect="1" noMove="1" noResize="1" noEditPoints="1" noAdjustHandles="1" noChangeArrowheads="1" noChangeShapeType="1" noTextEdit="1"/>
              </p:cNvSpPr>
              <p:nvPr/>
            </p:nvSpPr>
            <p:spPr>
              <a:xfrm>
                <a:off x="3344092" y="2084366"/>
                <a:ext cx="1907189" cy="381002"/>
              </a:xfrm>
              <a:prstGeom prst="rect">
                <a:avLst/>
              </a:prstGeom>
              <a:blipFill>
                <a:blip r:embed="rId2"/>
                <a:stretch>
                  <a:fillRect l="-1282" r="-2564" b="-12903"/>
                </a:stretch>
              </a:blipFill>
            </p:spPr>
            <p:txBody>
              <a:bodyPr/>
              <a:lstStyle/>
              <a:p>
                <a:r>
                  <a:rPr lang="vi-VN">
                    <a:noFill/>
                  </a:rPr>
                  <a:t> </a:t>
                </a:r>
              </a:p>
            </p:txBody>
          </p:sp>
        </mc:Fallback>
      </mc:AlternateContent>
      <p:sp>
        <p:nvSpPr>
          <p:cNvPr id="3" name="Hộp Văn bản 2">
            <a:extLst>
              <a:ext uri="{FF2B5EF4-FFF2-40B4-BE49-F238E27FC236}">
                <a16:creationId xmlns:a16="http://schemas.microsoft.com/office/drawing/2014/main" id="{074AB5FB-8786-2256-A0E7-CADBC0944C87}"/>
              </a:ext>
            </a:extLst>
          </p:cNvPr>
          <p:cNvSpPr txBox="1"/>
          <p:nvPr/>
        </p:nvSpPr>
        <p:spPr>
          <a:xfrm>
            <a:off x="2124964" y="1822756"/>
            <a:ext cx="2114469" cy="523220"/>
          </a:xfrm>
          <a:prstGeom prst="rect">
            <a:avLst/>
          </a:prstGeom>
          <a:noFill/>
        </p:spPr>
        <p:txBody>
          <a:bodyPr wrap="square" rtlCol="0">
            <a:spAutoFit/>
          </a:bodyPr>
          <a:lstStyle/>
          <a:p>
            <a:r>
              <a:rPr lang="vi-VN" dirty="0"/>
              <a:t>Nếu công thức truy hồi ta có dạng:</a:t>
            </a:r>
          </a:p>
        </p:txBody>
      </p:sp>
      <mc:AlternateContent xmlns:mc="http://schemas.openxmlformats.org/markup-compatibility/2006" xmlns:a14="http://schemas.microsoft.com/office/drawing/2010/main">
        <mc:Choice Requires="a14">
          <p:sp>
            <p:nvSpPr>
              <p:cNvPr id="4" name="Hộp Văn bản 3">
                <a:extLst>
                  <a:ext uri="{FF2B5EF4-FFF2-40B4-BE49-F238E27FC236}">
                    <a16:creationId xmlns:a16="http://schemas.microsoft.com/office/drawing/2014/main" id="{5DDDF0F8-BA9C-F7AA-3C05-FF798D5B73A1}"/>
                  </a:ext>
                </a:extLst>
              </p:cNvPr>
              <p:cNvSpPr txBox="1"/>
              <p:nvPr/>
            </p:nvSpPr>
            <p:spPr>
              <a:xfrm>
                <a:off x="2577624" y="2571750"/>
                <a:ext cx="4313033" cy="1242391"/>
              </a:xfrm>
              <a:prstGeom prst="rect">
                <a:avLst/>
              </a:prstGeom>
              <a:noFill/>
            </p:spPr>
            <p:txBody>
              <a:bodyPr wrap="square" rtlCol="0">
                <a:spAutoFit/>
              </a:bodyPr>
              <a:lstStyle/>
              <a:p>
                <a:r>
                  <a:rPr lang="vi-VN" dirty="0"/>
                  <a:t>Trong đó </a:t>
                </a:r>
                <a14:m>
                  <m:oMath xmlns:m="http://schemas.openxmlformats.org/officeDocument/2006/math">
                    <m:r>
                      <a:rPr lang="vi-VN" b="0" i="1" smtClean="0">
                        <a:latin typeface="Cambria Math" panose="02040503050406030204" pitchFamily="18" charset="0"/>
                      </a:rPr>
                      <m:t>𝑎</m:t>
                    </m:r>
                    <m:r>
                      <a:rPr lang="vi-VN" b="0" i="1" smtClean="0">
                        <a:latin typeface="Cambria Math" panose="02040503050406030204" pitchFamily="18" charset="0"/>
                      </a:rPr>
                      <m:t>≥</m:t>
                    </m:r>
                    <m:r>
                      <a:rPr lang="vi-VN" b="0" i="1" smtClean="0">
                        <a:latin typeface="Cambria Math" panose="02040503050406030204" pitchFamily="18" charset="0"/>
                      </a:rPr>
                      <m:t>1</m:t>
                    </m:r>
                    <m:r>
                      <a:rPr lang="vi-VN" b="0" i="1" smtClean="0">
                        <a:latin typeface="Cambria Math" panose="02040503050406030204" pitchFamily="18" charset="0"/>
                      </a:rPr>
                      <m:t>,</m:t>
                    </m:r>
                    <m:r>
                      <a:rPr lang="vi-VN" b="0" i="1" smtClean="0">
                        <a:latin typeface="Cambria Math" panose="02040503050406030204" pitchFamily="18" charset="0"/>
                      </a:rPr>
                      <m:t>𝑏</m:t>
                    </m:r>
                    <m:r>
                      <a:rPr lang="vi-VN" b="0" i="1" smtClean="0">
                        <a:latin typeface="Cambria Math" panose="02040503050406030204" pitchFamily="18" charset="0"/>
                      </a:rPr>
                      <m:t>&gt;</m:t>
                    </m:r>
                    <m:r>
                      <a:rPr lang="vi-VN" b="0" i="1" smtClean="0">
                        <a:latin typeface="Cambria Math" panose="02040503050406030204" pitchFamily="18" charset="0"/>
                      </a:rPr>
                      <m:t>1</m:t>
                    </m:r>
                  </m:oMath>
                </a14:m>
                <a:r>
                  <a:rPr lang="vi-VN" dirty="0"/>
                  <a:t> là các hằng số nguyên dương</a:t>
                </a:r>
              </a:p>
              <a:p>
                <a14:m>
                  <m:oMath xmlns:m="http://schemas.openxmlformats.org/officeDocument/2006/math">
                    <m:r>
                      <a:rPr lang="vi-VN" b="0" i="1" smtClean="0">
                        <a:latin typeface="Cambria Math" panose="02040503050406030204" pitchFamily="18" charset="0"/>
                      </a:rPr>
                      <m:t>𝑛</m:t>
                    </m:r>
                  </m:oMath>
                </a14:m>
                <a:r>
                  <a:rPr lang="vi-VN" dirty="0"/>
                  <a:t>: số bài toán con.</a:t>
                </a:r>
              </a:p>
              <a:p>
                <a14:m>
                  <m:oMath xmlns:m="http://schemas.openxmlformats.org/officeDocument/2006/math">
                    <m:f>
                      <m:fPr>
                        <m:ctrlPr>
                          <a:rPr lang="vi-VN" b="0" i="1" dirty="0" smtClean="0">
                            <a:latin typeface="Cambria Math" panose="02040503050406030204" pitchFamily="18" charset="0"/>
                          </a:rPr>
                        </m:ctrlPr>
                      </m:fPr>
                      <m:num>
                        <m:r>
                          <a:rPr lang="vi-VN" i="1" dirty="0" smtClean="0">
                            <a:latin typeface="Cambria Math" panose="02040503050406030204" pitchFamily="18" charset="0"/>
                          </a:rPr>
                          <m:t>𝑛</m:t>
                        </m:r>
                      </m:num>
                      <m:den>
                        <m:r>
                          <a:rPr lang="vi-VN" i="1" dirty="0" smtClean="0">
                            <a:latin typeface="Cambria Math" panose="02040503050406030204" pitchFamily="18" charset="0"/>
                          </a:rPr>
                          <m:t>𝑏</m:t>
                        </m:r>
                      </m:den>
                    </m:f>
                  </m:oMath>
                </a14:m>
                <a:r>
                  <a:rPr lang="vi-VN" dirty="0"/>
                  <a:t>: kích </a:t>
                </a:r>
                <a:r>
                  <a:rPr lang="vi-VN" dirty="0" err="1"/>
                  <a:t>thuớc</a:t>
                </a:r>
                <a:r>
                  <a:rPr lang="vi-VN" dirty="0"/>
                  <a:t> của bài toán con.</a:t>
                </a:r>
              </a:p>
              <a:p>
                <a14:m>
                  <m:oMath xmlns:m="http://schemas.openxmlformats.org/officeDocument/2006/math">
                    <m:r>
                      <a:rPr lang="vi-VN" b="0" i="1" dirty="0" smtClean="0">
                        <a:latin typeface="Cambria Math" panose="02040503050406030204" pitchFamily="18" charset="0"/>
                      </a:rPr>
                      <m:t>𝑂</m:t>
                    </m:r>
                    <m:r>
                      <a:rPr lang="vi-VN" i="1" dirty="0" smtClean="0">
                        <a:latin typeface="Cambria Math" panose="02040503050406030204" pitchFamily="18" charset="0"/>
                      </a:rPr>
                      <m:t>(</m:t>
                    </m:r>
                    <m:sSup>
                      <m:sSupPr>
                        <m:ctrlPr>
                          <a:rPr lang="vi-VN" b="0" i="1" dirty="0" smtClean="0">
                            <a:latin typeface="Cambria Math" panose="02040503050406030204" pitchFamily="18" charset="0"/>
                          </a:rPr>
                        </m:ctrlPr>
                      </m:sSupPr>
                      <m:e>
                        <m:r>
                          <a:rPr lang="vi-VN" i="1" dirty="0" smtClean="0">
                            <a:latin typeface="Cambria Math" panose="02040503050406030204" pitchFamily="18" charset="0"/>
                          </a:rPr>
                          <m:t>𝑛</m:t>
                        </m:r>
                      </m:e>
                      <m:sup>
                        <m:r>
                          <a:rPr lang="vi-VN" b="0" i="1" dirty="0" smtClean="0">
                            <a:latin typeface="Cambria Math" panose="02040503050406030204" pitchFamily="18" charset="0"/>
                          </a:rPr>
                          <m:t>𝑑</m:t>
                        </m:r>
                      </m:sup>
                    </m:sSup>
                    <m:r>
                      <a:rPr lang="vi-VN" i="1" dirty="0" smtClean="0">
                        <a:latin typeface="Cambria Math" panose="02040503050406030204" pitchFamily="18" charset="0"/>
                      </a:rPr>
                      <m:t>)</m:t>
                    </m:r>
                  </m:oMath>
                </a14:m>
                <a:r>
                  <a:rPr lang="vi-VN" dirty="0"/>
                  <a:t>: chi phí để giải bài toán hiện tại.</a:t>
                </a:r>
              </a:p>
              <a:p>
                <a14:m>
                  <m:oMath xmlns:m="http://schemas.openxmlformats.org/officeDocument/2006/math">
                    <m:r>
                      <a:rPr lang="vi-VN" i="1" dirty="0" smtClean="0">
                        <a:latin typeface="Cambria Math" panose="02040503050406030204" pitchFamily="18" charset="0"/>
                      </a:rPr>
                      <m:t>𝑎</m:t>
                    </m:r>
                  </m:oMath>
                </a14:m>
                <a:r>
                  <a:rPr lang="vi-VN" dirty="0"/>
                  <a:t>: số lượng bài toán con được chia ra.</a:t>
                </a:r>
              </a:p>
            </p:txBody>
          </p:sp>
        </mc:Choice>
        <mc:Fallback xmlns="">
          <p:sp>
            <p:nvSpPr>
              <p:cNvPr id="4" name="Hộp Văn bản 3">
                <a:extLst>
                  <a:ext uri="{FF2B5EF4-FFF2-40B4-BE49-F238E27FC236}">
                    <a16:creationId xmlns:a16="http://schemas.microsoft.com/office/drawing/2014/main" id="{5DDDF0F8-BA9C-F7AA-3C05-FF798D5B73A1}"/>
                  </a:ext>
                </a:extLst>
              </p:cNvPr>
              <p:cNvSpPr txBox="1">
                <a:spLocks noRot="1" noChangeAspect="1" noMove="1" noResize="1" noEditPoints="1" noAdjustHandles="1" noChangeArrowheads="1" noChangeShapeType="1" noTextEdit="1"/>
              </p:cNvSpPr>
              <p:nvPr/>
            </p:nvSpPr>
            <p:spPr>
              <a:xfrm>
                <a:off x="2577624" y="2571750"/>
                <a:ext cx="4313033" cy="1242391"/>
              </a:xfrm>
              <a:prstGeom prst="rect">
                <a:avLst/>
              </a:prstGeom>
              <a:blipFill>
                <a:blip r:embed="rId3"/>
                <a:stretch>
                  <a:fillRect l="-424" t="-980" b="-4412"/>
                </a:stretch>
              </a:blipFill>
            </p:spPr>
            <p:txBody>
              <a:bodyPr/>
              <a:lstStyle/>
              <a:p>
                <a:r>
                  <a:rPr lang="vi-VN">
                    <a:noFill/>
                  </a:rPr>
                  <a:t> </a:t>
                </a:r>
              </a:p>
            </p:txBody>
          </p:sp>
        </mc:Fallback>
      </mc:AlternateContent>
      <p:sp>
        <p:nvSpPr>
          <p:cNvPr id="7" name="Hộp Văn bản 6">
            <a:extLst>
              <a:ext uri="{FF2B5EF4-FFF2-40B4-BE49-F238E27FC236}">
                <a16:creationId xmlns:a16="http://schemas.microsoft.com/office/drawing/2014/main" id="{B6E3839A-0EF7-ED92-29A2-8911B08B092E}"/>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42</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vi-VN" sz="2800" b="1" dirty="0">
                <a:solidFill>
                  <a:schemeClr val="bg2"/>
                </a:solidFill>
                <a:latin typeface="Calibri" panose="020F0502020204030204" pitchFamily="34" charset="0"/>
                <a:ea typeface="Calibri" panose="020F0502020204030204" pitchFamily="34" charset="0"/>
                <a:cs typeface="Calibri" panose="020F0502020204030204" pitchFamily="34" charset="0"/>
              </a:rPr>
              <a:t>Định lý thợ</a:t>
            </a:r>
            <a:endParaRPr lang="en-US" sz="2800" b="1" dirty="0">
              <a:solidFill>
                <a:schemeClr val="bg2"/>
              </a:solidFill>
            </a:endParaRPr>
          </a:p>
        </p:txBody>
      </p:sp>
      <p:sp>
        <p:nvSpPr>
          <p:cNvPr id="2" name="Hộp Văn bản 1">
            <a:extLst>
              <a:ext uri="{FF2B5EF4-FFF2-40B4-BE49-F238E27FC236}">
                <a16:creationId xmlns:a16="http://schemas.microsoft.com/office/drawing/2014/main" id="{5A85C4FD-ECEA-47C1-F8D6-51B65F765093}"/>
              </a:ext>
            </a:extLst>
          </p:cNvPr>
          <p:cNvSpPr txBox="1"/>
          <p:nvPr/>
        </p:nvSpPr>
        <p:spPr>
          <a:xfrm>
            <a:off x="2256182" y="1866663"/>
            <a:ext cx="3102827" cy="307777"/>
          </a:xfrm>
          <a:prstGeom prst="rect">
            <a:avLst/>
          </a:prstGeom>
          <a:noFill/>
        </p:spPr>
        <p:txBody>
          <a:bodyPr wrap="square" rtlCol="0">
            <a:spAutoFit/>
          </a:bodyPr>
          <a:lstStyle/>
          <a:p>
            <a:r>
              <a:rPr lang="vi-VN" dirty="0"/>
              <a:t>Định lý thợ phát biểu như sau</a:t>
            </a:r>
          </a:p>
        </p:txBody>
      </p:sp>
      <p:pic>
        <p:nvPicPr>
          <p:cNvPr id="3" name="Hình ảnh 2" descr="Ảnh có chứa văn bản&#10;&#10;Mô tả được tự động tạo">
            <a:extLst>
              <a:ext uri="{FF2B5EF4-FFF2-40B4-BE49-F238E27FC236}">
                <a16:creationId xmlns:a16="http://schemas.microsoft.com/office/drawing/2014/main" id="{CBBEDF20-A10D-A24F-6C40-892E7B3F22AC}"/>
              </a:ext>
            </a:extLst>
          </p:cNvPr>
          <p:cNvPicPr>
            <a:picLocks noChangeAspect="1"/>
          </p:cNvPicPr>
          <p:nvPr/>
        </p:nvPicPr>
        <p:blipFill>
          <a:blip r:embed="rId2"/>
          <a:stretch>
            <a:fillRect/>
          </a:stretch>
        </p:blipFill>
        <p:spPr>
          <a:xfrm>
            <a:off x="2256182" y="2171523"/>
            <a:ext cx="4621013" cy="1503616"/>
          </a:xfrm>
          <a:prstGeom prst="rect">
            <a:avLst/>
          </a:prstGeom>
        </p:spPr>
      </p:pic>
      <p:sp>
        <p:nvSpPr>
          <p:cNvPr id="5" name="Hộp Văn bản 4">
            <a:extLst>
              <a:ext uri="{FF2B5EF4-FFF2-40B4-BE49-F238E27FC236}">
                <a16:creationId xmlns:a16="http://schemas.microsoft.com/office/drawing/2014/main" id="{89B0587E-BB99-50B1-8E5D-C2C24CB53E14}"/>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43</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vi-VN" sz="2800" b="1" dirty="0">
                <a:solidFill>
                  <a:schemeClr val="bg2"/>
                </a:solidFill>
                <a:latin typeface="Calibri" panose="020F0502020204030204" pitchFamily="34" charset="0"/>
                <a:ea typeface="Calibri" panose="020F0502020204030204" pitchFamily="34" charset="0"/>
                <a:cs typeface="Calibri" panose="020F0502020204030204" pitchFamily="34" charset="0"/>
              </a:rPr>
              <a:t>Định lý thợ</a:t>
            </a:r>
            <a:endParaRPr lang="en-US" sz="2800" b="1" dirty="0">
              <a:solidFill>
                <a:schemeClr val="bg2"/>
              </a:solidFill>
            </a:endParaRPr>
          </a:p>
        </p:txBody>
      </p:sp>
      <p:pic>
        <p:nvPicPr>
          <p:cNvPr id="7" name="Hình ảnh 6">
            <a:extLst>
              <a:ext uri="{FF2B5EF4-FFF2-40B4-BE49-F238E27FC236}">
                <a16:creationId xmlns:a16="http://schemas.microsoft.com/office/drawing/2014/main" id="{5FEE274B-7465-5E82-E1FE-D1F0E560DE2F}"/>
              </a:ext>
            </a:extLst>
          </p:cNvPr>
          <p:cNvPicPr>
            <a:picLocks noChangeAspect="1"/>
          </p:cNvPicPr>
          <p:nvPr/>
        </p:nvPicPr>
        <p:blipFill>
          <a:blip r:embed="rId2"/>
          <a:stretch>
            <a:fillRect/>
          </a:stretch>
        </p:blipFill>
        <p:spPr>
          <a:xfrm>
            <a:off x="603762" y="0"/>
            <a:ext cx="7936476" cy="5143500"/>
          </a:xfrm>
          <a:prstGeom prst="rect">
            <a:avLst/>
          </a:prstGeom>
        </p:spPr>
      </p:pic>
      <p:pic>
        <p:nvPicPr>
          <p:cNvPr id="8" name="Hình ảnh 7">
            <a:extLst>
              <a:ext uri="{FF2B5EF4-FFF2-40B4-BE49-F238E27FC236}">
                <a16:creationId xmlns:a16="http://schemas.microsoft.com/office/drawing/2014/main" id="{278C1335-C19E-8ADC-5CF6-18CA97977E4C}"/>
              </a:ext>
            </a:extLst>
          </p:cNvPr>
          <p:cNvPicPr>
            <a:picLocks noChangeAspect="1"/>
          </p:cNvPicPr>
          <p:nvPr/>
        </p:nvPicPr>
        <p:blipFill>
          <a:blip r:embed="rId3"/>
          <a:stretch>
            <a:fillRect/>
          </a:stretch>
        </p:blipFill>
        <p:spPr>
          <a:xfrm>
            <a:off x="8069880" y="3345073"/>
            <a:ext cx="470358" cy="1798427"/>
          </a:xfrm>
          <a:prstGeom prst="rect">
            <a:avLst/>
          </a:prstGeom>
        </p:spPr>
      </p:pic>
      <p:pic>
        <p:nvPicPr>
          <p:cNvPr id="10" name="Hình ảnh 9">
            <a:extLst>
              <a:ext uri="{FF2B5EF4-FFF2-40B4-BE49-F238E27FC236}">
                <a16:creationId xmlns:a16="http://schemas.microsoft.com/office/drawing/2014/main" id="{911A67AB-F80D-8393-E304-9E98F6273DC3}"/>
              </a:ext>
            </a:extLst>
          </p:cNvPr>
          <p:cNvPicPr>
            <a:picLocks noChangeAspect="1"/>
          </p:cNvPicPr>
          <p:nvPr/>
        </p:nvPicPr>
        <p:blipFill>
          <a:blip r:embed="rId4"/>
          <a:stretch>
            <a:fillRect/>
          </a:stretch>
        </p:blipFill>
        <p:spPr>
          <a:xfrm>
            <a:off x="7859017" y="4671019"/>
            <a:ext cx="345152" cy="472481"/>
          </a:xfrm>
          <a:prstGeom prst="rect">
            <a:avLst/>
          </a:prstGeom>
        </p:spPr>
      </p:pic>
      <p:pic>
        <p:nvPicPr>
          <p:cNvPr id="11" name="Hình ảnh 10">
            <a:extLst>
              <a:ext uri="{FF2B5EF4-FFF2-40B4-BE49-F238E27FC236}">
                <a16:creationId xmlns:a16="http://schemas.microsoft.com/office/drawing/2014/main" id="{C9BD797D-AEBF-0A77-9913-7C4CA086B5CF}"/>
              </a:ext>
            </a:extLst>
          </p:cNvPr>
          <p:cNvPicPr>
            <a:picLocks noChangeAspect="1"/>
          </p:cNvPicPr>
          <p:nvPr/>
        </p:nvPicPr>
        <p:blipFill>
          <a:blip r:embed="rId4"/>
          <a:stretch>
            <a:fillRect/>
          </a:stretch>
        </p:blipFill>
        <p:spPr>
          <a:xfrm>
            <a:off x="7993306" y="4414681"/>
            <a:ext cx="530903" cy="472481"/>
          </a:xfrm>
          <a:prstGeom prst="rect">
            <a:avLst/>
          </a:prstGeom>
        </p:spPr>
      </p:pic>
      <p:sp>
        <p:nvSpPr>
          <p:cNvPr id="12" name="Hộp Văn bản 11">
            <a:extLst>
              <a:ext uri="{FF2B5EF4-FFF2-40B4-BE49-F238E27FC236}">
                <a16:creationId xmlns:a16="http://schemas.microsoft.com/office/drawing/2014/main" id="{9E7BCD9C-F1FA-8460-29BE-DCBF3EB8C6D5}"/>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44</a:t>
            </a:r>
            <a:endParaRPr lang="vi-VN" dirty="0">
              <a:solidFill>
                <a:schemeClr val="bg1"/>
              </a:solidFill>
            </a:endParaRPr>
          </a:p>
        </p:txBody>
      </p:sp>
    </p:spTree>
    <p:extLst>
      <p:ext uri="{BB962C8B-B14F-4D97-AF65-F5344CB8AC3E}">
        <p14:creationId xmlns:p14="http://schemas.microsoft.com/office/powerpoint/2010/main" val="119393245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4000" dirty="0">
                <a:latin typeface="Calibri" panose="020F0502020204030204" pitchFamily="34" charset="0"/>
                <a:ea typeface="Calibri" panose="020F0502020204030204" pitchFamily="34" charset="0"/>
                <a:cs typeface="Calibri" panose="020F0502020204030204" pitchFamily="34" charset="0"/>
              </a:rPr>
              <a:t>Ví 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pic>
        <p:nvPicPr>
          <p:cNvPr id="3" name="Hình ảnh 2" descr="Ảnh có chứa văn bản&#10;&#10;Mô tả được tự động tạo">
            <a:extLst>
              <a:ext uri="{FF2B5EF4-FFF2-40B4-BE49-F238E27FC236}">
                <a16:creationId xmlns:a16="http://schemas.microsoft.com/office/drawing/2014/main" id="{E38B60F7-CF3F-4D9C-FCFA-BC93488D1099}"/>
              </a:ext>
            </a:extLst>
          </p:cNvPr>
          <p:cNvPicPr>
            <a:picLocks noChangeAspect="1"/>
          </p:cNvPicPr>
          <p:nvPr/>
        </p:nvPicPr>
        <p:blipFill>
          <a:blip r:embed="rId2"/>
          <a:stretch>
            <a:fillRect/>
          </a:stretch>
        </p:blipFill>
        <p:spPr>
          <a:xfrm>
            <a:off x="2328654" y="1165772"/>
            <a:ext cx="4486692" cy="1232385"/>
          </a:xfrm>
          <a:prstGeom prst="rect">
            <a:avLst/>
          </a:prstGeom>
        </p:spPr>
      </p:pic>
      <mc:AlternateContent xmlns:mc="http://schemas.openxmlformats.org/markup-compatibility/2006" xmlns:a14="http://schemas.microsoft.com/office/drawing/2010/main">
        <mc:Choice Requires="a14">
          <p:sp>
            <p:nvSpPr>
              <p:cNvPr id="5" name="Hộp Văn bản 4">
                <a:extLst>
                  <a:ext uri="{FF2B5EF4-FFF2-40B4-BE49-F238E27FC236}">
                    <a16:creationId xmlns:a16="http://schemas.microsoft.com/office/drawing/2014/main" id="{75C12911-289B-23BC-E728-F986F1FB4FA8}"/>
                  </a:ext>
                </a:extLst>
              </p:cNvPr>
              <p:cNvSpPr txBox="1"/>
              <p:nvPr/>
            </p:nvSpPr>
            <p:spPr>
              <a:xfrm>
                <a:off x="2328654" y="2398157"/>
                <a:ext cx="1841863" cy="322396"/>
              </a:xfrm>
              <a:prstGeom prst="rect">
                <a:avLst/>
              </a:prstGeom>
              <a:noFill/>
            </p:spPr>
            <p:txBody>
              <a:bodyPr wrap="square" lIns="0" tIns="0" rIns="0" bIns="0" rtlCol="0">
                <a:spAutoFit/>
              </a:bodyPr>
              <a:lstStyle/>
              <a:p>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4</m:t>
                            </m:r>
                          </m:den>
                        </m:f>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a:t>	</a:t>
                </a:r>
                <a:endParaRPr lang="vi-VN" dirty="0"/>
              </a:p>
            </p:txBody>
          </p:sp>
        </mc:Choice>
        <mc:Fallback xmlns="">
          <p:sp>
            <p:nvSpPr>
              <p:cNvPr id="5" name="Hộp Văn bản 4">
                <a:extLst>
                  <a:ext uri="{FF2B5EF4-FFF2-40B4-BE49-F238E27FC236}">
                    <a16:creationId xmlns:a16="http://schemas.microsoft.com/office/drawing/2014/main" id="{75C12911-289B-23BC-E728-F986F1FB4FA8}"/>
                  </a:ext>
                </a:extLst>
              </p:cNvPr>
              <p:cNvSpPr txBox="1">
                <a:spLocks noRot="1" noChangeAspect="1" noMove="1" noResize="1" noEditPoints="1" noAdjustHandles="1" noChangeArrowheads="1" noChangeShapeType="1" noTextEdit="1"/>
              </p:cNvSpPr>
              <p:nvPr/>
            </p:nvSpPr>
            <p:spPr>
              <a:xfrm>
                <a:off x="2328654" y="2398157"/>
                <a:ext cx="1841863" cy="322396"/>
              </a:xfrm>
              <a:prstGeom prst="rect">
                <a:avLst/>
              </a:prstGeom>
              <a:blipFill>
                <a:blip r:embed="rId3"/>
                <a:stretch>
                  <a:fillRect l="-3311" b="-11321"/>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6" name="Hộp Văn bản 5">
                <a:extLst>
                  <a:ext uri="{FF2B5EF4-FFF2-40B4-BE49-F238E27FC236}">
                    <a16:creationId xmlns:a16="http://schemas.microsoft.com/office/drawing/2014/main" id="{903DC36A-696A-94BC-BF4A-97A871018232}"/>
                  </a:ext>
                </a:extLst>
              </p:cNvPr>
              <p:cNvSpPr txBox="1"/>
              <p:nvPr/>
            </p:nvSpPr>
            <p:spPr>
              <a:xfrm>
                <a:off x="2853949" y="2843770"/>
                <a:ext cx="2898342" cy="954107"/>
              </a:xfrm>
              <a:prstGeom prst="rect">
                <a:avLst/>
              </a:prstGeom>
              <a:noFill/>
            </p:spPr>
            <p:txBody>
              <a:bodyPr wrap="square" rtlCol="0">
                <a:spAutoFit/>
              </a:bodyPr>
              <a:lstStyle/>
              <a:p>
                <a:r>
                  <a:rPr lang="en-US" dirty="0"/>
                  <a:t>Ta </a:t>
                </a:r>
                <a:r>
                  <a:rPr lang="en-US" dirty="0" err="1"/>
                  <a:t>có</a:t>
                </a:r>
                <a:r>
                  <a:rPr lang="en-US" dirty="0"/>
                  <a:t>:</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m:t>
                      </m:r>
                      <m:r>
                        <a:rPr lang="en-US" i="1" dirty="0" smtClean="0">
                          <a:latin typeface="Cambria Math" panose="02040503050406030204" pitchFamily="18" charset="0"/>
                        </a:rPr>
                        <m:t>3</m:t>
                      </m:r>
                      <m:r>
                        <a:rPr lang="en-US" i="1" dirty="0" smtClean="0">
                          <a:latin typeface="Cambria Math" panose="02040503050406030204" pitchFamily="18" charset="0"/>
                        </a:rPr>
                        <m:t>, </m:t>
                      </m:r>
                      <m:r>
                        <a:rPr lang="en-US" i="1" dirty="0" smtClean="0">
                          <a:latin typeface="Cambria Math" panose="02040503050406030204" pitchFamily="18" charset="0"/>
                        </a:rPr>
                        <m:t>𝑏</m:t>
                      </m:r>
                      <m:r>
                        <a:rPr lang="en-US" i="1" dirty="0" smtClean="0">
                          <a:latin typeface="Cambria Math" panose="02040503050406030204" pitchFamily="18" charset="0"/>
                        </a:rPr>
                        <m:t>=</m:t>
                      </m:r>
                      <m:r>
                        <a:rPr lang="en-US" i="1" dirty="0" smtClean="0">
                          <a:latin typeface="Cambria Math" panose="02040503050406030204" pitchFamily="18" charset="0"/>
                        </a:rPr>
                        <m:t>4</m:t>
                      </m:r>
                      <m:r>
                        <a:rPr lang="en-US" i="1" dirty="0" smtClean="0">
                          <a:latin typeface="Cambria Math" panose="02040503050406030204" pitchFamily="18" charset="0"/>
                        </a:rPr>
                        <m:t>, </m:t>
                      </m:r>
                      <m:r>
                        <a:rPr lang="en-US" i="1" dirty="0" smtClean="0">
                          <a:latin typeface="Cambria Math" panose="02040503050406030204" pitchFamily="18" charset="0"/>
                        </a:rPr>
                        <m:t>𝑑</m:t>
                      </m:r>
                      <m:r>
                        <a:rPr lang="en-US" i="1" dirty="0" smtClean="0">
                          <a:latin typeface="Cambria Math" panose="02040503050406030204" pitchFamily="18" charset="0"/>
                        </a:rPr>
                        <m:t>=</m:t>
                      </m:r>
                      <m:r>
                        <a:rPr lang="en-US" i="1" dirty="0" smtClean="0">
                          <a:latin typeface="Cambria Math" panose="02040503050406030204" pitchFamily="18" charset="0"/>
                        </a:rPr>
                        <m:t>2</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=&gt;</m:t>
                      </m:r>
                      <m:r>
                        <a:rPr lang="en-US" i="1" dirty="0">
                          <a:latin typeface="Cambria Math" panose="02040503050406030204" pitchFamily="18" charset="0"/>
                        </a:rPr>
                        <m:t> </m:t>
                      </m:r>
                      <m:r>
                        <a:rPr lang="en-US" i="1" dirty="0" smtClean="0">
                          <a:latin typeface="Cambria Math" panose="02040503050406030204" pitchFamily="18" charset="0"/>
                        </a:rPr>
                        <m:t>𝑎</m:t>
                      </m:r>
                      <m:r>
                        <a:rPr lang="en-US" i="1" dirty="0" smtClean="0">
                          <a:latin typeface="Cambria Math" panose="02040503050406030204" pitchFamily="18" charset="0"/>
                        </a:rPr>
                        <m:t>&lt;</m:t>
                      </m:r>
                      <m:r>
                        <a:rPr lang="en-US" i="1" dirty="0" err="1" smtClean="0">
                          <a:latin typeface="Cambria Math" panose="02040503050406030204" pitchFamily="18" charset="0"/>
                        </a:rPr>
                        <m:t>𝑏</m:t>
                      </m:r>
                      <m:r>
                        <a:rPr lang="en-US" i="1" dirty="0" err="1" smtClean="0">
                          <a:latin typeface="Cambria Math" panose="02040503050406030204" pitchFamily="18" charset="0"/>
                        </a:rPr>
                        <m:t>^</m:t>
                      </m:r>
                      <m:r>
                        <a:rPr lang="en-US" i="1" dirty="0" err="1" smtClean="0">
                          <a:latin typeface="Cambria Math" panose="02040503050406030204" pitchFamily="18" charset="0"/>
                        </a:rPr>
                        <m:t>𝑑</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err="1" smtClean="0">
                          <a:latin typeface="Cambria Math" panose="02040503050406030204" pitchFamily="18" charset="0"/>
                        </a:rPr>
                        <m:t>𝑛</m:t>
                      </m:r>
                      <m:r>
                        <a:rPr lang="en-US" i="1" dirty="0" err="1" smtClean="0">
                          <a:latin typeface="Cambria Math" panose="02040503050406030204" pitchFamily="18" charset="0"/>
                        </a:rPr>
                        <m:t>^</m:t>
                      </m:r>
                      <m:r>
                        <a:rPr lang="en-US" i="1" dirty="0" err="1" smtClean="0">
                          <a:latin typeface="Cambria Math" panose="02040503050406030204" pitchFamily="18" charset="0"/>
                        </a:rPr>
                        <m:t>𝑑</m:t>
                      </m:r>
                      <m:r>
                        <a:rPr lang="en-US" i="1" dirty="0" smtClean="0">
                          <a:latin typeface="Cambria Math" panose="02040503050406030204" pitchFamily="18" charset="0"/>
                        </a:rPr>
                        <m:t>) =</m:t>
                      </m:r>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r>
                        <a:rPr lang="en-US" i="1" dirty="0" smtClean="0">
                          <a:latin typeface="Cambria Math" panose="02040503050406030204" pitchFamily="18" charset="0"/>
                        </a:rPr>
                        <m:t>2</m:t>
                      </m:r>
                      <m:r>
                        <a:rPr lang="en-US" i="1" dirty="0" smtClean="0">
                          <a:latin typeface="Cambria Math" panose="02040503050406030204" pitchFamily="18" charset="0"/>
                        </a:rPr>
                        <m:t>)</m:t>
                      </m:r>
                    </m:oMath>
                  </m:oMathPara>
                </a14:m>
                <a:endParaRPr lang="vi-VN" dirty="0"/>
              </a:p>
            </p:txBody>
          </p:sp>
        </mc:Choice>
        <mc:Fallback xmlns="">
          <p:sp>
            <p:nvSpPr>
              <p:cNvPr id="6" name="Hộp Văn bản 5">
                <a:extLst>
                  <a:ext uri="{FF2B5EF4-FFF2-40B4-BE49-F238E27FC236}">
                    <a16:creationId xmlns:a16="http://schemas.microsoft.com/office/drawing/2014/main" id="{903DC36A-696A-94BC-BF4A-97A871018232}"/>
                  </a:ext>
                </a:extLst>
              </p:cNvPr>
              <p:cNvSpPr txBox="1">
                <a:spLocks noRot="1" noChangeAspect="1" noMove="1" noResize="1" noEditPoints="1" noAdjustHandles="1" noChangeArrowheads="1" noChangeShapeType="1" noTextEdit="1"/>
              </p:cNvSpPr>
              <p:nvPr/>
            </p:nvSpPr>
            <p:spPr>
              <a:xfrm>
                <a:off x="2853949" y="2843770"/>
                <a:ext cx="2898342" cy="954107"/>
              </a:xfrm>
              <a:prstGeom prst="rect">
                <a:avLst/>
              </a:prstGeom>
              <a:blipFill>
                <a:blip r:embed="rId4"/>
                <a:stretch>
                  <a:fillRect l="-630" t="-637" b="-1911"/>
                </a:stretch>
              </a:blipFill>
            </p:spPr>
            <p:txBody>
              <a:bodyPr/>
              <a:lstStyle/>
              <a:p>
                <a:r>
                  <a:rPr lang="vi-VN">
                    <a:noFill/>
                  </a:rPr>
                  <a:t> </a:t>
                </a:r>
              </a:p>
            </p:txBody>
          </p:sp>
        </mc:Fallback>
      </mc:AlternateContent>
      <p:sp>
        <p:nvSpPr>
          <p:cNvPr id="7" name="Hộp Văn bản 6">
            <a:extLst>
              <a:ext uri="{FF2B5EF4-FFF2-40B4-BE49-F238E27FC236}">
                <a16:creationId xmlns:a16="http://schemas.microsoft.com/office/drawing/2014/main" id="{9C1C5535-8DD6-72BD-2F8F-67362AC194F2}"/>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45</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4000" dirty="0">
                <a:latin typeface="Calibri" panose="020F0502020204030204" pitchFamily="34" charset="0"/>
                <a:ea typeface="Calibri" panose="020F0502020204030204" pitchFamily="34" charset="0"/>
                <a:cs typeface="Calibri" panose="020F0502020204030204" pitchFamily="34" charset="0"/>
              </a:rPr>
              <a:t>Ví 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pic>
        <p:nvPicPr>
          <p:cNvPr id="3" name="Hình ảnh 2" descr="Ảnh có chứa văn bản&#10;&#10;Mô tả được tự động tạo">
            <a:extLst>
              <a:ext uri="{FF2B5EF4-FFF2-40B4-BE49-F238E27FC236}">
                <a16:creationId xmlns:a16="http://schemas.microsoft.com/office/drawing/2014/main" id="{E38B60F7-CF3F-4D9C-FCFA-BC93488D1099}"/>
              </a:ext>
            </a:extLst>
          </p:cNvPr>
          <p:cNvPicPr>
            <a:picLocks noChangeAspect="1"/>
          </p:cNvPicPr>
          <p:nvPr/>
        </p:nvPicPr>
        <p:blipFill>
          <a:blip r:embed="rId2"/>
          <a:stretch>
            <a:fillRect/>
          </a:stretch>
        </p:blipFill>
        <p:spPr>
          <a:xfrm>
            <a:off x="2328654" y="1165772"/>
            <a:ext cx="4486692" cy="1232385"/>
          </a:xfrm>
          <a:prstGeom prst="rect">
            <a:avLst/>
          </a:prstGeom>
        </p:spPr>
      </p:pic>
      <mc:AlternateContent xmlns:mc="http://schemas.openxmlformats.org/markup-compatibility/2006" xmlns:a14="http://schemas.microsoft.com/office/drawing/2010/main">
        <mc:Choice Requires="a14">
          <p:sp>
            <p:nvSpPr>
              <p:cNvPr id="5" name="Hộp Văn bản 4">
                <a:extLst>
                  <a:ext uri="{FF2B5EF4-FFF2-40B4-BE49-F238E27FC236}">
                    <a16:creationId xmlns:a16="http://schemas.microsoft.com/office/drawing/2014/main" id="{75C12911-289B-23BC-E728-F986F1FB4FA8}"/>
                  </a:ext>
                </a:extLst>
              </p:cNvPr>
              <p:cNvSpPr txBox="1"/>
              <p:nvPr/>
            </p:nvSpPr>
            <p:spPr>
              <a:xfrm>
                <a:off x="2328654" y="2398157"/>
                <a:ext cx="1841863" cy="322396"/>
              </a:xfrm>
              <a:prstGeom prst="rect">
                <a:avLst/>
              </a:prstGeom>
              <a:noFill/>
            </p:spPr>
            <p:txBody>
              <a:bodyPr wrap="square" lIns="0" tIns="0" rIns="0" bIns="0" rtlCol="0">
                <a:spAutoFit/>
              </a:bodyPr>
              <a:lstStyle/>
              <a:p>
                <a14:m>
                  <m:oMath xmlns:m="http://schemas.openxmlformats.org/officeDocument/2006/math">
                    <m:r>
                      <a:rPr lang="en-US" i="1">
                        <a:latin typeface="Cambria Math" panose="02040503050406030204" pitchFamily="18" charset="0"/>
                      </a:rPr>
                      <m:t>2</m:t>
                    </m:r>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r>
                      <a:rPr lang="en-US" b="0" i="1" smtClean="0">
                        <a:latin typeface="Cambria Math" panose="02040503050406030204" pitchFamily="18" charset="0"/>
                      </a:rPr>
                      <m:t>𝑛</m:t>
                    </m:r>
                  </m:oMath>
                </a14:m>
                <a:r>
                  <a:rPr lang="en-US" dirty="0"/>
                  <a:t>	</a:t>
                </a:r>
                <a:endParaRPr lang="vi-VN" dirty="0"/>
              </a:p>
            </p:txBody>
          </p:sp>
        </mc:Choice>
        <mc:Fallback xmlns="">
          <p:sp>
            <p:nvSpPr>
              <p:cNvPr id="5" name="Hộp Văn bản 4">
                <a:extLst>
                  <a:ext uri="{FF2B5EF4-FFF2-40B4-BE49-F238E27FC236}">
                    <a16:creationId xmlns:a16="http://schemas.microsoft.com/office/drawing/2014/main" id="{75C12911-289B-23BC-E728-F986F1FB4FA8}"/>
                  </a:ext>
                </a:extLst>
              </p:cNvPr>
              <p:cNvSpPr txBox="1">
                <a:spLocks noRot="1" noChangeAspect="1" noMove="1" noResize="1" noEditPoints="1" noAdjustHandles="1" noChangeArrowheads="1" noChangeShapeType="1" noTextEdit="1"/>
              </p:cNvSpPr>
              <p:nvPr/>
            </p:nvSpPr>
            <p:spPr>
              <a:xfrm>
                <a:off x="2328654" y="2398157"/>
                <a:ext cx="1841863" cy="322396"/>
              </a:xfrm>
              <a:prstGeom prst="rect">
                <a:avLst/>
              </a:prstGeom>
              <a:blipFill>
                <a:blip r:embed="rId3"/>
                <a:stretch>
                  <a:fillRect l="-3311" b="-11321"/>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6" name="Hộp Văn bản 5">
                <a:extLst>
                  <a:ext uri="{FF2B5EF4-FFF2-40B4-BE49-F238E27FC236}">
                    <a16:creationId xmlns:a16="http://schemas.microsoft.com/office/drawing/2014/main" id="{903DC36A-696A-94BC-BF4A-97A871018232}"/>
                  </a:ext>
                </a:extLst>
              </p:cNvPr>
              <p:cNvSpPr txBox="1"/>
              <p:nvPr/>
            </p:nvSpPr>
            <p:spPr>
              <a:xfrm>
                <a:off x="2853949" y="2843770"/>
                <a:ext cx="2898342" cy="967444"/>
              </a:xfrm>
              <a:prstGeom prst="rect">
                <a:avLst/>
              </a:prstGeom>
              <a:noFill/>
            </p:spPr>
            <p:txBody>
              <a:bodyPr wrap="square" rtlCol="0">
                <a:spAutoFit/>
              </a:bodyPr>
              <a:lstStyle/>
              <a:p>
                <a:r>
                  <a:rPr lang="en-US" dirty="0"/>
                  <a:t>Ta </a:t>
                </a:r>
                <a:r>
                  <a:rPr lang="en-US" dirty="0" err="1"/>
                  <a:t>có</a:t>
                </a:r>
                <a:r>
                  <a:rPr lang="en-US" dirty="0"/>
                  <a:t>:</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=2, </m:t>
                      </m:r>
                      <m:r>
                        <a:rPr lang="en-US" i="1" dirty="0" smtClean="0">
                          <a:latin typeface="Cambria Math" panose="02040503050406030204" pitchFamily="18" charset="0"/>
                        </a:rPr>
                        <m:t>𝑏</m:t>
                      </m:r>
                      <m:r>
                        <a:rPr lang="en-US" i="1" dirty="0" smtClean="0">
                          <a:latin typeface="Cambria Math" panose="02040503050406030204" pitchFamily="18" charset="0"/>
                        </a:rPr>
                        <m:t>=2 </m:t>
                      </m:r>
                      <m:r>
                        <a:rPr lang="en-US" i="1" dirty="0" smtClean="0">
                          <a:latin typeface="Cambria Math" panose="02040503050406030204" pitchFamily="18" charset="0"/>
                        </a:rPr>
                        <m:t>𝑑</m:t>
                      </m:r>
                      <m:r>
                        <a:rPr lang="en-US" i="1" dirty="0" smtClean="0">
                          <a:latin typeface="Cambria Math" panose="02040503050406030204" pitchFamily="18" charset="0"/>
                        </a:rPr>
                        <m:t>=1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=&gt;</m:t>
                      </m:r>
                      <m:r>
                        <a:rPr lang="en-US" i="1" dirty="0">
                          <a:latin typeface="Cambria Math" panose="02040503050406030204" pitchFamily="18" charset="0"/>
                        </a:rPr>
                        <m:t> </m:t>
                      </m:r>
                      <m:r>
                        <a:rPr lang="en-US" i="1" dirty="0" smtClean="0">
                          <a:latin typeface="Cambria Math" panose="02040503050406030204" pitchFamily="18" charset="0"/>
                        </a:rPr>
                        <m:t>𝑎</m:t>
                      </m:r>
                      <m:r>
                        <a:rPr lang="en-US" b="0" i="1" dirty="0" smtClean="0">
                          <a:latin typeface="Cambria Math" panose="02040503050406030204" pitchFamily="18" charset="0"/>
                        </a:rPr>
                        <m:t>=</m:t>
                      </m:r>
                      <m:sSup>
                        <m:sSupPr>
                          <m:ctrlPr>
                            <a:rPr lang="en-US" i="1" dirty="0" err="1" smtClean="0">
                              <a:latin typeface="Cambria Math" panose="02040503050406030204" pitchFamily="18" charset="0"/>
                            </a:rPr>
                          </m:ctrlPr>
                        </m:sSupPr>
                        <m:e>
                          <m:r>
                            <a:rPr lang="en-US" i="1" dirty="0" err="1" smtClean="0">
                              <a:latin typeface="Cambria Math" panose="02040503050406030204" pitchFamily="18" charset="0"/>
                            </a:rPr>
                            <m:t>𝑏</m:t>
                          </m:r>
                        </m:e>
                        <m:sup>
                          <m:r>
                            <a:rPr lang="en-US" i="1" dirty="0" err="1" smtClean="0">
                              <a:latin typeface="Cambria Math" panose="02040503050406030204" pitchFamily="18" charset="0"/>
                            </a:rPr>
                            <m:t>𝑑</m:t>
                          </m:r>
                        </m:sup>
                      </m:sSup>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r>
                        <a:rPr lang="en-US" i="1" dirty="0" smtClean="0">
                          <a:latin typeface="Cambria Math" panose="02040503050406030204" pitchFamily="18" charset="0"/>
                        </a:rPr>
                        <m:t>𝑂</m:t>
                      </m:r>
                      <m:r>
                        <a:rPr lang="en-US" i="1" dirty="0" smtClean="0">
                          <a:latin typeface="Cambria Math" panose="02040503050406030204" pitchFamily="18" charset="0"/>
                        </a:rPr>
                        <m:t>(</m:t>
                      </m:r>
                      <m:sSup>
                        <m:sSupPr>
                          <m:ctrlPr>
                            <a:rPr lang="en-US" i="1" dirty="0" err="1" smtClean="0">
                              <a:latin typeface="Cambria Math" panose="02040503050406030204" pitchFamily="18" charset="0"/>
                            </a:rPr>
                          </m:ctrlPr>
                        </m:sSupPr>
                        <m:e>
                          <m:r>
                            <a:rPr lang="en-US" i="1" dirty="0" err="1" smtClean="0">
                              <a:latin typeface="Cambria Math" panose="02040503050406030204" pitchFamily="18" charset="0"/>
                            </a:rPr>
                            <m:t>𝑛</m:t>
                          </m:r>
                        </m:e>
                        <m:sup>
                          <m:r>
                            <a:rPr lang="en-US" b="0" i="1" dirty="0" smtClean="0">
                              <a:latin typeface="Cambria Math" panose="02040503050406030204" pitchFamily="18" charset="0"/>
                            </a:rPr>
                            <m:t>𝑑</m:t>
                          </m:r>
                        </m:sup>
                      </m:sSup>
                      <m:r>
                        <m:rPr>
                          <m:sty m:val="p"/>
                        </m:rPr>
                        <a:rPr lang="en-US" b="0" i="0" dirty="0" smtClean="0">
                          <a:latin typeface="Cambria Math" panose="02040503050406030204" pitchFamily="18" charset="0"/>
                        </a:rPr>
                        <m:t>log</m:t>
                      </m:r>
                      <m:r>
                        <a:rPr lang="en-US" b="0" i="1" dirty="0" smtClean="0">
                          <a:latin typeface="Cambria Math" panose="02040503050406030204" pitchFamily="18" charset="0"/>
                        </a:rPr>
                        <m:t>⁡(</m:t>
                      </m:r>
                      <m:r>
                        <a:rPr lang="en-US" b="0" i="1" dirty="0" smtClean="0">
                          <a:latin typeface="Cambria Math" panose="02040503050406030204" pitchFamily="18" charset="0"/>
                        </a:rPr>
                        <m:t>𝑛</m:t>
                      </m:r>
                      <m:r>
                        <a:rPr lang="en-US" b="0" i="1" dirty="0" smtClean="0">
                          <a:latin typeface="Cambria Math" panose="02040503050406030204" pitchFamily="18" charset="0"/>
                        </a:rPr>
                        <m:t>)) =</m:t>
                      </m:r>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𝑛𝑙𝑜𝑔</m:t>
                      </m:r>
                      <m:r>
                        <a:rPr lang="en-US" b="0" i="1" dirty="0" smtClean="0">
                          <a:latin typeface="Cambria Math" panose="02040503050406030204" pitchFamily="18" charset="0"/>
                        </a:rPr>
                        <m:t>(</m:t>
                      </m:r>
                      <m:r>
                        <a:rPr lang="en-US" b="0" i="1" dirty="0" smtClean="0">
                          <a:latin typeface="Cambria Math" panose="02040503050406030204" pitchFamily="18" charset="0"/>
                        </a:rPr>
                        <m:t>𝑛</m:t>
                      </m:r>
                      <m:r>
                        <a:rPr lang="en-US" b="0" i="1" dirty="0" smtClean="0">
                          <a:latin typeface="Cambria Math" panose="02040503050406030204" pitchFamily="18" charset="0"/>
                        </a:rPr>
                        <m:t>))</m:t>
                      </m:r>
                    </m:oMath>
                  </m:oMathPara>
                </a14:m>
                <a:endParaRPr lang="vi-VN" dirty="0"/>
              </a:p>
            </p:txBody>
          </p:sp>
        </mc:Choice>
        <mc:Fallback xmlns="">
          <p:sp>
            <p:nvSpPr>
              <p:cNvPr id="6" name="Hộp Văn bản 5">
                <a:extLst>
                  <a:ext uri="{FF2B5EF4-FFF2-40B4-BE49-F238E27FC236}">
                    <a16:creationId xmlns:a16="http://schemas.microsoft.com/office/drawing/2014/main" id="{903DC36A-696A-94BC-BF4A-97A871018232}"/>
                  </a:ext>
                </a:extLst>
              </p:cNvPr>
              <p:cNvSpPr txBox="1">
                <a:spLocks noRot="1" noChangeAspect="1" noMove="1" noResize="1" noEditPoints="1" noAdjustHandles="1" noChangeArrowheads="1" noChangeShapeType="1" noTextEdit="1"/>
              </p:cNvSpPr>
              <p:nvPr/>
            </p:nvSpPr>
            <p:spPr>
              <a:xfrm>
                <a:off x="2853949" y="2843770"/>
                <a:ext cx="2898342" cy="967444"/>
              </a:xfrm>
              <a:prstGeom prst="rect">
                <a:avLst/>
              </a:prstGeom>
              <a:blipFill>
                <a:blip r:embed="rId4"/>
                <a:stretch>
                  <a:fillRect l="-630" t="-629" b="-1887"/>
                </a:stretch>
              </a:blipFill>
            </p:spPr>
            <p:txBody>
              <a:bodyPr/>
              <a:lstStyle/>
              <a:p>
                <a:r>
                  <a:rPr lang="vi-VN">
                    <a:noFill/>
                  </a:rPr>
                  <a:t> </a:t>
                </a:r>
              </a:p>
            </p:txBody>
          </p:sp>
        </mc:Fallback>
      </mc:AlternateContent>
      <p:sp>
        <p:nvSpPr>
          <p:cNvPr id="4" name="Hộp Văn bản 3">
            <a:extLst>
              <a:ext uri="{FF2B5EF4-FFF2-40B4-BE49-F238E27FC236}">
                <a16:creationId xmlns:a16="http://schemas.microsoft.com/office/drawing/2014/main" id="{41E29484-57D3-3795-6589-7E6815F26D65}"/>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46</a:t>
            </a:r>
          </a:p>
        </p:txBody>
      </p:sp>
    </p:spTree>
    <p:extLst>
      <p:ext uri="{BB962C8B-B14F-4D97-AF65-F5344CB8AC3E}">
        <p14:creationId xmlns:p14="http://schemas.microsoft.com/office/powerpoint/2010/main" val="157364867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4000" dirty="0">
                <a:latin typeface="Calibri" panose="020F0502020204030204" pitchFamily="34" charset="0"/>
                <a:ea typeface="Calibri" panose="020F0502020204030204" pitchFamily="34" charset="0"/>
                <a:cs typeface="Calibri" panose="020F0502020204030204" pitchFamily="34" charset="0"/>
              </a:rPr>
              <a:t>Ví 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pic>
        <p:nvPicPr>
          <p:cNvPr id="3" name="Hình ảnh 2" descr="Ảnh có chứa văn bản&#10;&#10;Mô tả được tự động tạo">
            <a:extLst>
              <a:ext uri="{FF2B5EF4-FFF2-40B4-BE49-F238E27FC236}">
                <a16:creationId xmlns:a16="http://schemas.microsoft.com/office/drawing/2014/main" id="{E38B60F7-CF3F-4D9C-FCFA-BC93488D1099}"/>
              </a:ext>
            </a:extLst>
          </p:cNvPr>
          <p:cNvPicPr>
            <a:picLocks noChangeAspect="1"/>
          </p:cNvPicPr>
          <p:nvPr/>
        </p:nvPicPr>
        <p:blipFill>
          <a:blip r:embed="rId2"/>
          <a:stretch>
            <a:fillRect/>
          </a:stretch>
        </p:blipFill>
        <p:spPr>
          <a:xfrm>
            <a:off x="2328654" y="1165772"/>
            <a:ext cx="4486692" cy="1232385"/>
          </a:xfrm>
          <a:prstGeom prst="rect">
            <a:avLst/>
          </a:prstGeom>
        </p:spPr>
      </p:pic>
      <mc:AlternateContent xmlns:mc="http://schemas.openxmlformats.org/markup-compatibility/2006" xmlns:a14="http://schemas.microsoft.com/office/drawing/2010/main">
        <mc:Choice Requires="a14">
          <p:sp>
            <p:nvSpPr>
              <p:cNvPr id="5" name="Hộp Văn bản 4">
                <a:extLst>
                  <a:ext uri="{FF2B5EF4-FFF2-40B4-BE49-F238E27FC236}">
                    <a16:creationId xmlns:a16="http://schemas.microsoft.com/office/drawing/2014/main" id="{75C12911-289B-23BC-E728-F986F1FB4FA8}"/>
                  </a:ext>
                </a:extLst>
              </p:cNvPr>
              <p:cNvSpPr txBox="1"/>
              <p:nvPr/>
            </p:nvSpPr>
            <p:spPr>
              <a:xfrm>
                <a:off x="2515347" y="3325350"/>
                <a:ext cx="1881051" cy="4840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𝑛</m:t>
                              </m:r>
                            </m:num>
                            <m:den>
                              <m:r>
                                <a:rPr lang="en-US" b="0" i="1" smtClean="0">
                                  <a:latin typeface="Cambria Math" panose="02040503050406030204" pitchFamily="18" charset="0"/>
                                </a:rPr>
                                <m:t>3</m:t>
                              </m:r>
                            </m:den>
                          </m:f>
                        </m:e>
                      </m:d>
                      <m:r>
                        <a:rPr lang="en-US" b="0" i="1" smtClean="0">
                          <a:latin typeface="Cambria Math" panose="02040503050406030204" pitchFamily="18" charset="0"/>
                        </a:rPr>
                        <m:t>+1</m:t>
                      </m:r>
                    </m:oMath>
                  </m:oMathPara>
                </a14:m>
                <a:endParaRPr lang="vi-VN" dirty="0"/>
              </a:p>
            </p:txBody>
          </p:sp>
        </mc:Choice>
        <mc:Fallback xmlns="">
          <p:sp>
            <p:nvSpPr>
              <p:cNvPr id="5" name="Hộp Văn bản 4">
                <a:extLst>
                  <a:ext uri="{FF2B5EF4-FFF2-40B4-BE49-F238E27FC236}">
                    <a16:creationId xmlns:a16="http://schemas.microsoft.com/office/drawing/2014/main" id="{75C12911-289B-23BC-E728-F986F1FB4FA8}"/>
                  </a:ext>
                </a:extLst>
              </p:cNvPr>
              <p:cNvSpPr txBox="1">
                <a:spLocks noRot="1" noChangeAspect="1" noMove="1" noResize="1" noEditPoints="1" noAdjustHandles="1" noChangeArrowheads="1" noChangeShapeType="1" noTextEdit="1"/>
              </p:cNvSpPr>
              <p:nvPr/>
            </p:nvSpPr>
            <p:spPr>
              <a:xfrm>
                <a:off x="2515347" y="3325350"/>
                <a:ext cx="1881051" cy="484043"/>
              </a:xfrm>
              <a:prstGeom prst="rect">
                <a:avLst/>
              </a:prstGeom>
              <a:blipFill>
                <a:blip r:embed="rId3"/>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6" name="Hộp Văn bản 5">
                <a:extLst>
                  <a:ext uri="{FF2B5EF4-FFF2-40B4-BE49-F238E27FC236}">
                    <a16:creationId xmlns:a16="http://schemas.microsoft.com/office/drawing/2014/main" id="{F59D5ED8-C8D2-0BE5-F45A-2A4E2471C285}"/>
                  </a:ext>
                </a:extLst>
              </p:cNvPr>
              <p:cNvSpPr txBox="1"/>
              <p:nvPr/>
            </p:nvSpPr>
            <p:spPr>
              <a:xfrm>
                <a:off x="2515347" y="4150216"/>
                <a:ext cx="1915203" cy="4840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𝑁</m:t>
                          </m:r>
                        </m:e>
                      </m:d>
                      <m:r>
                        <a:rPr lang="en-US" b="0" i="1" smtClean="0">
                          <a:latin typeface="Cambria Math" panose="02040503050406030204" pitchFamily="18" charset="0"/>
                        </a:rPr>
                        <m:t>=7</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𝑁</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𝑁</m:t>
                          </m:r>
                        </m:e>
                        <m:sup>
                          <m:r>
                            <a:rPr lang="en-US" b="0" i="1" smtClean="0">
                              <a:latin typeface="Cambria Math" panose="02040503050406030204" pitchFamily="18" charset="0"/>
                            </a:rPr>
                            <m:t>2</m:t>
                          </m:r>
                        </m:sup>
                      </m:sSup>
                    </m:oMath>
                  </m:oMathPara>
                </a14:m>
                <a:endParaRPr lang="vi-VN" dirty="0"/>
              </a:p>
            </p:txBody>
          </p:sp>
        </mc:Choice>
        <mc:Fallback xmlns="">
          <p:sp>
            <p:nvSpPr>
              <p:cNvPr id="6" name="Hộp Văn bản 5">
                <a:extLst>
                  <a:ext uri="{FF2B5EF4-FFF2-40B4-BE49-F238E27FC236}">
                    <a16:creationId xmlns:a16="http://schemas.microsoft.com/office/drawing/2014/main" id="{F59D5ED8-C8D2-0BE5-F45A-2A4E2471C285}"/>
                  </a:ext>
                </a:extLst>
              </p:cNvPr>
              <p:cNvSpPr txBox="1">
                <a:spLocks noRot="1" noChangeAspect="1" noMove="1" noResize="1" noEditPoints="1" noAdjustHandles="1" noChangeArrowheads="1" noChangeShapeType="1" noTextEdit="1"/>
              </p:cNvSpPr>
              <p:nvPr/>
            </p:nvSpPr>
            <p:spPr>
              <a:xfrm>
                <a:off x="2515347" y="4150216"/>
                <a:ext cx="1915203" cy="484043"/>
              </a:xfrm>
              <a:prstGeom prst="rect">
                <a:avLst/>
              </a:prstGeom>
              <a:blipFill>
                <a:blip r:embed="rId4"/>
                <a:stretch>
                  <a:fillRect l="-1592"/>
                </a:stretch>
              </a:blipFill>
            </p:spPr>
            <p:txBody>
              <a:bodyPr/>
              <a:lstStyle/>
              <a:p>
                <a:r>
                  <a:rPr lang="vi-VN">
                    <a:noFill/>
                  </a:rPr>
                  <a:t> </a:t>
                </a:r>
              </a:p>
            </p:txBody>
          </p:sp>
        </mc:Fallback>
      </mc:AlternateContent>
      <p:sp>
        <p:nvSpPr>
          <p:cNvPr id="8" name="Hộp Văn bản 7">
            <a:extLst>
              <a:ext uri="{FF2B5EF4-FFF2-40B4-BE49-F238E27FC236}">
                <a16:creationId xmlns:a16="http://schemas.microsoft.com/office/drawing/2014/main" id="{0CA80AA3-ACCE-F92B-456B-6DE7CD91558B}"/>
              </a:ext>
            </a:extLst>
          </p:cNvPr>
          <p:cNvSpPr txBox="1"/>
          <p:nvPr/>
        </p:nvSpPr>
        <p:spPr>
          <a:xfrm>
            <a:off x="2144550" y="2410316"/>
            <a:ext cx="4572000" cy="707886"/>
          </a:xfrm>
          <a:prstGeom prst="rect">
            <a:avLst/>
          </a:prstGeom>
          <a:noFill/>
        </p:spPr>
        <p:txBody>
          <a:bodyPr wrap="square">
            <a:spAutoFit/>
          </a:bodyPr>
          <a:lstStyle/>
          <a:p>
            <a:pPr algn="ct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Áp</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dụng</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định</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lý</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thợ</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để</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giải</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các</a:t>
            </a:r>
            <a:endPar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endParaRPr>
          </a:p>
          <a:p>
            <a:pPr algn="ct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công</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thức</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hồi</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quy</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sau</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9" name="Hộp Văn bản 8">
            <a:extLst>
              <a:ext uri="{FF2B5EF4-FFF2-40B4-BE49-F238E27FC236}">
                <a16:creationId xmlns:a16="http://schemas.microsoft.com/office/drawing/2014/main" id="{ECF212B9-DD83-9768-3F4B-1B71B41553EE}"/>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47</a:t>
            </a:r>
            <a:endParaRPr lang="vi-VN" dirty="0">
              <a:solidFill>
                <a:schemeClr val="bg1"/>
              </a:solidFill>
            </a:endParaRPr>
          </a:p>
        </p:txBody>
      </p:sp>
    </p:spTree>
    <p:extLst>
      <p:ext uri="{BB962C8B-B14F-4D97-AF65-F5344CB8AC3E}">
        <p14:creationId xmlns:p14="http://schemas.microsoft.com/office/powerpoint/2010/main" val="304566133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0"/>
          <p:cNvSpPr txBox="1">
            <a:spLocks noGrp="1"/>
          </p:cNvSpPr>
          <p:nvPr>
            <p:ph type="body" idx="1"/>
          </p:nvPr>
        </p:nvSpPr>
        <p:spPr>
          <a:xfrm>
            <a:off x="389762" y="1973025"/>
            <a:ext cx="3732437" cy="2130900"/>
          </a:xfrm>
          <a:prstGeom prst="rect">
            <a:avLst/>
          </a:prstGeom>
        </p:spPr>
        <p:txBody>
          <a:bodyPr spcFirstLastPara="1" wrap="square" lIns="91425" tIns="91425" rIns="91425" bIns="91425" anchor="t" anchorCtr="0">
            <a:noAutofit/>
          </a:bodyPr>
          <a:lstStyle/>
          <a:p>
            <a:pPr marL="0" indent="0">
              <a:lnSpc>
                <a:spcPct val="107000"/>
              </a:lnSpc>
              <a:spcAft>
                <a:spcPts val="800"/>
              </a:spcAft>
              <a:buNone/>
            </a:pP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Một</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đối</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tượng</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là</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vi-VN"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đệ quy nếu nó được định nghĩa qua chính nó hoặc một đối tượng khác cùng dạng với chính nó bằng quy nạp.</a:t>
            </a:r>
            <a:endPar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endParaRPr>
          </a:p>
          <a:p>
            <a:pPr marL="0" marR="0" lvl="0" indent="0">
              <a:lnSpc>
                <a:spcPct val="107000"/>
              </a:lnSpc>
              <a:spcBef>
                <a:spcPts val="0"/>
              </a:spcBef>
              <a:spcAft>
                <a:spcPts val="800"/>
              </a:spcAft>
              <a:buNone/>
            </a:pPr>
            <a:endParaRPr sz="2000" dirty="0">
              <a:latin typeface="Calibri" panose="020F0502020204030204" pitchFamily="34" charset="0"/>
              <a:ea typeface="Calibri" panose="020F0502020204030204" pitchFamily="34" charset="0"/>
              <a:cs typeface="Calibri" panose="020F0502020204030204" pitchFamily="34" charset="0"/>
            </a:endParaRPr>
          </a:p>
        </p:txBody>
      </p:sp>
      <p:sp>
        <p:nvSpPr>
          <p:cNvPr id="362" name="Google Shape;362;p30"/>
          <p:cNvSpPr txBox="1">
            <a:spLocks noGrp="1"/>
          </p:cNvSpPr>
          <p:nvPr>
            <p:ph type="title"/>
          </p:nvPr>
        </p:nvSpPr>
        <p:spPr>
          <a:xfrm>
            <a:off x="389762" y="1039575"/>
            <a:ext cx="3529583" cy="5542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500" dirty="0">
                <a:latin typeface="Calibri" panose="020F0502020204030204" pitchFamily="34" charset="0"/>
                <a:ea typeface="Calibri" panose="020F0502020204030204" pitchFamily="34" charset="0"/>
                <a:cs typeface="Calibri" panose="020F0502020204030204" pitchFamily="34" charset="0"/>
              </a:rPr>
              <a:t>I. ĐỊNH NGHĨA</a:t>
            </a:r>
            <a:endParaRPr sz="3500" dirty="0">
              <a:solidFill>
                <a:schemeClr val="dk2"/>
              </a:solidFill>
              <a:latin typeface="Calibri" panose="020F0502020204030204" pitchFamily="34" charset="0"/>
              <a:ea typeface="Calibri" panose="020F0502020204030204" pitchFamily="34" charset="0"/>
              <a:cs typeface="Calibri" panose="020F0502020204030204" pitchFamily="34" charset="0"/>
            </a:endParaRPr>
          </a:p>
        </p:txBody>
      </p:sp>
      <p:sp>
        <p:nvSpPr>
          <p:cNvPr id="363" name="Google Shape;363;p30"/>
          <p:cNvSpPr/>
          <p:nvPr/>
        </p:nvSpPr>
        <p:spPr>
          <a:xfrm>
            <a:off x="5962589" y="3887550"/>
            <a:ext cx="318144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5122" name="Picture 2" descr="Dijkstra was right — recursion should not be difficult - JavaScript inDep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1803" y="740972"/>
            <a:ext cx="3752850" cy="3000375"/>
          </a:xfrm>
          <a:prstGeom prst="rect">
            <a:avLst/>
          </a:prstGeom>
          <a:noFill/>
          <a:extLst>
            <a:ext uri="{909E8E84-426E-40DD-AFC4-6F175D3DCCD1}">
              <a14:hiddenFill xmlns:a14="http://schemas.microsoft.com/office/drawing/2010/main">
                <a:solidFill>
                  <a:srgbClr val="FFFFFF"/>
                </a:solidFill>
              </a14:hiddenFill>
            </a:ext>
          </a:extLst>
        </p:spPr>
      </p:pic>
      <p:sp>
        <p:nvSpPr>
          <p:cNvPr id="2" name="Hộp Văn bản 1">
            <a:extLst>
              <a:ext uri="{FF2B5EF4-FFF2-40B4-BE49-F238E27FC236}">
                <a16:creationId xmlns:a16="http://schemas.microsoft.com/office/drawing/2014/main" id="{5372B4C5-F941-BDE5-8703-FECD058CF821}"/>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5</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4000" dirty="0">
                <a:latin typeface="Calibri" panose="020F0502020204030204" pitchFamily="34" charset="0"/>
                <a:ea typeface="Calibri" panose="020F0502020204030204" pitchFamily="34" charset="0"/>
                <a:cs typeface="Calibri" panose="020F0502020204030204" pitchFamily="34" charset="0"/>
              </a:rPr>
              <a:t>Ví 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p:cNvSpPr txBox="1"/>
          <p:nvPr/>
        </p:nvSpPr>
        <p:spPr>
          <a:xfrm>
            <a:off x="2132312" y="1221642"/>
            <a:ext cx="4572000" cy="707886"/>
          </a:xfrm>
          <a:prstGeom prst="rect">
            <a:avLst/>
          </a:prstGeom>
          <a:noFill/>
        </p:spPr>
        <p:txBody>
          <a:bodyPr wrap="square">
            <a:spAutoFit/>
          </a:bodyPr>
          <a:lstStyle/>
          <a:p>
            <a:pPr algn="ct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Áp</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dụng</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định</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lý</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thợ</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để</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giải</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các</a:t>
            </a:r>
            <a:endPar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endParaRPr>
          </a:p>
          <a:p>
            <a:pPr algn="ct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công</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thức</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hồi</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quy</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sau</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5" name="Hộp Văn bản 4">
                <a:extLst>
                  <a:ext uri="{FF2B5EF4-FFF2-40B4-BE49-F238E27FC236}">
                    <a16:creationId xmlns:a16="http://schemas.microsoft.com/office/drawing/2014/main" id="{75C12911-289B-23BC-E728-F986F1FB4FA8}"/>
                  </a:ext>
                </a:extLst>
              </p:cNvPr>
              <p:cNvSpPr txBox="1"/>
              <p:nvPr/>
            </p:nvSpPr>
            <p:spPr>
              <a:xfrm>
                <a:off x="2404313" y="2136676"/>
                <a:ext cx="1881051" cy="4840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3</m:t>
                              </m:r>
                              <m:r>
                                <a:rPr lang="en-US" b="0" i="1" smtClean="0">
                                  <a:latin typeface="Cambria Math" panose="02040503050406030204" pitchFamily="18" charset="0"/>
                                </a:rPr>
                                <m:t>𝑛</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r>
                        <a:rPr lang="en-US" b="0" i="1" smtClean="0">
                          <a:latin typeface="Cambria Math" panose="02040503050406030204" pitchFamily="18" charset="0"/>
                        </a:rPr>
                        <m:t>1</m:t>
                      </m:r>
                    </m:oMath>
                  </m:oMathPara>
                </a14:m>
                <a:endParaRPr lang="vi-VN" dirty="0"/>
              </a:p>
            </p:txBody>
          </p:sp>
        </mc:Choice>
        <mc:Fallback xmlns="">
          <p:sp>
            <p:nvSpPr>
              <p:cNvPr id="5" name="Hộp Văn bản 4">
                <a:extLst>
                  <a:ext uri="{FF2B5EF4-FFF2-40B4-BE49-F238E27FC236}">
                    <a16:creationId xmlns:a16="http://schemas.microsoft.com/office/drawing/2014/main" id="{75C12911-289B-23BC-E728-F986F1FB4FA8}"/>
                  </a:ext>
                </a:extLst>
              </p:cNvPr>
              <p:cNvSpPr txBox="1">
                <a:spLocks noRot="1" noChangeAspect="1" noMove="1" noResize="1" noEditPoints="1" noAdjustHandles="1" noChangeArrowheads="1" noChangeShapeType="1" noTextEdit="1"/>
              </p:cNvSpPr>
              <p:nvPr/>
            </p:nvSpPr>
            <p:spPr>
              <a:xfrm>
                <a:off x="2404313" y="2136676"/>
                <a:ext cx="1881051" cy="484043"/>
              </a:xfrm>
              <a:prstGeom prst="rect">
                <a:avLst/>
              </a:prstGeom>
              <a:blipFill>
                <a:blip r:embed="rId2"/>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6" name="Hộp Văn bản 5">
                <a:extLst>
                  <a:ext uri="{FF2B5EF4-FFF2-40B4-BE49-F238E27FC236}">
                    <a16:creationId xmlns:a16="http://schemas.microsoft.com/office/drawing/2014/main" id="{F59D5ED8-C8D2-0BE5-F45A-2A4E2471C285}"/>
                  </a:ext>
                </a:extLst>
              </p:cNvPr>
              <p:cNvSpPr txBox="1"/>
              <p:nvPr/>
            </p:nvSpPr>
            <p:spPr>
              <a:xfrm>
                <a:off x="2503109" y="3369442"/>
                <a:ext cx="1915203" cy="4840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𝑁</m:t>
                          </m:r>
                        </m:e>
                      </m:d>
                      <m:r>
                        <a:rPr lang="en-US" b="0" i="1" smtClean="0">
                          <a:latin typeface="Cambria Math" panose="02040503050406030204" pitchFamily="18" charset="0"/>
                        </a:rPr>
                        <m:t>=</m:t>
                      </m:r>
                      <m:r>
                        <a:rPr lang="en-US" b="0" i="1" smtClean="0">
                          <a:latin typeface="Cambria Math" panose="02040503050406030204" pitchFamily="18" charset="0"/>
                        </a:rPr>
                        <m:t>7</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𝑁</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𝑁</m:t>
                          </m:r>
                        </m:e>
                        <m:sup>
                          <m:r>
                            <a:rPr lang="en-US" b="0" i="1" smtClean="0">
                              <a:latin typeface="Cambria Math" panose="02040503050406030204" pitchFamily="18" charset="0"/>
                            </a:rPr>
                            <m:t>2</m:t>
                          </m:r>
                        </m:sup>
                      </m:sSup>
                    </m:oMath>
                  </m:oMathPara>
                </a14:m>
                <a:endParaRPr lang="vi-VN" dirty="0"/>
              </a:p>
            </p:txBody>
          </p:sp>
        </mc:Choice>
        <mc:Fallback xmlns="">
          <p:sp>
            <p:nvSpPr>
              <p:cNvPr id="6" name="Hộp Văn bản 5">
                <a:extLst>
                  <a:ext uri="{FF2B5EF4-FFF2-40B4-BE49-F238E27FC236}">
                    <a16:creationId xmlns:a16="http://schemas.microsoft.com/office/drawing/2014/main" id="{F59D5ED8-C8D2-0BE5-F45A-2A4E2471C285}"/>
                  </a:ext>
                </a:extLst>
              </p:cNvPr>
              <p:cNvSpPr txBox="1">
                <a:spLocks noRot="1" noChangeAspect="1" noMove="1" noResize="1" noEditPoints="1" noAdjustHandles="1" noChangeArrowheads="1" noChangeShapeType="1" noTextEdit="1"/>
              </p:cNvSpPr>
              <p:nvPr/>
            </p:nvSpPr>
            <p:spPr>
              <a:xfrm>
                <a:off x="2503109" y="3369442"/>
                <a:ext cx="1915203" cy="484043"/>
              </a:xfrm>
              <a:prstGeom prst="rect">
                <a:avLst/>
              </a:prstGeom>
              <a:blipFill>
                <a:blip r:embed="rId3"/>
                <a:stretch>
                  <a:fillRect l="-1592"/>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7" name="Hộp Văn bản 6">
                <a:extLst>
                  <a:ext uri="{FF2B5EF4-FFF2-40B4-BE49-F238E27FC236}">
                    <a16:creationId xmlns:a16="http://schemas.microsoft.com/office/drawing/2014/main" id="{F5D03A79-7B33-FF8B-EDA4-5C778755F227}"/>
                  </a:ext>
                </a:extLst>
              </p:cNvPr>
              <p:cNvSpPr txBox="1"/>
              <p:nvPr/>
            </p:nvSpPr>
            <p:spPr>
              <a:xfrm>
                <a:off x="2503109" y="2571750"/>
                <a:ext cx="3067597" cy="7386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 = </m:t>
                      </m:r>
                      <m:r>
                        <a:rPr lang="en-US" i="1" dirty="0" smtClean="0">
                          <a:latin typeface="Cambria Math" panose="02040503050406030204" pitchFamily="18" charset="0"/>
                        </a:rPr>
                        <m:t>1</m:t>
                      </m:r>
                      <m:r>
                        <a:rPr lang="en-US" i="1" dirty="0" smtClean="0">
                          <a:latin typeface="Cambria Math" panose="02040503050406030204" pitchFamily="18" charset="0"/>
                        </a:rPr>
                        <m:t>, </m:t>
                      </m:r>
                      <m:r>
                        <a:rPr lang="en-US" i="1" dirty="0" smtClean="0">
                          <a:latin typeface="Cambria Math" panose="02040503050406030204" pitchFamily="18" charset="0"/>
                        </a:rPr>
                        <m:t>𝑏</m:t>
                      </m:r>
                      <m:r>
                        <a:rPr lang="en-US" i="1" dirty="0" smtClean="0">
                          <a:latin typeface="Cambria Math" panose="02040503050406030204" pitchFamily="18" charset="0"/>
                        </a:rPr>
                        <m:t> =</m:t>
                      </m:r>
                      <m:r>
                        <a:rPr lang="en-US" i="1" dirty="0" smtClean="0">
                          <a:latin typeface="Cambria Math" panose="02040503050406030204" pitchFamily="18" charset="0"/>
                        </a:rPr>
                        <m:t>3</m:t>
                      </m:r>
                      <m:r>
                        <a:rPr lang="en-US" i="1" dirty="0" smtClean="0">
                          <a:latin typeface="Cambria Math" panose="02040503050406030204" pitchFamily="18" charset="0"/>
                        </a:rPr>
                        <m:t>/</m:t>
                      </m:r>
                      <m:r>
                        <a:rPr lang="en-US" i="1" dirty="0" smtClean="0">
                          <a:latin typeface="Cambria Math" panose="02040503050406030204" pitchFamily="18" charset="0"/>
                        </a:rPr>
                        <m:t>2</m:t>
                      </m:r>
                      <m:r>
                        <a:rPr lang="en-US" i="1" dirty="0" smtClean="0">
                          <a:latin typeface="Cambria Math" panose="02040503050406030204" pitchFamily="18" charset="0"/>
                        </a:rPr>
                        <m:t>, </m:t>
                      </m:r>
                      <m:r>
                        <a:rPr lang="en-US" i="1" dirty="0" smtClean="0">
                          <a:latin typeface="Cambria Math" panose="02040503050406030204" pitchFamily="18" charset="0"/>
                        </a:rPr>
                        <m:t>𝑑</m:t>
                      </m:r>
                      <m:r>
                        <a:rPr lang="en-US" i="1" dirty="0" smtClean="0">
                          <a:latin typeface="Cambria Math" panose="02040503050406030204" pitchFamily="18" charset="0"/>
                        </a:rPr>
                        <m:t> = </m:t>
                      </m:r>
                      <m:r>
                        <a:rPr lang="en-US" i="1" dirty="0" smtClean="0">
                          <a:latin typeface="Cambria Math" panose="02040503050406030204" pitchFamily="18" charset="0"/>
                        </a:rPr>
                        <m:t>0</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=&gt; </m:t>
                      </m:r>
                      <m:r>
                        <a:rPr lang="en-US" i="1" dirty="0" smtClean="0">
                          <a:latin typeface="Cambria Math" panose="02040503050406030204" pitchFamily="18" charset="0"/>
                        </a:rPr>
                        <m:t>𝑎</m:t>
                      </m:r>
                      <m:r>
                        <a:rPr lang="en-US" i="1" dirty="0" smtClean="0">
                          <a:latin typeface="Cambria Math" panose="02040503050406030204" pitchFamily="18" charset="0"/>
                        </a:rPr>
                        <m:t> = </m:t>
                      </m:r>
                      <m:sSup>
                        <m:sSupPr>
                          <m:ctrlPr>
                            <a:rPr lang="en-US" b="0" i="1" dirty="0" smtClean="0">
                              <a:latin typeface="Cambria Math" panose="02040503050406030204" pitchFamily="18" charset="0"/>
                            </a:rPr>
                          </m:ctrlPr>
                        </m:sSupPr>
                        <m:e>
                          <m:r>
                            <a:rPr lang="en-US" i="1" dirty="0" err="1" smtClean="0">
                              <a:latin typeface="Cambria Math" panose="02040503050406030204" pitchFamily="18" charset="0"/>
                            </a:rPr>
                            <m:t>𝑏</m:t>
                          </m:r>
                        </m:e>
                        <m:sup>
                          <m:r>
                            <a:rPr lang="en-US" b="0" i="1" dirty="0" smtClean="0">
                              <a:latin typeface="Cambria Math" panose="02040503050406030204" pitchFamily="18" charset="0"/>
                            </a:rPr>
                            <m:t>𝑑</m:t>
                          </m:r>
                        </m:sup>
                      </m:sSup>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  = </m:t>
                      </m:r>
                      <m:r>
                        <a:rPr lang="en-US" i="1" dirty="0" smtClean="0">
                          <a:latin typeface="Cambria Math" panose="02040503050406030204" pitchFamily="18" charset="0"/>
                        </a:rPr>
                        <m:t>𝑂</m:t>
                      </m:r>
                      <m:r>
                        <a:rPr lang="en-US" i="1" dirty="0" smtClean="0">
                          <a:latin typeface="Cambria Math" panose="02040503050406030204" pitchFamily="18" charset="0"/>
                        </a:rPr>
                        <m:t>(</m:t>
                      </m:r>
                      <m:r>
                        <m:rPr>
                          <m:sty m:val="p"/>
                        </m:rPr>
                        <a:rPr lang="en-US" i="1" dirty="0" smtClean="0">
                          <a:latin typeface="Cambria Math" panose="02040503050406030204" pitchFamily="18" charset="0"/>
                        </a:rPr>
                        <m:t>log</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m:oMathPara>
                </a14:m>
                <a:endParaRPr lang="vi-VN" dirty="0"/>
              </a:p>
            </p:txBody>
          </p:sp>
        </mc:Choice>
        <mc:Fallback xmlns="">
          <p:sp>
            <p:nvSpPr>
              <p:cNvPr id="7" name="Hộp Văn bản 6">
                <a:extLst>
                  <a:ext uri="{FF2B5EF4-FFF2-40B4-BE49-F238E27FC236}">
                    <a16:creationId xmlns:a16="http://schemas.microsoft.com/office/drawing/2014/main" id="{F5D03A79-7B33-FF8B-EDA4-5C778755F227}"/>
                  </a:ext>
                </a:extLst>
              </p:cNvPr>
              <p:cNvSpPr txBox="1">
                <a:spLocks noRot="1" noChangeAspect="1" noMove="1" noResize="1" noEditPoints="1" noAdjustHandles="1" noChangeArrowheads="1" noChangeShapeType="1" noTextEdit="1"/>
              </p:cNvSpPr>
              <p:nvPr/>
            </p:nvSpPr>
            <p:spPr>
              <a:xfrm>
                <a:off x="2503109" y="2571750"/>
                <a:ext cx="3067597" cy="738664"/>
              </a:xfrm>
              <a:prstGeom prst="rect">
                <a:avLst/>
              </a:prstGeom>
              <a:blipFill>
                <a:blip r:embed="rId4"/>
                <a:stretch>
                  <a:fillRect b="-4132"/>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8" name="Hộp Văn bản 7">
                <a:extLst>
                  <a:ext uri="{FF2B5EF4-FFF2-40B4-BE49-F238E27FC236}">
                    <a16:creationId xmlns:a16="http://schemas.microsoft.com/office/drawing/2014/main" id="{CDE2E404-000E-BFD9-553F-1C40983AB6D1}"/>
                  </a:ext>
                </a:extLst>
              </p:cNvPr>
              <p:cNvSpPr txBox="1"/>
              <p:nvPr/>
            </p:nvSpPr>
            <p:spPr>
              <a:xfrm>
                <a:off x="2577688" y="3921858"/>
                <a:ext cx="3067597" cy="7482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 =</m:t>
                      </m:r>
                      <m:r>
                        <a:rPr lang="en-US" i="1" dirty="0" smtClean="0">
                          <a:latin typeface="Cambria Math" panose="02040503050406030204" pitchFamily="18" charset="0"/>
                        </a:rPr>
                        <m:t>7</m:t>
                      </m:r>
                      <m:r>
                        <a:rPr lang="en-US" i="1" dirty="0" smtClean="0">
                          <a:latin typeface="Cambria Math" panose="02040503050406030204" pitchFamily="18" charset="0"/>
                        </a:rPr>
                        <m:t>, </m:t>
                      </m:r>
                      <m:r>
                        <a:rPr lang="en-US" i="1" dirty="0" smtClean="0">
                          <a:latin typeface="Cambria Math" panose="02040503050406030204" pitchFamily="18" charset="0"/>
                        </a:rPr>
                        <m:t>𝑏</m:t>
                      </m:r>
                      <m:r>
                        <a:rPr lang="en-US" i="1" dirty="0" smtClean="0">
                          <a:latin typeface="Cambria Math" panose="02040503050406030204" pitchFamily="18" charset="0"/>
                        </a:rPr>
                        <m:t> =</m:t>
                      </m:r>
                      <m:r>
                        <a:rPr lang="en-US" i="1" dirty="0" smtClean="0">
                          <a:latin typeface="Cambria Math" panose="02040503050406030204" pitchFamily="18" charset="0"/>
                        </a:rPr>
                        <m:t>2</m:t>
                      </m:r>
                      <m:r>
                        <a:rPr lang="en-US" i="1" dirty="0" smtClean="0">
                          <a:latin typeface="Cambria Math" panose="02040503050406030204" pitchFamily="18" charset="0"/>
                        </a:rPr>
                        <m:t>, </m:t>
                      </m:r>
                      <m:r>
                        <a:rPr lang="en-US" i="1" dirty="0" smtClean="0">
                          <a:latin typeface="Cambria Math" panose="02040503050406030204" pitchFamily="18" charset="0"/>
                        </a:rPr>
                        <m:t>𝑑</m:t>
                      </m:r>
                      <m:r>
                        <a:rPr lang="en-US" i="1" dirty="0" smtClean="0">
                          <a:latin typeface="Cambria Math" panose="02040503050406030204" pitchFamily="18" charset="0"/>
                        </a:rPr>
                        <m:t> =</m:t>
                      </m:r>
                      <m:r>
                        <a:rPr lang="en-US" i="1" dirty="0" smtClean="0">
                          <a:latin typeface="Cambria Math" panose="02040503050406030204" pitchFamily="18" charset="0"/>
                        </a:rPr>
                        <m:t>2</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=&gt; </m:t>
                      </m:r>
                      <m:r>
                        <a:rPr lang="en-US" i="1" dirty="0" smtClean="0">
                          <a:latin typeface="Cambria Math" panose="02040503050406030204" pitchFamily="18" charset="0"/>
                        </a:rPr>
                        <m:t>𝑎</m:t>
                      </m:r>
                      <m:r>
                        <a:rPr lang="en-US" b="0" i="1" dirty="0" smtClean="0">
                          <a:latin typeface="Cambria Math" panose="02040503050406030204" pitchFamily="18" charset="0"/>
                        </a:rPr>
                        <m:t>≥</m:t>
                      </m:r>
                      <m:r>
                        <a:rPr lang="en-US" i="1" dirty="0" smtClean="0">
                          <a:latin typeface="Cambria Math" panose="02040503050406030204" pitchFamily="18" charset="0"/>
                        </a:rPr>
                        <m:t> </m:t>
                      </m:r>
                      <m:r>
                        <a:rPr lang="en-US" i="1" dirty="0" err="1" smtClean="0">
                          <a:latin typeface="Cambria Math" panose="02040503050406030204" pitchFamily="18" charset="0"/>
                        </a:rPr>
                        <m:t>𝑏</m:t>
                      </m:r>
                      <m:r>
                        <a:rPr lang="en-US" i="1" dirty="0" err="1" smtClean="0">
                          <a:latin typeface="Cambria Math" panose="02040503050406030204" pitchFamily="18" charset="0"/>
                        </a:rPr>
                        <m:t>^</m:t>
                      </m:r>
                      <m:r>
                        <a:rPr lang="en-US" i="1" dirty="0" err="1" smtClean="0">
                          <a:latin typeface="Cambria Math" panose="02040503050406030204" pitchFamily="18" charset="0"/>
                        </a:rPr>
                        <m:t>𝑑</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  = </m:t>
                      </m:r>
                      <m:r>
                        <a:rPr lang="en-US" i="1" dirty="0" smtClean="0">
                          <a:latin typeface="Cambria Math" panose="02040503050406030204" pitchFamily="18" charset="0"/>
                        </a:rPr>
                        <m:t>𝑂</m:t>
                      </m:r>
                      <m:r>
                        <a:rPr lang="en-US"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𝑛</m:t>
                          </m:r>
                        </m:e>
                        <m:sup>
                          <m:func>
                            <m:funcPr>
                              <m:ctrlPr>
                                <a:rPr lang="en-US" b="0" i="1" dirty="0" smtClean="0">
                                  <a:latin typeface="Cambria Math" panose="02040503050406030204" pitchFamily="18" charset="0"/>
                                </a:rPr>
                              </m:ctrlPr>
                            </m:funcPr>
                            <m:fName>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log</m:t>
                                  </m:r>
                                </m:e>
                                <m:sub>
                                  <m:r>
                                    <a:rPr lang="en-US" b="0" i="1" dirty="0" smtClean="0">
                                      <a:latin typeface="Cambria Math" panose="02040503050406030204" pitchFamily="18" charset="0"/>
                                    </a:rPr>
                                    <m:t>2</m:t>
                                  </m:r>
                                </m:sub>
                              </m:sSub>
                            </m:fName>
                            <m:e>
                              <m:r>
                                <a:rPr lang="en-US" b="0" i="1" dirty="0" smtClean="0">
                                  <a:latin typeface="Cambria Math" panose="02040503050406030204" pitchFamily="18" charset="0"/>
                                </a:rPr>
                                <m:t>7</m:t>
                              </m:r>
                            </m:e>
                          </m:func>
                          <m:r>
                            <a:rPr lang="en-US" b="0" i="1" dirty="0" smtClean="0">
                              <a:latin typeface="Cambria Math" panose="02040503050406030204" pitchFamily="18" charset="0"/>
                            </a:rPr>
                            <m:t> </m:t>
                          </m:r>
                        </m:sup>
                      </m:sSup>
                      <m:r>
                        <a:rPr lang="en-US" i="1" dirty="0" smtClean="0">
                          <a:latin typeface="Cambria Math" panose="02040503050406030204" pitchFamily="18" charset="0"/>
                        </a:rPr>
                        <m:t>)</m:t>
                      </m:r>
                      <m:r>
                        <a:rPr lang="en-US"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𝑂</m:t>
                      </m:r>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𝑛</m:t>
                          </m:r>
                        </m:e>
                        <m:sup>
                          <m:r>
                            <a:rPr lang="en-US" b="0" i="1" dirty="0" smtClean="0">
                              <a:latin typeface="Cambria Math" panose="02040503050406030204" pitchFamily="18" charset="0"/>
                              <a:ea typeface="Cambria Math" panose="02040503050406030204" pitchFamily="18" charset="0"/>
                            </a:rPr>
                            <m:t>2</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807</m:t>
                          </m:r>
                        </m:sup>
                      </m:sSup>
                      <m:r>
                        <a:rPr lang="en-US" b="0" i="1" dirty="0" smtClean="0">
                          <a:latin typeface="Cambria Math" panose="02040503050406030204" pitchFamily="18" charset="0"/>
                          <a:ea typeface="Cambria Math" panose="02040503050406030204" pitchFamily="18" charset="0"/>
                        </a:rPr>
                        <m:t>)</m:t>
                      </m:r>
                    </m:oMath>
                  </m:oMathPara>
                </a14:m>
                <a:endParaRPr lang="vi-VN" dirty="0"/>
              </a:p>
            </p:txBody>
          </p:sp>
        </mc:Choice>
        <mc:Fallback xmlns="">
          <p:sp>
            <p:nvSpPr>
              <p:cNvPr id="8" name="Hộp Văn bản 7">
                <a:extLst>
                  <a:ext uri="{FF2B5EF4-FFF2-40B4-BE49-F238E27FC236}">
                    <a16:creationId xmlns:a16="http://schemas.microsoft.com/office/drawing/2014/main" id="{CDE2E404-000E-BFD9-553F-1C40983AB6D1}"/>
                  </a:ext>
                </a:extLst>
              </p:cNvPr>
              <p:cNvSpPr txBox="1">
                <a:spLocks noRot="1" noChangeAspect="1" noMove="1" noResize="1" noEditPoints="1" noAdjustHandles="1" noChangeArrowheads="1" noChangeShapeType="1" noTextEdit="1"/>
              </p:cNvSpPr>
              <p:nvPr/>
            </p:nvSpPr>
            <p:spPr>
              <a:xfrm>
                <a:off x="2577688" y="3921858"/>
                <a:ext cx="3067597" cy="748218"/>
              </a:xfrm>
              <a:prstGeom prst="rect">
                <a:avLst/>
              </a:prstGeom>
              <a:blipFill>
                <a:blip r:embed="rId5"/>
                <a:stretch>
                  <a:fillRect b="-3252"/>
                </a:stretch>
              </a:blipFill>
            </p:spPr>
            <p:txBody>
              <a:bodyPr/>
              <a:lstStyle/>
              <a:p>
                <a:r>
                  <a:rPr lang="vi-VN">
                    <a:noFill/>
                  </a:rPr>
                  <a:t> </a:t>
                </a:r>
              </a:p>
            </p:txBody>
          </p:sp>
        </mc:Fallback>
      </mc:AlternateContent>
      <p:sp>
        <p:nvSpPr>
          <p:cNvPr id="9" name="Hộp Văn bản 8">
            <a:extLst>
              <a:ext uri="{FF2B5EF4-FFF2-40B4-BE49-F238E27FC236}">
                <a16:creationId xmlns:a16="http://schemas.microsoft.com/office/drawing/2014/main" id="{C405A78D-A4E4-CB5D-B04D-1F2E90CA0C0A}"/>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48</a:t>
            </a:r>
            <a:endParaRPr lang="vi-VN" dirty="0">
              <a:solidFill>
                <a:schemeClr val="bg1"/>
              </a:solidFill>
            </a:endParaRPr>
          </a:p>
        </p:txBody>
      </p:sp>
    </p:spTree>
    <p:extLst>
      <p:ext uri="{BB962C8B-B14F-4D97-AF65-F5344CB8AC3E}">
        <p14:creationId xmlns:p14="http://schemas.microsoft.com/office/powerpoint/2010/main" val="121474158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290647" y="910387"/>
            <a:ext cx="4909623" cy="2130900"/>
          </a:xfrm>
        </p:spPr>
        <p:txBody>
          <a:bodyPr/>
          <a:lstStyle/>
          <a:p>
            <a:pPr marL="127000" indent="0" algn="l">
              <a:buNone/>
            </a:pPr>
            <a:r>
              <a:rPr lang="en-US" sz="18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Qua </a:t>
            </a:r>
            <a:r>
              <a:rPr lang="en-US" sz="1800" b="1" i="0" u="none" strike="noStrike"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buổi</a:t>
            </a:r>
            <a:r>
              <a:rPr lang="en-US" sz="18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800" b="1" i="0" u="none" strike="noStrike"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thảo</a:t>
            </a:r>
            <a:r>
              <a:rPr lang="en-US" sz="18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800" b="1" i="0" u="none" strike="noStrike"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luận</a:t>
            </a:r>
            <a:r>
              <a:rPr lang="en-US" sz="18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800" b="1" i="0" u="none" strike="noStrike"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này</a:t>
            </a:r>
            <a:r>
              <a:rPr lang="en-US" sz="18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800" b="1" i="0" u="none" strike="noStrike"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chúng</a:t>
            </a:r>
            <a:r>
              <a:rPr lang="en-US" sz="18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ta </a:t>
            </a:r>
            <a:r>
              <a:rPr lang="en-US" sz="1800" b="1" i="0" u="none" strike="noStrike"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đã</a:t>
            </a:r>
            <a:r>
              <a:rPr lang="en-US" sz="18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800" b="1" i="0" u="none" strike="noStrike"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điqua</a:t>
            </a:r>
            <a:r>
              <a:rPr lang="en-US" sz="18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800" b="1" i="0" u="none" strike="noStrike"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các</a:t>
            </a:r>
            <a:r>
              <a:rPr lang="en-US" sz="18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800" b="1" i="0" u="none" strike="noStrike"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nội</a:t>
            </a:r>
            <a:r>
              <a:rPr lang="en-US" sz="18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dung </a:t>
            </a:r>
            <a:r>
              <a:rPr lang="en-US" sz="1800" b="1" i="0" u="none" strike="noStrike"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sau</a:t>
            </a:r>
            <a:r>
              <a:rPr lang="en-US" sz="18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a:t>
            </a:r>
            <a:r>
              <a:rPr lang="en-US" sz="1800" b="1" i="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a:t>
            </a:r>
          </a:p>
          <a:p>
            <a:pPr marL="127000" indent="0" algn="l">
              <a:buNone/>
            </a:pPr>
            <a:endParaRPr lang="en-US" sz="1800" b="1" i="0"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p>
            <a:pPr algn="l" rtl="0" fontAlgn="base">
              <a:buFont typeface="+mj-lt"/>
              <a:buAutoNum type="arabicPeriod"/>
            </a:pP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Thuật</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toán</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đệ</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quy</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Biết</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rằng</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thuật</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toán</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đệ</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quy</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có</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thể</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giải</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quyết</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các</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bài</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toán</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phức</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tạp</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một</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cách</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hiệu</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quả</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a:t>
            </a:r>
          </a:p>
          <a:p>
            <a:pPr algn="l" rtl="0" fontAlgn="base">
              <a:buFont typeface="+mj-lt"/>
              <a:buAutoNum type="arabicPeriod"/>
            </a:pP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Cách</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tính</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độ</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phức</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tạp</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thuật</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toán</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Biết</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được</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các</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phương</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pháp</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tính</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và</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ước</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lượng</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độ</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phức</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tạp</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thuật</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toán</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đệ</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quy</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a:t>
            </a:r>
          </a:p>
          <a:p>
            <a:pPr algn="l" rtl="0" fontAlgn="base">
              <a:buFont typeface="+mj-lt"/>
              <a:buAutoNum type="arabicPeriod"/>
            </a:pP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Ví</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dụ</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bài</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tập</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Áp</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dụng</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kiến</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thức</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để</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giải</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quyết</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các</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bài</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toán</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mang</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tính</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đệ</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quy</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a:t>
            </a:r>
          </a:p>
          <a:p>
            <a:pPr marL="127000" indent="0" algn="l">
              <a:buNone/>
            </a:pPr>
            <a:endParaRPr lang="en-US"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itle 2"/>
          <p:cNvSpPr>
            <a:spLocks noGrp="1"/>
          </p:cNvSpPr>
          <p:nvPr>
            <p:ph type="title"/>
          </p:nvPr>
        </p:nvSpPr>
        <p:spPr>
          <a:xfrm>
            <a:off x="-1279663" y="1306837"/>
            <a:ext cx="3963300" cy="669000"/>
          </a:xfrm>
        </p:spPr>
        <p:txBody>
          <a:bodyPr/>
          <a:lstStyle/>
          <a:p>
            <a:r>
              <a:rPr lang="en-US" dirty="0" err="1"/>
              <a:t>Kết</a:t>
            </a:r>
            <a:r>
              <a:rPr lang="en-US" dirty="0"/>
              <a:t> </a:t>
            </a:r>
            <a:r>
              <a:rPr lang="en-US" dirty="0" err="1"/>
              <a:t>luận</a:t>
            </a:r>
            <a:endParaRPr lang="en-US" dirty="0"/>
          </a:p>
        </p:txBody>
      </p:sp>
      <p:sp>
        <p:nvSpPr>
          <p:cNvPr id="4" name="Hộp Văn bản 3">
            <a:extLst>
              <a:ext uri="{FF2B5EF4-FFF2-40B4-BE49-F238E27FC236}">
                <a16:creationId xmlns:a16="http://schemas.microsoft.com/office/drawing/2014/main" id="{AFD2541B-E6B5-EF7C-0DCC-6163E166FA0D}"/>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49</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52"/>
          <p:cNvSpPr txBox="1">
            <a:spLocks noGrp="1"/>
          </p:cNvSpPr>
          <p:nvPr>
            <p:ph type="title"/>
          </p:nvPr>
        </p:nvSpPr>
        <p:spPr>
          <a:xfrm>
            <a:off x="3137210" y="102080"/>
            <a:ext cx="2817541"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Calibri" panose="020F0502020204030204" pitchFamily="34" charset="0"/>
                <a:cs typeface="Calibri" panose="020F0502020204030204" pitchFamily="34" charset="0"/>
              </a:rPr>
              <a:t>THANKS!</a:t>
            </a:r>
            <a:endParaRPr dirty="0">
              <a:latin typeface="Calibri" panose="020F0502020204030204" pitchFamily="34" charset="0"/>
              <a:cs typeface="Calibri" panose="020F0502020204030204" pitchFamily="34" charset="0"/>
            </a:endParaRPr>
          </a:p>
        </p:txBody>
      </p:sp>
      <p:sp>
        <p:nvSpPr>
          <p:cNvPr id="899" name="Google Shape;899;p52"/>
          <p:cNvSpPr txBox="1">
            <a:spLocks noGrp="1"/>
          </p:cNvSpPr>
          <p:nvPr>
            <p:ph type="subTitle" idx="1"/>
          </p:nvPr>
        </p:nvSpPr>
        <p:spPr>
          <a:xfrm>
            <a:off x="2951850" y="921177"/>
            <a:ext cx="3240300" cy="12084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GB" sz="2000" dirty="0">
                <a:latin typeface="Calibri" panose="020F0502020204030204" pitchFamily="34" charset="0"/>
                <a:cs typeface="Calibri" panose="020F0502020204030204" pitchFamily="34" charset="0"/>
              </a:rPr>
              <a:t>Do you have any questions?</a:t>
            </a:r>
            <a:endParaRPr sz="20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sz="20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sz="20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sz="20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sz="20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sz="20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sz="2000" dirty="0">
              <a:latin typeface="Calibri" panose="020F0502020204030204" pitchFamily="34" charset="0"/>
              <a:cs typeface="Calibri" panose="020F0502020204030204" pitchFamily="34" charset="0"/>
            </a:endParaRPr>
          </a:p>
        </p:txBody>
      </p:sp>
      <p:grpSp>
        <p:nvGrpSpPr>
          <p:cNvPr id="900" name="Google Shape;900;p52"/>
          <p:cNvGrpSpPr/>
          <p:nvPr/>
        </p:nvGrpSpPr>
        <p:grpSpPr>
          <a:xfrm>
            <a:off x="4038098" y="2926312"/>
            <a:ext cx="1067804" cy="303977"/>
            <a:chOff x="3994909" y="3002512"/>
            <a:chExt cx="1067804" cy="303977"/>
          </a:xfrm>
        </p:grpSpPr>
        <p:grpSp>
          <p:nvGrpSpPr>
            <p:cNvPr id="901" name="Google Shape;901;p52"/>
            <p:cNvGrpSpPr/>
            <p:nvPr/>
          </p:nvGrpSpPr>
          <p:grpSpPr>
            <a:xfrm>
              <a:off x="4376840" y="3002512"/>
              <a:ext cx="303942" cy="303665"/>
              <a:chOff x="3314750" y="3817357"/>
              <a:chExt cx="356865" cy="356498"/>
            </a:xfrm>
          </p:grpSpPr>
          <p:sp>
            <p:nvSpPr>
              <p:cNvPr id="902" name="Google Shape;902;p52"/>
              <p:cNvSpPr/>
              <p:nvPr/>
            </p:nvSpPr>
            <p:spPr>
              <a:xfrm>
                <a:off x="3314750"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2"/>
              <p:cNvSpPr/>
              <p:nvPr/>
            </p:nvSpPr>
            <p:spPr>
              <a:xfrm>
                <a:off x="3379082" y="3881296"/>
                <a:ext cx="228595" cy="228595"/>
              </a:xfrm>
              <a:custGeom>
                <a:avLst/>
                <a:gdLst/>
                <a:ahLst/>
                <a:cxnLst/>
                <a:rect l="l" t="t" r="r" b="b"/>
                <a:pathLst>
                  <a:path w="8720" h="8720" extrusionOk="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2"/>
              <p:cNvSpPr/>
              <p:nvPr/>
            </p:nvSpPr>
            <p:spPr>
              <a:xfrm>
                <a:off x="3412768" y="3935430"/>
                <a:ext cx="140408" cy="120274"/>
              </a:xfrm>
              <a:custGeom>
                <a:avLst/>
                <a:gdLst/>
                <a:ahLst/>
                <a:cxnLst/>
                <a:rect l="l" t="t" r="r" b="b"/>
                <a:pathLst>
                  <a:path w="5356" h="4588" extrusionOk="0">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2"/>
              <p:cNvSpPr/>
              <p:nvPr/>
            </p:nvSpPr>
            <p:spPr>
              <a:xfrm>
                <a:off x="3539518" y="3910447"/>
                <a:ext cx="31065" cy="31039"/>
              </a:xfrm>
              <a:custGeom>
                <a:avLst/>
                <a:gdLst/>
                <a:ahLst/>
                <a:cxnLst/>
                <a:rect l="l" t="t" r="r" b="b"/>
                <a:pathLst>
                  <a:path w="1185" h="1184" extrusionOk="0">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52"/>
            <p:cNvGrpSpPr/>
            <p:nvPr/>
          </p:nvGrpSpPr>
          <p:grpSpPr>
            <a:xfrm>
              <a:off x="4758771" y="3002512"/>
              <a:ext cx="303942" cy="303665"/>
              <a:chOff x="3763184" y="3817357"/>
              <a:chExt cx="356865" cy="356498"/>
            </a:xfrm>
          </p:grpSpPr>
          <p:sp>
            <p:nvSpPr>
              <p:cNvPr id="907" name="Google Shape;907;p52"/>
              <p:cNvSpPr/>
              <p:nvPr/>
            </p:nvSpPr>
            <p:spPr>
              <a:xfrm>
                <a:off x="3763184"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2"/>
              <p:cNvSpPr/>
              <p:nvPr/>
            </p:nvSpPr>
            <p:spPr>
              <a:xfrm>
                <a:off x="3848330" y="3964188"/>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2"/>
              <p:cNvSpPr/>
              <p:nvPr/>
            </p:nvSpPr>
            <p:spPr>
              <a:xfrm>
                <a:off x="3832418" y="3894403"/>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2"/>
              <p:cNvSpPr/>
              <p:nvPr/>
            </p:nvSpPr>
            <p:spPr>
              <a:xfrm>
                <a:off x="3925901" y="3964161"/>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1" name="Google Shape;911;p52"/>
            <p:cNvGrpSpPr/>
            <p:nvPr/>
          </p:nvGrpSpPr>
          <p:grpSpPr>
            <a:xfrm>
              <a:off x="3994909" y="3002512"/>
              <a:ext cx="303942" cy="303977"/>
              <a:chOff x="2866317" y="3817357"/>
              <a:chExt cx="356865" cy="356865"/>
            </a:xfrm>
          </p:grpSpPr>
          <p:sp>
            <p:nvSpPr>
              <p:cNvPr id="912" name="Google Shape;912;p52"/>
              <p:cNvSpPr/>
              <p:nvPr/>
            </p:nvSpPr>
            <p:spPr>
              <a:xfrm>
                <a:off x="2866317" y="3817357"/>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2"/>
              <p:cNvSpPr/>
              <p:nvPr/>
            </p:nvSpPr>
            <p:spPr>
              <a:xfrm>
                <a:off x="2928367" y="3894561"/>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26" name="Picture 2" descr="Mở ản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3743" y="1311806"/>
            <a:ext cx="2436514" cy="1333850"/>
          </a:xfrm>
          <a:prstGeom prst="rect">
            <a:avLst/>
          </a:prstGeom>
          <a:noFill/>
          <a:extLst>
            <a:ext uri="{909E8E84-426E-40DD-AFC4-6F175D3DCCD1}">
              <a14:hiddenFill xmlns:a14="http://schemas.microsoft.com/office/drawing/2010/main">
                <a:solidFill>
                  <a:srgbClr val="FFFFFF"/>
                </a:solidFill>
              </a14:hiddenFill>
            </a:ext>
          </a:extLst>
        </p:spPr>
      </p:pic>
      <p:sp>
        <p:nvSpPr>
          <p:cNvPr id="2" name="Hộp Văn bản 1">
            <a:extLst>
              <a:ext uri="{FF2B5EF4-FFF2-40B4-BE49-F238E27FC236}">
                <a16:creationId xmlns:a16="http://schemas.microsoft.com/office/drawing/2014/main" id="{4055C247-FF4B-5AAF-9CC0-2FE3F51AE1DE}"/>
              </a:ext>
            </a:extLst>
          </p:cNvPr>
          <p:cNvSpPr txBox="1"/>
          <p:nvPr/>
        </p:nvSpPr>
        <p:spPr>
          <a:xfrm>
            <a:off x="8549640" y="4744682"/>
            <a:ext cx="594359" cy="307777"/>
          </a:xfrm>
          <a:prstGeom prst="rect">
            <a:avLst/>
          </a:prstGeom>
          <a:noFill/>
        </p:spPr>
        <p:txBody>
          <a:bodyPr wrap="square" rtlCol="0">
            <a:spAutoFit/>
          </a:bodyPr>
          <a:lstStyle/>
          <a:p>
            <a:r>
              <a:rPr lang="en-US" dirty="0">
                <a:solidFill>
                  <a:schemeClr val="tx1"/>
                </a:solidFill>
              </a:rPr>
              <a:t>50</a:t>
            </a:r>
            <a:endParaRPr lang="vi-VN" dirty="0">
              <a:solidFill>
                <a:schemeClr val="tx1"/>
              </a:solidFill>
            </a:endParaRPr>
          </a:p>
        </p:txBody>
      </p:sp>
      <p:pic>
        <p:nvPicPr>
          <p:cNvPr id="3" name="Picture 4" descr="Nhận diện thương hiệu">
            <a:extLst>
              <a:ext uri="{FF2B5EF4-FFF2-40B4-BE49-F238E27FC236}">
                <a16:creationId xmlns:a16="http://schemas.microsoft.com/office/drawing/2014/main" id="{2D562F04-BE66-0E5F-E753-92B472E575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6644" y="259624"/>
            <a:ext cx="1302771" cy="15569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695" y="175748"/>
            <a:ext cx="3676650" cy="26955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ách Giáo Khoa Toán Lớp 3 - Mnlienphong.edu.v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2333" y="0"/>
            <a:ext cx="2270436" cy="227043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ướng Dẫn Cách Đặt Gương Trong Phòng Ngủ Đúng Các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4370" y="2379881"/>
            <a:ext cx="4776798" cy="2692090"/>
          </a:xfrm>
          <a:prstGeom prst="rect">
            <a:avLst/>
          </a:prstGeom>
          <a:noFill/>
          <a:extLst>
            <a:ext uri="{909E8E84-426E-40DD-AFC4-6F175D3DCCD1}">
              <a14:hiddenFill xmlns:a14="http://schemas.microsoft.com/office/drawing/2010/main">
                <a:solidFill>
                  <a:srgbClr val="FFFFFF"/>
                </a:solidFill>
              </a14:hiddenFill>
            </a:ext>
          </a:extLst>
        </p:spPr>
      </p:pic>
      <p:sp>
        <p:nvSpPr>
          <p:cNvPr id="2" name="Hộp Văn bản 1">
            <a:extLst>
              <a:ext uri="{FF2B5EF4-FFF2-40B4-BE49-F238E27FC236}">
                <a16:creationId xmlns:a16="http://schemas.microsoft.com/office/drawing/2014/main" id="{8E451044-713A-772B-770A-2441AC06E047}"/>
              </a:ext>
            </a:extLst>
          </p:cNvPr>
          <p:cNvSpPr txBox="1"/>
          <p:nvPr/>
        </p:nvSpPr>
        <p:spPr>
          <a:xfrm>
            <a:off x="8628016" y="4744682"/>
            <a:ext cx="515983" cy="523220"/>
          </a:xfrm>
          <a:prstGeom prst="rect">
            <a:avLst/>
          </a:prstGeom>
          <a:noFill/>
        </p:spPr>
        <p:txBody>
          <a:bodyPr wrap="square" rtlCol="0">
            <a:spAutoFit/>
          </a:bodyPr>
          <a:lstStyle/>
          <a:p>
            <a:r>
              <a:rPr lang="en-US" dirty="0">
                <a:solidFill>
                  <a:schemeClr val="bg1"/>
                </a:solidFill>
              </a:rPr>
              <a:t>6</a:t>
            </a:r>
          </a:p>
          <a:p>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0"/>
          <p:cNvSpPr txBox="1">
            <a:spLocks noGrp="1"/>
          </p:cNvSpPr>
          <p:nvPr>
            <p:ph type="body" idx="1"/>
          </p:nvPr>
        </p:nvSpPr>
        <p:spPr>
          <a:xfrm>
            <a:off x="389762" y="1973025"/>
            <a:ext cx="3732437" cy="2130900"/>
          </a:xfrm>
          <a:prstGeom prst="rect">
            <a:avLst/>
          </a:prstGeom>
        </p:spPr>
        <p:txBody>
          <a:bodyPr spcFirstLastPara="1" wrap="square" lIns="91425" tIns="91425" rIns="91425" bIns="91425" anchor="t" anchorCtr="0">
            <a:noAutofit/>
          </a:bodyPr>
          <a:lstStyle/>
          <a:p>
            <a:pPr marL="0" indent="0">
              <a:lnSpc>
                <a:spcPct val="107000"/>
              </a:lnSpc>
              <a:spcAft>
                <a:spcPts val="800"/>
              </a:spcAft>
              <a:buNone/>
            </a:pPr>
            <a:r>
              <a:rPr lang="en-US" sz="2000" b="1"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Hàm</a:t>
            </a:r>
            <a:r>
              <a:rPr lang="en-US"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b="1"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đệ</a:t>
            </a:r>
            <a:r>
              <a:rPr lang="en-US"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b="1"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quy</a:t>
            </a:r>
            <a:r>
              <a:rPr lang="en-US"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là</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hàm</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sử</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dụng</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đệ</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quy</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trong</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cách</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gọi</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Aft>
                <a:spcPts val="800"/>
              </a:spcAft>
              <a:buNone/>
            </a:pP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Ví</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dụ</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a:t>
            </a:r>
          </a:p>
          <a:p>
            <a:pPr marL="0" indent="0">
              <a:lnSpc>
                <a:spcPct val="107000"/>
              </a:lnSpc>
              <a:spcAft>
                <a:spcPts val="800"/>
              </a:spcAft>
              <a:buNone/>
            </a:pP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Aft>
                <a:spcPts val="800"/>
              </a:spcAft>
              <a:buNone/>
            </a:pPr>
            <a:endParaRPr lang="en-US"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endParaRPr>
          </a:p>
          <a:p>
            <a:pPr marL="0" marR="0" lvl="0" indent="0">
              <a:lnSpc>
                <a:spcPct val="107000"/>
              </a:lnSpc>
              <a:spcBef>
                <a:spcPts val="0"/>
              </a:spcBef>
              <a:spcAft>
                <a:spcPts val="800"/>
              </a:spcAft>
              <a:buNone/>
            </a:pPr>
            <a:endParaRPr sz="2000" dirty="0">
              <a:latin typeface="Calibri" panose="020F0502020204030204" pitchFamily="34" charset="0"/>
              <a:ea typeface="Calibri" panose="020F0502020204030204" pitchFamily="34" charset="0"/>
              <a:cs typeface="Calibri" panose="020F0502020204030204" pitchFamily="34" charset="0"/>
            </a:endParaRPr>
          </a:p>
        </p:txBody>
      </p:sp>
      <p:sp>
        <p:nvSpPr>
          <p:cNvPr id="362" name="Google Shape;362;p30"/>
          <p:cNvSpPr txBox="1">
            <a:spLocks noGrp="1"/>
          </p:cNvSpPr>
          <p:nvPr>
            <p:ph type="title"/>
          </p:nvPr>
        </p:nvSpPr>
        <p:spPr>
          <a:xfrm>
            <a:off x="389762" y="1039575"/>
            <a:ext cx="3529583" cy="5542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500" dirty="0">
                <a:latin typeface="Calibri" panose="020F0502020204030204" pitchFamily="34" charset="0"/>
                <a:ea typeface="Calibri" panose="020F0502020204030204" pitchFamily="34" charset="0"/>
                <a:cs typeface="Calibri" panose="020F0502020204030204" pitchFamily="34" charset="0"/>
              </a:rPr>
              <a:t>I. ĐỊNH NGHĨA</a:t>
            </a:r>
            <a:endParaRPr sz="3500" dirty="0">
              <a:solidFill>
                <a:schemeClr val="dk2"/>
              </a:solidFill>
              <a:latin typeface="Calibri" panose="020F0502020204030204" pitchFamily="34" charset="0"/>
              <a:ea typeface="Calibri" panose="020F0502020204030204" pitchFamily="34" charset="0"/>
              <a:cs typeface="Calibri" panose="020F0502020204030204" pitchFamily="34" charset="0"/>
            </a:endParaRPr>
          </a:p>
        </p:txBody>
      </p:sp>
      <p:sp>
        <p:nvSpPr>
          <p:cNvPr id="363" name="Google Shape;363;p30"/>
          <p:cNvSpPr/>
          <p:nvPr/>
        </p:nvSpPr>
        <p:spPr>
          <a:xfrm>
            <a:off x="5962589" y="3887550"/>
            <a:ext cx="318144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6146" name="Picture 2" descr="Dijkstra was right — recursion should not be difficult - JavaScript inDep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1803" y="769108"/>
            <a:ext cx="3752850" cy="3000375"/>
          </a:xfrm>
          <a:prstGeom prst="rect">
            <a:avLst/>
          </a:prstGeom>
          <a:noFill/>
          <a:extLst>
            <a:ext uri="{909E8E84-426E-40DD-AFC4-6F175D3DCCD1}">
              <a14:hiddenFill xmlns:a14="http://schemas.microsoft.com/office/drawing/2010/main">
                <a:solidFill>
                  <a:srgbClr val="FFFFFF"/>
                </a:solidFill>
              </a14:hiddenFill>
            </a:ext>
          </a:extLst>
        </p:spPr>
      </p:pic>
      <p:sp>
        <p:nvSpPr>
          <p:cNvPr id="2" name="Hộp Văn bản 1">
            <a:extLst>
              <a:ext uri="{FF2B5EF4-FFF2-40B4-BE49-F238E27FC236}">
                <a16:creationId xmlns:a16="http://schemas.microsoft.com/office/drawing/2014/main" id="{D0F500C5-7F7B-4266-375A-80C567EEE923}"/>
              </a:ext>
            </a:extLst>
          </p:cNvPr>
          <p:cNvSpPr txBox="1"/>
          <p:nvPr/>
        </p:nvSpPr>
        <p:spPr>
          <a:xfrm>
            <a:off x="8628016" y="4744682"/>
            <a:ext cx="515983" cy="523220"/>
          </a:xfrm>
          <a:prstGeom prst="rect">
            <a:avLst/>
          </a:prstGeom>
          <a:noFill/>
        </p:spPr>
        <p:txBody>
          <a:bodyPr wrap="square" rtlCol="0">
            <a:spAutoFit/>
          </a:bodyPr>
          <a:lstStyle/>
          <a:p>
            <a:r>
              <a:rPr lang="en-US" dirty="0">
                <a:solidFill>
                  <a:schemeClr val="bg1"/>
                </a:solidFill>
              </a:rPr>
              <a:t>7</a:t>
            </a:r>
          </a:p>
          <a:p>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oán vị - Tổ hợp - Chỉnh hợp - O₂ Edu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02" y="358974"/>
            <a:ext cx="2243056" cy="122886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6947" y="2031733"/>
            <a:ext cx="2070164" cy="1384995"/>
          </a:xfrm>
          <a:prstGeom prst="rect">
            <a:avLst/>
          </a:prstGeom>
          <a:noFill/>
        </p:spPr>
        <p:txBody>
          <a:bodyPr wrap="square" rtlCol="0">
            <a:spAutoFit/>
          </a:bodyPr>
          <a:lstStyle/>
          <a:p>
            <a:pPr algn="ct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Các</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hàm</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tổ</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hợp</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chỉnh</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hợp</a:t>
            </a:r>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3076" name="Picture 4" descr="Một số ghi chép về Graph — 2: BFS và DFS | by ChauDinh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1719" y="371707"/>
            <a:ext cx="2102400" cy="13177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141719" y="2118949"/>
            <a:ext cx="2178470" cy="1384995"/>
          </a:xfrm>
          <a:prstGeom prst="rect">
            <a:avLst/>
          </a:prstGeom>
          <a:noFill/>
        </p:spPr>
        <p:txBody>
          <a:bodyPr wrap="square">
            <a:spAutoFit/>
          </a:bodyPr>
          <a:lstStyle/>
          <a:p>
            <a:pPr algn="ct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Hàm</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DFS,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các</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hàm</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thứ</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tự</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ct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thăm</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cây</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p>
        </p:txBody>
      </p:sp>
      <p:pic>
        <p:nvPicPr>
          <p:cNvPr id="3078" name="Picture 6" descr="Cây đỏ đen – Wikipedia tiếng Việ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9264" y="293132"/>
            <a:ext cx="3333750" cy="16287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695692" y="2334394"/>
            <a:ext cx="3448308" cy="954107"/>
          </a:xfrm>
          <a:prstGeom prst="rect">
            <a:avLst/>
          </a:prstGeom>
          <a:noFill/>
        </p:spPr>
        <p:txBody>
          <a:bodyPr wrap="square">
            <a:spAutoFit/>
          </a:bodyPr>
          <a:lstStyle/>
          <a:p>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Các</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cây</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nhị</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phân</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như</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Đỏ-đen</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AVL, …</a:t>
            </a:r>
          </a:p>
        </p:txBody>
      </p:sp>
      <p:sp>
        <p:nvSpPr>
          <p:cNvPr id="3" name="Hộp Văn bản 2">
            <a:extLst>
              <a:ext uri="{FF2B5EF4-FFF2-40B4-BE49-F238E27FC236}">
                <a16:creationId xmlns:a16="http://schemas.microsoft.com/office/drawing/2014/main" id="{F96417F4-51C1-E345-788F-864825BD8ABF}"/>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8</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wipe(down)">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wipe(down)">
                                      <p:cBhvr>
                                        <p:cTn id="2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62;p30"/>
          <p:cNvSpPr txBox="1"/>
          <p:nvPr/>
        </p:nvSpPr>
        <p:spPr>
          <a:xfrm>
            <a:off x="2807208" y="288725"/>
            <a:ext cx="3529583" cy="5542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l"/>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Ví</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dụ</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hàm</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đệ</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quy</a:t>
            </a:r>
            <a:endPar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5" name="Hộp Văn bản 1"/>
          <p:cNvSpPr txBox="1"/>
          <p:nvPr/>
        </p:nvSpPr>
        <p:spPr>
          <a:xfrm>
            <a:off x="2120569" y="1466731"/>
            <a:ext cx="6568112" cy="2062103"/>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l" fontAlgn="base"/>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Hàm</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đệ</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quy</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trực</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tiếp</a:t>
            </a:r>
            <a:r>
              <a:rPr lang="en-US" sz="2000" dirty="0">
                <a:latin typeface="Calibri" panose="020F0502020204030204" pitchFamily="34" charset="0"/>
                <a:ea typeface="Calibri" panose="020F0502020204030204" pitchFamily="34" charset="0"/>
                <a:cs typeface="Calibri" panose="020F0502020204030204" pitchFamily="34" charset="0"/>
              </a:rPr>
              <a:t>:</a:t>
            </a:r>
          </a:p>
          <a:p>
            <a:pPr algn="l" fontAlgn="base"/>
            <a:endParaRPr lang="en-US" sz="1800" dirty="0"/>
          </a:p>
          <a:p>
            <a:pPr algn="l" fontAlgn="base"/>
            <a:r>
              <a:rPr lang="vi-VN" sz="1800" b="0" i="0" dirty="0">
                <a:solidFill>
                  <a:schemeClr val="bg2">
                    <a:lumMod val="75000"/>
                  </a:schemeClr>
                </a:solidFill>
                <a:effectLst/>
                <a:latin typeface="Courier New" panose="02070309020205020404" pitchFamily="49" charset="0"/>
              </a:rPr>
              <a:t>def</a:t>
            </a:r>
            <a:r>
              <a:rPr lang="vi-VN" sz="1800" b="0" i="0" dirty="0">
                <a:effectLst/>
                <a:latin typeface="Courier New" panose="02070309020205020404" pitchFamily="49" charset="0"/>
              </a:rPr>
              <a:t> </a:t>
            </a:r>
            <a:r>
              <a:rPr lang="vi-VN" sz="1800" b="0" i="0" dirty="0">
                <a:solidFill>
                  <a:srgbClr val="0000FF"/>
                </a:solidFill>
                <a:effectLst/>
                <a:latin typeface="Courier New" panose="02070309020205020404" pitchFamily="49" charset="0"/>
              </a:rPr>
              <a:t>factorial</a:t>
            </a:r>
            <a:r>
              <a:rPr lang="vi-VN" sz="1800" b="0" i="0" dirty="0">
                <a:effectLst/>
                <a:latin typeface="Courier New" panose="02070309020205020404" pitchFamily="49" charset="0"/>
              </a:rPr>
              <a:t>(n):</a:t>
            </a:r>
            <a:br>
              <a:rPr lang="vi-VN" sz="1800" dirty="0"/>
            </a:br>
            <a:r>
              <a:rPr lang="en-US" sz="1800" dirty="0"/>
              <a:t>         </a:t>
            </a:r>
            <a:r>
              <a:rPr lang="vi-VN" sz="1800" b="0" i="0" dirty="0">
                <a:solidFill>
                  <a:schemeClr val="bg2">
                    <a:lumMod val="75000"/>
                  </a:schemeClr>
                </a:solidFill>
                <a:effectLst/>
                <a:latin typeface="Courier New" panose="02070309020205020404" pitchFamily="49" charset="0"/>
              </a:rPr>
              <a:t>if</a:t>
            </a:r>
            <a:r>
              <a:rPr lang="vi-VN" sz="1800" b="0" i="0" dirty="0">
                <a:effectLst/>
                <a:latin typeface="Courier New" panose="02070309020205020404" pitchFamily="49" charset="0"/>
              </a:rPr>
              <a:t> n == 1: </a:t>
            </a:r>
            <a:endParaRPr lang="en-US" sz="1800" dirty="0">
              <a:latin typeface="Courier New" panose="02070309020205020404" pitchFamily="49" charset="0"/>
            </a:endParaRPr>
          </a:p>
          <a:p>
            <a:pPr algn="l" fontAlgn="base"/>
            <a:r>
              <a:rPr lang="en-US" sz="1800" b="0" i="0" dirty="0">
                <a:solidFill>
                  <a:schemeClr val="bg2">
                    <a:lumMod val="75000"/>
                  </a:schemeClr>
                </a:solidFill>
                <a:effectLst/>
                <a:latin typeface="Courier New" panose="02070309020205020404" pitchFamily="49" charset="0"/>
              </a:rPr>
              <a:t>	</a:t>
            </a:r>
            <a:r>
              <a:rPr lang="vi-VN" sz="1800" b="0" i="0" dirty="0">
                <a:solidFill>
                  <a:schemeClr val="bg2">
                    <a:lumMod val="75000"/>
                  </a:schemeClr>
                </a:solidFill>
                <a:effectLst/>
                <a:latin typeface="Courier New" panose="02070309020205020404" pitchFamily="49" charset="0"/>
              </a:rPr>
              <a:t>return</a:t>
            </a:r>
            <a:r>
              <a:rPr lang="vi-VN" sz="1800" b="0" i="0" dirty="0">
                <a:effectLst/>
                <a:latin typeface="Courier New" panose="02070309020205020404" pitchFamily="49" charset="0"/>
              </a:rPr>
              <a:t> 1</a:t>
            </a:r>
            <a:br>
              <a:rPr lang="vi-VN" sz="1800" dirty="0"/>
            </a:br>
            <a:r>
              <a:rPr lang="en-US" sz="1800" dirty="0"/>
              <a:t>         </a:t>
            </a:r>
            <a:r>
              <a:rPr lang="vi-VN" sz="1800" b="0" i="0" dirty="0">
                <a:solidFill>
                  <a:schemeClr val="bg2">
                    <a:lumMod val="75000"/>
                  </a:schemeClr>
                </a:solidFill>
                <a:effectLst/>
                <a:latin typeface="Courier New" panose="02070309020205020404" pitchFamily="49" charset="0"/>
              </a:rPr>
              <a:t>else</a:t>
            </a:r>
            <a:r>
              <a:rPr lang="vi-VN" sz="1800" b="0" i="0" dirty="0">
                <a:effectLst/>
                <a:latin typeface="Courier New" panose="02070309020205020404" pitchFamily="49" charset="0"/>
              </a:rPr>
              <a:t>: </a:t>
            </a:r>
            <a:endParaRPr lang="en-US" sz="1800" b="0" i="0" dirty="0">
              <a:effectLst/>
              <a:latin typeface="Courier New" panose="02070309020205020404" pitchFamily="49" charset="0"/>
            </a:endParaRPr>
          </a:p>
          <a:p>
            <a:pPr algn="l" fontAlgn="base"/>
            <a:r>
              <a:rPr lang="en-US" sz="1800" dirty="0">
                <a:solidFill>
                  <a:schemeClr val="bg2">
                    <a:lumMod val="75000"/>
                  </a:schemeClr>
                </a:solidFill>
                <a:latin typeface="Courier New" panose="02070309020205020404" pitchFamily="49" charset="0"/>
              </a:rPr>
              <a:t>	</a:t>
            </a:r>
            <a:r>
              <a:rPr lang="vi-VN" sz="1800" b="0" i="0" dirty="0">
                <a:solidFill>
                  <a:schemeClr val="bg2">
                    <a:lumMod val="75000"/>
                  </a:schemeClr>
                </a:solidFill>
                <a:effectLst/>
                <a:latin typeface="Courier New" panose="02070309020205020404" pitchFamily="49" charset="0"/>
              </a:rPr>
              <a:t>return</a:t>
            </a:r>
            <a:r>
              <a:rPr lang="vi-VN" sz="1800" b="0" i="0" dirty="0">
                <a:effectLst/>
                <a:latin typeface="Courier New" panose="02070309020205020404" pitchFamily="49" charset="0"/>
              </a:rPr>
              <a:t> n * factorial(n</a:t>
            </a:r>
            <a:r>
              <a:rPr lang="en-US" sz="1800" b="0" i="0" dirty="0">
                <a:effectLst/>
                <a:latin typeface="Courier New" panose="02070309020205020404" pitchFamily="49" charset="0"/>
              </a:rPr>
              <a:t> - 1</a:t>
            </a:r>
            <a:r>
              <a:rPr lang="vi-VN" sz="1800" b="0" i="0" dirty="0">
                <a:effectLst/>
                <a:latin typeface="Courier New" panose="02070309020205020404" pitchFamily="49" charset="0"/>
              </a:rPr>
              <a:t>)</a:t>
            </a:r>
            <a:endParaRPr lang="en-US" sz="1800" dirty="0"/>
          </a:p>
        </p:txBody>
      </p:sp>
      <p:sp>
        <p:nvSpPr>
          <p:cNvPr id="2" name="Hộp Văn bản 1">
            <a:extLst>
              <a:ext uri="{FF2B5EF4-FFF2-40B4-BE49-F238E27FC236}">
                <a16:creationId xmlns:a16="http://schemas.microsoft.com/office/drawing/2014/main" id="{F2A54040-F9CE-DD26-9F75-D15883A2DD8D}"/>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9</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2394</Words>
  <Application>Microsoft Office PowerPoint</Application>
  <PresentationFormat>Trình chiếu Trên màn hình (16:9)</PresentationFormat>
  <Paragraphs>349</Paragraphs>
  <Slides>52</Slides>
  <Notes>9</Notes>
  <HiddenSlides>0</HiddenSlides>
  <MMClips>0</MMClips>
  <ScaleCrop>false</ScaleCrop>
  <HeadingPairs>
    <vt:vector size="6" baseType="variant">
      <vt:variant>
        <vt:lpstr>Phông được Dùng</vt:lpstr>
      </vt:variant>
      <vt:variant>
        <vt:i4>11</vt:i4>
      </vt:variant>
      <vt:variant>
        <vt:lpstr>Chủ đề</vt:lpstr>
      </vt:variant>
      <vt:variant>
        <vt:i4>1</vt:i4>
      </vt:variant>
      <vt:variant>
        <vt:lpstr>Tiêu đề Bản chiếu</vt:lpstr>
      </vt:variant>
      <vt:variant>
        <vt:i4>52</vt:i4>
      </vt:variant>
    </vt:vector>
  </HeadingPairs>
  <TitlesOfParts>
    <vt:vector size="64" baseType="lpstr">
      <vt:lpstr>Cambria Math</vt:lpstr>
      <vt:lpstr>Electrolize</vt:lpstr>
      <vt:lpstr>Arial</vt:lpstr>
      <vt:lpstr>Courier New</vt:lpstr>
      <vt:lpstr>Times New Roman</vt:lpstr>
      <vt:lpstr>Overpass Mono</vt:lpstr>
      <vt:lpstr>Raleway SemiBold</vt:lpstr>
      <vt:lpstr>Calibri</vt:lpstr>
      <vt:lpstr>Segoe UI</vt:lpstr>
      <vt:lpstr>Anaheim</vt:lpstr>
      <vt:lpstr>Nunito Light</vt:lpstr>
      <vt:lpstr>Programming Lesson by Slidesgo</vt:lpstr>
      <vt:lpstr>Phân tích độ phức tạp của thuật toán</vt:lpstr>
      <vt:lpstr>Định nghĩa đệ quy</vt:lpstr>
      <vt:lpstr>ĐỊNH NGHĨA</vt:lpstr>
      <vt:lpstr>Đệ quy là gì ?</vt:lpstr>
      <vt:lpstr>I. ĐỊNH NGHĨA</vt:lpstr>
      <vt:lpstr>Bản trình bày PowerPoint</vt:lpstr>
      <vt:lpstr>I. ĐỊNH NGHĨA</vt:lpstr>
      <vt:lpstr>Bản trình bày PowerPoint</vt:lpstr>
      <vt:lpstr>Bản trình bày PowerPoint</vt:lpstr>
      <vt:lpstr>Bản trình bày PowerPoint</vt:lpstr>
      <vt:lpstr>Tại sao phải sử dụng dệ quy</vt:lpstr>
      <vt:lpstr>Khi phân tích độ phức tạp, tại sao phải phân biệt rõ giữa đệ quy với không đệ quy ???</vt:lpstr>
      <vt:lpstr>Bản trình bày PowerPoint</vt:lpstr>
      <vt:lpstr>I. ĐỊNH NGHĨA</vt:lpstr>
      <vt:lpstr>Ví dụ</vt:lpstr>
      <vt:lpstr>I. ĐỊNH NGHĨA</vt:lpstr>
      <vt:lpstr>Cấu trúc hàm đệ quy</vt:lpstr>
      <vt:lpstr>Xác định cấu trúc hàm đệ quy​ của hàm sau ? </vt:lpstr>
      <vt:lpstr>CÁCH TÍNH ĐỘ PHỨC TẠP</vt:lpstr>
      <vt:lpstr>Bản trình bày PowerPoint</vt:lpstr>
      <vt:lpstr>Bản trình bày PowerPoint</vt:lpstr>
      <vt:lpstr>Bước 1: Xác định các tham số thể hiện kích thước​ Bước 2: Xác định phép toán cơ bản.​ Bước 3: Kiểm tra số phép toán cơ bản thực hiện có thể thay đổi trên các đầu vào khác nhau có cùng kích thước.​ Nếu thay đổi thì trường hợp tệ nhất, trung bình và tốt nhất phải được chia ra riêng biệt.​ Bước 4: Thiết lập công thức truy hồi cho số lần phép toán cơ bản được thực thi với điều kiện khởi tạo ban đầu.​ Bước 5: Giải công thức đó hoặc xác định độ tăng trưởng của nó. </vt:lpstr>
      <vt:lpstr>Ví dụ</vt:lpstr>
      <vt:lpstr>Ví dụ</vt:lpstr>
      <vt:lpstr>Ví dụ</vt:lpstr>
      <vt:lpstr>Ví dụ</vt:lpstr>
      <vt:lpstr>Các cách giải công thức truy hồi</vt:lpstr>
      <vt:lpstr>Bản trình bày PowerPoint</vt:lpstr>
      <vt:lpstr>Ví dụ</vt:lpstr>
      <vt:lpstr>Ví dụ</vt:lpstr>
      <vt:lpstr>Ví dụ</vt:lpstr>
      <vt:lpstr>Ví dụ</vt:lpstr>
      <vt:lpstr>Bản trình bày PowerPoint</vt:lpstr>
      <vt:lpstr>Bản trình bày PowerPoint</vt:lpstr>
      <vt:lpstr>Ví dụ</vt:lpstr>
      <vt:lpstr>Ví dụ</vt:lpstr>
      <vt:lpstr>Ví dụ</vt:lpstr>
      <vt:lpstr>Ví dụ</vt:lpstr>
      <vt:lpstr>Ví dụ</vt:lpstr>
      <vt:lpstr>Ví dụ</vt:lpstr>
      <vt:lpstr>Ví dụ</vt:lpstr>
      <vt:lpstr>Ví dụ</vt:lpstr>
      <vt:lpstr>Bản trình bày PowerPoint</vt:lpstr>
      <vt:lpstr>Bản trình bày PowerPoint</vt:lpstr>
      <vt:lpstr>Bản trình bày PowerPoint</vt:lpstr>
      <vt:lpstr>Bản trình bày PowerPoint</vt:lpstr>
      <vt:lpstr>Ví dụ</vt:lpstr>
      <vt:lpstr>Ví dụ</vt:lpstr>
      <vt:lpstr>Ví dụ</vt:lpstr>
      <vt:lpstr>Ví dụ</vt:lpstr>
      <vt:lpstr>Kết luận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SẮP XẾP</dc:title>
  <dc:creator/>
  <cp:lastModifiedBy>Phan Hoàng Phước</cp:lastModifiedBy>
  <cp:revision>28</cp:revision>
  <dcterms:created xsi:type="dcterms:W3CDTF">2023-10-05T14:54:00Z</dcterms:created>
  <dcterms:modified xsi:type="dcterms:W3CDTF">2023-10-06T01:03:35Z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205FABBC7BD14B90958C84DF30DE2098_12</vt:lpwstr>
  </property>
  <property fmtid="{D5CDD505-2E9C-101B-9397-08002B2CF9AE}" pid="3" name="KSOProductBuildVer">
    <vt:lpwstr>1033-12.2.0.13215</vt:lpwstr>
  </property>
</Properties>
</file>