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95" r:id="rId3"/>
    <p:sldId id="276" r:id="rId4"/>
    <p:sldId id="304" r:id="rId5"/>
    <p:sldId id="305" r:id="rId6"/>
    <p:sldId id="279" r:id="rId7"/>
    <p:sldId id="281" r:id="rId8"/>
    <p:sldId id="280" r:id="rId9"/>
    <p:sldId id="282" r:id="rId10"/>
    <p:sldId id="284" r:id="rId11"/>
    <p:sldId id="285" r:id="rId12"/>
    <p:sldId id="28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9" r:id="rId33"/>
    <p:sldId id="330" r:id="rId34"/>
    <p:sldId id="332" r:id="rId35"/>
    <p:sldId id="331" r:id="rId36"/>
    <p:sldId id="296" r:id="rId37"/>
    <p:sldId id="288" r:id="rId38"/>
    <p:sldId id="292" r:id="rId39"/>
    <p:sldId id="306" r:id="rId40"/>
    <p:sldId id="307" r:id="rId41"/>
    <p:sldId id="299" r:id="rId42"/>
    <p:sldId id="291" r:id="rId43"/>
    <p:sldId id="297" r:id="rId44"/>
    <p:sldId id="290" r:id="rId45"/>
    <p:sldId id="260" r:id="rId46"/>
    <p:sldId id="300" r:id="rId47"/>
    <p:sldId id="301" r:id="rId48"/>
    <p:sldId id="303" r:id="rId49"/>
    <p:sldId id="289" r:id="rId50"/>
    <p:sldId id="302" r:id="rId51"/>
    <p:sldId id="308" r:id="rId5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Bauhaus 93" panose="04030905020B02020C02" pitchFamily="82" charset="0"/>
      <p:regular r:id="rId55"/>
    </p:embeddedFont>
    <p:embeddedFont>
      <p:font typeface="Nunito" panose="020B0604020202020204" charset="-93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Hammersmith One" panose="020B060402020202020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00"/>
    <a:srgbClr val="006600"/>
    <a:srgbClr val="0064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73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3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85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1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3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76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6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2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4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4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3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41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1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72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776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94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4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80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5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32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1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22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29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66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934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40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1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36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95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44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1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72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59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44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13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42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78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55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14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571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0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0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2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06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cbi.nlm.nih.gov/pmc/articles/PMC1052631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5917422000460#abs001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sota/classification-on-brain-tumor-mri-datas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943069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bg2"/>
                </a:solidFill>
                <a:latin typeface="+mj-lt"/>
              </a:rPr>
              <a:t>Brain Tumor MRI Classification </a:t>
            </a:r>
            <a:endParaRPr sz="4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17518" y="3165764"/>
            <a:ext cx="5908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University of Information Technology (UIT) – VNU HCMC</a:t>
            </a:r>
          </a:p>
          <a:p>
            <a:pPr algn="ctr"/>
            <a:r>
              <a:rPr lang="en-US" b="1" dirty="0" smtClean="0"/>
              <a:t>Introduction to Computer Vision – CS231</a:t>
            </a:r>
          </a:p>
          <a:p>
            <a:pPr algn="ctr"/>
            <a:r>
              <a:rPr lang="en-US" b="1" i="1" dirty="0" err="1" smtClean="0"/>
              <a:t>Quan</a:t>
            </a:r>
            <a:r>
              <a:rPr lang="en-US" b="1" i="1" dirty="0" smtClean="0"/>
              <a:t> Hoang Ngoc - 22521178</a:t>
            </a:r>
          </a:p>
          <a:p>
            <a:pPr algn="ctr"/>
            <a:r>
              <a:rPr lang="en-US" b="1" i="1" dirty="0" smtClean="0"/>
              <a:t>Professor: PhD. Dung Mai Tien </a:t>
            </a:r>
          </a:p>
          <a:p>
            <a:pPr algn="ctr"/>
            <a:r>
              <a:rPr lang="en-US" b="1" i="1" dirty="0" smtClean="0"/>
              <a:t>5/2024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HOG feature extraction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HOG: Histogram of Oriented Gradients, first described by </a:t>
            </a:r>
            <a:r>
              <a:rPr lang="en-US" i="1" dirty="0" smtClean="0"/>
              <a:t>Robert K. McConnell of Wayland Research Inc</a:t>
            </a:r>
            <a:r>
              <a:rPr lang="en-US" dirty="0" smtClean="0"/>
              <a:t>. A feature </a:t>
            </a:r>
            <a:r>
              <a:rPr lang="en-US" dirty="0"/>
              <a:t>descriptor technique commonly used </a:t>
            </a:r>
            <a:r>
              <a:rPr lang="en-US" dirty="0" smtClean="0"/>
              <a:t>in </a:t>
            </a:r>
            <a:r>
              <a:rPr lang="en-US" dirty="0"/>
              <a:t>object detection and recognition </a:t>
            </a:r>
            <a:r>
              <a:rPr lang="en-US" dirty="0" smtClean="0"/>
              <a:t>tasks.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454" y="3934691"/>
            <a:ext cx="713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Purpose: capture </a:t>
            </a:r>
            <a:r>
              <a:rPr lang="en-US" dirty="0"/>
              <a:t>local edge </a:t>
            </a:r>
            <a:r>
              <a:rPr lang="en-US" dirty="0" smtClean="0"/>
              <a:t>information, which </a:t>
            </a:r>
            <a:r>
              <a:rPr lang="en-US" dirty="0"/>
              <a:t>are </a:t>
            </a:r>
            <a:r>
              <a:rPr lang="en-US" u="sng" dirty="0">
                <a:solidFill>
                  <a:srgbClr val="FF0000"/>
                </a:solidFill>
              </a:rPr>
              <a:t>essential for shape</a:t>
            </a:r>
            <a:r>
              <a:rPr lang="en-US" dirty="0"/>
              <a:t> and object recognition</a:t>
            </a:r>
          </a:p>
        </p:txBody>
      </p:sp>
    </p:spTree>
    <p:extLst>
      <p:ext uri="{BB962C8B-B14F-4D97-AF65-F5344CB8AC3E}">
        <p14:creationId xmlns:p14="http://schemas.microsoft.com/office/powerpoint/2010/main" val="16496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5" y="985807"/>
            <a:ext cx="7267899" cy="3480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2835" y="4477616"/>
            <a:ext cx="599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4"/>
              </a:rPr>
              <a:t>Brain Tumor Classification from MRI Using Image Enhancement and Convolutional Neural Network Techniques - PMC (nih.gov)</a:t>
            </a:r>
            <a:r>
              <a:rPr lang="en-US" sz="1000" dirty="0">
                <a:latin typeface="Times New Roman" panose="02020603050405020304" pitchFamily="18" charset="0"/>
              </a:rPr>
              <a:t> - </a:t>
            </a:r>
            <a:r>
              <a:rPr lang="en-US" sz="1000" u="sng" dirty="0">
                <a:latin typeface="Times New Roman" panose="02020603050405020304" pitchFamily="18" charset="0"/>
              </a:rPr>
              <a:t>2023 - </a:t>
            </a:r>
            <a:r>
              <a:rPr lang="en-US" sz="1000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</a:rPr>
              <a:t>Same Dataset</a:t>
            </a:r>
            <a:r>
              <a:rPr lang="en-US" sz="1000" dirty="0">
                <a:latin typeface="Times New Roman" panose="02020603050405020304" pitchFamily="18" charset="0"/>
              </a:rPr>
              <a:t> </a:t>
            </a:r>
            <a:endParaRPr lang="en-US" sz="1000" dirty="0"/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6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Limitation of HOG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41948" y="618146"/>
            <a:ext cx="37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Curse of Tumor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080654" y="1149927"/>
            <a:ext cx="66501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tumor type</a:t>
            </a:r>
            <a:r>
              <a:rPr lang="en-US" dirty="0"/>
              <a:t>, there can be many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  <a:r>
              <a:rPr lang="en-US" dirty="0" smtClean="0"/>
              <a:t> </a:t>
            </a: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different stages</a:t>
            </a:r>
            <a:r>
              <a:rPr lang="en-US" dirty="0"/>
              <a:t> of the </a:t>
            </a:r>
            <a:r>
              <a:rPr lang="en-US" dirty="0" smtClean="0"/>
              <a:t>tumor. </a:t>
            </a:r>
          </a:p>
          <a:p>
            <a:r>
              <a:rPr lang="en-US" dirty="0" smtClean="0"/>
              <a:t>Besides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>
                <a:solidFill>
                  <a:srgbClr val="FF0000"/>
                </a:solidFill>
              </a:rPr>
              <a:t>types</a:t>
            </a:r>
            <a:r>
              <a:rPr lang="en-US" dirty="0"/>
              <a:t> of tumors </a:t>
            </a:r>
            <a:r>
              <a:rPr lang="en-US" dirty="0" smtClean="0"/>
              <a:t>may share a </a:t>
            </a:r>
            <a:r>
              <a:rPr lang="en-US" dirty="0">
                <a:solidFill>
                  <a:srgbClr val="FF0000"/>
                </a:solidFill>
              </a:rPr>
              <a:t>similar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But, there is a </a:t>
            </a:r>
            <a:r>
              <a:rPr lang="en-US" b="1" dirty="0" smtClean="0"/>
              <a:t>key insight</a:t>
            </a:r>
            <a:r>
              <a:rPr lang="en-US" dirty="0" smtClean="0"/>
              <a:t> that: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/>
              <a:t> of tumor is one of the </a:t>
            </a:r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Distinguishing </a:t>
            </a:r>
            <a:r>
              <a:rPr lang="en-US" dirty="0" smtClean="0"/>
              <a:t>Factors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And, the </a:t>
            </a:r>
            <a:r>
              <a:rPr lang="en-US" b="1" dirty="0" smtClean="0">
                <a:solidFill>
                  <a:srgbClr val="FF0000"/>
                </a:solidFill>
              </a:rPr>
              <a:t>intensity of tumor</a:t>
            </a:r>
            <a:r>
              <a:rPr lang="en-US" dirty="0" smtClean="0"/>
              <a:t> is frequently different from the rest.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(2)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Local Statistics Intensity </a:t>
            </a:r>
            <a:r>
              <a:rPr lang="en-US" sz="2000" dirty="0" smtClean="0"/>
              <a:t>Based</a:t>
            </a:r>
            <a:br>
              <a:rPr lang="en-US" sz="2000" dirty="0" smtClean="0"/>
            </a:br>
            <a:r>
              <a:rPr lang="en-US" sz="2000" dirty="0" smtClean="0"/>
              <a:t>feature extraction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3934691"/>
            <a:ext cx="713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Purpose: </a:t>
            </a:r>
            <a:r>
              <a:rPr lang="en-US" dirty="0"/>
              <a:t>capturing texture, </a:t>
            </a:r>
            <a:r>
              <a:rPr lang="en-US" dirty="0" smtClean="0"/>
              <a:t>contrast, and </a:t>
            </a:r>
            <a:r>
              <a:rPr lang="en-US" dirty="0"/>
              <a:t>spatial relationships between </a:t>
            </a:r>
            <a:r>
              <a:rPr lang="en-US" dirty="0" smtClean="0"/>
              <a:t>different intensity distribution </a:t>
            </a:r>
            <a:r>
              <a:rPr lang="en-US" dirty="0"/>
              <a:t>in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64" y="1439380"/>
            <a:ext cx="4157589" cy="2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" y="968018"/>
            <a:ext cx="7636632" cy="36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LSIB </a:t>
            </a:r>
            <a:r>
              <a:rPr lang="en-US" sz="2400" b="1" dirty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6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Can be improved?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Combine LSIB with HOG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25236" y="1285462"/>
            <a:ext cx="3110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isolate </a:t>
            </a:r>
            <a:r>
              <a:rPr lang="en-US" dirty="0">
                <a:solidFill>
                  <a:srgbClr val="FF0000"/>
                </a:solidFill>
              </a:rPr>
              <a:t>the tumor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/>
              <a:t> </a:t>
            </a:r>
            <a:r>
              <a:rPr lang="en-US" dirty="0" smtClean="0"/>
              <a:t>and capture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broader spatial relationships between different parts of the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8759" y="1285462"/>
            <a:ext cx="306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ocus </a:t>
            </a:r>
            <a:r>
              <a:rPr lang="en-US" dirty="0">
                <a:solidFill>
                  <a:srgbClr val="FF0000"/>
                </a:solidFill>
              </a:rPr>
              <a:t>specifically on</a:t>
            </a:r>
            <a:r>
              <a:rPr lang="en-US" dirty="0"/>
              <a:t> the </a:t>
            </a:r>
            <a:r>
              <a:rPr lang="en-US" dirty="0" smtClean="0"/>
              <a:t>tumor region and </a:t>
            </a:r>
            <a:r>
              <a:rPr lang="en-US" dirty="0"/>
              <a:t>extracting relevant </a:t>
            </a:r>
            <a:r>
              <a:rPr lang="en-US" dirty="0" smtClean="0"/>
              <a:t>features of tumor instead of the entire brain.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Fusion Dance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24991" y="556636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Segmentation based Classification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68" y="1343891"/>
            <a:ext cx="1873129" cy="272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86" y="1343891"/>
            <a:ext cx="1869990" cy="2722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9968" y="4246418"/>
            <a:ext cx="18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Combine LSIB and HOG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3547" y="4246418"/>
            <a:ext cx="187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Combine Segmentation and Classification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57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Segmentation based Classification: Related work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648691"/>
            <a:ext cx="7386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Ramdas</a:t>
            </a:r>
            <a:r>
              <a:rPr lang="en-US" i="1" dirty="0" smtClean="0"/>
              <a:t> and </a:t>
            </a:r>
            <a:r>
              <a:rPr lang="en-US" i="1" dirty="0" err="1" smtClean="0"/>
              <a:t>Mohd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sz="1000" i="1" dirty="0" smtClean="0"/>
              <a:t>Computer </a:t>
            </a:r>
            <a:r>
              <a:rPr lang="en-US" sz="1000" i="1" dirty="0"/>
              <a:t>Science &amp; Engineering at Osmania University Hyderabad, India</a:t>
            </a:r>
            <a:endParaRPr lang="en-US" sz="1000" dirty="0"/>
          </a:p>
          <a:p>
            <a:r>
              <a:rPr lang="en-US" sz="1000" i="1" dirty="0"/>
              <a:t>Department of Computer Science &amp; Engineering University College of Engineering (A). 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r>
              <a:rPr lang="en-US" sz="1000" i="1" dirty="0" smtClean="0"/>
              <a:t>Osmania </a:t>
            </a:r>
            <a:r>
              <a:rPr lang="en-US" sz="1000" i="1" dirty="0"/>
              <a:t>University Hyderabad, </a:t>
            </a:r>
            <a:r>
              <a:rPr lang="en-US" sz="1000" i="1" dirty="0" smtClean="0"/>
              <a:t>India</a:t>
            </a:r>
          </a:p>
          <a:p>
            <a:endParaRPr lang="en-US" sz="1000" i="1" dirty="0" smtClean="0"/>
          </a:p>
          <a:p>
            <a:r>
              <a:rPr lang="en-US" sz="1200" u="sng" dirty="0">
                <a:hlinkClick r:id="rId3"/>
              </a:rPr>
              <a:t>Brain tumor MRI images identification and classification based on the recurrent convolutional neural network - </a:t>
            </a:r>
            <a:r>
              <a:rPr lang="en-US" sz="1200" u="sng" dirty="0" err="1">
                <a:hlinkClick r:id="rId3"/>
              </a:rPr>
              <a:t>ScienceDirect</a:t>
            </a:r>
            <a:r>
              <a:rPr lang="en-US" sz="1200" dirty="0"/>
              <a:t> - 2022 - 62 </a:t>
            </a:r>
            <a:r>
              <a:rPr lang="en-US" sz="1200" dirty="0" smtClean="0"/>
              <a:t>cites.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65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Related work: I&amp;C + RCNN</a:t>
            </a:r>
            <a:endParaRPr lang="en-US" sz="2000" dirty="0"/>
          </a:p>
        </p:txBody>
      </p:sp>
      <p:pic>
        <p:nvPicPr>
          <p:cNvPr id="2050" name="Picture 2" descr="https://lh7-us.googleusercontent.com/9H-8_aqNkVzpkkmFTdbD7-skS5zZkzHMqN2t3Cpox7fVYQ_GNVnvYv9p6_zn8JWIbbebhX-8aRg_D1ORzmT9t3RHLzzKpvgtryPPdBkJ-5S_di3PorWOXCrrwnqvNX0JWY11n7K6YuiA-Wd2v3f0H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67" y="1524000"/>
            <a:ext cx="2243078" cy="31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sk0q8tLBpSu0pIW7PY-q4_84PXUZAHqnXUCbzpKo5T-nlMEcRtcWIX93Fvs4Y0K3ApSm9JFtmsWp8qFEbX5NUqJczF_bj2kS7OVzuNeUtOcU9endw5jnCeEn3g4sgRjYMVOg5qTfKq8IADJ58ZeU0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54" y="1516539"/>
            <a:ext cx="2526146" cy="32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17" name="Group 16"/>
          <p:cNvGrpSpPr/>
          <p:nvPr/>
        </p:nvGrpSpPr>
        <p:grpSpPr>
          <a:xfrm>
            <a:off x="187895" y="1121929"/>
            <a:ext cx="2847743" cy="2899642"/>
            <a:chOff x="606995" y="1121192"/>
            <a:chExt cx="2847743" cy="2899642"/>
          </a:xfrm>
        </p:grpSpPr>
        <p:sp>
          <p:nvSpPr>
            <p:cNvPr id="14" name="Arc 13"/>
            <p:cNvSpPr/>
            <p:nvPr/>
          </p:nvSpPr>
          <p:spPr>
            <a:xfrm>
              <a:off x="606995" y="1147878"/>
              <a:ext cx="2847743" cy="2847743"/>
            </a:xfrm>
            <a:prstGeom prst="arc">
              <a:avLst>
                <a:gd name="adj1" fmla="val 16200000"/>
                <a:gd name="adj2" fmla="val 5446452"/>
              </a:avLst>
            </a:prstGeom>
            <a:ln>
              <a:solidFill>
                <a:srgbClr val="0033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38412" y="1121192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78753" y="3967463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51177" y="3490787"/>
            <a:ext cx="943061" cy="384056"/>
            <a:chOff x="2551177" y="3490787"/>
            <a:chExt cx="943061" cy="38405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561633" y="3531989"/>
              <a:ext cx="932605" cy="342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51177" y="349078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52970" y="797883"/>
            <a:ext cx="699293" cy="564201"/>
            <a:chOff x="2152970" y="797883"/>
            <a:chExt cx="699293" cy="564201"/>
          </a:xfrm>
        </p:grpSpPr>
        <p:sp>
          <p:nvSpPr>
            <p:cNvPr id="18" name="Oval 17"/>
            <p:cNvSpPr/>
            <p:nvPr/>
          </p:nvSpPr>
          <p:spPr>
            <a:xfrm>
              <a:off x="2152970" y="1216034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18" idx="7"/>
              <a:endCxn id="26" idx="3"/>
            </p:cNvCxnSpPr>
            <p:nvPr/>
          </p:nvCxnSpPr>
          <p:spPr>
            <a:xfrm flipV="1">
              <a:off x="2277631" y="797883"/>
              <a:ext cx="574632" cy="4395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561633" y="1272127"/>
            <a:ext cx="827632" cy="380585"/>
            <a:chOff x="2561633" y="1272127"/>
            <a:chExt cx="827632" cy="380585"/>
          </a:xfrm>
        </p:grpSpPr>
        <p:sp>
          <p:nvSpPr>
            <p:cNvPr id="19" name="Oval 18"/>
            <p:cNvSpPr/>
            <p:nvPr/>
          </p:nvSpPr>
          <p:spPr>
            <a:xfrm>
              <a:off x="2561633" y="1506662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19" idx="7"/>
              <a:endCxn id="28" idx="2"/>
            </p:cNvCxnSpPr>
            <p:nvPr/>
          </p:nvCxnSpPr>
          <p:spPr>
            <a:xfrm flipV="1">
              <a:off x="2686294" y="1272127"/>
              <a:ext cx="702971" cy="25592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64170" y="1895285"/>
            <a:ext cx="899109" cy="185685"/>
            <a:chOff x="2864170" y="1895285"/>
            <a:chExt cx="899109" cy="185685"/>
          </a:xfrm>
        </p:grpSpPr>
        <p:sp>
          <p:nvSpPr>
            <p:cNvPr id="22" name="Oval 21"/>
            <p:cNvSpPr/>
            <p:nvPr/>
          </p:nvSpPr>
          <p:spPr>
            <a:xfrm>
              <a:off x="2864170" y="1934920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22" idx="6"/>
              <a:endCxn id="29" idx="2"/>
            </p:cNvCxnSpPr>
            <p:nvPr/>
          </p:nvCxnSpPr>
          <p:spPr>
            <a:xfrm flipV="1">
              <a:off x="3010220" y="1895285"/>
              <a:ext cx="753059" cy="11266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74638" y="2498725"/>
            <a:ext cx="893150" cy="146050"/>
            <a:chOff x="2974638" y="2498725"/>
            <a:chExt cx="893150" cy="146050"/>
          </a:xfrm>
        </p:grpSpPr>
        <p:sp>
          <p:nvSpPr>
            <p:cNvPr id="24" name="Oval 23"/>
            <p:cNvSpPr/>
            <p:nvPr/>
          </p:nvSpPr>
          <p:spPr>
            <a:xfrm>
              <a:off x="2974638" y="2498725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4" idx="6"/>
              <a:endCxn id="31" idx="2"/>
            </p:cNvCxnSpPr>
            <p:nvPr/>
          </p:nvCxnSpPr>
          <p:spPr>
            <a:xfrm>
              <a:off x="3120688" y="2571750"/>
              <a:ext cx="74710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859088" y="2996043"/>
            <a:ext cx="886791" cy="207639"/>
            <a:chOff x="2859088" y="2996043"/>
            <a:chExt cx="886791" cy="207639"/>
          </a:xfrm>
        </p:grpSpPr>
        <p:sp>
          <p:nvSpPr>
            <p:cNvPr id="23" name="Oval 22"/>
            <p:cNvSpPr/>
            <p:nvPr/>
          </p:nvSpPr>
          <p:spPr>
            <a:xfrm>
              <a:off x="2859088" y="2996043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23" idx="6"/>
              <a:endCxn id="27" idx="2"/>
            </p:cNvCxnSpPr>
            <p:nvPr/>
          </p:nvCxnSpPr>
          <p:spPr>
            <a:xfrm>
              <a:off x="3005138" y="3069068"/>
              <a:ext cx="740741" cy="1346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152970" y="3770037"/>
            <a:ext cx="769441" cy="530983"/>
            <a:chOff x="2152970" y="3770037"/>
            <a:chExt cx="769441" cy="530983"/>
          </a:xfrm>
        </p:grpSpPr>
        <p:sp>
          <p:nvSpPr>
            <p:cNvPr id="20" name="Oval 19"/>
            <p:cNvSpPr/>
            <p:nvPr/>
          </p:nvSpPr>
          <p:spPr>
            <a:xfrm>
              <a:off x="2152970" y="377003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0" idx="5"/>
              <a:endCxn id="30" idx="1"/>
            </p:cNvCxnSpPr>
            <p:nvPr/>
          </p:nvCxnSpPr>
          <p:spPr>
            <a:xfrm>
              <a:off x="2277631" y="3894698"/>
              <a:ext cx="644780" cy="4063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361750" y="1034655"/>
            <a:ext cx="2948995" cy="524622"/>
            <a:chOff x="3361750" y="1034655"/>
            <a:chExt cx="2948995" cy="524622"/>
          </a:xfrm>
        </p:grpSpPr>
        <p:sp>
          <p:nvSpPr>
            <p:cNvPr id="66" name="Rounded Rectangle 65"/>
            <p:cNvSpPr/>
            <p:nvPr/>
          </p:nvSpPr>
          <p:spPr>
            <a:xfrm>
              <a:off x="3605463" y="1034655"/>
              <a:ext cx="2705282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Statement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89265" y="1055929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1750" y="105895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02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45879" y="1650777"/>
            <a:ext cx="3774883" cy="524622"/>
            <a:chOff x="3745879" y="1650777"/>
            <a:chExt cx="3774883" cy="524622"/>
          </a:xfrm>
        </p:grpSpPr>
        <p:sp>
          <p:nvSpPr>
            <p:cNvPr id="67" name="Rounded Rectangle 66"/>
            <p:cNvSpPr/>
            <p:nvPr/>
          </p:nvSpPr>
          <p:spPr>
            <a:xfrm>
              <a:off x="3979475" y="1650777"/>
              <a:ext cx="354128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Methodology and Pipeline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63279" y="167908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45879" y="169036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03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6901" y="3628513"/>
            <a:ext cx="2797706" cy="524622"/>
            <a:chOff x="3326901" y="3628513"/>
            <a:chExt cx="2797706" cy="524622"/>
          </a:xfrm>
        </p:grpSpPr>
        <p:sp>
          <p:nvSpPr>
            <p:cNvPr id="70" name="Rounded Rectangle 69"/>
            <p:cNvSpPr/>
            <p:nvPr/>
          </p:nvSpPr>
          <p:spPr>
            <a:xfrm>
              <a:off x="3562708" y="3628513"/>
              <a:ext cx="2561899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Discussion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46511" y="3652178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6901" y="366071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06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43628" y="2303688"/>
            <a:ext cx="4797100" cy="524622"/>
            <a:chOff x="3843628" y="2303688"/>
            <a:chExt cx="4797100" cy="524622"/>
          </a:xfrm>
        </p:grpSpPr>
        <p:sp>
          <p:nvSpPr>
            <p:cNvPr id="68" name="Rounded Rectangle 67"/>
            <p:cNvSpPr/>
            <p:nvPr/>
          </p:nvSpPr>
          <p:spPr>
            <a:xfrm>
              <a:off x="4015931" y="2303688"/>
              <a:ext cx="4624797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Evaluation Method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67788" y="2355553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3628" y="2379508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04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25639" y="2956599"/>
            <a:ext cx="4665095" cy="524622"/>
            <a:chOff x="3725639" y="2956599"/>
            <a:chExt cx="4665095" cy="524622"/>
          </a:xfrm>
        </p:grpSpPr>
        <p:sp>
          <p:nvSpPr>
            <p:cNvPr id="69" name="Rounded Rectangle 68"/>
            <p:cNvSpPr/>
            <p:nvPr/>
          </p:nvSpPr>
          <p:spPr>
            <a:xfrm>
              <a:off x="3886079" y="2956599"/>
              <a:ext cx="4504655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Result Experiment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745879" y="2987484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25639" y="3004145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05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839478" y="4237697"/>
            <a:ext cx="4681284" cy="548666"/>
            <a:chOff x="2839478" y="4237697"/>
            <a:chExt cx="4681284" cy="548666"/>
          </a:xfrm>
        </p:grpSpPr>
        <p:sp>
          <p:nvSpPr>
            <p:cNvPr id="71" name="Rounded Rectangle 70"/>
            <p:cNvSpPr/>
            <p:nvPr/>
          </p:nvSpPr>
          <p:spPr>
            <a:xfrm>
              <a:off x="3098635" y="4261741"/>
              <a:ext cx="442212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Visualization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59088" y="423769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39478" y="4277576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07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9558" y="1444141"/>
            <a:ext cx="2184512" cy="2255218"/>
            <a:chOff x="509558" y="1444141"/>
            <a:chExt cx="2184512" cy="2255218"/>
          </a:xfrm>
        </p:grpSpPr>
        <p:grpSp>
          <p:nvGrpSpPr>
            <p:cNvPr id="13" name="Group 12"/>
            <p:cNvGrpSpPr/>
            <p:nvPr/>
          </p:nvGrpSpPr>
          <p:grpSpPr>
            <a:xfrm>
              <a:off x="606995" y="1444141"/>
              <a:ext cx="2087075" cy="2255218"/>
              <a:chOff x="606995" y="1328041"/>
              <a:chExt cx="2301964" cy="24874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65249" y="1328041"/>
                <a:ext cx="1243710" cy="2487419"/>
                <a:chOff x="4572000" y="1558088"/>
                <a:chExt cx="1013663" cy="2027326"/>
              </a:xfrm>
            </p:grpSpPr>
            <p:sp>
              <p:nvSpPr>
                <p:cNvPr id="10" name="Freeform 9"/>
                <p:cNvSpPr/>
                <p:nvPr/>
              </p:nvSpPr>
              <p:spPr>
                <a:xfrm flipH="1" flipV="1">
                  <a:off x="4572000" y="1558088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0033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5400000" flipH="1" flipV="1">
                  <a:off x="4572000" y="2571751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 flipH="1" flipV="1">
                <a:off x="606995" y="1558087"/>
                <a:ext cx="2027326" cy="202732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  <a:effectLst>
                <a:outerShdw blurRad="1270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09558" y="2040954"/>
              <a:ext cx="18369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0" lvl="0" algn="ctr">
                <a:buSzPts val="1600"/>
              </a:pPr>
              <a:r>
                <a:rPr lang="en-US" sz="3000" b="1" dirty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Table </a:t>
              </a: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of </a:t>
              </a:r>
            </a:p>
            <a:p>
              <a:pPr marL="127000" lvl="0" algn="ctr">
                <a:buSzPts val="1600"/>
              </a:pP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Contents </a:t>
              </a:r>
              <a:endParaRPr lang="en-US" sz="3000" b="1" dirty="0">
                <a:solidFill>
                  <a:srgbClr val="0066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784223" y="414440"/>
            <a:ext cx="2876311" cy="524622"/>
            <a:chOff x="2784223" y="414440"/>
            <a:chExt cx="2876311" cy="524622"/>
          </a:xfrm>
        </p:grpSpPr>
        <p:sp>
          <p:nvSpPr>
            <p:cNvPr id="64" name="Rounded Rectangle 63"/>
            <p:cNvSpPr/>
            <p:nvPr/>
          </p:nvSpPr>
          <p:spPr>
            <a:xfrm>
              <a:off x="2932113" y="414440"/>
              <a:ext cx="2728421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788940" y="428811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4223" y="440600"/>
              <a:ext cx="58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01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82999" y="470850"/>
              <a:ext cx="16770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0" y="989577"/>
            <a:ext cx="7948579" cy="37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Segmentation </a:t>
            </a:r>
            <a:r>
              <a:rPr lang="en-US" sz="2400" b="1" dirty="0" smtClean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Mertrics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To meet the core aim of this research project, we use: </a:t>
            </a:r>
            <a:endParaRPr lang="en-US" i="1" dirty="0" smtClean="0">
              <a:solidFill>
                <a:srgbClr val="339966"/>
              </a:solidFill>
            </a:endParaRPr>
          </a:p>
          <a:p>
            <a:pPr fontAlgn="base"/>
            <a:r>
              <a:rPr lang="en-US" i="1" dirty="0" smtClean="0">
                <a:solidFill>
                  <a:srgbClr val="339966"/>
                </a:solidFill>
              </a:rPr>
              <a:t>Accuracy</a:t>
            </a:r>
            <a:r>
              <a:rPr lang="en-US" dirty="0"/>
              <a:t>: The proportion of correctly classified instances to the total number of instances.</a:t>
            </a:r>
          </a:p>
          <a:p>
            <a:pPr fontAlgn="base"/>
            <a:r>
              <a:rPr lang="en-US" i="1" dirty="0">
                <a:solidFill>
                  <a:srgbClr val="339966"/>
                </a:solidFill>
              </a:rPr>
              <a:t>F1-score</a:t>
            </a:r>
            <a:r>
              <a:rPr lang="en-US" dirty="0"/>
              <a:t>: The harmonic mean of precision and recall, providing a balance between the two metrics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What is precision, Recall, Accuracy and F1-score? - Nomid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38" y="2105553"/>
            <a:ext cx="4021571" cy="118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4 things you need to know about AI: accuracy, precision, recall and F1  sc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67" y="3363356"/>
            <a:ext cx="407006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Dataset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a-DK" b="1" dirty="0"/>
              <a:t>Brain tumor MRI dataset Cheng [2017], Amin et al. [2022]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is a combination of the following </a:t>
            </a:r>
            <a:r>
              <a:rPr lang="en-US" dirty="0">
                <a:solidFill>
                  <a:srgbClr val="339966"/>
                </a:solidFill>
              </a:rPr>
              <a:t>three </a:t>
            </a:r>
            <a:r>
              <a:rPr lang="en-US" dirty="0" smtClean="0">
                <a:solidFill>
                  <a:srgbClr val="339966"/>
                </a:solidFill>
              </a:rPr>
              <a:t>datasets: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Figshare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Sartaj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and Br35H</a:t>
            </a:r>
            <a:r>
              <a:rPr lang="en-US" dirty="0" smtClean="0"/>
              <a:t>. </a:t>
            </a:r>
            <a:r>
              <a:rPr lang="en-US" dirty="0"/>
              <a:t>This dataset contains </a:t>
            </a:r>
            <a:r>
              <a:rPr lang="en-US" dirty="0">
                <a:solidFill>
                  <a:srgbClr val="339966"/>
                </a:solidFill>
              </a:rPr>
              <a:t>7023</a:t>
            </a:r>
            <a:r>
              <a:rPr lang="en-US" dirty="0"/>
              <a:t> images of human brain MRI </a:t>
            </a:r>
            <a:r>
              <a:rPr lang="en-US" dirty="0" smtClean="0"/>
              <a:t>images as a set of </a:t>
            </a:r>
            <a:r>
              <a:rPr lang="en-US" dirty="0" smtClean="0">
                <a:solidFill>
                  <a:srgbClr val="339966"/>
                </a:solidFill>
              </a:rPr>
              <a:t>2D slices</a:t>
            </a:r>
            <a:r>
              <a:rPr lang="en-US" dirty="0" smtClean="0"/>
              <a:t>, not 3D volume.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dataset </a:t>
            </a:r>
            <a:r>
              <a:rPr lang="en-US" dirty="0"/>
              <a:t>are classified into </a:t>
            </a:r>
            <a:r>
              <a:rPr lang="en-US" dirty="0">
                <a:solidFill>
                  <a:srgbClr val="339966"/>
                </a:solidFill>
              </a:rPr>
              <a:t>4 classes</a:t>
            </a:r>
            <a:r>
              <a:rPr lang="en-US" dirty="0"/>
              <a:t>: </a:t>
            </a:r>
            <a:r>
              <a:rPr lang="en-US" dirty="0" err="1"/>
              <a:t>glioma</a:t>
            </a:r>
            <a:r>
              <a:rPr lang="en-US" dirty="0"/>
              <a:t> - meningioma - no tumor and pituitary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</a:t>
            </a:r>
            <a:r>
              <a:rPr lang="en-US" dirty="0"/>
              <a:t>of these, the dataset curator created the training and testing splits. We followed their </a:t>
            </a:r>
            <a:r>
              <a:rPr lang="en-US" dirty="0" smtClean="0"/>
              <a:t>splits </a:t>
            </a:r>
            <a:r>
              <a:rPr lang="en-US" dirty="0" smtClean="0">
                <a:solidFill>
                  <a:srgbClr val="339966"/>
                </a:solidFill>
              </a:rPr>
              <a:t>5.712</a:t>
            </a:r>
            <a:r>
              <a:rPr lang="en-US" dirty="0" smtClean="0"/>
              <a:t> </a:t>
            </a:r>
            <a:r>
              <a:rPr lang="en-US" dirty="0"/>
              <a:t>images for training and </a:t>
            </a:r>
            <a:r>
              <a:rPr lang="en-US" dirty="0" smtClean="0">
                <a:solidFill>
                  <a:srgbClr val="339966"/>
                </a:solidFill>
              </a:rPr>
              <a:t>1.311</a:t>
            </a:r>
            <a:r>
              <a:rPr lang="en-US" dirty="0" smtClean="0"/>
              <a:t> </a:t>
            </a:r>
            <a:r>
              <a:rPr lang="en-US" dirty="0"/>
              <a:t>for testing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Brain Tumor MRI Dataset Benchmark (Classification) | Papers With Code</a:t>
            </a:r>
            <a:r>
              <a:rPr lang="en-US" dirty="0"/>
              <a:t> - 2022 - </a:t>
            </a:r>
            <a:r>
              <a:rPr lang="en-US" dirty="0" err="1"/>
              <a:t>SoTA</a:t>
            </a:r>
            <a:r>
              <a:rPr lang="en-US" dirty="0"/>
              <a:t> - CASS </a:t>
            </a:r>
            <a:r>
              <a:rPr lang="en-US" dirty="0" smtClean="0"/>
              <a:t>– DINO </a:t>
            </a:r>
            <a:endParaRPr lang="en-US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Dataset </a:t>
            </a:r>
            <a:endParaRPr lang="en-US" sz="2000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3302"/>
              </p:ext>
            </p:extLst>
          </p:nvPr>
        </p:nvGraphicFramePr>
        <p:xfrm>
          <a:off x="1794164" y="1434811"/>
          <a:ext cx="5943600" cy="228600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26670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Testing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405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1311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Training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1321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1339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1595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1457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5712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Testing Method </a:t>
            </a:r>
            <a:endParaRPr lang="en-US" sz="2000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91" y="1537855"/>
            <a:ext cx="6906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test the generalization capability of methods in medical diagnostics, we use a </a:t>
            </a:r>
            <a:r>
              <a:rPr lang="en-US" dirty="0" smtClean="0">
                <a:solidFill>
                  <a:schemeClr val="accent6"/>
                </a:solidFill>
              </a:rPr>
              <a:t>K-Fold </a:t>
            </a:r>
            <a:r>
              <a:rPr lang="en-US" dirty="0">
                <a:solidFill>
                  <a:schemeClr val="accent6"/>
                </a:solidFill>
              </a:rPr>
              <a:t>cross-validation</a:t>
            </a:r>
            <a:r>
              <a:rPr lang="en-US" dirty="0"/>
              <a:t> method for training and testing methods' </a:t>
            </a:r>
            <a:r>
              <a:rPr lang="en-US" dirty="0" smtClean="0"/>
              <a:t>performance (set up following </a:t>
            </a:r>
            <a:r>
              <a:rPr lang="en-US" dirty="0" err="1" smtClean="0"/>
              <a:t>sklearn</a:t>
            </a:r>
            <a:r>
              <a:rPr lang="en-US" dirty="0" smtClean="0"/>
              <a:t> library with K-Fold=4, and x5 time cost for all experiments).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Besides, to ensure the objectivity of the evaluation, we keep the </a:t>
            </a:r>
            <a:r>
              <a:rPr lang="en-US" dirty="0">
                <a:solidFill>
                  <a:schemeClr val="accent6"/>
                </a:solidFill>
              </a:rPr>
              <a:t>testing set</a:t>
            </a:r>
            <a:r>
              <a:rPr lang="en-US" dirty="0"/>
              <a:t> of the dataset, and also evaluate the </a:t>
            </a:r>
            <a:r>
              <a:rPr lang="en-US" dirty="0">
                <a:solidFill>
                  <a:schemeClr val="accent6"/>
                </a:solidFill>
              </a:rPr>
              <a:t>final results</a:t>
            </a:r>
            <a:r>
              <a:rPr lang="en-US" dirty="0"/>
              <a:t> on this testing set. </a:t>
            </a:r>
          </a:p>
        </p:txBody>
      </p:sp>
    </p:spTree>
    <p:extLst>
      <p:ext uri="{BB962C8B-B14F-4D97-AF65-F5344CB8AC3E}">
        <p14:creationId xmlns:p14="http://schemas.microsoft.com/office/powerpoint/2010/main" val="3217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HOG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6" y="731494"/>
            <a:ext cx="3751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LSIB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91858"/>
              </p:ext>
            </p:extLst>
          </p:nvPr>
        </p:nvGraphicFramePr>
        <p:xfrm>
          <a:off x="1600200" y="2045335"/>
          <a:ext cx="5943600" cy="160528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ln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Segmentation </a:t>
            </a: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vs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LSIB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45339"/>
              </p:ext>
            </p:extLst>
          </p:nvPr>
        </p:nvGraphicFramePr>
        <p:xfrm>
          <a:off x="1600200" y="1519555"/>
          <a:ext cx="5943600" cy="265684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SVM-ln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SVM-rbf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0.8965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0.8181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0.8032 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0.9207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0.9092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0.7820 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0.8484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0.9122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0.9181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0.8588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0.8684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618" y="2044700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3618" y="3097357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results using Segmentation </a:t>
            </a: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vs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LSIB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18793"/>
              </p:ext>
            </p:extLst>
          </p:nvPr>
        </p:nvGraphicFramePr>
        <p:xfrm>
          <a:off x="1600200" y="1519555"/>
          <a:ext cx="5943600" cy="26568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Top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Unique Top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The best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0.9496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0.9109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0.8847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0.9381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0.9168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0.9224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5964" y="2077944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964" y="3102441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Table of Contents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30" y="372000"/>
            <a:ext cx="4443457" cy="44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5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results with Related work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04571"/>
              </p:ext>
            </p:extLst>
          </p:nvPr>
        </p:nvGraphicFramePr>
        <p:xfrm>
          <a:off x="1471614" y="1222902"/>
          <a:ext cx="6693691" cy="3391100"/>
        </p:xfrm>
        <a:graphic>
          <a:graphicData uri="http://schemas.openxmlformats.org/drawingml/2006/table">
            <a:tbl>
              <a:tblPr/>
              <a:tblGrid>
                <a:gridCol w="1286411"/>
                <a:gridCol w="1351820"/>
                <a:gridCol w="1351820"/>
                <a:gridCol w="1351820"/>
                <a:gridCol w="1351820"/>
              </a:tblGrid>
              <a:tr h="3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Method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Dataset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CV accuracy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Accuracy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 + HOG (the best)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 + Statistics (the best)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Segmentation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(the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best)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+ CNN - 2023 paper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0.9784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0.9790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I&amp;C + RCNN - 2022 paper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SARTAJ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0.9517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0.9363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89.28-98.42)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Xception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FineTuning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2022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0.9739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0.9764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0.9750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0.9765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87638" y="1136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220465" y="864296"/>
            <a:ext cx="451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Enh</a:t>
            </a:r>
            <a:r>
              <a:rPr lang="en-US" dirty="0"/>
              <a:t> + CNN - 2023 </a:t>
            </a:r>
            <a:r>
              <a:rPr lang="en-US" dirty="0" smtClean="0"/>
              <a:t>paper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lh7-us.googleusercontent.com/Z0OQoAz5LkGb-BxIuSuPyw1fvA-6tr7VxypsQNAadboTzeeHbLBjq9P0U63QJCY3MHvslWDTZTbRhM8C0BkAmdSnLdAt9FKKl7NltB2m5_AdI45R0xT1DBAIm9VbRJOp03puZeokQxzKhAsNRINYv3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7" y="1202891"/>
            <a:ext cx="3066473" cy="322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7-us.googleusercontent.com/8KkecGXl_fpK6zlXZowmqaFA_D6Xzf5rOyLXJ9wbV1ODybjVlB8CrvYFk4b1iI4v0h0Rz9KbUyktcnMlzWT81JMFRaI3DmCIGsQ__dktYQ3LFsKXLp_yHAMfEvXdmFk37ZO5z7Z625GxZIeo7WeKRZ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20993"/>
            <a:ext cx="3127106" cy="30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11016" y="944014"/>
            <a:ext cx="451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Xception</a:t>
            </a:r>
            <a:r>
              <a:rPr lang="en-US" dirty="0" smtClean="0"/>
              <a:t> </a:t>
            </a:r>
            <a:r>
              <a:rPr lang="en-US" dirty="0" err="1" smtClean="0"/>
              <a:t>FineTuning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Research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09009" y="433510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41219" y="987478"/>
            <a:ext cx="73983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the </a:t>
            </a:r>
            <a:r>
              <a:rPr lang="en-US" dirty="0">
                <a:solidFill>
                  <a:srgbClr val="FF0000"/>
                </a:solidFill>
              </a:rPr>
              <a:t>effectiveness of capture</a:t>
            </a:r>
            <a:r>
              <a:rPr lang="en-US" dirty="0"/>
              <a:t> local edge information, shape of tumor and also texture, spatial relationship (location), different intensity distribution of tumor region for Brain Tumor MRI classification using feature extraction such as </a:t>
            </a:r>
            <a:r>
              <a:rPr lang="en-US" dirty="0">
                <a:solidFill>
                  <a:srgbClr val="FF0000"/>
                </a:solidFill>
              </a:rPr>
              <a:t>HOG, LSIB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Besides, </a:t>
            </a:r>
            <a:r>
              <a:rPr lang="en-US" dirty="0">
                <a:solidFill>
                  <a:srgbClr val="FF0000"/>
                </a:solidFill>
              </a:rPr>
              <a:t>combining them</a:t>
            </a:r>
            <a:r>
              <a:rPr lang="en-US" dirty="0"/>
              <a:t> can be an </a:t>
            </a:r>
            <a:r>
              <a:rPr lang="en-US" dirty="0" smtClean="0"/>
              <a:t>better </a:t>
            </a:r>
            <a:r>
              <a:rPr lang="en-US" dirty="0"/>
              <a:t>way for the accurate identification and classification of complex </a:t>
            </a:r>
            <a:r>
              <a:rPr lang="en-US" dirty="0" smtClean="0"/>
              <a:t>tumors. However, </a:t>
            </a:r>
            <a:r>
              <a:rPr lang="en-US" dirty="0"/>
              <a:t>spatial relationship, different intensity distribution features seem to be more essential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Segmentation based classification</a:t>
            </a:r>
            <a:r>
              <a:rPr lang="en-US" dirty="0" smtClean="0"/>
              <a:t> could be a novel way that help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isolate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tumor region</a:t>
            </a:r>
            <a:r>
              <a:rPr lang="en-US" dirty="0"/>
              <a:t> </a:t>
            </a:r>
            <a:r>
              <a:rPr lang="en-US" dirty="0" smtClean="0"/>
              <a:t>and focus on them instead of entire brain.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experiment result shows potential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 dirty="0" smtClean="0">
                <a:solidFill>
                  <a:srgbClr val="FF0000"/>
                </a:solidFill>
              </a:rPr>
              <a:t>resonation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by an ML segmentation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Amid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explosion of DL and CNN, our research shows that understanding and creatively combining traditional ML methods still shows effectiveness and has essential application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Limitation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9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Recom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endation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09009" y="433510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Future Research Direction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7521;p60"/>
          <p:cNvSpPr txBox="1">
            <a:spLocks/>
          </p:cNvSpPr>
          <p:nvPr/>
        </p:nvSpPr>
        <p:spPr>
          <a:xfrm>
            <a:off x="323080" y="3012396"/>
            <a:ext cx="6531376" cy="51378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9" name="Google Shape;17521;p60"/>
          <p:cNvSpPr txBox="1">
            <a:spLocks/>
          </p:cNvSpPr>
          <p:nvPr/>
        </p:nvSpPr>
        <p:spPr>
          <a:xfrm>
            <a:off x="326065" y="376835"/>
            <a:ext cx="8466706" cy="56206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8" name="Google Shape;17521;p60"/>
          <p:cNvSpPr txBox="1">
            <a:spLocks/>
          </p:cNvSpPr>
          <p:nvPr/>
        </p:nvSpPr>
        <p:spPr>
          <a:xfrm>
            <a:off x="331351" y="944979"/>
            <a:ext cx="8458435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6" name="Google Shape;17521;p60"/>
          <p:cNvSpPr txBox="1">
            <a:spLocks/>
          </p:cNvSpPr>
          <p:nvPr/>
        </p:nvSpPr>
        <p:spPr>
          <a:xfrm>
            <a:off x="3275756" y="944979"/>
            <a:ext cx="2576093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7" name="Google Shape;17523;p60"/>
          <p:cNvSpPr txBox="1">
            <a:spLocks/>
          </p:cNvSpPr>
          <p:nvPr/>
        </p:nvSpPr>
        <p:spPr>
          <a:xfrm>
            <a:off x="6213693" y="944979"/>
            <a:ext cx="2576093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accent4"/>
              </a:solidFill>
            </a:endParaRPr>
          </a:p>
        </p:txBody>
      </p:sp>
      <p:sp>
        <p:nvSpPr>
          <p:cNvPr id="10" name="Google Shape;17521;p60"/>
          <p:cNvSpPr txBox="1">
            <a:spLocks/>
          </p:cNvSpPr>
          <p:nvPr/>
        </p:nvSpPr>
        <p:spPr>
          <a:xfrm>
            <a:off x="323080" y="944979"/>
            <a:ext cx="2590833" cy="172187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9984" y="998056"/>
            <a:ext cx="2576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Using </a:t>
            </a:r>
            <a:r>
              <a:rPr lang="en-US" sz="1600" dirty="0" smtClean="0"/>
              <a:t>multiple convolution </a:t>
            </a:r>
            <a:r>
              <a:rPr lang="en-US" sz="1600" dirty="0"/>
              <a:t>layers in a CNN allows the network to learn increasingly complex features from the input </a:t>
            </a:r>
            <a:r>
              <a:rPr lang="en-US" sz="1600" dirty="0">
                <a:solidFill>
                  <a:srgbClr val="FF0000"/>
                </a:solidFill>
              </a:rPr>
              <a:t>image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video</a:t>
            </a:r>
            <a:r>
              <a:rPr lang="en-US" sz="1600" dirty="0"/>
              <a:t>. </a:t>
            </a:r>
          </a:p>
        </p:txBody>
      </p:sp>
      <p:sp>
        <p:nvSpPr>
          <p:cNvPr id="11" name="Google Shape;17521;p60"/>
          <p:cNvSpPr txBox="1">
            <a:spLocks/>
          </p:cNvSpPr>
          <p:nvPr/>
        </p:nvSpPr>
        <p:spPr>
          <a:xfrm>
            <a:off x="324263" y="3527340"/>
            <a:ext cx="6531376" cy="102858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405" y="1209415"/>
            <a:ext cx="2348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The first convolution layers learn simple features, such as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edges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corners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1007" y="1185123"/>
            <a:ext cx="2481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The deeper convolution layers learn more complex features, such as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shapes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textures</a:t>
            </a:r>
            <a:r>
              <a:rPr lang="en-US" sz="16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392" y="3626131"/>
            <a:ext cx="601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Pooling layers </a:t>
            </a:r>
            <a:r>
              <a:rPr lang="en-US" sz="1600" b="1" dirty="0"/>
              <a:t>reduce feature map dimensions </a:t>
            </a:r>
            <a:r>
              <a:rPr lang="en-US" sz="1600" dirty="0"/>
              <a:t>while retaining crucial information using operations like max pooling (selecting maximum values) or average pooling (calculating averages).</a:t>
            </a:r>
            <a:endParaRPr lang="en-US" sz="1600" b="1" dirty="0"/>
          </a:p>
        </p:txBody>
      </p:sp>
      <p:sp>
        <p:nvSpPr>
          <p:cNvPr id="20" name="Google Shape;329;p32"/>
          <p:cNvSpPr txBox="1"/>
          <p:nvPr/>
        </p:nvSpPr>
        <p:spPr>
          <a:xfrm>
            <a:off x="481927" y="421210"/>
            <a:ext cx="4299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Purpose of Convolution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ayers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29;p32"/>
          <p:cNvSpPr txBox="1"/>
          <p:nvPr/>
        </p:nvSpPr>
        <p:spPr>
          <a:xfrm>
            <a:off x="386512" y="3004150"/>
            <a:ext cx="543653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Purpose of Pooling </a:t>
            </a: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ayers  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2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28675" y="4543668"/>
            <a:ext cx="2877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https://poloclub.github.io/cnn-explainer/</a:t>
            </a:r>
            <a:endParaRPr lang="en-US" sz="1200" dirty="0"/>
          </a:p>
        </p:txBody>
      </p:sp>
      <p:sp>
        <p:nvSpPr>
          <p:cNvPr id="6" name="AutoShape 6" descr="data:image/png;base64,iVBORw0KGgoAAAANSUhEUgAAAZUAAAGTCAYAAADgAo8mAAAAOXRFWHRTb2Z0d2FyZQBNYXRwbG90bGliIHZlcnNpb24zLjcuMSwgaHR0cHM6Ly9tYXRwbG90bGliLm9yZy/bCgiHAAAACXBIWXMAAA9hAAAPYQGoP6dpAAAWIElEQVR4nO3d32vc97kn8GdGP76SbVn+Xce1Yp+0kJZNHThhWRYOuGmhtOR66U0KKaHkTwgqLMX0QtfxTSFXvQzk9twkV23PlixL2Isemj3JHteO5aiN88sjxRqNpJnZiyQq7LGckZ4nsuS8XjBgmc/3mUff+c689Z1fT2s4HA4DAAq0H3QDADw8hAoAZYQKAGWECgBlhAoAZYQKAGWECgBlhAoAZcb34koGg0EsLS3FzMxMtFqtvbhKAIoMh8NYWVmJc+fORbt9/3ORPQmVpaWlmJub24urAuArsri4GOfPn7/vmj0JlZmZmYiI+N5/++8xNjG1F1fJHhkUHEG947mz19Vv9tM9TH/zbrrGYyc+StdotwbpGn/79Ghq+4/fOpXu4cSf89/+dGSxl64x1ttM19g8NJGusX40d0dZPzqW7mGYuJv1N9biX1/99dZj+f3sSah88ZTX2MRUjE0KlYdJq+AIGmtyodKezofK2KH8g8/E4cl0jYpQGRs2uR6m8vfRscl8qIyP558qH9vM364xng+VwUTujtKffLCh8oVRXr7wQj0AZYQKAGWECgBlhAoAZXb86tGrr74aZ8+ejWvXrsVzzz13zzW9Xi96vb+/c2N5eXnXDQJwcOz4TOXkyZOxsbERjz766LZrFhYWYnZ2duviMyoAXw87DpX33nsvxsbG4ubNm9uumZ+fj06ns3VZXFxMNQnAwbDjp79+9rOfRUTE5cuXt13TNE00Te698gAcPF6oB6CMUAGgjFABoIxQAaCMUAGgzJ58SzFfgYJvHC352voT+Ubuns99y/Dxf/gk3cN/Obv9W+RHdb7J9/F/V8+ka7zf/vKvJ7+f/nT+m5J7s/lv1Z06kj9Ax9by31Lc7uW/BXsy+fnvwUT+frY5tfsaw/7o3zrtTAWAMkIFgDJCBYAyQgWAMkIFgDJCBYAyQgWAMkIFgDJCBYAyQgWAMkIFgDJCBYAyQgWAMkIFgDJCBYAyQgWAMoZ0HVAbh/NDe9ZO5vtYO5cfgvSNRz9ObX/5kX9P9/DU4evpGofbvXSNd9dOpGsMhrljYzg5+kCm7WwcSZeI4Xj+GG+t54/PsfV0iWiv5/5+n2jyQ88GY7uvMdjBbnSmAkAZoQJAGaECQBmhAkAZoQJAGaECQBmhAkAZoQJAGaECQBmhAkAZoQJAGaECQBmhAkAZoQJAGaECQJkdz1P53e9+F+Pj43Hjxo149tln77mm1+tFr/f32RLLy8u77/AhNCiYYtM7lq+x9s2NdI25ix+ma/znU++mtv+H5oN0D0fba+ka68P8zItufyLfx2ayj1Z+nspgMl0i+k1+nspwMn9na6/mB6q0urka44fyO3Tj8O7PIdqbox8TO76W7373u9Hv92NiYvuDf2FhIWZnZ7cuc3NzO70aAA6gHYfKb3/724j47OxjMBjcc838/Hx0Op2ty+LiYqpJAA6GHZ8bvvjiixERcfny5W3XNE0TTdPsvisADiQv1ANQRqgAUEaoAFBGqABQRqgAUEaoAFBGqABQRqgAUEaoAFBGqABQRqgAUEaoAFBGqABQpmBc1NdLyYCtE/nhQ925zXSNigFb//XM9XSN2bFuavubvZPpHj7ePJKusVowmermyol0jbvd3DeEtw/lj63uufwxvrxa8fB0KF3h8M18F2MfJ4d0LeeHyI3PJPbnxr3HnNyLMxUAyggVAMoIFQDKCBUAyggVAMoIFQDKCBUAyggVAMoIFQDKCBUAyggVAMoIFQDKCBUAyggVAMoIFQDKCBUAynzthnQNx3Lbb8wUDNg6O/rAm+2cnvskXeOfzlxL17g4lR/09dbqudT2/9b5RrqHT9dzg60iIu728kO67nyQHxYWg9wxOnPm03QLM6c76RpLk/mBZYOJ/G0y3p1K1zh0ZzW1fftO/jaZOLb736O1OfrgNmcqAJQRKgCUESoAlBEqAJQRKgCUESoAlBEqAJTZ8edUXn755Xj88cfj+vXr8dxzz91zTa/Xi16vt/Xz8vLyrhsE4ODY8ZnK6dOn48aNG/Hoo49uu2ZhYSFmZ2e3LnNzc6kmATgYdhwqU1NTcfHixbh58+a2a+bn56PT6WxdFhcXU00CcDDs+Omvn/zkJxERcfny5W3XNE0TTZP/2gsADhYv1ANQRqgAUEaoAFBGqABQRqgAUOZgDenKz8eKjSO5Iqtnh+kemosr6RrfOfF+usZEu5+u8fbq2XSNNz/Y/jNPo1h6/1i6h2EvOb0tIlob+b/RJu/ka2QH0U19c/SBTNt56lT+YwTHp7rpGn9ez39G7vB7+YfJQ+O5G2X40d10D2Orx3Z//X1DugB4AIQKAGWECgBlhAoAZYQKAGWECgBlhAoAZYQKAGWECgBlhAoAZYQKAGWECgBlhAoAZYQKAGWECgBlhAoAZQ7UkK5BQbe948kezq+le5g7fiddoykYsHV99WS6xs2VE+ka772b62Pi4/yB0RqkS0QU1Jj4ND+JbjCR2352Kn+M/9PRd9I1njycH/T115WZdI3esVPpGoMmd6O01jfSPbTWdz98rdUf/fHGmQoAZYQKAGWECgBlhAoAZYQKAGWECgBlhAoAZYQKAGWECgBlhAoAZYQKAGWECgBlhAoAZYQKAGWECgBldjyI4o9//GP84Q9/iLm5uXj22WfvuabX60Wv19v6eXl5efcdAnBg7DhUHnnkkfjBD34QN27c2HbNwsJCXLlyJdPXPW0cyQ8wWntk94NqIiIeO/tRuoe5w3fSNbr95CSmiLi5kpxYFhGL7+UHfU3fyv0uEyvpFiLyh1b0m4I2hgU1kvPbmrHcfSQi4uLEh+kaJ5vely/6Eq8d/0/pGn8+kh/SFWO5A2zY7aZbaK/tftBXqz/6tjt++uudd96Js2fPxvLycgwG9x51Nz8/H51OZ+uyuJif4AbA/rfjM5Uf//jHERHxi1/8Yts1TdNE0xT82QbAgeKFegDKCBUAyggVAMoIFQDKCBUAyggVAMoIFQDKCBUAyggVAMoIFQDKCBUAyggVAMoIFQDK7PhbijMGkxGtyd1v3zuRHzZx7JHcwLDvHV9K91Dhxqcn0jUWb+VnoRy6lrhBP3d4KXe7jnfzx8V6waye9nTBUJYCg+S9uruZn9UzlR3qEhHfmjiSrnGquZuuMcjvjrThZn7GTWtj9zVag9G3daYCQBmhAkAZoQJAGaECQBmhAkAZoQJAGaECQBmhAkAZoQJAGaECQBmhAkAZoQJAGaECQBmhAkAZoQJAGaECQJm9HdI1HtFKXOP68UG6h3889X5q+0ebj9M93OzlB2zd+vhYusbUYn7A1sy7+dvk0Ae5AUT9Jv+30WAiX6Odn0sVg7F8jeGhBz8s7HArP1SqN9xI17izPp2u0c63Ea313P4YtvK36XB89wfXsD/6ts5UACgjVAAoI1QAKCNUACgjVAAoI1QAKCNUACgz8qdGrl69GsPhMH7605/GW2+9Fd1uN5555pl7ru31etHr9bZ+Xl5ezncKwL438pnKiRMn4umnn45r165FRMT09PYfKlpYWIjZ2dmty9zcXL5TAPa9kUPl7t278dprr8X58+djOBxGt9vddu38/Hx0Op2ty+LiYkmzAOxvIz/99cILL2z9+8KFC/dd2zRNNE2z+64AOJC8UA9AGaECQBmhAkAZoQJAGaECQJk9HtLVitZEYtjMbH5azhMzS6ntz018ku7hfy8/mq6x9kF++NCpm8N0jaN/2f6t5aNqDXN9bJ6dSvcwbD/4wVYREf0m38faqdz23z76QbqHCm9v5Kee/aVzMl1jciVdIlq93JCu9pEj6R6Gh3b/jtzhDm4KZyoAlBEqAJQRKgCUESoAlBEqAJQRKgCUESoAlBEqAJQRKgCUESoAlBEqAJQRKgCUESoAlBEqAJQRKgCUESoAlNnjIV0RrcQ1Hp5ZS/fwWHM7tX2/IIf/uno0XWP6r/mbbvYv+f05ceujdI3+mdnc9pP526S/+/lFWzYOFQzYOp0fnLb+SG6YXdPODZSKiPjd6rfTNf519Xy6xvvvnkjX+MYng3SNGMsdo+1T+d9jfWb3B/nm5ujHpTMVAMoIFQDKCBUAyggVAMoIFQDKCBUAyggVAMoIFQDKCBUAyggVAMoIFQDKCBUAyggVAMoIFQDKCBUAyow8lOOll16K48ePxw9/+MP405/+FGfOnImnnnrqnmt7vV70er2tn5eXl/OdArDvjRwqTz75ZLTb7Zieno5Tp07Fxsb2g4AWFhbiypUr/+H/h+OfXXbr+KHu7jf+3GOTuSFd/9Z7JN3D7ZUj6RrNx+kSMXn703SNYTd/mwwncgOIekfzw7G6pwoGbJ0pGOZ0uvfla77E9FRuSNe/r5xO9/B/OmfTNa6/fzJdY/pWfpjd+Fo/XaN/JDcFrnU4P0Vu48ju98Xmxujbjvz017Vr1+I3v/lNbG5uxvT0dNy6dWvbtfPz89HpdLYui4uLIzcEwME1cvw8//zz8fzzz0dExJkzZ+KJJ57Ydm3TNNE0BfNZAThQvFAPQBmhAkAZoQJAGaECQBmhAkAZoQJAGaECQBmhAkAZoQJAGaECQBmhAkAZoQJAGaECQJn8sIEdGIxFtMZ2v/2ZQyvpHs6N5eZVfDye72FyfDNdo2ByRwwnC27+c/nZG8uPHUpt3/l2uoXYPL2erjF1ND8Lpd3O37Jrq5Op7d++9Y10D4O7E+kaze3Eg8Xnpj8Ypmu0+/ka/UO5/TGYzP/9v3Fk9zU2N0bf1pkKAGWECgBlhAoAZYQKAGWECgBlhAoAZYQKAGWECgBlhAoAZYQKAGWECgBlhAoAZYQKAGWECgBlhAoAZYQKAGX2dEjXcOyzy24dGs8PUppp5wb/XBj/JN3DpdN/Tdf4l4sn0zUmV2bTNVqD/ACjzrdzf9v0z+aHY01MbaRrrPfyd6fBar7G+J1cjXZ+V8T4p610jeZO/tia/DRfo5WfqRf9qdzjzsbh/N//m1O7r9FvG9IFwAMgVAAoI1QAKCNUACgjVAAoI1QAKCNUACgz8hvar169Gp1OJ375y1/G73//++h2u/HMM8/cc22v14te7++fHVheXs53CsC+N/KZyqVLl+LYsWMxGAwiImJ6enrbtQsLCzE7O7t1mZuby3cKwL43cqi8/fbbcefOnVhaWorhcBjdbnfbtfPz89HpdLYui4uLJc0CsL+N/PTXCy+8sPXvCxcu3Hdt0zTRNM3uuwLgQPJCPQBlhAoAZYQKAGWECgBlhAoAZfZ0SFer/9llt5bXt/9szKhWBokGIuJYQQz/48zNdI3/efFiusad9SPpGu1efof0jg9S2w8LethYnUrXGFvN99HczdcY3/7d/iOpGNI1luwhomZI10Q3d2xV2TiSu103DuWPi0FiTthgB7vRmQoAZYQKAGWECgBlhAoAZYQKAGWECgBlhAoAZYQKAGWECgBlhAoAZYQKAGWECgBlhAoAZYQKAGWECgBlhAoAZfZ0SFd7I6KdiLF37xxP9/A/unOp7b/XLKV7eKx5P13jyXPvpWv8r+7FdI327cl0jfFuK9dDJ38Yt9dzPUREjK2nS0Tk51JFezO3/dhavonJ5X0yYKtgf24WDMjamM4dX8PEgK0vtBK7s7WD/ehMBYAyQgWAMkIFgDJCBYAyQgWAMkIFgDJCBYAyQgWAMkIFgDJCBYAyQgWAMkIFgDJCBYAyQgWAMkIFgDIjD6K4evVqRET86Ec/iuvXr8eZM2fiqaeeuufaXq8XvV5v6+fl5eVkmwAcBCOHyqVLl2JlZSW+853vxMrKSmxsbGy7dmFhIa5cufIf/r+9GdFODJvp3Dm0+40/988fPZna/t2ZU+kePtw4kq6xuHIsXWPYzU/+GVsrGG6VrDG2lm6hxE4GGW1bo5+vMb6aa6QpGLA1vpYfsNVKDhuLiOhP5Y/PzYIaw+RzQhXHRcpXMaTr+vXrcePGjbh9+3ZMT0/HrVu3tl07Pz8fnU5n67K4uDh6RwAcWCOfqfz85z/f+veZM2fiiSee2HZt0zTRNE2uMwAOHC/UA1BGqABQRqgAUEaoAFBGqABQRqgAUEaoAFBGqABQRqgAUEaoAFBGqABQRqgAUEaoAFBGqABQZuSvvq/Q7n82qGvXOhPpHt755HRq+83stJ2I2Bzka6z2JtM1Yvjghw9VaOXnQZVobz+3bmRj6/kBWRPJIV3tzXwPg/H8sTWoGLDV7I9jfL8co3thHzwkAPCwECoAlBEqAJQRKgCUESoAlBEqAJQRKgCUESoAlBEqAJQRKgCUESoAlBEqAJQRKgCUESoAlBEqAJTZ23kqG8Not3Y/q2FiOZ+BH344k9o+0/8XpsYzQ2U+MyiYhRKT+SEP/en8bZLdpa1+fl+M9dIlor2RPzbG1vJ9RLKNkhkkY/tjjknF3aTgLv+14kwFgDJCBYAyQgWAMkIFgDJCBYAyQgWAMkIFgDIjf07l9ddfjzfeeCNeeOGFeOutt6Lb7cYzzzxzz7W9Xi96vb+/8X95eTnfKQD73sih8vjjj0fTNHHt2rWIiJient527cLCQly5ciXfHQAHyshPf73yyivx5ptvxvnz52M4HEa329127fz8fHQ6na3L4uJiSbMA7G8jn6m8+OKLW/++cOHCfdc2TRNN0+y+KwAOJC/UA1BGqABQRqgAUEaoAFBGqABQZk+HdLX6n112a2IlP3Gn/8FkavsP2rkhXxERU4fW0zVaBcOHxprEjfG5iiFdw95YavtWftZYyXCs8e3fZT+yit8lOyBrvwzHqlCxP9kZZyoAlBEqAJQRKgCUESoAlBEqAJQRKgCUESoAlBEqAJQRKgCUESoAlBEqAJQRKgCUESoAlBEqAJQRKgCU2ZN5KsPhMCIi+uu5oRX9Xn5Iw2AtN2BhuNpL99CPjXSNinkqg25+2MSgm5/JMljLzVOpOC7a+RE30V4fpmuUzP9I7g7zVPj/9Tc+e+z+4rH8flrDUVYl3bp1K+bm5r7qqwHgK7S4uBjnz5+/75o9CZXBYBBLS0sxMzMTrXv8ib28vBxzc3OxuLgYR48e/arbeejZn7Xsz1r2Z6292J/D4TBWVlbi3Llz0W7f/1R2T57+arfbX5puERFHjx51kBWyP2vZn7Xsz1pf9f6cnZ0daZ0X6gEoI1QAKLMvQqVpmvjVr34VTdM86FYeCvZnLfuzlv1Za7/tzz15oR6Ar4d9caYCwMNBqABQRqgAUGZfhMqrr74ab7zxxoNu46Hx8ssvx+3btx90Gw+Nq1evxksvvRR/+9vfHnQrD4WrV6/Gr3/96+j381/xQ8Trr78eV65c2TfH574IlZMnT0a3233QbTw0Tp8+Hb1e/jvK+MyJEyfi6aefjmvXrj3oVh4Kly5dimPHjsVg4Iu5Kjz++OPx/e9/f98cn/siVD766KOYnp5+0G08NI4dOxZLS0sPuo2Hxt27d+O1116Lb33rWw+6lYfC22+/HXfu3IlOp/OgW3kovPLKK/Hmm2/um+PTW4oBKLMvzlQAeDgIFQDKCBUAyggVAMoIFQDKCBUAyggVAMoIFQDKCBUAyggVAMr8P9Uq7uv+piv8AAAAAElFTkSuQmCC"/>
          <p:cNvSpPr>
            <a:spLocks noChangeAspect="1" noChangeArrowheads="1"/>
          </p:cNvSpPr>
          <p:nvPr/>
        </p:nvSpPr>
        <p:spPr bwMode="auto">
          <a:xfrm>
            <a:off x="1485611" y="2280083"/>
            <a:ext cx="1777134" cy="17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2" y="823640"/>
            <a:ext cx="1944277" cy="1925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5" y="843871"/>
            <a:ext cx="1916660" cy="190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56" y="824788"/>
            <a:ext cx="1928130" cy="1943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092" y="805809"/>
            <a:ext cx="1969247" cy="193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45" y="2978664"/>
            <a:ext cx="1958604" cy="1958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44" y="2958062"/>
            <a:ext cx="1955487" cy="1936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93025" y="322846"/>
            <a:ext cx="229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MNIST digit 0 and 1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78242" y="642927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 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44935" y="631657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Conv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0889" y="618312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ReLU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2825" y="624874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Conv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7538" y="2769769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ReLU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3533" y="2772142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Pooling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15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28771" r="15014" b="43853"/>
          <a:stretch/>
        </p:blipFill>
        <p:spPr>
          <a:xfrm>
            <a:off x="557177" y="1311740"/>
            <a:ext cx="7958262" cy="20712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82" y="928255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of Cat Dog Image Classification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351" y="4454188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VGG 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4" y="849570"/>
            <a:ext cx="6309014" cy="355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02331" y="451682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Why it matters?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0912" y="847482"/>
            <a:ext cx="700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Brain tumor </a:t>
            </a:r>
            <a:r>
              <a:rPr lang="en-US" b="1" dirty="0" smtClean="0"/>
              <a:t>classification: </a:t>
            </a:r>
            <a:r>
              <a:rPr lang="en-US" dirty="0" smtClean="0"/>
              <a:t>is </a:t>
            </a:r>
            <a:r>
              <a:rPr lang="en-US" dirty="0"/>
              <a:t>a crucial task in medical imaging for accurate diagnosis and treatment planning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upload.wikimedia.org/wikipedia/commons/thumb/b/b9/Brain_headBorder.jpg/290px-Brain_headB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22" y="1489927"/>
            <a:ext cx="2762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5/5f/Hirnmetastase_MRT-T1_KM.jpg/220px-Hirnmetastase_MRT-T1_K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76" y="1489927"/>
            <a:ext cx="2526014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1022" y="4008731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nvasive </a:t>
            </a:r>
            <a:r>
              <a:rPr lang="en-US" dirty="0"/>
              <a:t>diagnostic </a:t>
            </a:r>
            <a:r>
              <a:rPr lang="en-US" dirty="0" smtClean="0"/>
              <a:t>methods of WHO: </a:t>
            </a:r>
            <a:r>
              <a:rPr lang="en-US" i="1" dirty="0" smtClean="0">
                <a:solidFill>
                  <a:srgbClr val="FF0000"/>
                </a:solidFill>
              </a:rPr>
              <a:t>not allow rapid diagnosis </a:t>
            </a:r>
            <a:r>
              <a:rPr lang="en-US" dirty="0" smtClean="0"/>
              <a:t>in a </a:t>
            </a:r>
            <a:r>
              <a:rPr lang="en-US" dirty="0">
                <a:solidFill>
                  <a:srgbClr val="FF0000"/>
                </a:solidFill>
              </a:rPr>
              <a:t>clinical trial</a:t>
            </a:r>
            <a:r>
              <a:rPr lang="en-US" i="1" dirty="0" smtClean="0"/>
              <a:t>, expensive </a:t>
            </a:r>
            <a:r>
              <a:rPr lang="en-US" i="1" dirty="0"/>
              <a:t>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8676" y="4001804"/>
            <a:ext cx="287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Non-invasive </a:t>
            </a:r>
            <a:r>
              <a:rPr lang="en-US" dirty="0"/>
              <a:t>diagnostic </a:t>
            </a:r>
            <a:r>
              <a:rPr lang="en-US" dirty="0" smtClean="0"/>
              <a:t>methods base on MRI, CT: help rapid diagnosis and </a:t>
            </a:r>
            <a:r>
              <a:rPr lang="en-US" dirty="0"/>
              <a:t>accurately classify</a:t>
            </a:r>
          </a:p>
        </p:txBody>
      </p:sp>
    </p:spTree>
    <p:extLst>
      <p:ext uri="{BB962C8B-B14F-4D97-AF65-F5344CB8AC3E}">
        <p14:creationId xmlns:p14="http://schemas.microsoft.com/office/powerpoint/2010/main" val="35141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970" y="3612324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VGG 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9" y="1120920"/>
            <a:ext cx="8319655" cy="23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Calibri"/>
                <a:ea typeface="Calibri"/>
                <a:cs typeface="Calibri"/>
                <a:sym typeface="Calibri"/>
              </a:rPr>
              <a:t>Advantages and Disadvantages of CNNs 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246" y="4494247"/>
            <a:ext cx="786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https://www.linkedin.com/advice/0/what-advantages-disadvantages-using-convolutional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556" y="731550"/>
            <a:ext cx="752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Advantages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raw pixel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require manual feature engineering (feature extractor) or pre-processing (PCA)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Automatic</a:t>
            </a:r>
            <a:r>
              <a:rPr lang="en-US" dirty="0" smtClean="0"/>
              <a:t> feature extractor </a:t>
            </a:r>
          </a:p>
          <a:p>
            <a:pPr lvl="2"/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A</a:t>
            </a:r>
            <a:r>
              <a:rPr lang="en-US" dirty="0" smtClean="0"/>
              <a:t>dapt </a:t>
            </a:r>
            <a:r>
              <a:rPr lang="en-US" dirty="0"/>
              <a:t>to the most salient </a:t>
            </a:r>
            <a:r>
              <a:rPr lang="en-US" b="1" dirty="0"/>
              <a:t>characteristics of the images</a:t>
            </a:r>
            <a:r>
              <a:rPr lang="en-US" dirty="0"/>
              <a:t>, such as </a:t>
            </a:r>
            <a:r>
              <a:rPr lang="en-US" dirty="0" smtClean="0"/>
              <a:t>	edges</a:t>
            </a:r>
            <a:r>
              <a:rPr lang="en-US" dirty="0"/>
              <a:t>, </a:t>
            </a:r>
            <a:r>
              <a:rPr lang="en-US" dirty="0" smtClean="0"/>
              <a:t>		shapes</a:t>
            </a:r>
            <a:r>
              <a:rPr lang="en-US" dirty="0"/>
              <a:t>, colors, textures, and </a:t>
            </a:r>
            <a:r>
              <a:rPr lang="en-US" dirty="0" smtClean="0"/>
              <a:t>objects </a:t>
            </a:r>
            <a:r>
              <a:rPr lang="en-US" dirty="0" smtClean="0">
                <a:sym typeface="Wingdings" panose="05000000000000000000" pitchFamily="2" charset="2"/>
              </a:rPr>
              <a:t> generalize well to new data and 	</a:t>
            </a:r>
            <a:r>
              <a:rPr lang="en-US" b="1" dirty="0" smtClean="0">
                <a:sym typeface="Wingdings" panose="05000000000000000000" pitchFamily="2" charset="2"/>
              </a:rPr>
              <a:t>recognize 	pattern of image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Dimensionally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training and inference faster and more </a:t>
            </a:r>
            <a:r>
              <a:rPr lang="en-US" dirty="0" smtClean="0"/>
              <a:t>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Transfer Learning</a:t>
            </a:r>
            <a:r>
              <a:rPr lang="en-US" b="1" dirty="0" smtClean="0"/>
              <a:t>,</a:t>
            </a:r>
            <a:r>
              <a:rPr lang="en-US" dirty="0" smtClean="0"/>
              <a:t> data argumentation.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6556" y="2762875"/>
            <a:ext cx="619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interpret and explain: </a:t>
            </a:r>
            <a:r>
              <a:rPr lang="en-US" dirty="0" smtClean="0">
                <a:solidFill>
                  <a:srgbClr val="FF0000"/>
                </a:solidFill>
              </a:rPr>
              <a:t>human interpretable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a </a:t>
            </a:r>
            <a:r>
              <a:rPr lang="en-US" b="1" dirty="0"/>
              <a:t>large amount of labeled data </a:t>
            </a:r>
            <a:r>
              <a:rPr lang="en-US" dirty="0"/>
              <a:t>to train </a:t>
            </a:r>
            <a:r>
              <a:rPr lang="en-US" dirty="0" smtClean="0"/>
              <a:t>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</a:t>
            </a:r>
            <a:r>
              <a:rPr lang="en-US" b="1" dirty="0"/>
              <a:t>computation </a:t>
            </a:r>
            <a:r>
              <a:rPr lang="en-US" b="1" dirty="0" smtClean="0"/>
              <a:t>cost</a:t>
            </a:r>
            <a:r>
              <a:rPr lang="en-US" dirty="0"/>
              <a:t> </a:t>
            </a:r>
            <a:r>
              <a:rPr lang="en-US" b="1" dirty="0" smtClean="0"/>
              <a:t>(GPU)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Curse of Dimensionality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6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521;p60"/>
          <p:cNvSpPr txBox="1">
            <a:spLocks/>
          </p:cNvSpPr>
          <p:nvPr/>
        </p:nvSpPr>
        <p:spPr>
          <a:xfrm>
            <a:off x="341497" y="311888"/>
            <a:ext cx="8426674" cy="5390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3" name="Google Shape;17521;p60"/>
          <p:cNvSpPr txBox="1">
            <a:spLocks/>
          </p:cNvSpPr>
          <p:nvPr/>
        </p:nvSpPr>
        <p:spPr>
          <a:xfrm>
            <a:off x="341497" y="850927"/>
            <a:ext cx="8426674" cy="37219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65857" y="314890"/>
            <a:ext cx="4696249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Tasks using CNN and applications</a:t>
            </a:r>
            <a:r>
              <a:rPr lang="en" sz="22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2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50" name="Picture 2" descr="https://media.geeksforgeeks.org/wp-content/uploads/home/chart%20CV-660x3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47" y="1233270"/>
            <a:ext cx="5444837" cy="28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7521;p60"/>
          <p:cNvSpPr txBox="1">
            <a:spLocks/>
          </p:cNvSpPr>
          <p:nvPr/>
        </p:nvSpPr>
        <p:spPr>
          <a:xfrm>
            <a:off x="625972" y="1705170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7" name="Google Shape;17521;p60"/>
          <p:cNvSpPr txBox="1">
            <a:spLocks/>
          </p:cNvSpPr>
          <p:nvPr/>
        </p:nvSpPr>
        <p:spPr>
          <a:xfrm>
            <a:off x="625971" y="2128901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8" name="Google Shape;17521;p60"/>
          <p:cNvSpPr txBox="1">
            <a:spLocks/>
          </p:cNvSpPr>
          <p:nvPr/>
        </p:nvSpPr>
        <p:spPr>
          <a:xfrm>
            <a:off x="625971" y="2552632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9" name="Google Shape;17521;p60"/>
          <p:cNvSpPr txBox="1">
            <a:spLocks/>
          </p:cNvSpPr>
          <p:nvPr/>
        </p:nvSpPr>
        <p:spPr>
          <a:xfrm>
            <a:off x="625972" y="2974151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462" y="1794544"/>
            <a:ext cx="25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/>
              <a:t>Image Classification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462" y="2200996"/>
            <a:ext cx="2140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Object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462" y="2652228"/>
            <a:ext cx="18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Object Detection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462" y="3044550"/>
            <a:ext cx="229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Image Segmentation 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0203" y="850925"/>
            <a:ext cx="0" cy="37219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30" name="Google Shape;16710;p59"/>
          <p:cNvSpPr txBox="1">
            <a:spLocks/>
          </p:cNvSpPr>
          <p:nvPr/>
        </p:nvSpPr>
        <p:spPr>
          <a:xfrm>
            <a:off x="2925200" y="3371429"/>
            <a:ext cx="4612855" cy="97110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5" name="Google Shape;16710;p59"/>
          <p:cNvSpPr txBox="1">
            <a:spLocks/>
          </p:cNvSpPr>
          <p:nvPr/>
        </p:nvSpPr>
        <p:spPr>
          <a:xfrm>
            <a:off x="2925200" y="1127028"/>
            <a:ext cx="3294418" cy="71413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9" name="Google Shape;16710;p59"/>
          <p:cNvSpPr txBox="1">
            <a:spLocks/>
          </p:cNvSpPr>
          <p:nvPr/>
        </p:nvSpPr>
        <p:spPr>
          <a:xfrm>
            <a:off x="2925200" y="2171368"/>
            <a:ext cx="4302642" cy="93070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5938" y="1314817"/>
            <a:ext cx="260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Shoes Virtual Try-on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59596" y="2245439"/>
            <a:ext cx="373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Dat</a:t>
            </a:r>
            <a:r>
              <a:rPr lang="en-US" sz="1600" dirty="0"/>
              <a:t> Tran, Long Nguyen </a:t>
            </a:r>
            <a:r>
              <a:rPr lang="en-US" sz="1600" dirty="0" err="1"/>
              <a:t>Huu</a:t>
            </a:r>
            <a:r>
              <a:rPr lang="en-US" sz="1600" dirty="0"/>
              <a:t> Hoang, </a:t>
            </a:r>
            <a:r>
              <a:rPr lang="en-US" sz="1600" dirty="0" err="1"/>
              <a:t>Quan</a:t>
            </a:r>
            <a:r>
              <a:rPr lang="en-US" sz="1600" dirty="0"/>
              <a:t> Hoang Ngoc, Thu Tran Van </a:t>
            </a:r>
            <a:r>
              <a:rPr lang="en-US" sz="1600" dirty="0" err="1"/>
              <a:t>Anh</a:t>
            </a:r>
            <a:r>
              <a:rPr lang="en-US" sz="1600" dirty="0"/>
              <a:t>, Truong Le </a:t>
            </a:r>
            <a:r>
              <a:rPr lang="en-US" sz="1600" dirty="0" err="1"/>
              <a:t>Trong</a:t>
            </a:r>
            <a:r>
              <a:rPr lang="en-US" sz="1600" dirty="0"/>
              <a:t> Dai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5928" y="3449178"/>
            <a:ext cx="427432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1600" dirty="0"/>
              <a:t>Paper </a:t>
            </a:r>
            <a:r>
              <a:rPr lang="en-US" sz="1600" dirty="0" err="1"/>
              <a:t>ARShoe</a:t>
            </a:r>
            <a:r>
              <a:rPr lang="en-US" sz="1600" dirty="0"/>
              <a:t>: Real-Time Augmented Reality Shoe Try-on System on Smartphones </a:t>
            </a:r>
            <a:r>
              <a:rPr lang="en-US" sz="1500" dirty="0"/>
              <a:t>(https://arxiv.org/pdf/2108.10515.pdf)</a:t>
            </a:r>
          </a:p>
        </p:txBody>
      </p:sp>
      <p:sp>
        <p:nvSpPr>
          <p:cNvPr id="37" name="Google Shape;16710;p59"/>
          <p:cNvSpPr txBox="1">
            <a:spLocks/>
          </p:cNvSpPr>
          <p:nvPr/>
        </p:nvSpPr>
        <p:spPr>
          <a:xfrm>
            <a:off x="2128472" y="1253211"/>
            <a:ext cx="1404453" cy="46176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3214" y="1323617"/>
            <a:ext cx="148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Shoes Match</a:t>
            </a:r>
            <a:endParaRPr lang="en-US" sz="1600" b="1" dirty="0"/>
          </a:p>
        </p:txBody>
      </p:sp>
      <p:sp>
        <p:nvSpPr>
          <p:cNvPr id="41" name="Google Shape;16710;p59"/>
          <p:cNvSpPr txBox="1">
            <a:spLocks/>
          </p:cNvSpPr>
          <p:nvPr/>
        </p:nvSpPr>
        <p:spPr>
          <a:xfrm>
            <a:off x="2123214" y="2422559"/>
            <a:ext cx="1097021" cy="46609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9044" y="2480315"/>
            <a:ext cx="13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LQD.QT</a:t>
            </a:r>
            <a:endParaRPr lang="en-US" sz="1600" b="1" dirty="0"/>
          </a:p>
        </p:txBody>
      </p:sp>
      <p:sp>
        <p:nvSpPr>
          <p:cNvPr id="42" name="Google Shape;16710;p59"/>
          <p:cNvSpPr txBox="1">
            <a:spLocks/>
          </p:cNvSpPr>
          <p:nvPr/>
        </p:nvSpPr>
        <p:spPr>
          <a:xfrm>
            <a:off x="1583745" y="3531996"/>
            <a:ext cx="1673011" cy="65967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2917" y="3538078"/>
            <a:ext cx="1614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References: </a:t>
            </a:r>
            <a:r>
              <a:rPr lang="en-US" sz="1600" b="1" dirty="0"/>
              <a:t>Paper </a:t>
            </a:r>
            <a:r>
              <a:rPr lang="en-US" sz="1600" b="1" dirty="0" err="1"/>
              <a:t>ARShoe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51" name="Google Shape;329;p32"/>
          <p:cNvSpPr txBox="1"/>
          <p:nvPr/>
        </p:nvSpPr>
        <p:spPr>
          <a:xfrm>
            <a:off x="350464" y="392599"/>
            <a:ext cx="4299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4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LQD.QT Product</a:t>
            </a:r>
            <a:r>
              <a:rPr lang="en" sz="24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4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15;p72"/>
          <p:cNvSpPr txBox="1">
            <a:spLocks/>
          </p:cNvSpPr>
          <p:nvPr/>
        </p:nvSpPr>
        <p:spPr>
          <a:xfrm>
            <a:off x="1967550" y="1948800"/>
            <a:ext cx="5208900" cy="124590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2"/>
                </a:solidFill>
              </a:rPr>
              <a:t>THANKS</a:t>
            </a:r>
            <a:endParaRPr lang="en-US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1. Chain Rule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5" y="827175"/>
            <a:ext cx="5088599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l="18923"/>
          <a:stretch/>
        </p:blipFill>
        <p:spPr>
          <a:xfrm>
            <a:off x="1695001" y="1476950"/>
            <a:ext cx="3744850" cy="5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87" y="3263132"/>
            <a:ext cx="2189203" cy="5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999" y="2318501"/>
            <a:ext cx="4790426" cy="66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3239" y="3247512"/>
            <a:ext cx="2527148" cy="58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Formular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in Traditional Layers (Nerual Network)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6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507375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Sourcecode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Demo for Layers (</a:t>
            </a:r>
            <a:r>
              <a:rPr lang="en" sz="1600" b="1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ViCNN.ipynb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4" y="300450"/>
            <a:ext cx="530928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of Gradient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Exploding and Vanishing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" sz="1600" b="1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Activation,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" sz="1600" b="1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Initialization Method, Training Update Method (Adam)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246" y="1325880"/>
            <a:ext cx="493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211757" y="213136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Purpose of Convolution layers 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492" y="644236"/>
            <a:ext cx="595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b="1" dirty="0"/>
              <a:t>multiple convolution </a:t>
            </a:r>
            <a:r>
              <a:rPr lang="en-US" sz="1600" dirty="0"/>
              <a:t>layers in a CNN allows the network to learn increasingly complex features from the input </a:t>
            </a:r>
            <a:r>
              <a:rPr lang="en-US" sz="1600" dirty="0">
                <a:solidFill>
                  <a:srgbClr val="FF0000"/>
                </a:solidFill>
              </a:rPr>
              <a:t>image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video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first convolution layers learn simple features, such as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edges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corners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deeper convolution layers learn more complex features, such as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shapes</a:t>
            </a:r>
            <a:r>
              <a:rPr lang="en-US" sz="1600" dirty="0"/>
              <a:t> and 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</a:rPr>
              <a:t>textures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4" name="Google Shape;329;p32"/>
          <p:cNvSpPr txBox="1"/>
          <p:nvPr/>
        </p:nvSpPr>
        <p:spPr>
          <a:xfrm>
            <a:off x="211757" y="2508609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Purpose of Pooling layer  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492" y="2891218"/>
            <a:ext cx="624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Convolution</a:t>
            </a:r>
            <a:r>
              <a:rPr lang="en-US" sz="1600" dirty="0" smtClean="0"/>
              <a:t> layers use learnable filters to detect specific </a:t>
            </a:r>
            <a:r>
              <a:rPr lang="en-US" sz="1600" b="1" dirty="0" smtClean="0">
                <a:solidFill>
                  <a:srgbClr val="FF0000"/>
                </a:solidFill>
              </a:rPr>
              <a:t>patterns in input data</a:t>
            </a:r>
            <a:r>
              <a:rPr lang="en-US" sz="1600" dirty="0" smtClean="0"/>
              <a:t>, such as edges or textures, forming feature maps.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Pooling</a:t>
            </a:r>
            <a:r>
              <a:rPr lang="en-US" sz="1600" dirty="0" smtClean="0"/>
              <a:t> layers </a:t>
            </a:r>
            <a:r>
              <a:rPr lang="en-US" sz="1600" b="1" dirty="0" smtClean="0"/>
              <a:t>reduce feature map dimensions </a:t>
            </a:r>
            <a:r>
              <a:rPr lang="en-US" sz="1600" dirty="0" smtClean="0"/>
              <a:t>while retaining crucial information using operations like max pooling (selecting maximum values) or average pooling (calculating averages).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247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4" y="869292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Input: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04553" y="1397392"/>
            <a:ext cx="641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Inference: a </a:t>
            </a:r>
            <a:r>
              <a:rPr lang="en-US" dirty="0"/>
              <a:t>brain MRI image, which can be a 2D </a:t>
            </a:r>
            <a:r>
              <a:rPr lang="en-US" dirty="0" smtClean="0"/>
              <a:t>slice.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Training: a dataset </a:t>
            </a:r>
            <a:r>
              <a:rPr lang="en-US" dirty="0"/>
              <a:t>consists of labeled images with the corresponding class for each </a:t>
            </a:r>
            <a:r>
              <a:rPr lang="en-US" dirty="0" smtClean="0"/>
              <a:t>image</a:t>
            </a:r>
            <a:r>
              <a:rPr lang="en-US" dirty="0"/>
              <a:t> </a:t>
            </a:r>
            <a:r>
              <a:rPr lang="en-US" dirty="0" smtClean="0"/>
              <a:t>(the </a:t>
            </a:r>
            <a:r>
              <a:rPr lang="en-US" dirty="0"/>
              <a:t>label should indicate the type of tumor in the brain MRI image and each image can only be assigned a unique </a:t>
            </a:r>
            <a:r>
              <a:rPr lang="en-US" dirty="0" smtClean="0"/>
              <a:t>label).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8953" y="2479489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Output: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04553" y="2903252"/>
            <a:ext cx="641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the model is a classification label, which can be probability scores indicating the likelihood of belonging to a specific tumor class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classes </a:t>
            </a:r>
            <a:r>
              <a:rPr lang="en-US" dirty="0" smtClean="0"/>
              <a:t>include: meningioma </a:t>
            </a:r>
            <a:r>
              <a:rPr lang="en-US" dirty="0"/>
              <a:t>(</a:t>
            </a:r>
            <a:r>
              <a:rPr lang="en-US" dirty="0" smtClean="0"/>
              <a:t>M), </a:t>
            </a:r>
            <a:r>
              <a:rPr lang="en-US" dirty="0" err="1" smtClean="0"/>
              <a:t>glioma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G), pituitary </a:t>
            </a:r>
            <a:r>
              <a:rPr lang="en-US" dirty="0"/>
              <a:t>(P) </a:t>
            </a:r>
            <a:r>
              <a:rPr lang="en-US" dirty="0" smtClean="0"/>
              <a:t>tumor, and no </a:t>
            </a:r>
            <a:r>
              <a:rPr lang="en-US" dirty="0"/>
              <a:t>tumor (N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 CNN Models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162" y="2655366"/>
            <a:ext cx="608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https://datagen.tech/guides/computer-vision/cnn-convolutional-neural-network/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162" y="731550"/>
            <a:ext cx="508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smtClean="0"/>
              <a:t>VGG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AlexNet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 smtClean="0"/>
              <a:t>ResNet</a:t>
            </a:r>
            <a:endParaRPr lang="en-US" sz="1800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GoogLeNet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MobileNet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smtClean="0"/>
              <a:t>R-CNN and Fast R-CNN, Faster R-CNN 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2573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025" y="485086"/>
            <a:ext cx="374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https://poloclub.github.io/cnn-explainer/</a:t>
            </a:r>
          </a:p>
        </p:txBody>
      </p:sp>
      <p:sp>
        <p:nvSpPr>
          <p:cNvPr id="6" name="AutoShape 6" descr="data:image/png;base64,iVBORw0KGgoAAAANSUhEUgAAAZUAAAGTCAYAAADgAo8mAAAAOXRFWHRTb2Z0d2FyZQBNYXRwbG90bGliIHZlcnNpb24zLjcuMSwgaHR0cHM6Ly9tYXRwbG90bGliLm9yZy/bCgiHAAAACXBIWXMAAA9hAAAPYQGoP6dpAAAWIElEQVR4nO3d32vc97kn8GdGP76SbVn+Xce1Yp+0kJZNHThhWRYOuGmhtOR66U0KKaHkTwgqLMX0QtfxTSFXvQzk9twkV23PlixL2Isemj3JHteO5aiN88sjxRqNpJnZiyQq7LGckZ4nsuS8XjBgmc/3mUff+c689Z1fT2s4HA4DAAq0H3QDADw8hAoAZYQKAGWECgBlhAoAZYQKAGWECgBlhAoAZcb34koGg0EsLS3FzMxMtFqtvbhKAIoMh8NYWVmJc+fORbt9/3ORPQmVpaWlmJub24urAuArsri4GOfPn7/vmj0JlZmZmYiI+N5/++8xNjG1F1fJHhkUHEG947mz19Vv9tM9TH/zbrrGYyc+StdotwbpGn/79Ghq+4/fOpXu4cSf89/+dGSxl64x1ttM19g8NJGusX40d0dZPzqW7mGYuJv1N9biX1/99dZj+f3sSah88ZTX2MRUjE0KlYdJq+AIGmtyodKezofK2KH8g8/E4cl0jYpQGRs2uR6m8vfRscl8qIyP558qH9vM364xng+VwUTujtKffLCh8oVRXr7wQj0AZYQKAGWECgBlhAoAZXb86tGrr74aZ8+ejWvXrsVzzz13zzW9Xi96vb+/c2N5eXnXDQJwcOz4TOXkyZOxsbERjz766LZrFhYWYnZ2duviMyoAXw87DpX33nsvxsbG4ubNm9uumZ+fj06ns3VZXFxMNQnAwbDjp79+9rOfRUTE5cuXt13TNE00Te698gAcPF6oB6CMUAGgjFABoIxQAaCMUAGgzJ58SzFfgYJvHC352voT+Ubuns99y/Dxf/gk3cN/Obv9W+RHdb7J9/F/V8+ka7zf/vKvJ7+f/nT+m5J7s/lv1Z06kj9Ax9by31Lc7uW/BXsy+fnvwUT+frY5tfsaw/7o3zrtTAWAMkIFgDJCBYAyQgWAMkIFgDJCBYAyQgWAMkIFgDJCBYAyQgWAMkIFgDJCBYAyQgWAMkIFgDJCBYAyQgWAMoZ0HVAbh/NDe9ZO5vtYO5cfgvSNRz9ObX/5kX9P9/DU4evpGofbvXSNd9dOpGsMhrljYzg5+kCm7WwcSZeI4Xj+GG+t54/PsfV0iWiv5/5+n2jyQ88GY7uvMdjBbnSmAkAZoQJAGaECQBmhAkAZoQJAGaECQBmhAkAZoQJAGaECQBmhAkAZoQJAGaECQBmhAkAZoQJAGaECQJkdz1P53e9+F+Pj43Hjxo149tln77mm1+tFr/f32RLLy8u77/AhNCiYYtM7lq+x9s2NdI25ix+ma/znU++mtv+H5oN0D0fba+ka68P8zItufyLfx2ayj1Z+nspgMl0i+k1+nspwMn9na6/mB6q0urka44fyO3Tj8O7PIdqbox8TO76W7373u9Hv92NiYvuDf2FhIWZnZ7cuc3NzO70aAA6gHYfKb3/724j47OxjMBjcc838/Hx0Op2ty+LiYqpJAA6GHZ8bvvjiixERcfny5W3XNE0TTdPsvisADiQv1ANQRqgAUEaoAFBGqABQRqgAUEaoAFBGqABQRqgAUEaoAFBGqABQRqgAUEaoAFBGqABQpmBc1NdLyYCtE/nhQ925zXSNigFb//XM9XSN2bFuavubvZPpHj7ePJKusVowmermyol0jbvd3DeEtw/lj63uufwxvrxa8fB0KF3h8M18F2MfJ4d0LeeHyI3PJPbnxr3HnNyLMxUAyggVAMoIFQDKCBUAyggVAMoIFQDKCBUAyggVAMoIFQDKCBUAyggVAMoIFQDKCBUAyggVAMoIFQDKCBUAynzthnQNx3Lbb8wUDNg6O/rAm+2cnvskXeOfzlxL17g4lR/09dbqudT2/9b5RrqHT9dzg60iIu728kO67nyQHxYWg9wxOnPm03QLM6c76RpLk/mBZYOJ/G0y3p1K1zh0ZzW1fftO/jaZOLb736O1OfrgNmcqAJQRKgCUESoAlBEqAJQRKgCUESoAlBEqAJTZ8edUXn755Xj88cfj+vXr8dxzz91zTa/Xi16vt/Xz8vLyrhsE4ODY8ZnK6dOn48aNG/Hoo49uu2ZhYSFmZ2e3LnNzc6kmATgYdhwqU1NTcfHixbh58+a2a+bn56PT6WxdFhcXU00CcDDs+Omvn/zkJxERcfny5W3XNE0TTZP/2gsADhYv1ANQRqgAUEaoAFBGqABQRqgAUOZgDenKz8eKjSO5Iqtnh+kemosr6RrfOfF+usZEu5+u8fbq2XSNNz/Y/jNPo1h6/1i6h2EvOb0tIlob+b/RJu/ka2QH0U19c/SBTNt56lT+YwTHp7rpGn9ez39G7vB7+YfJQ+O5G2X40d10D2Orx3Z//X1DugB4AIQKAGWECgBlhAoAZYQKAGWECgBlhAoAZYQKAGWECgBlhAoAZYQKAGWECgBlhAoAZYQKAGWECgBlhAoAZQ7UkK5BQbe948kezq+le5g7fiddoykYsHV99WS6xs2VE+ka772b62Pi4/yB0RqkS0QU1Jj4ND+JbjCR2352Kn+M/9PRd9I1njycH/T115WZdI3esVPpGoMmd6O01jfSPbTWdz98rdUf/fHGmQoAZYQKAGWECgBlhAoAZYQKAGWECgBlhAoAZYQKAGWECgBlhAoAZYQKAGWECgBlhAoAZYQKAGWECgBldjyI4o9//GP84Q9/iLm5uXj22WfvuabX60Wv19v6eXl5efcdAnBg7DhUHnnkkfjBD34QN27c2HbNwsJCXLlyJdPXPW0cyQ8wWntk94NqIiIeO/tRuoe5w3fSNbr95CSmiLi5kpxYFhGL7+UHfU3fyv0uEyvpFiLyh1b0m4I2hgU1kvPbmrHcfSQi4uLEh+kaJ5vely/6Eq8d/0/pGn8+kh/SFWO5A2zY7aZbaK/tftBXqz/6tjt++uudd96Js2fPxvLycgwG9x51Nz8/H51OZ+uyuJif4AbA/rfjM5Uf//jHERHxi1/8Yts1TdNE0xT82QbAgeKFegDKCBUAyggVAMoIFQDKCBUAyggVAMoIFQDKCBUAyggVAMoIFQDKCBUAyggVAMoIFQDK7PhbijMGkxGtyd1v3zuRHzZx7JHcwLDvHV9K91Dhxqcn0jUWb+VnoRy6lrhBP3d4KXe7jnfzx8V6waye9nTBUJYCg+S9uruZn9UzlR3qEhHfmjiSrnGquZuuMcjvjrThZn7GTWtj9zVag9G3daYCQBmhAkAZoQJAGaECQBmhAkAZoQJAGaECQBmhAkAZoQJAGaECQBmhAkAZoQJAGaECQBmhAkAZoQJAGaECQJm9HdI1HtFKXOP68UG6h3889X5q+0ebj9M93OzlB2zd+vhYusbUYn7A1sy7+dvk0Ae5AUT9Jv+30WAiX6Odn0sVg7F8jeGhBz8s7HArP1SqN9xI17izPp2u0c63Ea313P4YtvK36XB89wfXsD/6ts5UACgjVAAoI1QAKCNUACgjVAAoI1QAKCNUACgz8qdGrl69GsPhMH7605/GW2+9Fd1uN5555pl7ru31etHr9bZ+Xl5ezncKwL438pnKiRMn4umnn45r165FRMT09PYfKlpYWIjZ2dmty9zcXL5TAPa9kUPl7t278dprr8X58+djOBxGt9vddu38/Hx0Op2ty+LiYkmzAOxvIz/99cILL2z9+8KFC/dd2zRNNE2z+64AOJC8UA9AGaECQBmhAkAZoQJAGaECQJk9HtLVitZEYtjMbH5azhMzS6ntz018ku7hfy8/mq6x9kF++NCpm8N0jaN/2f6t5aNqDXN9bJ6dSvcwbD/4wVYREf0m38faqdz23z76QbqHCm9v5Kee/aVzMl1jciVdIlq93JCu9pEj6R6Gh3b/jtzhDm4KZyoAlBEqAJQRKgCUESoAlBEqAJQRKgCUESoAlBEqAJQRKgCUESoAlBEqAJQRKgCUESoAlBEqAJQRKgCUESoAlNnjIV0RrcQ1Hp5ZS/fwWHM7tX2/IIf/uno0XWP6r/mbbvYv+f05ceujdI3+mdnc9pP526S/+/lFWzYOFQzYOp0fnLb+SG6YXdPODZSKiPjd6rfTNf519Xy6xvvvnkjX+MYng3SNGMsdo+1T+d9jfWb3B/nm5ujHpTMVAMoIFQDKCBUAyggVAMoIFQDKCBUAyggVAMoIFQDKCBUAyggVAMoIFQDKCBUAyggVAMoIFQDKCBUAyow8lOOll16K48ePxw9/+MP405/+FGfOnImnnnrqnmt7vV70er2tn5eXl/OdArDvjRwqTz75ZLTb7Zieno5Tp07Fxsb2g4AWFhbiypUr/+H/h+OfXXbr+KHu7jf+3GOTuSFd/9Z7JN3D7ZUj6RrNx+kSMXn703SNYTd/mwwncgOIekfzw7G6pwoGbJ0pGOZ0uvfla77E9FRuSNe/r5xO9/B/OmfTNa6/fzJdY/pWfpjd+Fo/XaN/JDcFrnU4P0Vu48ju98Xmxujbjvz017Vr1+I3v/lNbG5uxvT0dNy6dWvbtfPz89HpdLYui4uLIzcEwME1cvw8//zz8fzzz0dExJkzZ+KJJ57Ydm3TNNE0BfNZAThQvFAPQBmhAkAZoQJAGaECQBmhAkAZoQJAGaECQBmhAkAZoQJAGaECQBmhAkAZoQJAGaECQJn8sIEdGIxFtMZ2v/2ZQyvpHs6N5eZVfDye72FyfDNdo2ByRwwnC27+c/nZG8uPHUpt3/l2uoXYPL2erjF1ND8Lpd3O37Jrq5Op7d++9Y10D4O7E+kaze3Eg8Xnpj8Ypmu0+/ka/UO5/TGYzP/9v3Fk9zU2N0bf1pkKAGWECgBlhAoAZYQKAGWECgBlhAoAZYQKAGWECgBlhAoAZYQKAGWECgBlhAoAZYQKAGWECgBlhAoAZYQKAGX2dEjXcOyzy24dGs8PUppp5wb/XBj/JN3DpdN/Tdf4l4sn0zUmV2bTNVqD/ACjzrdzf9v0z+aHY01MbaRrrPfyd6fBar7G+J1cjXZ+V8T4p610jeZO/tia/DRfo5WfqRf9qdzjzsbh/N//m1O7r9FvG9IFwAMgVAAoI1QAKCNUACgjVAAoI1QAKCNUACgz8hvar169Gp1OJ375y1/G73//++h2u/HMM8/cc22v14te7++fHVheXs53CsC+N/KZyqVLl+LYsWMxGAwiImJ6enrbtQsLCzE7O7t1mZuby3cKwL43cqi8/fbbcefOnVhaWorhcBjdbnfbtfPz89HpdLYui4uLJc0CsL+N/PTXCy+8sPXvCxcu3Hdt0zTRNM3uuwLgQPJCPQBlhAoAZYQKAGWECgBlhAoAZfZ0SFer/9llt5bXt/9szKhWBokGIuJYQQz/48zNdI3/efFiusad9SPpGu1efof0jg9S2w8LethYnUrXGFvN99HczdcY3/7d/iOpGNI1luwhomZI10Q3d2xV2TiSu103DuWPi0FiTthgB7vRmQoAZYQKAGWECgBlhAoAZYQKAGWECgBlhAoAZYQKAGWECgBlhAoAZYQKAGWECgBlhAoAZYQKAGWECgBlhAoAZfZ0SFd7I6KdiLF37xxP9/A/unOp7b/XLKV7eKx5P13jyXPvpWv8r+7FdI327cl0jfFuK9dDJ38Yt9dzPUREjK2nS0Tk51JFezO3/dhavonJ5X0yYKtgf24WDMjamM4dX8PEgK0vtBK7s7WD/ehMBYAyQgWAMkIFgDJCBYAyQgWAMkIFgDJCBYAyQgWAMkIFgDJCBYAyQgWAMkIFgDJCBYAyQgWAMkIFgDIjD6K4evVqRET86Ec/iuvXr8eZM2fiqaeeuufaXq8XvV5v6+fl5eVkmwAcBCOHyqVLl2JlZSW+853vxMrKSmxsbGy7dmFhIa5cufIf/r+9GdFODJvp3Dm0+40/988fPZna/t2ZU+kePtw4kq6xuHIsXWPYzU/+GVsrGG6VrDG2lm6hxE4GGW1bo5+vMb6aa6QpGLA1vpYfsNVKDhuLiOhP5Y/PzYIaw+RzQhXHRcpXMaTr+vXrcePGjbh9+3ZMT0/HrVu3tl07Pz8fnU5n67K4uDh6RwAcWCOfqfz85z/f+veZM2fiiSee2HZt0zTRNE2uMwAOHC/UA1BGqABQRqgAUEaoAFBGqABQRqgAUEaoAFBGqABQRqgAUEaoAFBGqABQRqgAUEaoAFBGqABQZuSvvq/Q7n82qGvXOhPpHt755HRq+83stJ2I2Bzka6z2JtM1Yvjghw9VaOXnQZVobz+3bmRj6/kBWRPJIV3tzXwPg/H8sTWoGLDV7I9jfL8co3thHzwkAPCwECoAlBEqAJQRKgCUESoAlBEqAJQRKgCUESoAlBEqAJQRKgCUESoAlBEqAJQRKgCUESoAlBEqAJTZ23kqG8Not3Y/q2FiOZ+BH344k9o+0/8XpsYzQ2U+MyiYhRKT+SEP/en8bZLdpa1+fl+M9dIlor2RPzbG1vJ9RLKNkhkkY/tjjknF3aTgLv+14kwFgDJCBYAyQgWAMkIFgDJCBYAyQgWAMkIFgDIjf07l9ddfjzfeeCNeeOGFeOutt6Lb7cYzzzxzz7W9Xi96vb+/8X95eTnfKQD73sih8vjjj0fTNHHt2rWIiJient527cLCQly5ciXfHQAHyshPf73yyivx5ptvxvnz52M4HEa329127fz8fHQ6na3L4uJiSbMA7G8jn6m8+OKLW/++cOHCfdc2TRNN0+y+KwAOJC/UA1BGqABQRqgAUEaoAFBGqABQZk+HdLX6n112a2IlP3Gn/8FkavsP2rkhXxERU4fW0zVaBcOHxprEjfG5iiFdw95YavtWftZYyXCs8e3fZT+yit8lOyBrvwzHqlCxP9kZZyoAlBEqAJQRKgCUESoAlBEqAJQRKgCUESoAlBEqAJQRKgCUESoAlBEqAJQRKgCUESoAlBEqAJQRKgCU2ZN5KsPhMCIi+uu5oRX9Xn5Iw2AtN2BhuNpL99CPjXSNinkqg25+2MSgm5/JMljLzVOpOC7a+RE30V4fpmuUzP9I7g7zVPj/9Tc+e+z+4rH8flrDUVYl3bp1K+bm5r7qqwHgK7S4uBjnz5+/75o9CZXBYBBLS0sxMzMTrXv8ib28vBxzc3OxuLgYR48e/arbeejZn7Xsz1r2Z6292J/D4TBWVlbi3Llz0W7f/1R2T57+arfbX5puERFHjx51kBWyP2vZn7Xsz1pf9f6cnZ0daZ0X6gEoI1QAKLMvQqVpmvjVr34VTdM86FYeCvZnLfuzlv1Za7/tzz15oR6Ar4d9caYCwMNBqABQRqgAUGZfhMqrr74ab7zxxoNu46Hx8ssvx+3btx90Gw+Nq1evxksvvRR/+9vfHnQrD4WrV6/Gr3/96+j381/xQ8Trr78eV65c2TfH574IlZMnT0a3233QbTw0Tp8+Hb1e/jvK+MyJEyfi6aefjmvXrj3oVh4Kly5dimPHjsVg4Iu5Kjz++OPx/e9/f98cn/siVD766KOYnp5+0G08NI4dOxZLS0sPuo2Hxt27d+O1116Lb33rWw+6lYfC22+/HXfu3IlOp/OgW3kovPLKK/Hmm2/um+PTW4oBKLMvzlQAeDgIFQDKCBUAyggVAMoIFQDKCBUAyggVAMoIFQDKCBUAyggVAMr8P9Uq7uv+piv8AAAAAElFTkSuQmCC"/>
          <p:cNvSpPr>
            <a:spLocks noChangeAspect="1" noChangeArrowheads="1"/>
          </p:cNvSpPr>
          <p:nvPr/>
        </p:nvSpPr>
        <p:spPr bwMode="auto">
          <a:xfrm>
            <a:off x="1485611" y="2280083"/>
            <a:ext cx="1777134" cy="17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2" y="823640"/>
            <a:ext cx="1944277" cy="1925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5" y="843871"/>
            <a:ext cx="1916660" cy="190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56" y="824788"/>
            <a:ext cx="1928130" cy="1943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092" y="805809"/>
            <a:ext cx="1969247" cy="193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2" y="2828141"/>
            <a:ext cx="1958604" cy="1958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399" y="2867797"/>
            <a:ext cx="1891286" cy="18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60243" y="313788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3" y="112004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 Output Formula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8" y="1520154"/>
            <a:ext cx="7344023" cy="2103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0371" y="3809999"/>
            <a:ext cx="664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 smtClean="0"/>
              <a:t>Constraint: The </a:t>
            </a:r>
            <a:r>
              <a:rPr lang="en-US" sz="1200" dirty="0"/>
              <a:t>brain MRI image only contains a unique type of tumor in the classes. </a:t>
            </a:r>
          </a:p>
        </p:txBody>
      </p:sp>
    </p:spTree>
    <p:extLst>
      <p:ext uri="{BB962C8B-B14F-4D97-AF65-F5344CB8AC3E}">
        <p14:creationId xmlns:p14="http://schemas.microsoft.com/office/powerpoint/2010/main" val="4221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433768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Inference illustration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59" y="895645"/>
            <a:ext cx="990739" cy="116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08" y="2323598"/>
            <a:ext cx="1009791" cy="9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08" y="3583463"/>
            <a:ext cx="1009791" cy="983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1136073"/>
            <a:ext cx="1624446" cy="51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207321"/>
            <a:ext cx="12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Meningioma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6603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Glioma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395828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Pituitary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55818" y="2814204"/>
            <a:ext cx="147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08267" y="293233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Contribution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433768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aim of research project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67692" y="1226127"/>
            <a:ext cx="6968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aim of this </a:t>
            </a:r>
            <a:r>
              <a:rPr lang="en-US" dirty="0" smtClean="0"/>
              <a:t>research project is </a:t>
            </a:r>
            <a:r>
              <a:rPr lang="en-US" dirty="0"/>
              <a:t>to develop methods that can </a:t>
            </a:r>
            <a:r>
              <a:rPr lang="en-US" dirty="0">
                <a:solidFill>
                  <a:srgbClr val="FF0000"/>
                </a:solidFill>
              </a:rPr>
              <a:t>accurately classify </a:t>
            </a:r>
            <a:r>
              <a:rPr lang="en-US" dirty="0"/>
              <a:t>the type of tumor to ensure </a:t>
            </a:r>
            <a:r>
              <a:rPr lang="en-US" dirty="0">
                <a:solidFill>
                  <a:srgbClr val="FF0000"/>
                </a:solidFill>
              </a:rPr>
              <a:t>generalizability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discrimination</a:t>
            </a:r>
            <a:r>
              <a:rPr lang="en-US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Besides</a:t>
            </a:r>
            <a:r>
              <a:rPr lang="en-US" dirty="0"/>
              <a:t>, we also perform a </a:t>
            </a:r>
            <a:r>
              <a:rPr lang="en-US" dirty="0">
                <a:solidFill>
                  <a:srgbClr val="FF0000"/>
                </a:solidFill>
              </a:rPr>
              <a:t>comprehensive</a:t>
            </a:r>
            <a:r>
              <a:rPr lang="en-US" dirty="0"/>
              <a:t> comparison of </a:t>
            </a:r>
            <a:r>
              <a:rPr lang="en-US" dirty="0">
                <a:solidFill>
                  <a:srgbClr val="FF0000"/>
                </a:solidFill>
              </a:rPr>
              <a:t>various feature extraction</a:t>
            </a:r>
            <a:r>
              <a:rPr lang="en-US" dirty="0"/>
              <a:t> methods and evaluate their effectiveness. Analyze experimental results and point out their advantages and disadvantages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we </a:t>
            </a:r>
            <a:r>
              <a:rPr lang="en-US" dirty="0" smtClean="0"/>
              <a:t>find out </a:t>
            </a:r>
            <a:r>
              <a:rPr lang="en-US" dirty="0"/>
              <a:t>the potential of </a:t>
            </a:r>
            <a:r>
              <a:rPr lang="en-US" dirty="0" smtClean="0">
                <a:solidFill>
                  <a:srgbClr val="FF0000"/>
                </a:solidFill>
              </a:rPr>
              <a:t>model resonation</a:t>
            </a:r>
            <a:r>
              <a:rPr lang="en-US" dirty="0" smtClean="0"/>
              <a:t> that use an </a:t>
            </a:r>
            <a:r>
              <a:rPr lang="en-US" dirty="0"/>
              <a:t>ML </a:t>
            </a:r>
            <a:r>
              <a:rPr lang="en-US" dirty="0" smtClean="0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2028" y="587413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Related work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99655" y="1406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approach for brain tumor MRI classification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635" y="1884218"/>
            <a:ext cx="665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early time: </a:t>
            </a:r>
            <a:br>
              <a:rPr lang="en-US" dirty="0" smtClean="0"/>
            </a:br>
            <a:r>
              <a:rPr lang="en-US" dirty="0" smtClean="0"/>
              <a:t>- Traditional ML used such as combine PCA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LDA </a:t>
            </a:r>
            <a:r>
              <a:rPr lang="en-US" dirty="0" smtClean="0"/>
              <a:t>(</a:t>
            </a:r>
            <a:r>
              <a:rPr lang="en-US" sz="1200" i="1" dirty="0" smtClean="0"/>
              <a:t>V.P.Gladis-2012-79 cites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635" y="2610708"/>
            <a:ext cx="665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recent years: </a:t>
            </a:r>
            <a:br>
              <a:rPr lang="en-US" dirty="0" smtClean="0"/>
            </a:br>
            <a:r>
              <a:rPr lang="en-US" dirty="0"/>
              <a:t>- With the development of </a:t>
            </a:r>
            <a:r>
              <a:rPr lang="en-US" dirty="0" smtClean="0"/>
              <a:t>Deep Learning, </a:t>
            </a:r>
            <a:r>
              <a:rPr lang="en-US" dirty="0"/>
              <a:t>methods such as CNN, RCNN, transfer learning emerged and showed amazing results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(</a:t>
            </a:r>
            <a:r>
              <a:rPr lang="en-US" sz="1200" i="1" dirty="0"/>
              <a:t>Zar-2019-491 cites, </a:t>
            </a:r>
            <a:r>
              <a:rPr lang="en-US" sz="1200" i="1" dirty="0" smtClean="0"/>
              <a:t>Milica-2020-302 cites</a:t>
            </a:r>
            <a:r>
              <a:rPr lang="en-US" sz="1200" b="1" i="1" dirty="0" smtClean="0"/>
              <a:t>, </a:t>
            </a:r>
            <a:r>
              <a:rPr lang="en-US" sz="1200" i="1" dirty="0" smtClean="0"/>
              <a:t>Ramdas-2022-62cites, Zahid-2023)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45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1629</Words>
  <Application>Microsoft Office PowerPoint</Application>
  <PresentationFormat>On-screen Show (16:9)</PresentationFormat>
  <Paragraphs>478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Times New Roman</vt:lpstr>
      <vt:lpstr>Wingdings</vt:lpstr>
      <vt:lpstr>Arial</vt:lpstr>
      <vt:lpstr>Cambria Math</vt:lpstr>
      <vt:lpstr>Bauhaus 93</vt:lpstr>
      <vt:lpstr>Nunito</vt:lpstr>
      <vt:lpstr>Calibri</vt:lpstr>
      <vt:lpstr>Hammersmith One</vt:lpstr>
      <vt:lpstr>Shift</vt:lpstr>
      <vt:lpstr>Brain Tumor MRI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Backpropagetion in CNNs</dc:title>
  <dc:creator>Admin</dc:creator>
  <cp:lastModifiedBy>Admin</cp:lastModifiedBy>
  <cp:revision>146</cp:revision>
  <dcterms:modified xsi:type="dcterms:W3CDTF">2024-05-18T08:46:09Z</dcterms:modified>
</cp:coreProperties>
</file>